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105"/>
  </p:notesMasterIdLst>
  <p:sldIdLst>
    <p:sldId id="256" r:id="rId3"/>
    <p:sldId id="372" r:id="rId4"/>
    <p:sldId id="362" r:id="rId5"/>
    <p:sldId id="365" r:id="rId6"/>
    <p:sldId id="366" r:id="rId7"/>
    <p:sldId id="368" r:id="rId8"/>
    <p:sldId id="367" r:id="rId9"/>
    <p:sldId id="363" r:id="rId10"/>
    <p:sldId id="364" r:id="rId11"/>
    <p:sldId id="352" r:id="rId12"/>
    <p:sldId id="354" r:id="rId13"/>
    <p:sldId id="355" r:id="rId14"/>
    <p:sldId id="356" r:id="rId15"/>
    <p:sldId id="358" r:id="rId16"/>
    <p:sldId id="360" r:id="rId17"/>
    <p:sldId id="369" r:id="rId18"/>
    <p:sldId id="257" r:id="rId19"/>
    <p:sldId id="259" r:id="rId20"/>
    <p:sldId id="258" r:id="rId21"/>
    <p:sldId id="329" r:id="rId22"/>
    <p:sldId id="261" r:id="rId23"/>
    <p:sldId id="262" r:id="rId24"/>
    <p:sldId id="263" r:id="rId25"/>
    <p:sldId id="264" r:id="rId26"/>
    <p:sldId id="313" r:id="rId27"/>
    <p:sldId id="314" r:id="rId28"/>
    <p:sldId id="266" r:id="rId29"/>
    <p:sldId id="282" r:id="rId30"/>
    <p:sldId id="283" r:id="rId31"/>
    <p:sldId id="284" r:id="rId32"/>
    <p:sldId id="267" r:id="rId33"/>
    <p:sldId id="268" r:id="rId34"/>
    <p:sldId id="331" r:id="rId35"/>
    <p:sldId id="332" r:id="rId36"/>
    <p:sldId id="343" r:id="rId37"/>
    <p:sldId id="342" r:id="rId38"/>
    <p:sldId id="333" r:id="rId39"/>
    <p:sldId id="270" r:id="rId40"/>
    <p:sldId id="317" r:id="rId41"/>
    <p:sldId id="315" r:id="rId42"/>
    <p:sldId id="316" r:id="rId43"/>
    <p:sldId id="271" r:id="rId44"/>
    <p:sldId id="318" r:id="rId45"/>
    <p:sldId id="319" r:id="rId46"/>
    <p:sldId id="320" r:id="rId47"/>
    <p:sldId id="286" r:id="rId48"/>
    <p:sldId id="321" r:id="rId49"/>
    <p:sldId id="322" r:id="rId50"/>
    <p:sldId id="260" r:id="rId51"/>
    <p:sldId id="272" r:id="rId52"/>
    <p:sldId id="312" r:id="rId53"/>
    <p:sldId id="273" r:id="rId54"/>
    <p:sldId id="274" r:id="rId55"/>
    <p:sldId id="287" r:id="rId56"/>
    <p:sldId id="311" r:id="rId57"/>
    <p:sldId id="276" r:id="rId58"/>
    <p:sldId id="370" r:id="rId59"/>
    <p:sldId id="371" r:id="rId60"/>
    <p:sldId id="280" r:id="rId61"/>
    <p:sldId id="278" r:id="rId62"/>
    <p:sldId id="279" r:id="rId63"/>
    <p:sldId id="281" r:id="rId64"/>
    <p:sldId id="288" r:id="rId65"/>
    <p:sldId id="289" r:id="rId66"/>
    <p:sldId id="336" r:id="rId67"/>
    <p:sldId id="337" r:id="rId68"/>
    <p:sldId id="290" r:id="rId69"/>
    <p:sldId id="291" r:id="rId70"/>
    <p:sldId id="292" r:id="rId71"/>
    <p:sldId id="293" r:id="rId72"/>
    <p:sldId id="294" r:id="rId73"/>
    <p:sldId id="295" r:id="rId74"/>
    <p:sldId id="296" r:id="rId75"/>
    <p:sldId id="297" r:id="rId76"/>
    <p:sldId id="344" r:id="rId77"/>
    <p:sldId id="298" r:id="rId78"/>
    <p:sldId id="299" r:id="rId79"/>
    <p:sldId id="300" r:id="rId80"/>
    <p:sldId id="301" r:id="rId81"/>
    <p:sldId id="302" r:id="rId82"/>
    <p:sldId id="309" r:id="rId83"/>
    <p:sldId id="310" r:id="rId84"/>
    <p:sldId id="346" r:id="rId85"/>
    <p:sldId id="347" r:id="rId86"/>
    <p:sldId id="348" r:id="rId87"/>
    <p:sldId id="345" r:id="rId88"/>
    <p:sldId id="303" r:id="rId89"/>
    <p:sldId id="304" r:id="rId90"/>
    <p:sldId id="305" r:id="rId91"/>
    <p:sldId id="306" r:id="rId92"/>
    <p:sldId id="307" r:id="rId93"/>
    <p:sldId id="308" r:id="rId94"/>
    <p:sldId id="325" r:id="rId95"/>
    <p:sldId id="323" r:id="rId96"/>
    <p:sldId id="326" r:id="rId97"/>
    <p:sldId id="324" r:id="rId98"/>
    <p:sldId id="327" r:id="rId99"/>
    <p:sldId id="328" r:id="rId100"/>
    <p:sldId id="338" r:id="rId101"/>
    <p:sldId id="339" r:id="rId102"/>
    <p:sldId id="340" r:id="rId103"/>
    <p:sldId id="341" r:id="rId104"/>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0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84"/>
    </p:cViewPr>
  </p:sorterViewPr>
  <p:notesViewPr>
    <p:cSldViewPr>
      <p:cViewPr varScale="1">
        <p:scale>
          <a:sx n="59" d="100"/>
          <a:sy n="59" d="100"/>
        </p:scale>
        <p:origin x="-17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notesMaster" Target="notesMasters/notesMaster1.xml"/><Relationship Id="rId106" Type="http://schemas.openxmlformats.org/officeDocument/2006/relationships/printerSettings" Target="printerSettings/printerSettings1.bin"/><Relationship Id="rId10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8" Type="http://schemas.openxmlformats.org/officeDocument/2006/relationships/viewProps" Target="viewProps.xml"/><Relationship Id="rId109"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10" Type="http://schemas.openxmlformats.org/officeDocument/2006/relationships/tableStyles" Target="tableStyles.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slide" Target="slides/slide98.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63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126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63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D3EEE25-9097-4637-9C60-C5F8AF2670EE}" type="slidenum">
              <a:rPr lang="en-US"/>
              <a:pPr>
                <a:defRPr/>
              </a:pPr>
              <a:t>‹#›</a:t>
            </a:fld>
            <a:endParaRPr lang="en-US"/>
          </a:p>
        </p:txBody>
      </p:sp>
    </p:spTree>
    <p:extLst>
      <p:ext uri="{BB962C8B-B14F-4D97-AF65-F5344CB8AC3E}">
        <p14:creationId xmlns:p14="http://schemas.microsoft.com/office/powerpoint/2010/main" val="677459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fld id="{53897638-2796-4803-8B75-EBFCF75380F4}" type="slidenum">
              <a:rPr lang="en-US" sz="1200" smtClean="0">
                <a:latin typeface="Arial" charset="0"/>
              </a:rPr>
              <a:pPr/>
              <a:t>1</a:t>
            </a:fld>
            <a:endParaRPr lang="en-US" sz="1200" smtClean="0">
              <a:latin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fld id="{E9A39E56-70AF-42A5-934A-2B86330CBFF5}" type="slidenum">
              <a:rPr lang="en-US" sz="1200" smtClean="0">
                <a:latin typeface="Arial" charset="0"/>
              </a:rPr>
              <a:pPr/>
              <a:t>16</a:t>
            </a:fld>
            <a:endParaRPr lang="en-US" sz="1200" smtClean="0">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smtClean="0"/>
              <a:t>I want to appeal to you tonight that you would humble yourself in the presence of God’s Word to consider what He has to say.</a:t>
            </a:r>
          </a:p>
          <a:p>
            <a:pPr eaLnBrk="1" hangingPunct="1"/>
            <a:r>
              <a:rPr lang="en-US" smtClean="0"/>
              <a:t>And while you may not , at the end of this night, care much for me or my manner of speaking, I hope you will be able to focus yourself and your attention entirely on what God has had to say.</a:t>
            </a:r>
          </a:p>
          <a:p>
            <a:pPr eaLnBrk="1" hangingPunct="1"/>
            <a:r>
              <a:rPr lang="en-US" smtClean="0"/>
              <a:t>I want to appeal to you that you would be honest enough that you will not allow the messenger to detract from the message.</a:t>
            </a:r>
          </a:p>
          <a:p>
            <a:pPr eaLnBrk="1" hangingPunct="1"/>
            <a:r>
              <a:rPr lang="en-US" smtClean="0"/>
              <a:t>I want to appeal to you that you will study with an open mind – an open heart, and that if there would be anything that I would preach that is not in harmony with what this book – the Bible – teaches then I would certainly invite you and appreciate you to bring that to my attention.</a:t>
            </a:r>
          </a:p>
          <a:p>
            <a:pPr eaLnBrk="1" hangingPunct="1"/>
            <a:r>
              <a:rPr lang="en-US" smtClean="0"/>
              <a:t>I would also ask that if you find the things that I preach are true and that they are not in harmony with your life then I appeal to you and pray that you would be willing to make the proper changes in your life to conform to the Word and Will of God.</a:t>
            </a:r>
          </a:p>
          <a:p>
            <a:pPr eaLnBrk="1" hangingPunct="1"/>
            <a:r>
              <a:rPr lang="en-US" smtClean="0"/>
              <a:t>November 1988: “Homer Hailey: False Teacher?”</a:t>
            </a:r>
          </a:p>
          <a:p>
            <a:pPr eaLnBrk="1" hangingPunct="1"/>
            <a:r>
              <a:rPr lang="en-US" smtClean="0"/>
              <a:t>February 1989 – June 1990: 16 articles on “The bounds of Christian Unity”</a:t>
            </a:r>
          </a:p>
          <a:p>
            <a:pPr eaLnBrk="1" hangingPunct="1"/>
            <a:r>
              <a:rPr lang="en-US" smtClean="0"/>
              <a:t>Put articles in book form: distributed through Christianity Magazine office.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2563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5640"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5A1BA614-923D-40DF-A925-281688B7EAC8}" type="slidenum">
              <a:rPr lang="en-US"/>
              <a:pPr>
                <a:defRPr/>
              </a:pPr>
              <a:t>‹#›</a:t>
            </a:fld>
            <a:endParaRPr lang="en-US"/>
          </a:p>
        </p:txBody>
      </p:sp>
    </p:spTree>
    <p:extLst>
      <p:ext uri="{BB962C8B-B14F-4D97-AF65-F5344CB8AC3E}">
        <p14:creationId xmlns:p14="http://schemas.microsoft.com/office/powerpoint/2010/main" val="18654295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966DBF8E-0D54-465E-A195-FA49FA015E9D}" type="slidenum">
              <a:rPr lang="en-US"/>
              <a:pPr>
                <a:defRPr/>
              </a:pPr>
              <a:t>‹#›</a:t>
            </a:fld>
            <a:endParaRPr lang="en-US"/>
          </a:p>
        </p:txBody>
      </p:sp>
    </p:spTree>
    <p:extLst>
      <p:ext uri="{BB962C8B-B14F-4D97-AF65-F5344CB8AC3E}">
        <p14:creationId xmlns:p14="http://schemas.microsoft.com/office/powerpoint/2010/main" val="267817929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6A6D2C8-5D3F-4774-8525-77699C4D45FF}" type="slidenum">
              <a:rPr lang="en-US"/>
              <a:pPr>
                <a:defRPr/>
              </a:pPr>
              <a:t>‹#›</a:t>
            </a:fld>
            <a:endParaRPr lang="en-US"/>
          </a:p>
        </p:txBody>
      </p:sp>
    </p:spTree>
    <p:extLst>
      <p:ext uri="{BB962C8B-B14F-4D97-AF65-F5344CB8AC3E}">
        <p14:creationId xmlns:p14="http://schemas.microsoft.com/office/powerpoint/2010/main" val="777836880"/>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E7F31E-AB14-4FFD-BC46-03B87BCB210B}" type="slidenum">
              <a:rPr lang="en-US"/>
              <a:pPr>
                <a:defRPr/>
              </a:pPr>
              <a:t>‹#›</a:t>
            </a:fld>
            <a:endParaRPr lang="en-US"/>
          </a:p>
        </p:txBody>
      </p:sp>
    </p:spTree>
    <p:extLst>
      <p:ext uri="{BB962C8B-B14F-4D97-AF65-F5344CB8AC3E}">
        <p14:creationId xmlns:p14="http://schemas.microsoft.com/office/powerpoint/2010/main" val="2188749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ADB453-6BB8-4353-BB6C-05CFFA0CE38B}" type="slidenum">
              <a:rPr lang="en-US"/>
              <a:pPr>
                <a:defRPr/>
              </a:pPr>
              <a:t>‹#›</a:t>
            </a:fld>
            <a:endParaRPr lang="en-US"/>
          </a:p>
        </p:txBody>
      </p:sp>
    </p:spTree>
    <p:extLst>
      <p:ext uri="{BB962C8B-B14F-4D97-AF65-F5344CB8AC3E}">
        <p14:creationId xmlns:p14="http://schemas.microsoft.com/office/powerpoint/2010/main" val="942027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B11C4C-4D05-44C4-A6D3-E2E9337A8D63}" type="slidenum">
              <a:rPr lang="en-US"/>
              <a:pPr>
                <a:defRPr/>
              </a:pPr>
              <a:t>‹#›</a:t>
            </a:fld>
            <a:endParaRPr lang="en-US"/>
          </a:p>
        </p:txBody>
      </p:sp>
    </p:spTree>
    <p:extLst>
      <p:ext uri="{BB962C8B-B14F-4D97-AF65-F5344CB8AC3E}">
        <p14:creationId xmlns:p14="http://schemas.microsoft.com/office/powerpoint/2010/main" val="3006027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049AC-09B7-4A0A-ABA5-F21A74C752F8}" type="slidenum">
              <a:rPr lang="en-US"/>
              <a:pPr>
                <a:defRPr/>
              </a:pPr>
              <a:t>‹#›</a:t>
            </a:fld>
            <a:endParaRPr lang="en-US"/>
          </a:p>
        </p:txBody>
      </p:sp>
    </p:spTree>
    <p:extLst>
      <p:ext uri="{BB962C8B-B14F-4D97-AF65-F5344CB8AC3E}">
        <p14:creationId xmlns:p14="http://schemas.microsoft.com/office/powerpoint/2010/main" val="3682011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53C225-E3F1-43B6-8A3B-3BC27950EBBC}" type="slidenum">
              <a:rPr lang="en-US"/>
              <a:pPr>
                <a:defRPr/>
              </a:pPr>
              <a:t>‹#›</a:t>
            </a:fld>
            <a:endParaRPr lang="en-US"/>
          </a:p>
        </p:txBody>
      </p:sp>
    </p:spTree>
    <p:extLst>
      <p:ext uri="{BB962C8B-B14F-4D97-AF65-F5344CB8AC3E}">
        <p14:creationId xmlns:p14="http://schemas.microsoft.com/office/powerpoint/2010/main" val="1326934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ECC3FC-A718-48BE-AEFE-23816E35A250}" type="slidenum">
              <a:rPr lang="en-US"/>
              <a:pPr>
                <a:defRPr/>
              </a:pPr>
              <a:t>‹#›</a:t>
            </a:fld>
            <a:endParaRPr lang="en-US"/>
          </a:p>
        </p:txBody>
      </p:sp>
    </p:spTree>
    <p:extLst>
      <p:ext uri="{BB962C8B-B14F-4D97-AF65-F5344CB8AC3E}">
        <p14:creationId xmlns:p14="http://schemas.microsoft.com/office/powerpoint/2010/main" val="30313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2A688B-79D3-44B4-8DFD-937F35303BD3}" type="slidenum">
              <a:rPr lang="en-US"/>
              <a:pPr>
                <a:defRPr/>
              </a:pPr>
              <a:t>‹#›</a:t>
            </a:fld>
            <a:endParaRPr lang="en-US"/>
          </a:p>
        </p:txBody>
      </p:sp>
    </p:spTree>
    <p:extLst>
      <p:ext uri="{BB962C8B-B14F-4D97-AF65-F5344CB8AC3E}">
        <p14:creationId xmlns:p14="http://schemas.microsoft.com/office/powerpoint/2010/main" val="1377845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A8D65E-F5AD-46FD-B8D8-D938926B76ED}" type="slidenum">
              <a:rPr lang="en-US"/>
              <a:pPr>
                <a:defRPr/>
              </a:pPr>
              <a:t>‹#›</a:t>
            </a:fld>
            <a:endParaRPr lang="en-US"/>
          </a:p>
        </p:txBody>
      </p:sp>
    </p:spTree>
    <p:extLst>
      <p:ext uri="{BB962C8B-B14F-4D97-AF65-F5344CB8AC3E}">
        <p14:creationId xmlns:p14="http://schemas.microsoft.com/office/powerpoint/2010/main" val="386627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093FDF9-5046-4717-AF9A-968E343E26C0}" type="slidenum">
              <a:rPr lang="en-US"/>
              <a:pPr>
                <a:defRPr/>
              </a:pPr>
              <a:t>‹#›</a:t>
            </a:fld>
            <a:endParaRPr lang="en-US"/>
          </a:p>
        </p:txBody>
      </p:sp>
    </p:spTree>
    <p:extLst>
      <p:ext uri="{BB962C8B-B14F-4D97-AF65-F5344CB8AC3E}">
        <p14:creationId xmlns:p14="http://schemas.microsoft.com/office/powerpoint/2010/main" val="2065252354"/>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72B633-6929-4006-AC23-E72E66D2C927}" type="slidenum">
              <a:rPr lang="en-US"/>
              <a:pPr>
                <a:defRPr/>
              </a:pPr>
              <a:t>‹#›</a:t>
            </a:fld>
            <a:endParaRPr lang="en-US"/>
          </a:p>
        </p:txBody>
      </p:sp>
    </p:spTree>
    <p:extLst>
      <p:ext uri="{BB962C8B-B14F-4D97-AF65-F5344CB8AC3E}">
        <p14:creationId xmlns:p14="http://schemas.microsoft.com/office/powerpoint/2010/main" val="3635407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4A61F4-E3E5-4264-A057-775D211E4033}" type="slidenum">
              <a:rPr lang="en-US"/>
              <a:pPr>
                <a:defRPr/>
              </a:pPr>
              <a:t>‹#›</a:t>
            </a:fld>
            <a:endParaRPr lang="en-US"/>
          </a:p>
        </p:txBody>
      </p:sp>
    </p:spTree>
    <p:extLst>
      <p:ext uri="{BB962C8B-B14F-4D97-AF65-F5344CB8AC3E}">
        <p14:creationId xmlns:p14="http://schemas.microsoft.com/office/powerpoint/2010/main" val="2538207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498429-2F24-4AFA-BC8C-50A99D045FBF}" type="slidenum">
              <a:rPr lang="en-US"/>
              <a:pPr>
                <a:defRPr/>
              </a:pPr>
              <a:t>‹#›</a:t>
            </a:fld>
            <a:endParaRPr lang="en-US"/>
          </a:p>
        </p:txBody>
      </p:sp>
    </p:spTree>
    <p:extLst>
      <p:ext uri="{BB962C8B-B14F-4D97-AF65-F5344CB8AC3E}">
        <p14:creationId xmlns:p14="http://schemas.microsoft.com/office/powerpoint/2010/main" val="4013773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54B882-253C-4EF3-88FD-977527304891}" type="slidenum">
              <a:rPr lang="en-US"/>
              <a:pPr>
                <a:defRPr/>
              </a:pPr>
              <a:t>‹#›</a:t>
            </a:fld>
            <a:endParaRPr lang="en-US"/>
          </a:p>
        </p:txBody>
      </p:sp>
    </p:spTree>
    <p:extLst>
      <p:ext uri="{BB962C8B-B14F-4D97-AF65-F5344CB8AC3E}">
        <p14:creationId xmlns:p14="http://schemas.microsoft.com/office/powerpoint/2010/main" val="180394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E502BE6A-5AA5-4EF6-B4E2-0FA96467DE9E}" type="slidenum">
              <a:rPr lang="en-US"/>
              <a:pPr>
                <a:defRPr/>
              </a:pPr>
              <a:t>‹#›</a:t>
            </a:fld>
            <a:endParaRPr lang="en-US"/>
          </a:p>
        </p:txBody>
      </p:sp>
    </p:spTree>
    <p:extLst>
      <p:ext uri="{BB962C8B-B14F-4D97-AF65-F5344CB8AC3E}">
        <p14:creationId xmlns:p14="http://schemas.microsoft.com/office/powerpoint/2010/main" val="265786424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26CFC90B-AB6A-45EE-A463-1AB9A14B922A}" type="slidenum">
              <a:rPr lang="en-US"/>
              <a:pPr>
                <a:defRPr/>
              </a:pPr>
              <a:t>‹#›</a:t>
            </a:fld>
            <a:endParaRPr lang="en-US"/>
          </a:p>
        </p:txBody>
      </p:sp>
    </p:spTree>
    <p:extLst>
      <p:ext uri="{BB962C8B-B14F-4D97-AF65-F5344CB8AC3E}">
        <p14:creationId xmlns:p14="http://schemas.microsoft.com/office/powerpoint/2010/main" val="149276060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DF245E7C-53A1-4CCE-B627-F4FA2D66A8EA}" type="slidenum">
              <a:rPr lang="en-US"/>
              <a:pPr>
                <a:defRPr/>
              </a:pPr>
              <a:t>‹#›</a:t>
            </a:fld>
            <a:endParaRPr lang="en-US"/>
          </a:p>
        </p:txBody>
      </p:sp>
    </p:spTree>
    <p:extLst>
      <p:ext uri="{BB962C8B-B14F-4D97-AF65-F5344CB8AC3E}">
        <p14:creationId xmlns:p14="http://schemas.microsoft.com/office/powerpoint/2010/main" val="417528559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BC0E0D7A-8C69-4E25-8899-93FF341948FA}" type="slidenum">
              <a:rPr lang="en-US"/>
              <a:pPr>
                <a:defRPr/>
              </a:pPr>
              <a:t>‹#›</a:t>
            </a:fld>
            <a:endParaRPr lang="en-US"/>
          </a:p>
        </p:txBody>
      </p:sp>
    </p:spTree>
    <p:extLst>
      <p:ext uri="{BB962C8B-B14F-4D97-AF65-F5344CB8AC3E}">
        <p14:creationId xmlns:p14="http://schemas.microsoft.com/office/powerpoint/2010/main" val="228028562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BBC49A4E-D47D-4B4A-B7B6-9EDCCA855B87}" type="slidenum">
              <a:rPr lang="en-US"/>
              <a:pPr>
                <a:defRPr/>
              </a:pPr>
              <a:t>‹#›</a:t>
            </a:fld>
            <a:endParaRPr lang="en-US"/>
          </a:p>
        </p:txBody>
      </p:sp>
    </p:spTree>
    <p:extLst>
      <p:ext uri="{BB962C8B-B14F-4D97-AF65-F5344CB8AC3E}">
        <p14:creationId xmlns:p14="http://schemas.microsoft.com/office/powerpoint/2010/main" val="122463746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B75E7A64-AF02-4C01-A70B-5FB3398FC952}" type="slidenum">
              <a:rPr lang="en-US"/>
              <a:pPr>
                <a:defRPr/>
              </a:pPr>
              <a:t>‹#›</a:t>
            </a:fld>
            <a:endParaRPr lang="en-US"/>
          </a:p>
        </p:txBody>
      </p:sp>
    </p:spTree>
    <p:extLst>
      <p:ext uri="{BB962C8B-B14F-4D97-AF65-F5344CB8AC3E}">
        <p14:creationId xmlns:p14="http://schemas.microsoft.com/office/powerpoint/2010/main" val="409087947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1AC1A4AE-8FCB-4798-81EB-02CD031C54E3}" type="slidenum">
              <a:rPr lang="en-US"/>
              <a:pPr>
                <a:defRPr/>
              </a:pPr>
              <a:t>‹#›</a:t>
            </a:fld>
            <a:endParaRPr lang="en-US"/>
          </a:p>
        </p:txBody>
      </p:sp>
    </p:spTree>
    <p:extLst>
      <p:ext uri="{BB962C8B-B14F-4D97-AF65-F5344CB8AC3E}">
        <p14:creationId xmlns:p14="http://schemas.microsoft.com/office/powerpoint/2010/main" val="193490566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2457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458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458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4582"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8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458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458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458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458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4588"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89"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90"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91"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92"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93"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94"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95"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96"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97"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98"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99"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00"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01"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02"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0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460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460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4606"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07"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0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460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461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4611"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12"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24613"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614"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615"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4616"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24617"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91E2795-2007-4FA0-A418-E21B2A0F11A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5"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614">
                                            <p:txEl>
                                              <p:pRg st="0" end="0"/>
                                            </p:txEl>
                                          </p:spTgt>
                                        </p:tgtEl>
                                        <p:attrNameLst>
                                          <p:attrName>style.visibility</p:attrName>
                                        </p:attrNameLst>
                                      </p:cBhvr>
                                      <p:to>
                                        <p:strVal val="visible"/>
                                      </p:to>
                                    </p:set>
                                    <p:animEffect transition="in" filter="fade">
                                      <p:cBhvr>
                                        <p:cTn id="7" dur="500"/>
                                        <p:tgtEl>
                                          <p:spTgt spid="246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614">
                                            <p:txEl>
                                              <p:pRg st="1" end="1"/>
                                            </p:txEl>
                                          </p:spTgt>
                                        </p:tgtEl>
                                        <p:attrNameLst>
                                          <p:attrName>style.visibility</p:attrName>
                                        </p:attrNameLst>
                                      </p:cBhvr>
                                      <p:to>
                                        <p:strVal val="visible"/>
                                      </p:to>
                                    </p:set>
                                    <p:animEffect transition="in" filter="fade">
                                      <p:cBhvr>
                                        <p:cTn id="12" dur="500"/>
                                        <p:tgtEl>
                                          <p:spTgt spid="246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614">
                                            <p:txEl>
                                              <p:pRg st="2" end="2"/>
                                            </p:txEl>
                                          </p:spTgt>
                                        </p:tgtEl>
                                        <p:attrNameLst>
                                          <p:attrName>style.visibility</p:attrName>
                                        </p:attrNameLst>
                                      </p:cBhvr>
                                      <p:to>
                                        <p:strVal val="visible"/>
                                      </p:to>
                                    </p:set>
                                    <p:animEffect transition="in" filter="fade">
                                      <p:cBhvr>
                                        <p:cTn id="17" dur="500"/>
                                        <p:tgtEl>
                                          <p:spTgt spid="2461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614">
                                            <p:txEl>
                                              <p:pRg st="3" end="3"/>
                                            </p:txEl>
                                          </p:spTgt>
                                        </p:tgtEl>
                                        <p:attrNameLst>
                                          <p:attrName>style.visibility</p:attrName>
                                        </p:attrNameLst>
                                      </p:cBhvr>
                                      <p:to>
                                        <p:strVal val="visible"/>
                                      </p:to>
                                    </p:set>
                                    <p:animEffect transition="in" filter="fade">
                                      <p:cBhvr>
                                        <p:cTn id="20" dur="500"/>
                                        <p:tgtEl>
                                          <p:spTgt spid="2461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614">
                                            <p:txEl>
                                              <p:pRg st="4" end="4"/>
                                            </p:txEl>
                                          </p:spTgt>
                                        </p:tgtEl>
                                        <p:attrNameLst>
                                          <p:attrName>style.visibility</p:attrName>
                                        </p:attrNameLst>
                                      </p:cBhvr>
                                      <p:to>
                                        <p:strVal val="visible"/>
                                      </p:to>
                                    </p:set>
                                    <p:animEffect transition="in" filter="fade">
                                      <p:cBhvr>
                                        <p:cTn id="23" dur="500"/>
                                        <p:tgtEl>
                                          <p:spTgt spid="246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4"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24614"/>
                        </p:tgtEl>
                        <p:attrNameLst>
                          <p:attrName>style.visibility</p:attrName>
                        </p:attrNameLst>
                      </p:cBhvr>
                      <p:to>
                        <p:strVal val="visible"/>
                      </p:to>
                    </p:set>
                    <p:animEffect transition="in" filter="fade">
                      <p:cBhvr>
                        <p:cTn dur="500"/>
                        <p:tgtEl>
                          <p:spTgt spid="24614"/>
                        </p:tgtEl>
                      </p:cBhvr>
                    </p:animEffect>
                  </p:childTnLst>
                </p:cTn>
              </p:par>
            </p:tnLst>
          </p:tmpl>
          <p:tmpl lvl="2">
            <p:tnLst>
              <p:par>
                <p:cTn xmlns:p14="http://schemas.microsoft.com/office/powerpoint/2010/main" presetID="10" presetClass="entr" presetSubtype="0" fill="hold" nodeType="clickEffect">
                  <p:stCondLst>
                    <p:cond delay="0"/>
                  </p:stCondLst>
                  <p:childTnLst>
                    <p:set>
                      <p:cBhvr>
                        <p:cTn dur="1" fill="hold">
                          <p:stCondLst>
                            <p:cond delay="0"/>
                          </p:stCondLst>
                        </p:cTn>
                        <p:tgtEl>
                          <p:spTgt spid="24614"/>
                        </p:tgtEl>
                        <p:attrNameLst>
                          <p:attrName>style.visibility</p:attrName>
                        </p:attrNameLst>
                      </p:cBhvr>
                      <p:to>
                        <p:strVal val="visible"/>
                      </p:to>
                    </p:set>
                    <p:animEffect transition="in" filter="fade">
                      <p:cBhvr>
                        <p:cTn dur="500"/>
                        <p:tgtEl>
                          <p:spTgt spid="24614"/>
                        </p:tgtEl>
                      </p:cBhvr>
                    </p:animEffect>
                  </p:childTnLst>
                </p:cTn>
              </p:par>
            </p:tnLst>
          </p:tmpl>
          <p:tmpl lvl="3">
            <p:tnLst>
              <p:par>
                <p:cTn xmlns:p14="http://schemas.microsoft.com/office/powerpoint/2010/main" presetID="10" presetClass="entr" presetSubtype="0" fill="hold" nodeType="clickEffect">
                  <p:stCondLst>
                    <p:cond delay="0"/>
                  </p:stCondLst>
                  <p:childTnLst>
                    <p:set>
                      <p:cBhvr>
                        <p:cTn dur="1" fill="hold">
                          <p:stCondLst>
                            <p:cond delay="0"/>
                          </p:stCondLst>
                        </p:cTn>
                        <p:tgtEl>
                          <p:spTgt spid="24614"/>
                        </p:tgtEl>
                        <p:attrNameLst>
                          <p:attrName>style.visibility</p:attrName>
                        </p:attrNameLst>
                      </p:cBhvr>
                      <p:to>
                        <p:strVal val="visible"/>
                      </p:to>
                    </p:set>
                    <p:animEffect transition="in" filter="fade">
                      <p:cBhvr>
                        <p:cTn dur="500"/>
                        <p:tgtEl>
                          <p:spTgt spid="24614"/>
                        </p:tgtEl>
                      </p:cBhvr>
                    </p:animEffect>
                  </p:childTnLst>
                </p:cTn>
              </p:par>
            </p:tnLst>
          </p:tmpl>
          <p:tmpl lvl="4">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24614"/>
                        </p:tgtEl>
                        <p:attrNameLst>
                          <p:attrName>style.visibility</p:attrName>
                        </p:attrNameLst>
                      </p:cBhvr>
                      <p:to>
                        <p:strVal val="visible"/>
                      </p:to>
                    </p:set>
                    <p:animEffect transition="in" filter="fade">
                      <p:cBhvr>
                        <p:cTn dur="500"/>
                        <p:tgtEl>
                          <p:spTgt spid="24614"/>
                        </p:tgtEl>
                      </p:cBhvr>
                    </p:animEffect>
                  </p:childTnLst>
                </p:cTn>
              </p:par>
            </p:tnLst>
          </p:tmpl>
          <p:tmpl lvl="5">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24614"/>
                        </p:tgtEl>
                        <p:attrNameLst>
                          <p:attrName>style.visibility</p:attrName>
                        </p:attrNameLst>
                      </p:cBhvr>
                      <p:to>
                        <p:strVal val="visible"/>
                      </p:to>
                    </p:set>
                    <p:animEffect transition="in" filter="fade">
                      <p:cBhvr>
                        <p:cTn dur="500"/>
                        <p:tgtEl>
                          <p:spTgt spid="24614"/>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92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92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792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792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918A969A-FDE5-4E22-9C00-430F678291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fade">
                                      <p:cBhvr>
                                        <p:cTn id="7" dur="500"/>
                                        <p:tgtEl>
                                          <p:spTgt spid="179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9203">
                                            <p:txEl>
                                              <p:pRg st="1" end="1"/>
                                            </p:txEl>
                                          </p:spTgt>
                                        </p:tgtEl>
                                        <p:attrNameLst>
                                          <p:attrName>style.visibility</p:attrName>
                                        </p:attrNameLst>
                                      </p:cBhvr>
                                      <p:to>
                                        <p:strVal val="visible"/>
                                      </p:to>
                                    </p:set>
                                    <p:animEffect transition="in" filter="fade">
                                      <p:cBhvr>
                                        <p:cTn id="12" dur="500"/>
                                        <p:tgtEl>
                                          <p:spTgt spid="17920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9203">
                                            <p:txEl>
                                              <p:pRg st="2" end="2"/>
                                            </p:txEl>
                                          </p:spTgt>
                                        </p:tgtEl>
                                        <p:attrNameLst>
                                          <p:attrName>style.visibility</p:attrName>
                                        </p:attrNameLst>
                                      </p:cBhvr>
                                      <p:to>
                                        <p:strVal val="visible"/>
                                      </p:to>
                                    </p:set>
                                    <p:animEffect transition="in" filter="fade">
                                      <p:cBhvr>
                                        <p:cTn id="15" dur="500"/>
                                        <p:tgtEl>
                                          <p:spTgt spid="17920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9203">
                                            <p:txEl>
                                              <p:pRg st="3" end="3"/>
                                            </p:txEl>
                                          </p:spTgt>
                                        </p:tgtEl>
                                        <p:attrNameLst>
                                          <p:attrName>style.visibility</p:attrName>
                                        </p:attrNameLst>
                                      </p:cBhvr>
                                      <p:to>
                                        <p:strVal val="visible"/>
                                      </p:to>
                                    </p:set>
                                    <p:animEffect transition="in" filter="fade">
                                      <p:cBhvr>
                                        <p:cTn id="18" dur="500"/>
                                        <p:tgtEl>
                                          <p:spTgt spid="17920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9203">
                                            <p:txEl>
                                              <p:pRg st="4" end="4"/>
                                            </p:txEl>
                                          </p:spTgt>
                                        </p:tgtEl>
                                        <p:attrNameLst>
                                          <p:attrName>style.visibility</p:attrName>
                                        </p:attrNameLst>
                                      </p:cBhvr>
                                      <p:to>
                                        <p:strVal val="visible"/>
                                      </p:to>
                                    </p:set>
                                    <p:animEffect transition="in" filter="fade">
                                      <p:cBhvr>
                                        <p:cTn id="21" dur="500"/>
                                        <p:tgtEl>
                                          <p:spTgt spid="179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79203"/>
                        </p:tgtEl>
                        <p:attrNameLst>
                          <p:attrName>style.visibility</p:attrName>
                        </p:attrNameLst>
                      </p:cBhvr>
                      <p:to>
                        <p:strVal val="visible"/>
                      </p:to>
                    </p:set>
                    <p:animEffect transition="in" filter="fade">
                      <p:cBhvr>
                        <p:cTn dur="500"/>
                        <p:tgtEl>
                          <p:spTgt spid="179203"/>
                        </p:tgtEl>
                      </p:cBhvr>
                    </p:animEffect>
                  </p:childTnLst>
                </p:cTn>
              </p:par>
            </p:tnLst>
          </p:tmpl>
          <p:tmpl lvl="2">
            <p:tnLst>
              <p:par>
                <p:cTn xmlns:p14="http://schemas.microsoft.com/office/powerpoint/2010/main" presetID="10" presetClass="entr" presetSubtype="0" fill="hold" nodeType="clickEffect">
                  <p:stCondLst>
                    <p:cond delay="0"/>
                  </p:stCondLst>
                  <p:childTnLst>
                    <p:set>
                      <p:cBhvr>
                        <p:cTn dur="1" fill="hold">
                          <p:stCondLst>
                            <p:cond delay="0"/>
                          </p:stCondLst>
                        </p:cTn>
                        <p:tgtEl>
                          <p:spTgt spid="179203"/>
                        </p:tgtEl>
                        <p:attrNameLst>
                          <p:attrName>style.visibility</p:attrName>
                        </p:attrNameLst>
                      </p:cBhvr>
                      <p:to>
                        <p:strVal val="visible"/>
                      </p:to>
                    </p:set>
                    <p:animEffect transition="in" filter="fade">
                      <p:cBhvr>
                        <p:cTn dur="500"/>
                        <p:tgtEl>
                          <p:spTgt spid="179203"/>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79203"/>
                        </p:tgtEl>
                        <p:attrNameLst>
                          <p:attrName>style.visibility</p:attrName>
                        </p:attrNameLst>
                      </p:cBhvr>
                      <p:to>
                        <p:strVal val="visible"/>
                      </p:to>
                    </p:set>
                    <p:animEffect transition="in" filter="fade">
                      <p:cBhvr>
                        <p:cTn dur="500"/>
                        <p:tgtEl>
                          <p:spTgt spid="179203"/>
                        </p:tgtEl>
                      </p:cBhvr>
                    </p:animEffect>
                  </p:childTnLst>
                </p:cTn>
              </p:par>
            </p:tnLst>
          </p:tmpl>
          <p:tmpl lvl="4">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79203"/>
                        </p:tgtEl>
                        <p:attrNameLst>
                          <p:attrName>style.visibility</p:attrName>
                        </p:attrNameLst>
                      </p:cBhvr>
                      <p:to>
                        <p:strVal val="visible"/>
                      </p:to>
                    </p:set>
                    <p:animEffect transition="in" filter="fade">
                      <p:cBhvr>
                        <p:cTn dur="500"/>
                        <p:tgtEl>
                          <p:spTgt spid="179203"/>
                        </p:tgtEl>
                      </p:cBhvr>
                    </p:animEffect>
                  </p:childTnLst>
                </p:cTn>
              </p:par>
            </p:tnLst>
          </p:tmpl>
          <p:tmpl lvl="5">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79203"/>
                        </p:tgtEl>
                        <p:attrNameLst>
                          <p:attrName>style.visibility</p:attrName>
                        </p:attrNameLst>
                      </p:cBhvr>
                      <p:to>
                        <p:strVal val="visible"/>
                      </p:to>
                    </p:set>
                    <p:animEffect transition="in" filter="fade">
                      <p:cBhvr>
                        <p:cTn dur="500"/>
                        <p:tgtEl>
                          <p:spTgt spid="179203"/>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p:txBody>
          <a:bodyPr/>
          <a:lstStyle/>
          <a:p>
            <a:pPr eaLnBrk="1" hangingPunct="1">
              <a:defRPr/>
            </a:pPr>
            <a:r>
              <a:rPr lang="en-US" smtClean="0"/>
              <a:t>Fellowship and Honesty</a:t>
            </a:r>
          </a:p>
        </p:txBody>
      </p:sp>
      <p:sp>
        <p:nvSpPr>
          <p:cNvPr id="56323" name="Rectangle 3"/>
          <p:cNvSpPr>
            <a:spLocks noGrp="1" noChangeArrowheads="1"/>
          </p:cNvSpPr>
          <p:nvPr>
            <p:ph type="subTitle" idx="1"/>
          </p:nvPr>
        </p:nvSpPr>
        <p:spPr/>
        <p:txBody>
          <a:bodyPr/>
          <a:lstStyle/>
          <a:p>
            <a:pPr algn="l" eaLnBrk="1" hangingPunct="1">
              <a:defRPr/>
            </a:pPr>
            <a:r>
              <a:rPr lang="en-US" smtClean="0"/>
              <a:t>The relationship between </a:t>
            </a:r>
            <a:r>
              <a:rPr lang="en-US" u="sng" smtClean="0"/>
              <a:t>Biblical clarity</a:t>
            </a:r>
            <a:r>
              <a:rPr lang="en-US" smtClean="0"/>
              <a:t>, a man’s </a:t>
            </a:r>
            <a:r>
              <a:rPr lang="en-US" u="sng" smtClean="0"/>
              <a:t>honesty</a:t>
            </a:r>
            <a:r>
              <a:rPr lang="en-US" smtClean="0"/>
              <a:t>, and the limits of our </a:t>
            </a:r>
            <a:r>
              <a:rPr lang="en-US" u="sng" smtClean="0"/>
              <a:t>fellowship</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1000" fill="hold"/>
                                        <p:tgtEl>
                                          <p:spTgt spid="56322"/>
                                        </p:tgtEl>
                                        <p:attrNameLst>
                                          <p:attrName>ppt_x</p:attrName>
                                        </p:attrNameLst>
                                      </p:cBhvr>
                                      <p:tavLst>
                                        <p:tav tm="0">
                                          <p:val>
                                            <p:strVal val="#ppt_x-.2"/>
                                          </p:val>
                                        </p:tav>
                                        <p:tav tm="100000">
                                          <p:val>
                                            <p:strVal val="#ppt_x"/>
                                          </p:val>
                                        </p:tav>
                                      </p:tavLst>
                                    </p:anim>
                                    <p:anim calcmode="lin" valueType="num">
                                      <p:cBhvr>
                                        <p:cTn id="8" dur="1000" fill="hold"/>
                                        <p:tgtEl>
                                          <p:spTgt spid="563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Effect transition="in" filter="fade">
                                      <p:cBhvr>
                                        <p:cTn id="14" dur="500"/>
                                        <p:tgtEl>
                                          <p:spTgt spid="56323">
                                            <p:txEl>
                                              <p:pRg st="0" end="0"/>
                                            </p:txEl>
                                          </p:spTgt>
                                        </p:tgtEl>
                                      </p:cBhvr>
                                    </p:animEffect>
                                    <p:anim calcmode="lin" valueType="num">
                                      <p:cBhvr>
                                        <p:cTn id="15"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323">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M Cover Nov 9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400" y="0"/>
            <a:ext cx="9248775" cy="1272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7939" name="Oval 3"/>
          <p:cNvSpPr>
            <a:spLocks noChangeArrowheads="1"/>
          </p:cNvSpPr>
          <p:nvPr/>
        </p:nvSpPr>
        <p:spPr bwMode="auto">
          <a:xfrm>
            <a:off x="3733800" y="2133600"/>
            <a:ext cx="15240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7939"/>
                                        </p:tgtEl>
                                        <p:attrNameLst>
                                          <p:attrName>style.visibility</p:attrName>
                                        </p:attrNameLst>
                                      </p:cBhvr>
                                      <p:to>
                                        <p:strVal val="visible"/>
                                      </p:to>
                                    </p:set>
                                    <p:animEffect transition="in" filter="fade">
                                      <p:cBhvr>
                                        <p:cTn id="7" dur="500"/>
                                        <p:tgtEl>
                                          <p:spTgt spid="167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7813"/>
            <a:ext cx="8991600" cy="1143000"/>
          </a:xfrm>
        </p:spPr>
        <p:txBody>
          <a:bodyPr/>
          <a:lstStyle/>
          <a:p>
            <a:pPr>
              <a:defRPr/>
            </a:pPr>
            <a:r>
              <a:rPr lang="en-US" sz="5400" dirty="0" smtClean="0"/>
              <a:t>Honesty and Script. Clarity</a:t>
            </a:r>
            <a:endParaRPr lang="en-US" sz="5400" dirty="0"/>
          </a:p>
        </p:txBody>
      </p:sp>
      <p:sp>
        <p:nvSpPr>
          <p:cNvPr id="149507" name="Rectangle 3"/>
          <p:cNvSpPr>
            <a:spLocks noGrp="1" noChangeArrowheads="1"/>
          </p:cNvSpPr>
          <p:nvPr>
            <p:ph idx="1"/>
          </p:nvPr>
        </p:nvSpPr>
        <p:spPr/>
        <p:txBody>
          <a:bodyPr/>
          <a:lstStyle/>
          <a:p>
            <a:pPr eaLnBrk="1" hangingPunct="1">
              <a:defRPr/>
            </a:pPr>
            <a:r>
              <a:rPr lang="en-US" sz="4000" dirty="0" smtClean="0"/>
              <a:t>God’s Word Is Revealed With </a:t>
            </a:r>
            <a:r>
              <a:rPr lang="en-US" sz="4000" u="sng" dirty="0" smtClean="0">
                <a:solidFill>
                  <a:schemeClr val="hlink"/>
                </a:solidFill>
              </a:rPr>
              <a:t>Sufficient Clarity</a:t>
            </a:r>
            <a:r>
              <a:rPr lang="en-US" sz="4000" dirty="0" smtClean="0"/>
              <a:t> That An Honest Person </a:t>
            </a:r>
            <a:r>
              <a:rPr lang="en-US" sz="4000" u="sng" dirty="0" smtClean="0">
                <a:solidFill>
                  <a:schemeClr val="hlink"/>
                </a:solidFill>
              </a:rPr>
              <a:t>CAN</a:t>
            </a:r>
            <a:r>
              <a:rPr lang="en-US" sz="4000" dirty="0" smtClean="0"/>
              <a:t> Understand It In </a:t>
            </a:r>
            <a:r>
              <a:rPr lang="en-US" sz="4000" u="sng" dirty="0" smtClean="0">
                <a:solidFill>
                  <a:schemeClr val="hlink"/>
                </a:solidFill>
              </a:rPr>
              <a:t>Matters That Pertain To THE FAITH</a:t>
            </a:r>
          </a:p>
          <a:p>
            <a:pPr lvl="1" eaLnBrk="1" hangingPunct="1">
              <a:defRPr/>
            </a:pPr>
            <a:r>
              <a:rPr lang="en-US" sz="3600" dirty="0" smtClean="0"/>
              <a:t>(</a:t>
            </a:r>
            <a:r>
              <a:rPr lang="en-US" sz="3600" dirty="0" err="1" smtClean="0"/>
              <a:t>i</a:t>
            </a:r>
            <a:r>
              <a:rPr lang="en-US" sz="3600" dirty="0" smtClean="0"/>
              <a:t> e. Baptism, Lord’s Supper, Music In Worship, </a:t>
            </a:r>
            <a:r>
              <a:rPr lang="en-US" sz="3600" u="sng" dirty="0" smtClean="0">
                <a:solidFill>
                  <a:schemeClr val="hlink"/>
                </a:solidFill>
              </a:rPr>
              <a:t>Marriage, Divorce and Re-Marriage</a:t>
            </a:r>
            <a:r>
              <a:rPr lang="en-US" sz="3600" dirty="0" smtClean="0"/>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5400" dirty="0" smtClean="0"/>
              <a:t>Fellowship and Honesty</a:t>
            </a:r>
            <a:endParaRPr lang="en-US" sz="5400" dirty="0"/>
          </a:p>
        </p:txBody>
      </p:sp>
      <p:sp>
        <p:nvSpPr>
          <p:cNvPr id="150530" name="Rectangle 2"/>
          <p:cNvSpPr>
            <a:spLocks noGrp="1" noChangeArrowheads="1"/>
          </p:cNvSpPr>
          <p:nvPr>
            <p:ph idx="1"/>
          </p:nvPr>
        </p:nvSpPr>
        <p:spPr/>
        <p:txBody>
          <a:bodyPr/>
          <a:lstStyle/>
          <a:p>
            <a:pPr eaLnBrk="1" hangingPunct="1">
              <a:defRPr/>
            </a:pPr>
            <a:r>
              <a:rPr lang="en-US" sz="4400" dirty="0" smtClean="0"/>
              <a:t>Therefore </a:t>
            </a:r>
            <a:r>
              <a:rPr lang="en-US" sz="4400" u="sng" dirty="0" smtClean="0"/>
              <a:t>One’s Response To The Truth</a:t>
            </a:r>
            <a:r>
              <a:rPr lang="en-US" sz="4400" dirty="0" smtClean="0"/>
              <a:t> </a:t>
            </a:r>
            <a:r>
              <a:rPr lang="en-US" sz="4400" dirty="0" smtClean="0">
                <a:solidFill>
                  <a:schemeClr val="hlink"/>
                </a:solidFill>
              </a:rPr>
              <a:t>In Matters of THE FAITH</a:t>
            </a:r>
            <a:r>
              <a:rPr lang="en-US" sz="4400" dirty="0" smtClean="0"/>
              <a:t> Determines His Honesty And, Consequently, My Fellowship With Him!</a:t>
            </a:r>
          </a:p>
        </p:txBody>
      </p:sp>
      <p:sp>
        <p:nvSpPr>
          <p:cNvPr id="150531" name="Oval 3"/>
          <p:cNvSpPr>
            <a:spLocks noChangeArrowheads="1"/>
          </p:cNvSpPr>
          <p:nvPr/>
        </p:nvSpPr>
        <p:spPr bwMode="auto">
          <a:xfrm>
            <a:off x="6248400" y="2895600"/>
            <a:ext cx="2438400" cy="990600"/>
          </a:xfrm>
          <a:prstGeom prst="ellipse">
            <a:avLst/>
          </a:prstGeom>
          <a:noFill/>
          <a:ln w="3810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2" name="Oval 4"/>
          <p:cNvSpPr>
            <a:spLocks noChangeArrowheads="1"/>
          </p:cNvSpPr>
          <p:nvPr/>
        </p:nvSpPr>
        <p:spPr bwMode="auto">
          <a:xfrm>
            <a:off x="658813" y="4191000"/>
            <a:ext cx="2971800" cy="990600"/>
          </a:xfrm>
          <a:prstGeom prst="ellipse">
            <a:avLst/>
          </a:prstGeom>
          <a:noFill/>
          <a:ln w="3810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530">
                                            <p:txEl>
                                              <p:pRg st="0" end="0"/>
                                            </p:txEl>
                                          </p:spTgt>
                                        </p:tgtEl>
                                        <p:attrNameLst>
                                          <p:attrName>style.visibility</p:attrName>
                                        </p:attrNameLst>
                                      </p:cBhvr>
                                      <p:to>
                                        <p:strVal val="visible"/>
                                      </p:to>
                                    </p:set>
                                    <p:animEffect transition="in" filter="fade">
                                      <p:cBhvr>
                                        <p:cTn id="7" dur="500"/>
                                        <p:tgtEl>
                                          <p:spTgt spid="150530">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0531"/>
                                        </p:tgtEl>
                                        <p:attrNameLst>
                                          <p:attrName>style.visibility</p:attrName>
                                        </p:attrNameLst>
                                      </p:cBhvr>
                                      <p:to>
                                        <p:strVal val="visible"/>
                                      </p:to>
                                    </p:set>
                                    <p:animEffect transition="in" filter="fade">
                                      <p:cBhvr>
                                        <p:cTn id="11" dur="500"/>
                                        <p:tgtEl>
                                          <p:spTgt spid="15053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0532"/>
                                        </p:tgtEl>
                                        <p:attrNameLst>
                                          <p:attrName>style.visibility</p:attrName>
                                        </p:attrNameLst>
                                      </p:cBhvr>
                                      <p:to>
                                        <p:strVal val="visible"/>
                                      </p:to>
                                    </p:set>
                                    <p:animEffect transition="in" filter="fade">
                                      <p:cBhvr>
                                        <p:cTn id="15" dur="5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build="p"/>
      <p:bldP spid="150531" grpId="0" animBg="1"/>
      <p:bldP spid="150532"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p:txBody>
          <a:bodyPr/>
          <a:lstStyle/>
          <a:p>
            <a:pPr eaLnBrk="1" hangingPunct="1">
              <a:defRPr/>
            </a:pPr>
            <a:r>
              <a:rPr lang="en-US" smtClean="0"/>
              <a:t>Fellowship and Honesty</a:t>
            </a:r>
          </a:p>
        </p:txBody>
      </p:sp>
      <p:sp>
        <p:nvSpPr>
          <p:cNvPr id="151555" name="Rectangle 3"/>
          <p:cNvSpPr>
            <a:spLocks noGrp="1" noChangeArrowheads="1"/>
          </p:cNvSpPr>
          <p:nvPr>
            <p:ph type="subTitle" idx="1"/>
          </p:nvPr>
        </p:nvSpPr>
        <p:spPr/>
        <p:txBody>
          <a:bodyPr/>
          <a:lstStyle/>
          <a:p>
            <a:pPr algn="l" eaLnBrk="1" hangingPunct="1">
              <a:defRPr/>
            </a:pPr>
            <a:r>
              <a:rPr lang="en-US" smtClean="0"/>
              <a:t>The relationship between Biblical clarity, a man’s honesty, and the limits of our fellowship</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p:cTn id="7" dur="1000" fill="hold"/>
                                        <p:tgtEl>
                                          <p:spTgt spid="151554"/>
                                        </p:tgtEl>
                                        <p:attrNameLst>
                                          <p:attrName>ppt_x</p:attrName>
                                        </p:attrNameLst>
                                      </p:cBhvr>
                                      <p:tavLst>
                                        <p:tav tm="0">
                                          <p:val>
                                            <p:strVal val="#ppt_x-.2"/>
                                          </p:val>
                                        </p:tav>
                                        <p:tav tm="100000">
                                          <p:val>
                                            <p:strVal val="#ppt_x"/>
                                          </p:val>
                                        </p:tav>
                                      </p:tavLst>
                                    </p:anim>
                                    <p:anim calcmode="lin" valueType="num">
                                      <p:cBhvr>
                                        <p:cTn id="8" dur="1000" fill="hold"/>
                                        <p:tgtEl>
                                          <p:spTgt spid="1515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1554"/>
                                        </p:tgtEl>
                                      </p:cBhvr>
                                    </p:animEffect>
                                  </p:childTnLst>
                                </p:cTn>
                              </p:par>
                            </p:childTnLst>
                          </p:cTn>
                        </p:par>
                        <p:par>
                          <p:cTn id="10" fill="hold" nodeType="afterGroup">
                            <p:stCondLst>
                              <p:cond delay="1000"/>
                            </p:stCondLst>
                            <p:childTnLst>
                              <p:par>
                                <p:cTn id="11" presetID="44" presetClass="entr" presetSubtype="0" fill="hold" grpId="0" nodeType="afterEffect">
                                  <p:stCondLst>
                                    <p:cond delay="500"/>
                                  </p:stCondLst>
                                  <p:childTnLst>
                                    <p:set>
                                      <p:cBhvr>
                                        <p:cTn id="12" dur="1" fill="hold">
                                          <p:stCondLst>
                                            <p:cond delay="0"/>
                                          </p:stCondLst>
                                        </p:cTn>
                                        <p:tgtEl>
                                          <p:spTgt spid="151555">
                                            <p:txEl>
                                              <p:pRg st="0" end="0"/>
                                            </p:txEl>
                                          </p:spTgt>
                                        </p:tgtEl>
                                        <p:attrNameLst>
                                          <p:attrName>style.visibility</p:attrName>
                                        </p:attrNameLst>
                                      </p:cBhvr>
                                      <p:to>
                                        <p:strVal val="visible"/>
                                      </p:to>
                                    </p:set>
                                    <p:animEffect transition="in" filter="fade">
                                      <p:cBhvr>
                                        <p:cTn id="13" dur="500"/>
                                        <p:tgtEl>
                                          <p:spTgt spid="151555">
                                            <p:txEl>
                                              <p:pRg st="0" end="0"/>
                                            </p:txEl>
                                          </p:spTgt>
                                        </p:tgtEl>
                                      </p:cBhvr>
                                    </p:animEffect>
                                    <p:anim calcmode="lin" valueType="num">
                                      <p:cBhvr>
                                        <p:cTn id="14" dur="5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5155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5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CM Pamphlet Offer"/>
          <p:cNvPicPr>
            <a:picLocks noGrp="1" noChangeAspect="1" noChangeArrowheads="1"/>
          </p:cNvPicPr>
          <p:nvPr>
            <p:ph/>
          </p:nvPr>
        </p:nvPicPr>
        <p:blipFill>
          <a:blip r:embed="rId2">
            <a:extLst>
              <a:ext uri="{28A0092B-C50C-407E-A947-70E740481C1C}">
                <a14:useLocalDpi xmlns:a14="http://schemas.microsoft.com/office/drawing/2010/main" val="0"/>
              </a:ext>
            </a:extLst>
          </a:blip>
          <a:srcRect b="5263"/>
          <a:stretch>
            <a:fillRect/>
          </a:stretch>
        </p:blipFill>
        <p:spPr>
          <a:xfrm>
            <a:off x="1912938" y="0"/>
            <a:ext cx="526097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CM Pamphlet Offe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61988" y="-609600"/>
            <a:ext cx="10580688" cy="1455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1011" name="Rectangle 3"/>
          <p:cNvSpPr>
            <a:spLocks noChangeArrowheads="1"/>
          </p:cNvSpPr>
          <p:nvPr/>
        </p:nvSpPr>
        <p:spPr bwMode="auto">
          <a:xfrm>
            <a:off x="152400" y="3048000"/>
            <a:ext cx="4038600" cy="2438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1011"/>
                                        </p:tgtEl>
                                        <p:attrNameLst>
                                          <p:attrName>style.visibility</p:attrName>
                                        </p:attrNameLst>
                                      </p:cBhvr>
                                      <p:to>
                                        <p:strVal val="visible"/>
                                      </p:to>
                                    </p:set>
                                    <p:anim calcmode="lin" valueType="num">
                                      <p:cBhvr>
                                        <p:cTn id="7" dur="500" fill="hold"/>
                                        <p:tgtEl>
                                          <p:spTgt spid="171011"/>
                                        </p:tgtEl>
                                        <p:attrNameLst>
                                          <p:attrName>ppt_w</p:attrName>
                                        </p:attrNameLst>
                                      </p:cBhvr>
                                      <p:tavLst>
                                        <p:tav tm="0">
                                          <p:val>
                                            <p:fltVal val="0"/>
                                          </p:val>
                                        </p:tav>
                                        <p:tav tm="100000">
                                          <p:val>
                                            <p:strVal val="#ppt_w"/>
                                          </p:val>
                                        </p:tav>
                                      </p:tavLst>
                                    </p:anim>
                                    <p:anim calcmode="lin" valueType="num">
                                      <p:cBhvr>
                                        <p:cTn id="8" dur="500" fill="hold"/>
                                        <p:tgtEl>
                                          <p:spTgt spid="1710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CM Pamphlet Offer"/>
          <p:cNvPicPr>
            <a:picLocks noGrp="1" noChangeAspect="1" noChangeArrowheads="1"/>
          </p:cNvPicPr>
          <p:nvPr>
            <p:ph/>
          </p:nvPr>
        </p:nvPicPr>
        <p:blipFill>
          <a:blip r:embed="rId2">
            <a:extLst>
              <a:ext uri="{28A0092B-C50C-407E-A947-70E740481C1C}">
                <a14:useLocalDpi xmlns:a14="http://schemas.microsoft.com/office/drawing/2010/main" val="0"/>
              </a:ext>
            </a:extLst>
          </a:blip>
          <a:srcRect l="6256" t="25050" r="55258" b="53856"/>
          <a:stretch>
            <a:fillRect/>
          </a:stretch>
        </p:blipFill>
        <p:spPr>
          <a:xfrm>
            <a:off x="0" y="26988"/>
            <a:ext cx="9144000" cy="689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2035" name="Line 3"/>
          <p:cNvSpPr>
            <a:spLocks noChangeShapeType="1"/>
          </p:cNvSpPr>
          <p:nvPr/>
        </p:nvSpPr>
        <p:spPr bwMode="auto">
          <a:xfrm>
            <a:off x="1447800" y="4495800"/>
            <a:ext cx="73914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36" name="Line 4"/>
          <p:cNvSpPr>
            <a:spLocks noChangeShapeType="1"/>
          </p:cNvSpPr>
          <p:nvPr/>
        </p:nvSpPr>
        <p:spPr bwMode="auto">
          <a:xfrm>
            <a:off x="762000" y="4876800"/>
            <a:ext cx="73152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37" name="Line 5"/>
          <p:cNvSpPr>
            <a:spLocks noChangeShapeType="1"/>
          </p:cNvSpPr>
          <p:nvPr/>
        </p:nvSpPr>
        <p:spPr bwMode="auto">
          <a:xfrm>
            <a:off x="685800" y="5334000"/>
            <a:ext cx="57150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38" name="Line 6"/>
          <p:cNvSpPr>
            <a:spLocks noChangeShapeType="1"/>
          </p:cNvSpPr>
          <p:nvPr/>
        </p:nvSpPr>
        <p:spPr bwMode="auto">
          <a:xfrm>
            <a:off x="762000" y="914400"/>
            <a:ext cx="80010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39" name="Line 7"/>
          <p:cNvSpPr>
            <a:spLocks noChangeShapeType="1"/>
          </p:cNvSpPr>
          <p:nvPr/>
        </p:nvSpPr>
        <p:spPr bwMode="auto">
          <a:xfrm>
            <a:off x="762000" y="1371600"/>
            <a:ext cx="38100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40" name="Line 8"/>
          <p:cNvSpPr>
            <a:spLocks noChangeShapeType="1"/>
          </p:cNvSpPr>
          <p:nvPr/>
        </p:nvSpPr>
        <p:spPr bwMode="auto">
          <a:xfrm>
            <a:off x="8077200" y="1828800"/>
            <a:ext cx="9144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41" name="Line 9"/>
          <p:cNvSpPr>
            <a:spLocks noChangeShapeType="1"/>
          </p:cNvSpPr>
          <p:nvPr/>
        </p:nvSpPr>
        <p:spPr bwMode="auto">
          <a:xfrm>
            <a:off x="762000" y="2209800"/>
            <a:ext cx="70104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42" name="Line 10"/>
          <p:cNvSpPr>
            <a:spLocks noChangeShapeType="1"/>
          </p:cNvSpPr>
          <p:nvPr/>
        </p:nvSpPr>
        <p:spPr bwMode="auto">
          <a:xfrm>
            <a:off x="762000" y="2667000"/>
            <a:ext cx="4876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43" name="Oval 11"/>
          <p:cNvSpPr>
            <a:spLocks noChangeArrowheads="1"/>
          </p:cNvSpPr>
          <p:nvPr/>
        </p:nvSpPr>
        <p:spPr bwMode="auto">
          <a:xfrm>
            <a:off x="3581400" y="2209800"/>
            <a:ext cx="21336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4" name="Oval 12"/>
          <p:cNvSpPr>
            <a:spLocks noChangeArrowheads="1"/>
          </p:cNvSpPr>
          <p:nvPr/>
        </p:nvSpPr>
        <p:spPr bwMode="auto">
          <a:xfrm>
            <a:off x="4419600" y="1295400"/>
            <a:ext cx="36576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5" name="Line 13"/>
          <p:cNvSpPr>
            <a:spLocks noChangeShapeType="1"/>
          </p:cNvSpPr>
          <p:nvPr/>
        </p:nvSpPr>
        <p:spPr bwMode="auto">
          <a:xfrm>
            <a:off x="7848600" y="2209800"/>
            <a:ext cx="1143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46" name="Line 14"/>
          <p:cNvSpPr>
            <a:spLocks noChangeShapeType="1"/>
          </p:cNvSpPr>
          <p:nvPr/>
        </p:nvSpPr>
        <p:spPr bwMode="auto">
          <a:xfrm flipV="1">
            <a:off x="4953000" y="1828800"/>
            <a:ext cx="2286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8"/>
                                        </p:tgtEl>
                                        <p:attrNameLst>
                                          <p:attrName>style.visibility</p:attrName>
                                        </p:attrNameLst>
                                      </p:cBhvr>
                                      <p:to>
                                        <p:strVal val="visible"/>
                                      </p:to>
                                    </p:set>
                                    <p:animEffect transition="in" filter="wipe(left)">
                                      <p:cBhvr>
                                        <p:cTn id="7" dur="2000"/>
                                        <p:tgtEl>
                                          <p:spTgt spid="172038"/>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2039"/>
                                        </p:tgtEl>
                                        <p:attrNameLst>
                                          <p:attrName>style.visibility</p:attrName>
                                        </p:attrNameLst>
                                      </p:cBhvr>
                                      <p:to>
                                        <p:strVal val="visible"/>
                                      </p:to>
                                    </p:set>
                                    <p:animEffect transition="in" filter="wipe(left)">
                                      <p:cBhvr>
                                        <p:cTn id="11" dur="2000"/>
                                        <p:tgtEl>
                                          <p:spTgt spid="1720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2035"/>
                                        </p:tgtEl>
                                        <p:attrNameLst>
                                          <p:attrName>style.visibility</p:attrName>
                                        </p:attrNameLst>
                                      </p:cBhvr>
                                      <p:to>
                                        <p:strVal val="visible"/>
                                      </p:to>
                                    </p:set>
                                    <p:animEffect transition="in" filter="wipe(left)">
                                      <p:cBhvr>
                                        <p:cTn id="16" dur="2000"/>
                                        <p:tgtEl>
                                          <p:spTgt spid="172035"/>
                                        </p:tgtEl>
                                      </p:cBhvr>
                                    </p:animEffect>
                                  </p:childTnLst>
                                </p:cTn>
                              </p:par>
                            </p:childTnLst>
                          </p:cTn>
                        </p:par>
                        <p:par>
                          <p:cTn id="17" fill="hold" nodeType="afterGroup">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72036"/>
                                        </p:tgtEl>
                                        <p:attrNameLst>
                                          <p:attrName>style.visibility</p:attrName>
                                        </p:attrNameLst>
                                      </p:cBhvr>
                                      <p:to>
                                        <p:strVal val="visible"/>
                                      </p:to>
                                    </p:set>
                                    <p:animEffect transition="in" filter="wipe(left)">
                                      <p:cBhvr>
                                        <p:cTn id="20" dur="2000"/>
                                        <p:tgtEl>
                                          <p:spTgt spid="172036"/>
                                        </p:tgtEl>
                                      </p:cBhvr>
                                    </p:animEffect>
                                  </p:childTnLst>
                                </p:cTn>
                              </p:par>
                            </p:childTnLst>
                          </p:cTn>
                        </p:par>
                        <p:par>
                          <p:cTn id="21" fill="hold" nodeType="afterGroup">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172037"/>
                                        </p:tgtEl>
                                        <p:attrNameLst>
                                          <p:attrName>style.visibility</p:attrName>
                                        </p:attrNameLst>
                                      </p:cBhvr>
                                      <p:to>
                                        <p:strVal val="visible"/>
                                      </p:to>
                                    </p:set>
                                    <p:animEffect transition="in" filter="wipe(left)">
                                      <p:cBhvr>
                                        <p:cTn id="24" dur="2000"/>
                                        <p:tgtEl>
                                          <p:spTgt spid="17203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2040"/>
                                        </p:tgtEl>
                                        <p:attrNameLst>
                                          <p:attrName>style.visibility</p:attrName>
                                        </p:attrNameLst>
                                      </p:cBhvr>
                                      <p:to>
                                        <p:strVal val="visible"/>
                                      </p:to>
                                    </p:set>
                                    <p:animEffect transition="in" filter="wipe(left)">
                                      <p:cBhvr>
                                        <p:cTn id="29" dur="500"/>
                                        <p:tgtEl>
                                          <p:spTgt spid="172040"/>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72041"/>
                                        </p:tgtEl>
                                        <p:attrNameLst>
                                          <p:attrName>style.visibility</p:attrName>
                                        </p:attrNameLst>
                                      </p:cBhvr>
                                      <p:to>
                                        <p:strVal val="visible"/>
                                      </p:to>
                                    </p:set>
                                    <p:animEffect transition="in" filter="wipe(left)">
                                      <p:cBhvr>
                                        <p:cTn id="33" dur="500"/>
                                        <p:tgtEl>
                                          <p:spTgt spid="17204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72045"/>
                                        </p:tgtEl>
                                        <p:attrNameLst>
                                          <p:attrName>style.visibility</p:attrName>
                                        </p:attrNameLst>
                                      </p:cBhvr>
                                      <p:to>
                                        <p:strVal val="visible"/>
                                      </p:to>
                                    </p:set>
                                    <p:anim calcmode="lin" valueType="num">
                                      <p:cBhvr>
                                        <p:cTn id="38" dur="500" fill="hold"/>
                                        <p:tgtEl>
                                          <p:spTgt spid="172045"/>
                                        </p:tgtEl>
                                        <p:attrNameLst>
                                          <p:attrName>ppt_w</p:attrName>
                                        </p:attrNameLst>
                                      </p:cBhvr>
                                      <p:tavLst>
                                        <p:tav tm="0">
                                          <p:val>
                                            <p:fltVal val="0"/>
                                          </p:val>
                                        </p:tav>
                                        <p:tav tm="100000">
                                          <p:val>
                                            <p:strVal val="#ppt_w"/>
                                          </p:val>
                                        </p:tav>
                                      </p:tavLst>
                                    </p:anim>
                                    <p:anim calcmode="lin" valueType="num">
                                      <p:cBhvr>
                                        <p:cTn id="39" dur="500" fill="hold"/>
                                        <p:tgtEl>
                                          <p:spTgt spid="172045"/>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500"/>
                            </p:stCondLst>
                            <p:childTnLst>
                              <p:par>
                                <p:cTn id="41" presetID="17" presetClass="entr" presetSubtype="10" fill="hold" grpId="0" nodeType="afterEffect">
                                  <p:stCondLst>
                                    <p:cond delay="0"/>
                                  </p:stCondLst>
                                  <p:childTnLst>
                                    <p:set>
                                      <p:cBhvr>
                                        <p:cTn id="42" dur="1" fill="hold">
                                          <p:stCondLst>
                                            <p:cond delay="0"/>
                                          </p:stCondLst>
                                        </p:cTn>
                                        <p:tgtEl>
                                          <p:spTgt spid="172042"/>
                                        </p:tgtEl>
                                        <p:attrNameLst>
                                          <p:attrName>style.visibility</p:attrName>
                                        </p:attrNameLst>
                                      </p:cBhvr>
                                      <p:to>
                                        <p:strVal val="visible"/>
                                      </p:to>
                                    </p:set>
                                    <p:anim calcmode="lin" valueType="num">
                                      <p:cBhvr>
                                        <p:cTn id="43" dur="500" fill="hold"/>
                                        <p:tgtEl>
                                          <p:spTgt spid="172042"/>
                                        </p:tgtEl>
                                        <p:attrNameLst>
                                          <p:attrName>ppt_w</p:attrName>
                                        </p:attrNameLst>
                                      </p:cBhvr>
                                      <p:tavLst>
                                        <p:tav tm="0">
                                          <p:val>
                                            <p:fltVal val="0"/>
                                          </p:val>
                                        </p:tav>
                                        <p:tav tm="100000">
                                          <p:val>
                                            <p:strVal val="#ppt_w"/>
                                          </p:val>
                                        </p:tav>
                                      </p:tavLst>
                                    </p:anim>
                                    <p:anim calcmode="lin" valueType="num">
                                      <p:cBhvr>
                                        <p:cTn id="44" dur="500" fill="hold"/>
                                        <p:tgtEl>
                                          <p:spTgt spid="172042"/>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1000"/>
                            </p:stCondLst>
                            <p:childTnLst>
                              <p:par>
                                <p:cTn id="46" presetID="23" presetClass="entr" presetSubtype="16" fill="hold" grpId="0" nodeType="afterEffect">
                                  <p:stCondLst>
                                    <p:cond delay="0"/>
                                  </p:stCondLst>
                                  <p:childTnLst>
                                    <p:set>
                                      <p:cBhvr>
                                        <p:cTn id="47" dur="1" fill="hold">
                                          <p:stCondLst>
                                            <p:cond delay="0"/>
                                          </p:stCondLst>
                                        </p:cTn>
                                        <p:tgtEl>
                                          <p:spTgt spid="172043"/>
                                        </p:tgtEl>
                                        <p:attrNameLst>
                                          <p:attrName>style.visibility</p:attrName>
                                        </p:attrNameLst>
                                      </p:cBhvr>
                                      <p:to>
                                        <p:strVal val="visible"/>
                                      </p:to>
                                    </p:set>
                                    <p:anim calcmode="lin" valueType="num">
                                      <p:cBhvr>
                                        <p:cTn id="48" dur="500" fill="hold"/>
                                        <p:tgtEl>
                                          <p:spTgt spid="172043"/>
                                        </p:tgtEl>
                                        <p:attrNameLst>
                                          <p:attrName>ppt_w</p:attrName>
                                        </p:attrNameLst>
                                      </p:cBhvr>
                                      <p:tavLst>
                                        <p:tav tm="0">
                                          <p:val>
                                            <p:fltVal val="0"/>
                                          </p:val>
                                        </p:tav>
                                        <p:tav tm="100000">
                                          <p:val>
                                            <p:strVal val="#ppt_w"/>
                                          </p:val>
                                        </p:tav>
                                      </p:tavLst>
                                    </p:anim>
                                    <p:anim calcmode="lin" valueType="num">
                                      <p:cBhvr>
                                        <p:cTn id="49" dur="500" fill="hold"/>
                                        <p:tgtEl>
                                          <p:spTgt spid="172043"/>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172044"/>
                                        </p:tgtEl>
                                        <p:attrNameLst>
                                          <p:attrName>style.visibility</p:attrName>
                                        </p:attrNameLst>
                                      </p:cBhvr>
                                      <p:to>
                                        <p:strVal val="visible"/>
                                      </p:to>
                                    </p:set>
                                    <p:anim calcmode="lin" valueType="num">
                                      <p:cBhvr>
                                        <p:cTn id="54" dur="500" fill="hold"/>
                                        <p:tgtEl>
                                          <p:spTgt spid="172044"/>
                                        </p:tgtEl>
                                        <p:attrNameLst>
                                          <p:attrName>ppt_w</p:attrName>
                                        </p:attrNameLst>
                                      </p:cBhvr>
                                      <p:tavLst>
                                        <p:tav tm="0">
                                          <p:val>
                                            <p:fltVal val="0"/>
                                          </p:val>
                                        </p:tav>
                                        <p:tav tm="100000">
                                          <p:val>
                                            <p:strVal val="#ppt_w"/>
                                          </p:val>
                                        </p:tav>
                                      </p:tavLst>
                                    </p:anim>
                                    <p:anim calcmode="lin" valueType="num">
                                      <p:cBhvr>
                                        <p:cTn id="55" dur="500" fill="hold"/>
                                        <p:tgtEl>
                                          <p:spTgt spid="172044"/>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172046"/>
                                        </p:tgtEl>
                                        <p:attrNameLst>
                                          <p:attrName>style.visibility</p:attrName>
                                        </p:attrNameLst>
                                      </p:cBhvr>
                                      <p:to>
                                        <p:strVal val="visible"/>
                                      </p:to>
                                    </p:set>
                                    <p:anim calcmode="lin" valueType="num">
                                      <p:cBhvr>
                                        <p:cTn id="58" dur="500" fill="hold"/>
                                        <p:tgtEl>
                                          <p:spTgt spid="172046"/>
                                        </p:tgtEl>
                                        <p:attrNameLst>
                                          <p:attrName>ppt_w</p:attrName>
                                        </p:attrNameLst>
                                      </p:cBhvr>
                                      <p:tavLst>
                                        <p:tav tm="0">
                                          <p:val>
                                            <p:fltVal val="0"/>
                                          </p:val>
                                        </p:tav>
                                        <p:tav tm="100000">
                                          <p:val>
                                            <p:strVal val="#ppt_w"/>
                                          </p:val>
                                        </p:tav>
                                      </p:tavLst>
                                    </p:anim>
                                    <p:anim calcmode="lin" valueType="num">
                                      <p:cBhvr>
                                        <p:cTn id="59" dur="500" fill="hold"/>
                                        <p:tgtEl>
                                          <p:spTgt spid="1720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nimBg="1"/>
      <p:bldP spid="172036" grpId="0" animBg="1"/>
      <p:bldP spid="172037" grpId="0" animBg="1"/>
      <p:bldP spid="172038" grpId="0" animBg="1"/>
      <p:bldP spid="172039" grpId="0" animBg="1"/>
      <p:bldP spid="172040" grpId="0" animBg="1"/>
      <p:bldP spid="172041" grpId="0" animBg="1"/>
      <p:bldP spid="172042" grpId="0" animBg="1"/>
      <p:bldP spid="172043" grpId="0" animBg="1"/>
      <p:bldP spid="172044" grpId="0" animBg="1"/>
      <p:bldP spid="172045" grpId="0" animBg="1"/>
      <p:bldP spid="17204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CM Editors"/>
          <p:cNvPicPr>
            <a:picLocks noGrp="1" noChangeAspect="1" noChangeArrowheads="1"/>
          </p:cNvPicPr>
          <p:nvPr>
            <p:ph/>
          </p:nvPr>
        </p:nvPicPr>
        <p:blipFill>
          <a:blip r:embed="rId2">
            <a:extLst>
              <a:ext uri="{28A0092B-C50C-407E-A947-70E740481C1C}">
                <a14:useLocalDpi xmlns:a14="http://schemas.microsoft.com/office/drawing/2010/main" val="0"/>
              </a:ext>
            </a:extLst>
          </a:blip>
          <a:srcRect b="5263"/>
          <a:stretch>
            <a:fillRect/>
          </a:stretch>
        </p:blipFill>
        <p:spPr>
          <a:xfrm>
            <a:off x="2057400" y="0"/>
            <a:ext cx="5262563"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Oval 3"/>
          <p:cNvSpPr>
            <a:spLocks noChangeArrowheads="1"/>
          </p:cNvSpPr>
          <p:nvPr/>
        </p:nvSpPr>
        <p:spPr bwMode="auto">
          <a:xfrm>
            <a:off x="2209800" y="5638800"/>
            <a:ext cx="4724400" cy="838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descr="CM Editors"/>
          <p:cNvPicPr>
            <a:picLocks noGrp="1" noChangeAspect="1" noChangeArrowheads="1"/>
          </p:cNvPicPr>
          <p:nvPr>
            <p:ph/>
          </p:nvPr>
        </p:nvPicPr>
        <p:blipFill>
          <a:blip r:embed="rId2">
            <a:extLst>
              <a:ext uri="{28A0092B-C50C-407E-A947-70E740481C1C}">
                <a14:useLocalDpi xmlns:a14="http://schemas.microsoft.com/office/drawing/2010/main" val="0"/>
              </a:ext>
            </a:extLst>
          </a:blip>
          <a:srcRect l="5792" t="42831" r="7330" b="9543"/>
          <a:stretch>
            <a:fillRect/>
          </a:stretch>
        </p:blipFill>
        <p:spPr>
          <a:xfrm>
            <a:off x="0" y="0"/>
            <a:ext cx="9144000" cy="689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1252" name="Oval 4"/>
          <p:cNvSpPr>
            <a:spLocks noChangeArrowheads="1"/>
          </p:cNvSpPr>
          <p:nvPr/>
        </p:nvSpPr>
        <p:spPr bwMode="auto">
          <a:xfrm>
            <a:off x="228600" y="5334000"/>
            <a:ext cx="10668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3" name="Oval 5"/>
          <p:cNvSpPr>
            <a:spLocks noChangeArrowheads="1"/>
          </p:cNvSpPr>
          <p:nvPr/>
        </p:nvSpPr>
        <p:spPr bwMode="auto">
          <a:xfrm>
            <a:off x="1981200" y="5334000"/>
            <a:ext cx="10668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4" name="Oval 6"/>
          <p:cNvSpPr>
            <a:spLocks noChangeArrowheads="1"/>
          </p:cNvSpPr>
          <p:nvPr/>
        </p:nvSpPr>
        <p:spPr bwMode="auto">
          <a:xfrm>
            <a:off x="3733800" y="5334000"/>
            <a:ext cx="10668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5" name="Oval 7"/>
          <p:cNvSpPr>
            <a:spLocks noChangeArrowheads="1"/>
          </p:cNvSpPr>
          <p:nvPr/>
        </p:nvSpPr>
        <p:spPr bwMode="auto">
          <a:xfrm>
            <a:off x="5486400" y="5334000"/>
            <a:ext cx="10668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6" name="Oval 8"/>
          <p:cNvSpPr>
            <a:spLocks noChangeArrowheads="1"/>
          </p:cNvSpPr>
          <p:nvPr/>
        </p:nvSpPr>
        <p:spPr bwMode="auto">
          <a:xfrm>
            <a:off x="7315200" y="5334000"/>
            <a:ext cx="10668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1252"/>
                                        </p:tgtEl>
                                        <p:attrNameLst>
                                          <p:attrName>style.visibility</p:attrName>
                                        </p:attrNameLst>
                                      </p:cBhvr>
                                      <p:to>
                                        <p:strVal val="visible"/>
                                      </p:to>
                                    </p:set>
                                    <p:anim calcmode="lin" valueType="num">
                                      <p:cBhvr>
                                        <p:cTn id="7" dur="500" fill="hold"/>
                                        <p:tgtEl>
                                          <p:spTgt spid="181252"/>
                                        </p:tgtEl>
                                        <p:attrNameLst>
                                          <p:attrName>ppt_w</p:attrName>
                                        </p:attrNameLst>
                                      </p:cBhvr>
                                      <p:tavLst>
                                        <p:tav tm="0">
                                          <p:val>
                                            <p:fltVal val="0"/>
                                          </p:val>
                                        </p:tav>
                                        <p:tav tm="100000">
                                          <p:val>
                                            <p:strVal val="#ppt_w"/>
                                          </p:val>
                                        </p:tav>
                                      </p:tavLst>
                                    </p:anim>
                                    <p:anim calcmode="lin" valueType="num">
                                      <p:cBhvr>
                                        <p:cTn id="8" dur="500" fill="hold"/>
                                        <p:tgtEl>
                                          <p:spTgt spid="18125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81253"/>
                                        </p:tgtEl>
                                        <p:attrNameLst>
                                          <p:attrName>style.visibility</p:attrName>
                                        </p:attrNameLst>
                                      </p:cBhvr>
                                      <p:to>
                                        <p:strVal val="visible"/>
                                      </p:to>
                                    </p:set>
                                    <p:anim calcmode="lin" valueType="num">
                                      <p:cBhvr>
                                        <p:cTn id="12" dur="500" fill="hold"/>
                                        <p:tgtEl>
                                          <p:spTgt spid="181253"/>
                                        </p:tgtEl>
                                        <p:attrNameLst>
                                          <p:attrName>ppt_w</p:attrName>
                                        </p:attrNameLst>
                                      </p:cBhvr>
                                      <p:tavLst>
                                        <p:tav tm="0">
                                          <p:val>
                                            <p:fltVal val="0"/>
                                          </p:val>
                                        </p:tav>
                                        <p:tav tm="100000">
                                          <p:val>
                                            <p:strVal val="#ppt_w"/>
                                          </p:val>
                                        </p:tav>
                                      </p:tavLst>
                                    </p:anim>
                                    <p:anim calcmode="lin" valueType="num">
                                      <p:cBhvr>
                                        <p:cTn id="13" dur="500" fill="hold"/>
                                        <p:tgtEl>
                                          <p:spTgt spid="18125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81254"/>
                                        </p:tgtEl>
                                        <p:attrNameLst>
                                          <p:attrName>style.visibility</p:attrName>
                                        </p:attrNameLst>
                                      </p:cBhvr>
                                      <p:to>
                                        <p:strVal val="visible"/>
                                      </p:to>
                                    </p:set>
                                    <p:anim calcmode="lin" valueType="num">
                                      <p:cBhvr>
                                        <p:cTn id="17" dur="500" fill="hold"/>
                                        <p:tgtEl>
                                          <p:spTgt spid="181254"/>
                                        </p:tgtEl>
                                        <p:attrNameLst>
                                          <p:attrName>ppt_w</p:attrName>
                                        </p:attrNameLst>
                                      </p:cBhvr>
                                      <p:tavLst>
                                        <p:tav tm="0">
                                          <p:val>
                                            <p:fltVal val="0"/>
                                          </p:val>
                                        </p:tav>
                                        <p:tav tm="100000">
                                          <p:val>
                                            <p:strVal val="#ppt_w"/>
                                          </p:val>
                                        </p:tav>
                                      </p:tavLst>
                                    </p:anim>
                                    <p:anim calcmode="lin" valueType="num">
                                      <p:cBhvr>
                                        <p:cTn id="18" dur="500" fill="hold"/>
                                        <p:tgtEl>
                                          <p:spTgt spid="18125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81255"/>
                                        </p:tgtEl>
                                        <p:attrNameLst>
                                          <p:attrName>style.visibility</p:attrName>
                                        </p:attrNameLst>
                                      </p:cBhvr>
                                      <p:to>
                                        <p:strVal val="visible"/>
                                      </p:to>
                                    </p:set>
                                    <p:anim calcmode="lin" valueType="num">
                                      <p:cBhvr>
                                        <p:cTn id="22" dur="500" fill="hold"/>
                                        <p:tgtEl>
                                          <p:spTgt spid="181255"/>
                                        </p:tgtEl>
                                        <p:attrNameLst>
                                          <p:attrName>ppt_w</p:attrName>
                                        </p:attrNameLst>
                                      </p:cBhvr>
                                      <p:tavLst>
                                        <p:tav tm="0">
                                          <p:val>
                                            <p:fltVal val="0"/>
                                          </p:val>
                                        </p:tav>
                                        <p:tav tm="100000">
                                          <p:val>
                                            <p:strVal val="#ppt_w"/>
                                          </p:val>
                                        </p:tav>
                                      </p:tavLst>
                                    </p:anim>
                                    <p:anim calcmode="lin" valueType="num">
                                      <p:cBhvr>
                                        <p:cTn id="23" dur="500" fill="hold"/>
                                        <p:tgtEl>
                                          <p:spTgt spid="181255"/>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81256"/>
                                        </p:tgtEl>
                                        <p:attrNameLst>
                                          <p:attrName>style.visibility</p:attrName>
                                        </p:attrNameLst>
                                      </p:cBhvr>
                                      <p:to>
                                        <p:strVal val="visible"/>
                                      </p:to>
                                    </p:set>
                                    <p:anim calcmode="lin" valueType="num">
                                      <p:cBhvr>
                                        <p:cTn id="27" dur="500" fill="hold"/>
                                        <p:tgtEl>
                                          <p:spTgt spid="181256"/>
                                        </p:tgtEl>
                                        <p:attrNameLst>
                                          <p:attrName>ppt_w</p:attrName>
                                        </p:attrNameLst>
                                      </p:cBhvr>
                                      <p:tavLst>
                                        <p:tav tm="0">
                                          <p:val>
                                            <p:fltVal val="0"/>
                                          </p:val>
                                        </p:tav>
                                        <p:tav tm="100000">
                                          <p:val>
                                            <p:strVal val="#ppt_w"/>
                                          </p:val>
                                        </p:tav>
                                      </p:tavLst>
                                    </p:anim>
                                    <p:anim calcmode="lin" valueType="num">
                                      <p:cBhvr>
                                        <p:cTn id="28" dur="500" fill="hold"/>
                                        <p:tgtEl>
                                          <p:spTgt spid="1812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animBg="1"/>
      <p:bldP spid="181253" grpId="0" animBg="1"/>
      <p:bldP spid="181254" grpId="0" animBg="1"/>
      <p:bldP spid="181255" grpId="0" animBg="1"/>
      <p:bldP spid="18125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p:txBody>
          <a:bodyPr/>
          <a:lstStyle/>
          <a:p>
            <a:pPr eaLnBrk="1" hangingPunct="1">
              <a:defRPr/>
            </a:pPr>
            <a:r>
              <a:rPr lang="en-US" smtClean="0"/>
              <a:t>Fellowship and Honesty</a:t>
            </a:r>
          </a:p>
        </p:txBody>
      </p:sp>
      <p:sp>
        <p:nvSpPr>
          <p:cNvPr id="194563" name="Rectangle 3"/>
          <p:cNvSpPr>
            <a:spLocks noGrp="1" noChangeArrowheads="1"/>
          </p:cNvSpPr>
          <p:nvPr>
            <p:ph type="subTitle" idx="1"/>
          </p:nvPr>
        </p:nvSpPr>
        <p:spPr/>
        <p:txBody>
          <a:bodyPr/>
          <a:lstStyle/>
          <a:p>
            <a:pPr algn="l" eaLnBrk="1" hangingPunct="1">
              <a:defRPr/>
            </a:pPr>
            <a:r>
              <a:rPr lang="en-US" smtClean="0"/>
              <a:t>The relationship between </a:t>
            </a:r>
            <a:r>
              <a:rPr lang="en-US" u="sng" smtClean="0"/>
              <a:t>Biblical clarity</a:t>
            </a:r>
            <a:r>
              <a:rPr lang="en-US" smtClean="0"/>
              <a:t>, a man’s </a:t>
            </a:r>
            <a:r>
              <a:rPr lang="en-US" u="sng" smtClean="0"/>
              <a:t>honesty</a:t>
            </a:r>
            <a:r>
              <a:rPr lang="en-US" smtClean="0"/>
              <a:t>, and the limits of our </a:t>
            </a:r>
            <a:r>
              <a:rPr lang="en-US" u="sng" smtClean="0"/>
              <a:t>fellowship</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94562"/>
                                        </p:tgtEl>
                                        <p:attrNameLst>
                                          <p:attrName>style.visibility</p:attrName>
                                        </p:attrNameLst>
                                      </p:cBhvr>
                                      <p:to>
                                        <p:strVal val="visible"/>
                                      </p:to>
                                    </p:set>
                                    <p:anim calcmode="lin" valueType="num">
                                      <p:cBhvr>
                                        <p:cTn id="7" dur="1000" fill="hold"/>
                                        <p:tgtEl>
                                          <p:spTgt spid="194562"/>
                                        </p:tgtEl>
                                        <p:attrNameLst>
                                          <p:attrName>ppt_x</p:attrName>
                                        </p:attrNameLst>
                                      </p:cBhvr>
                                      <p:tavLst>
                                        <p:tav tm="0">
                                          <p:val>
                                            <p:strVal val="#ppt_x-.2"/>
                                          </p:val>
                                        </p:tav>
                                        <p:tav tm="100000">
                                          <p:val>
                                            <p:strVal val="#ppt_x"/>
                                          </p:val>
                                        </p:tav>
                                      </p:tavLst>
                                    </p:anim>
                                    <p:anim calcmode="lin" valueType="num">
                                      <p:cBhvr>
                                        <p:cTn id="8" dur="1000" fill="hold"/>
                                        <p:tgtEl>
                                          <p:spTgt spid="1945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5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94563">
                                            <p:txEl>
                                              <p:pRg st="0" end="0"/>
                                            </p:txEl>
                                          </p:spTgt>
                                        </p:tgtEl>
                                        <p:attrNameLst>
                                          <p:attrName>style.visibility</p:attrName>
                                        </p:attrNameLst>
                                      </p:cBhvr>
                                      <p:to>
                                        <p:strVal val="visible"/>
                                      </p:to>
                                    </p:set>
                                    <p:animEffect transition="in" filter="fade">
                                      <p:cBhvr>
                                        <p:cTn id="14" dur="500"/>
                                        <p:tgtEl>
                                          <p:spTgt spid="194563">
                                            <p:txEl>
                                              <p:pRg st="0" end="0"/>
                                            </p:txEl>
                                          </p:spTgt>
                                        </p:tgtEl>
                                      </p:cBhvr>
                                    </p:animEffect>
                                    <p:anim calcmode="lin" valueType="num">
                                      <p:cBhvr>
                                        <p:cTn id="15" dur="500" fill="hold"/>
                                        <p:tgtEl>
                                          <p:spTgt spid="1945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94563">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P spid="19456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z="3600" dirty="0" smtClean="0"/>
              <a:t>Ed Harrell: </a:t>
            </a:r>
            <a:r>
              <a:rPr lang="en-US" sz="3200" i="1" dirty="0" smtClean="0">
                <a:latin typeface="Times New Roman" pitchFamily="18" charset="0"/>
              </a:rPr>
              <a:t>“Homer Hailey: False Teacher?”</a:t>
            </a:r>
            <a:r>
              <a:rPr lang="en-US" sz="4000" dirty="0" smtClean="0"/>
              <a:t> </a:t>
            </a:r>
            <a:r>
              <a:rPr lang="en-US" sz="2400" dirty="0" smtClean="0">
                <a:latin typeface="Times New Roman" pitchFamily="18" charset="0"/>
              </a:rPr>
              <a:t>(Christianity Magazine / November 1988 p.9)</a:t>
            </a:r>
          </a:p>
        </p:txBody>
      </p:sp>
      <p:sp>
        <p:nvSpPr>
          <p:cNvPr id="57347" name="Rectangle 3"/>
          <p:cNvSpPr>
            <a:spLocks noGrp="1" noChangeArrowheads="1"/>
          </p:cNvSpPr>
          <p:nvPr>
            <p:ph type="body" idx="1"/>
          </p:nvPr>
        </p:nvSpPr>
        <p:spPr/>
        <p:txBody>
          <a:bodyPr/>
          <a:lstStyle/>
          <a:p>
            <a:pPr eaLnBrk="1" hangingPunct="1">
              <a:buFont typeface="Wingdings" pitchFamily="2" charset="2"/>
              <a:buChar char=""/>
              <a:defRPr/>
            </a:pPr>
            <a:r>
              <a:rPr lang="en-US" sz="3600" i="1" smtClean="0"/>
              <a:t>“Several principles come into play when one decides the limits of fellowship. Clearly, one must consider the honesty of the other person, and his apparent sincerity in following God’s directions (Ro.14:1-6) .”</a:t>
            </a:r>
          </a:p>
        </p:txBody>
      </p:sp>
      <p:sp>
        <p:nvSpPr>
          <p:cNvPr id="57348" name="Oval 4"/>
          <p:cNvSpPr>
            <a:spLocks noChangeArrowheads="1"/>
          </p:cNvSpPr>
          <p:nvPr/>
        </p:nvSpPr>
        <p:spPr bwMode="auto">
          <a:xfrm>
            <a:off x="609600" y="2743200"/>
            <a:ext cx="2590800" cy="6096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57349" name="Oval 5"/>
          <p:cNvSpPr>
            <a:spLocks noChangeArrowheads="1"/>
          </p:cNvSpPr>
          <p:nvPr/>
        </p:nvSpPr>
        <p:spPr bwMode="auto">
          <a:xfrm>
            <a:off x="3429000" y="3810000"/>
            <a:ext cx="1981200" cy="6858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0" name="Oval 6"/>
          <p:cNvSpPr>
            <a:spLocks noChangeArrowheads="1"/>
          </p:cNvSpPr>
          <p:nvPr/>
        </p:nvSpPr>
        <p:spPr bwMode="auto">
          <a:xfrm>
            <a:off x="1600200" y="3276600"/>
            <a:ext cx="1828800" cy="6858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57351" name="Line 7"/>
          <p:cNvSpPr>
            <a:spLocks noChangeShapeType="1"/>
          </p:cNvSpPr>
          <p:nvPr/>
        </p:nvSpPr>
        <p:spPr bwMode="auto">
          <a:xfrm>
            <a:off x="3276600" y="3810000"/>
            <a:ext cx="304800" cy="152400"/>
          </a:xfrm>
          <a:prstGeom prst="line">
            <a:avLst/>
          </a:prstGeom>
          <a:noFill/>
          <a:ln w="2857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2" name="Line 8"/>
          <p:cNvSpPr>
            <a:spLocks noChangeShapeType="1"/>
          </p:cNvSpPr>
          <p:nvPr/>
        </p:nvSpPr>
        <p:spPr bwMode="auto">
          <a:xfrm>
            <a:off x="4648200" y="2743200"/>
            <a:ext cx="2438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4" name="Line 10"/>
          <p:cNvSpPr>
            <a:spLocks noChangeShapeType="1"/>
          </p:cNvSpPr>
          <p:nvPr/>
        </p:nvSpPr>
        <p:spPr bwMode="auto">
          <a:xfrm>
            <a:off x="3276600" y="3276600"/>
            <a:ext cx="5257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5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352"/>
                                        </p:tgtEl>
                                        <p:attrNameLst>
                                          <p:attrName>style.visibility</p:attrName>
                                        </p:attrNameLst>
                                      </p:cBhvr>
                                      <p:to>
                                        <p:strVal val="visible"/>
                                      </p:to>
                                    </p:set>
                                    <p:animEffect transition="in" filter="fade">
                                      <p:cBhvr>
                                        <p:cTn id="12" dur="500"/>
                                        <p:tgtEl>
                                          <p:spTgt spid="57352"/>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7348"/>
                                        </p:tgtEl>
                                        <p:attrNameLst>
                                          <p:attrName>style.visibility</p:attrName>
                                        </p:attrNameLst>
                                      </p:cBhvr>
                                      <p:to>
                                        <p:strVal val="visible"/>
                                      </p:to>
                                    </p:set>
                                    <p:animEffect transition="in" filter="fade">
                                      <p:cBhvr>
                                        <p:cTn id="16" dur="500"/>
                                        <p:tgtEl>
                                          <p:spTgt spid="573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7354"/>
                                        </p:tgtEl>
                                        <p:attrNameLst>
                                          <p:attrName>style.visibility</p:attrName>
                                        </p:attrNameLst>
                                      </p:cBhvr>
                                      <p:to>
                                        <p:strVal val="visible"/>
                                      </p:to>
                                    </p:set>
                                    <p:animEffect transition="in" filter="fade">
                                      <p:cBhvr>
                                        <p:cTn id="21" dur="500"/>
                                        <p:tgtEl>
                                          <p:spTgt spid="57354"/>
                                        </p:tgtEl>
                                      </p:cBhvr>
                                    </p:animEffect>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7350"/>
                                        </p:tgtEl>
                                        <p:attrNameLst>
                                          <p:attrName>style.visibility</p:attrName>
                                        </p:attrNameLst>
                                      </p:cBhvr>
                                      <p:to>
                                        <p:strVal val="visible"/>
                                      </p:to>
                                    </p:set>
                                    <p:animEffect transition="in" filter="fade">
                                      <p:cBhvr>
                                        <p:cTn id="25" dur="500"/>
                                        <p:tgtEl>
                                          <p:spTgt spid="573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351"/>
                                        </p:tgtEl>
                                        <p:attrNameLst>
                                          <p:attrName>style.visibility</p:attrName>
                                        </p:attrNameLst>
                                      </p:cBhvr>
                                      <p:to>
                                        <p:strVal val="visible"/>
                                      </p:to>
                                    </p:set>
                                    <p:animEffect transition="in" filter="fade">
                                      <p:cBhvr>
                                        <p:cTn id="28" dur="500"/>
                                        <p:tgtEl>
                                          <p:spTgt spid="573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349"/>
                                        </p:tgtEl>
                                        <p:attrNameLst>
                                          <p:attrName>style.visibility</p:attrName>
                                        </p:attrNameLst>
                                      </p:cBhvr>
                                      <p:to>
                                        <p:strVal val="visible"/>
                                      </p:to>
                                    </p:set>
                                    <p:animEffect transition="in" filter="fade">
                                      <p:cBhvr>
                                        <p:cTn id="31"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57348" grpId="0" animBg="1"/>
      <p:bldP spid="57349" grpId="0" animBg="1"/>
      <p:bldP spid="57350" grpId="0" animBg="1"/>
      <p:bldP spid="57351" grpId="0" animBg="1"/>
      <p:bldP spid="57352" grpId="0" animBg="1"/>
      <p:bldP spid="5735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z="3600" dirty="0" smtClean="0"/>
              <a:t>Ed Harrell: </a:t>
            </a:r>
            <a:r>
              <a:rPr lang="en-US" sz="3200" i="1" dirty="0" smtClean="0">
                <a:latin typeface="Times New Roman" pitchFamily="18" charset="0"/>
              </a:rPr>
              <a:t>“The Bounds of Christian Unity 7”</a:t>
            </a:r>
            <a:r>
              <a:rPr lang="en-US" sz="4000" dirty="0" smtClean="0"/>
              <a:t> </a:t>
            </a:r>
            <a:r>
              <a:rPr lang="en-US" sz="2400" dirty="0" smtClean="0">
                <a:latin typeface="Times New Roman" pitchFamily="18" charset="0"/>
              </a:rPr>
              <a:t>(Christianity Magazine / August 1989 p.6)</a:t>
            </a:r>
          </a:p>
        </p:txBody>
      </p:sp>
      <p:sp>
        <p:nvSpPr>
          <p:cNvPr id="59395" name="Rectangle 3"/>
          <p:cNvSpPr>
            <a:spLocks noGrp="1" noChangeArrowheads="1"/>
          </p:cNvSpPr>
          <p:nvPr>
            <p:ph type="body" idx="1"/>
          </p:nvPr>
        </p:nvSpPr>
        <p:spPr/>
        <p:txBody>
          <a:bodyPr/>
          <a:lstStyle/>
          <a:p>
            <a:pPr eaLnBrk="1" hangingPunct="1">
              <a:buFont typeface="Wingdings" pitchFamily="2" charset="2"/>
              <a:buChar char=""/>
              <a:defRPr/>
            </a:pPr>
            <a:r>
              <a:rPr lang="en-US" sz="3600" i="1" smtClean="0"/>
              <a:t>“I do not have fellowship with a brother because he claims to have an honest mind, but because I judge him to have the mind of Christ.”</a:t>
            </a:r>
          </a:p>
          <a:p>
            <a:pPr eaLnBrk="1" hangingPunct="1">
              <a:buFont typeface="Wingdings" pitchFamily="2" charset="2"/>
              <a:buChar char=""/>
              <a:defRPr/>
            </a:pPr>
            <a:r>
              <a:rPr lang="en-US" sz="3600" i="1" smtClean="0"/>
              <a:t>“Fellowship is not based on another’s profession, but on my judgment of his spirit.”</a:t>
            </a:r>
          </a:p>
        </p:txBody>
      </p:sp>
      <p:sp>
        <p:nvSpPr>
          <p:cNvPr id="59396" name="Line 4"/>
          <p:cNvSpPr>
            <a:spLocks noChangeShapeType="1"/>
          </p:cNvSpPr>
          <p:nvPr/>
        </p:nvSpPr>
        <p:spPr bwMode="auto">
          <a:xfrm>
            <a:off x="4267200" y="2743200"/>
            <a:ext cx="426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7" name="Line 5"/>
          <p:cNvSpPr>
            <a:spLocks noChangeShapeType="1"/>
          </p:cNvSpPr>
          <p:nvPr/>
        </p:nvSpPr>
        <p:spPr bwMode="auto">
          <a:xfrm>
            <a:off x="838200" y="3276600"/>
            <a:ext cx="25146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9" name="Line 7"/>
          <p:cNvSpPr>
            <a:spLocks noChangeShapeType="1"/>
          </p:cNvSpPr>
          <p:nvPr/>
        </p:nvSpPr>
        <p:spPr bwMode="auto">
          <a:xfrm>
            <a:off x="6248400" y="3276600"/>
            <a:ext cx="2362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0" name="Line 8"/>
          <p:cNvSpPr>
            <a:spLocks noChangeShapeType="1"/>
          </p:cNvSpPr>
          <p:nvPr/>
        </p:nvSpPr>
        <p:spPr bwMode="auto">
          <a:xfrm>
            <a:off x="914400" y="3810000"/>
            <a:ext cx="5257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1" name="Line 9"/>
          <p:cNvSpPr>
            <a:spLocks noChangeShapeType="1"/>
          </p:cNvSpPr>
          <p:nvPr/>
        </p:nvSpPr>
        <p:spPr bwMode="auto">
          <a:xfrm>
            <a:off x="6477000" y="4495800"/>
            <a:ext cx="1905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2" name="Line 10"/>
          <p:cNvSpPr>
            <a:spLocks noChangeShapeType="1"/>
          </p:cNvSpPr>
          <p:nvPr/>
        </p:nvSpPr>
        <p:spPr bwMode="auto">
          <a:xfrm>
            <a:off x="838200" y="5029200"/>
            <a:ext cx="21336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3" name="Line 11"/>
          <p:cNvSpPr>
            <a:spLocks noChangeShapeType="1"/>
          </p:cNvSpPr>
          <p:nvPr/>
        </p:nvSpPr>
        <p:spPr bwMode="auto">
          <a:xfrm>
            <a:off x="4648200" y="5029200"/>
            <a:ext cx="3200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4" name="Line 12"/>
          <p:cNvSpPr>
            <a:spLocks noChangeShapeType="1"/>
          </p:cNvSpPr>
          <p:nvPr/>
        </p:nvSpPr>
        <p:spPr bwMode="auto">
          <a:xfrm>
            <a:off x="838200" y="5562600"/>
            <a:ext cx="17526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939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939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939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940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9395">
                                            <p:txEl>
                                              <p:pRg st="1" end="1"/>
                                            </p:txEl>
                                          </p:spTgt>
                                        </p:tgtEl>
                                        <p:attrNameLst>
                                          <p:attrName>style.visibility</p:attrName>
                                        </p:attrNameLst>
                                      </p:cBhvr>
                                      <p:to>
                                        <p:strVal val="visible"/>
                                      </p:to>
                                    </p:set>
                                    <p:animEffect transition="in" filter="fade">
                                      <p:cBhvr>
                                        <p:cTn id="24" dur="500"/>
                                        <p:tgtEl>
                                          <p:spTgt spid="5939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940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40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40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396" grpId="0" animBg="1"/>
      <p:bldP spid="59397" grpId="0" animBg="1"/>
      <p:bldP spid="59399" grpId="0" animBg="1"/>
      <p:bldP spid="59400" grpId="0" animBg="1"/>
      <p:bldP spid="59401" grpId="0" animBg="1"/>
      <p:bldP spid="59402" grpId="0" animBg="1"/>
      <p:bldP spid="59403" grpId="0" animBg="1"/>
      <p:bldP spid="5940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 y="277813"/>
            <a:ext cx="8991600" cy="1143000"/>
          </a:xfrm>
        </p:spPr>
        <p:txBody>
          <a:bodyPr/>
          <a:lstStyle/>
          <a:p>
            <a:pPr eaLnBrk="1" hangingPunct="1">
              <a:defRPr/>
            </a:pPr>
            <a:r>
              <a:rPr lang="en-US" sz="3600" dirty="0" smtClean="0"/>
              <a:t>Ed Harrell: </a:t>
            </a:r>
            <a:r>
              <a:rPr lang="en-US" sz="3200" i="1" dirty="0" smtClean="0">
                <a:latin typeface="Times New Roman" pitchFamily="18" charset="0"/>
              </a:rPr>
              <a:t>“The Bounds of Christian Unity 7”</a:t>
            </a:r>
            <a:r>
              <a:rPr lang="en-US" sz="4000" dirty="0" smtClean="0"/>
              <a:t> </a:t>
            </a:r>
            <a:r>
              <a:rPr lang="en-US" sz="2400" dirty="0" smtClean="0">
                <a:latin typeface="Times New Roman" pitchFamily="18" charset="0"/>
              </a:rPr>
              <a:t>(Christianity Magazine / August 1989 p.6)</a:t>
            </a:r>
          </a:p>
        </p:txBody>
      </p:sp>
      <p:sp>
        <p:nvSpPr>
          <p:cNvPr id="58371" name="Rectangle 3"/>
          <p:cNvSpPr>
            <a:spLocks noGrp="1" noChangeArrowheads="1"/>
          </p:cNvSpPr>
          <p:nvPr>
            <p:ph type="body" idx="1"/>
          </p:nvPr>
        </p:nvSpPr>
        <p:spPr/>
        <p:txBody>
          <a:bodyPr/>
          <a:lstStyle/>
          <a:p>
            <a:pPr eaLnBrk="1" hangingPunct="1">
              <a:buFont typeface="Wingdings" pitchFamily="2" charset="2"/>
              <a:buChar char=""/>
              <a:defRPr/>
            </a:pPr>
            <a:r>
              <a:rPr lang="en-US" sz="3600" i="1" smtClean="0"/>
              <a:t>“My decision does not depend on another’s assertion that he has a clear conscience, but on my assessment of his faithfulness to God’s directions.”</a:t>
            </a:r>
          </a:p>
          <a:p>
            <a:pPr eaLnBrk="1" hangingPunct="1">
              <a:buFont typeface="Wingdings" pitchFamily="2" charset="2"/>
              <a:buChar char=""/>
              <a:defRPr/>
            </a:pPr>
            <a:r>
              <a:rPr lang="en-US" sz="3600" i="1" smtClean="0"/>
              <a:t>“In short, I company with those whom I judge to be honestly striving to follow God’s teachings.”</a:t>
            </a:r>
            <a:endParaRPr lang="en-US" sz="3600" smtClean="0">
              <a:solidFill>
                <a:schemeClr val="hlink"/>
              </a:solidFill>
            </a:endParaRPr>
          </a:p>
        </p:txBody>
      </p:sp>
      <p:sp>
        <p:nvSpPr>
          <p:cNvPr id="58372" name="Line 4"/>
          <p:cNvSpPr>
            <a:spLocks noChangeShapeType="1"/>
          </p:cNvSpPr>
          <p:nvPr/>
        </p:nvSpPr>
        <p:spPr bwMode="auto">
          <a:xfrm>
            <a:off x="914400" y="2743200"/>
            <a:ext cx="3810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56300"/>
                  </a:outerShdw>
                </a:effectLst>
              </a14:hiddenEffects>
            </a:ext>
          </a:extLst>
        </p:spPr>
        <p:txBody>
          <a:bodyPr/>
          <a:lstStyle/>
          <a:p>
            <a:endParaRPr lang="en-US"/>
          </a:p>
        </p:txBody>
      </p:sp>
      <p:sp>
        <p:nvSpPr>
          <p:cNvPr id="58373" name="Line 5"/>
          <p:cNvSpPr>
            <a:spLocks noChangeShapeType="1"/>
          </p:cNvSpPr>
          <p:nvPr/>
        </p:nvSpPr>
        <p:spPr bwMode="auto">
          <a:xfrm>
            <a:off x="5867400" y="3276600"/>
            <a:ext cx="685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4" name="Line 6"/>
          <p:cNvSpPr>
            <a:spLocks noChangeShapeType="1"/>
          </p:cNvSpPr>
          <p:nvPr/>
        </p:nvSpPr>
        <p:spPr bwMode="auto">
          <a:xfrm>
            <a:off x="914400" y="3810000"/>
            <a:ext cx="2362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5" name="Line 7"/>
          <p:cNvSpPr>
            <a:spLocks noChangeShapeType="1"/>
          </p:cNvSpPr>
          <p:nvPr/>
        </p:nvSpPr>
        <p:spPr bwMode="auto">
          <a:xfrm>
            <a:off x="4648200" y="3810000"/>
            <a:ext cx="28956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6" name="Text Box 8"/>
          <p:cNvSpPr txBox="1">
            <a:spLocks noChangeArrowheads="1"/>
          </p:cNvSpPr>
          <p:nvPr/>
        </p:nvSpPr>
        <p:spPr bwMode="auto">
          <a:xfrm>
            <a:off x="4648200" y="3962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i="1">
                <a:solidFill>
                  <a:schemeClr val="hlink"/>
                </a:solidFill>
                <a:effectLst>
                  <a:outerShdw blurRad="38100" dist="38100" dir="2700000" algn="tl">
                    <a:srgbClr val="000000"/>
                  </a:outerShdw>
                </a:effectLst>
              </a:rPr>
              <a:t>(emphasis mine, BWH)</a:t>
            </a:r>
          </a:p>
        </p:txBody>
      </p:sp>
      <p:sp>
        <p:nvSpPr>
          <p:cNvPr id="58377" name="Line 9"/>
          <p:cNvSpPr>
            <a:spLocks noChangeShapeType="1"/>
          </p:cNvSpPr>
          <p:nvPr/>
        </p:nvSpPr>
        <p:spPr bwMode="auto">
          <a:xfrm>
            <a:off x="914400" y="4343400"/>
            <a:ext cx="3200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8" name="Line 10"/>
          <p:cNvSpPr>
            <a:spLocks noChangeShapeType="1"/>
          </p:cNvSpPr>
          <p:nvPr/>
        </p:nvSpPr>
        <p:spPr bwMode="auto">
          <a:xfrm>
            <a:off x="2286000" y="5562600"/>
            <a:ext cx="1447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9" name="Line 11"/>
          <p:cNvSpPr>
            <a:spLocks noChangeShapeType="1"/>
          </p:cNvSpPr>
          <p:nvPr/>
        </p:nvSpPr>
        <p:spPr bwMode="auto">
          <a:xfrm>
            <a:off x="5029200" y="5562600"/>
            <a:ext cx="3352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0" name="Line 12"/>
          <p:cNvSpPr>
            <a:spLocks noChangeShapeType="1"/>
          </p:cNvSpPr>
          <p:nvPr/>
        </p:nvSpPr>
        <p:spPr bwMode="auto">
          <a:xfrm>
            <a:off x="1447800" y="6096000"/>
            <a:ext cx="4495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1" name="Text Box 13"/>
          <p:cNvSpPr txBox="1">
            <a:spLocks noChangeArrowheads="1"/>
          </p:cNvSpPr>
          <p:nvPr/>
        </p:nvSpPr>
        <p:spPr bwMode="auto">
          <a:xfrm>
            <a:off x="6400800" y="5715000"/>
            <a:ext cx="274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i="1">
                <a:solidFill>
                  <a:schemeClr val="hlink"/>
                </a:solidFill>
                <a:effectLst>
                  <a:outerShdw blurRad="38100" dist="38100" dir="2700000" algn="tl">
                    <a:srgbClr val="000000"/>
                  </a:outerShdw>
                </a:effectLst>
              </a:rPr>
              <a:t>(emphasis mine, BWH)</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837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837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837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837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8377"/>
                                        </p:tgtEl>
                                        <p:attrNameLst>
                                          <p:attrName>style.visibility</p:attrName>
                                        </p:attrNameLst>
                                      </p:cBhvr>
                                      <p:to>
                                        <p:strVal val="visible"/>
                                      </p:to>
                                    </p:set>
                                  </p:childTnLst>
                                </p:cTn>
                              </p:par>
                            </p:childTnLst>
                          </p:cTn>
                        </p:par>
                        <p:par>
                          <p:cTn id="24" fill="hold" nodeType="afterGroup">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5837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8371">
                                            <p:txEl>
                                              <p:pRg st="1" end="1"/>
                                            </p:txEl>
                                          </p:spTgt>
                                        </p:tgtEl>
                                        <p:attrNameLst>
                                          <p:attrName>style.visibility</p:attrName>
                                        </p:attrNameLst>
                                      </p:cBhvr>
                                      <p:to>
                                        <p:strVal val="visible"/>
                                      </p:to>
                                    </p:set>
                                    <p:animEffect transition="in" filter="fade">
                                      <p:cBhvr>
                                        <p:cTn id="31" dur="500"/>
                                        <p:tgtEl>
                                          <p:spTgt spid="58371">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8378"/>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837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8380"/>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58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58372" grpId="0" animBg="1"/>
      <p:bldP spid="58373" grpId="0" animBg="1"/>
      <p:bldP spid="58374" grpId="0" animBg="1"/>
      <p:bldP spid="58375" grpId="0" animBg="1"/>
      <p:bldP spid="58376" grpId="0"/>
      <p:bldP spid="58377" grpId="0" animBg="1"/>
      <p:bldP spid="58378" grpId="0" animBg="1"/>
      <p:bldP spid="58379" grpId="0" animBg="1"/>
      <p:bldP spid="58380" grpId="0" animBg="1"/>
      <p:bldP spid="583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50057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endParaRPr lang="en-US" smtClean="0"/>
          </a:p>
        </p:txBody>
      </p:sp>
      <p:sp>
        <p:nvSpPr>
          <p:cNvPr id="138243" name="Rectangle 3"/>
          <p:cNvSpPr>
            <a:spLocks noGrp="1" noChangeArrowheads="1"/>
          </p:cNvSpPr>
          <p:nvPr>
            <p:ph type="body" idx="1"/>
          </p:nvPr>
        </p:nvSpPr>
        <p:spPr/>
        <p:txBody>
          <a:bodyPr/>
          <a:lstStyle/>
          <a:p>
            <a:pPr eaLnBrk="1" hangingPunct="1">
              <a:defRPr/>
            </a:pPr>
            <a:r>
              <a:rPr lang="en-US" sz="3600" smtClean="0"/>
              <a:t>How Do I Judge A Person’s Honesty In Striving To Follow God’s Directions</a:t>
            </a:r>
          </a:p>
        </p:txBody>
      </p:sp>
      <p:sp>
        <p:nvSpPr>
          <p:cNvPr id="138244" name="Text Box 4"/>
          <p:cNvSpPr txBox="1">
            <a:spLocks noChangeArrowheads="1"/>
          </p:cNvSpPr>
          <p:nvPr/>
        </p:nvSpPr>
        <p:spPr bwMode="auto">
          <a:xfrm>
            <a:off x="1371600" y="1905000"/>
            <a:ext cx="6477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50000"/>
              </a:spcBef>
            </a:pPr>
            <a:r>
              <a:rPr lang="en-US" sz="37000">
                <a:solidFill>
                  <a:srgbClr val="990000"/>
                </a:solidFill>
                <a:latin typeface="Arial Black" pitchFamily="34"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fade">
                                      <p:cBhvr>
                                        <p:cTn id="7" dur="500"/>
                                        <p:tgtEl>
                                          <p:spTgt spid="13824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8244"/>
                                        </p:tgtEl>
                                        <p:attrNameLst>
                                          <p:attrName>style.visibility</p:attrName>
                                        </p:attrNameLst>
                                      </p:cBhvr>
                                      <p:to>
                                        <p:strVal val="visible"/>
                                      </p:to>
                                    </p:set>
                                    <p:animEffect transition="in" filter="fade">
                                      <p:cBhvr>
                                        <p:cTn id="11" dur="5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P spid="13824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Ed Harrell on Determining Honesty</a:t>
            </a:r>
          </a:p>
        </p:txBody>
      </p:sp>
      <p:sp>
        <p:nvSpPr>
          <p:cNvPr id="61443" name="Rectangle 3"/>
          <p:cNvSpPr>
            <a:spLocks noGrp="1" noChangeArrowheads="1"/>
          </p:cNvSpPr>
          <p:nvPr>
            <p:ph type="body" idx="1"/>
          </p:nvPr>
        </p:nvSpPr>
        <p:spPr/>
        <p:txBody>
          <a:bodyPr/>
          <a:lstStyle/>
          <a:p>
            <a:pPr eaLnBrk="1" hangingPunct="1">
              <a:lnSpc>
                <a:spcPct val="90000"/>
              </a:lnSpc>
              <a:buFont typeface="Wingdings" pitchFamily="2" charset="2"/>
              <a:buChar char=""/>
              <a:defRPr/>
            </a:pPr>
            <a:r>
              <a:rPr lang="en-US" sz="3600" i="1" smtClean="0"/>
              <a:t>“How do I judge the honesty of a brother who misses the point of a scriptural instruction that seems clear to me? Let me suggest several tests that we use - knowingly or unknowingly.”</a:t>
            </a:r>
          </a:p>
          <a:p>
            <a:pPr eaLnBrk="1" hangingPunct="1">
              <a:lnSpc>
                <a:spcPct val="90000"/>
              </a:lnSpc>
              <a:buFont typeface="Wingdings" pitchFamily="2" charset="2"/>
              <a:buNone/>
              <a:defRPr/>
            </a:pPr>
            <a:r>
              <a:rPr lang="en-US" sz="2800" i="1" smtClean="0">
                <a:latin typeface="Calisto MT" pitchFamily="18" charset="0"/>
              </a:rPr>
              <a:t>	</a:t>
            </a:r>
          </a:p>
          <a:p>
            <a:pPr eaLnBrk="1" hangingPunct="1">
              <a:lnSpc>
                <a:spcPct val="90000"/>
              </a:lnSpc>
              <a:buFont typeface="Wingdings" pitchFamily="2" charset="2"/>
              <a:buNone/>
              <a:defRPr/>
            </a:pPr>
            <a:r>
              <a:rPr lang="en-US" sz="2800" i="1" smtClean="0">
                <a:latin typeface="Calisto MT" pitchFamily="18" charset="0"/>
              </a:rPr>
              <a:t>	</a:t>
            </a:r>
            <a:r>
              <a:rPr lang="en-US" sz="2800" b="1" i="1" smtClean="0">
                <a:solidFill>
                  <a:schemeClr val="tx2"/>
                </a:solidFill>
                <a:latin typeface="Calisto MT" pitchFamily="18" charset="0"/>
              </a:rPr>
              <a:t>(Ed Harrell – “The Bounds of Christian Unity 8”. Christianity Magazine / September 1989 p.6)</a:t>
            </a:r>
            <a:endParaRPr lang="en-US" smtClean="0">
              <a:solidFill>
                <a:schemeClr val="tx2"/>
              </a:solidFill>
            </a:endParaRPr>
          </a:p>
        </p:txBody>
      </p:sp>
      <p:sp>
        <p:nvSpPr>
          <p:cNvPr id="61444" name="Line 4"/>
          <p:cNvSpPr>
            <a:spLocks noChangeShapeType="1"/>
          </p:cNvSpPr>
          <p:nvPr/>
        </p:nvSpPr>
        <p:spPr bwMode="auto">
          <a:xfrm flipV="1">
            <a:off x="1066800" y="2057400"/>
            <a:ext cx="5715000" cy="76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5" name="Line 5"/>
          <p:cNvSpPr>
            <a:spLocks noChangeShapeType="1"/>
          </p:cNvSpPr>
          <p:nvPr/>
        </p:nvSpPr>
        <p:spPr bwMode="auto">
          <a:xfrm>
            <a:off x="3505200" y="2590800"/>
            <a:ext cx="3352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6" name="Line 6"/>
          <p:cNvSpPr>
            <a:spLocks noChangeShapeType="1"/>
          </p:cNvSpPr>
          <p:nvPr/>
        </p:nvSpPr>
        <p:spPr bwMode="auto">
          <a:xfrm>
            <a:off x="914400" y="3124200"/>
            <a:ext cx="7543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8" name="Line 8"/>
          <p:cNvSpPr>
            <a:spLocks noChangeShapeType="1"/>
          </p:cNvSpPr>
          <p:nvPr/>
        </p:nvSpPr>
        <p:spPr bwMode="auto">
          <a:xfrm>
            <a:off x="5638800" y="3581400"/>
            <a:ext cx="2667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9" name="Oval 9"/>
          <p:cNvSpPr>
            <a:spLocks noChangeArrowheads="1"/>
          </p:cNvSpPr>
          <p:nvPr/>
        </p:nvSpPr>
        <p:spPr bwMode="auto">
          <a:xfrm>
            <a:off x="5105400" y="1600200"/>
            <a:ext cx="1752600" cy="6096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0" name="Text Box 10"/>
          <p:cNvSpPr txBox="1">
            <a:spLocks noChangeArrowheads="1"/>
          </p:cNvSpPr>
          <p:nvPr/>
        </p:nvSpPr>
        <p:spPr bwMode="auto">
          <a:xfrm>
            <a:off x="3962400" y="41910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i="1">
                <a:solidFill>
                  <a:schemeClr val="hlink"/>
                </a:solidFill>
                <a:effectLst>
                  <a:outerShdw blurRad="38100" dist="38100" dir="2700000" algn="tl">
                    <a:srgbClr val="000000"/>
                  </a:outerShdw>
                </a:effectLst>
              </a:rPr>
              <a:t>(emphasis mine, BWH)</a:t>
            </a:r>
          </a:p>
        </p:txBody>
      </p:sp>
      <p:sp>
        <p:nvSpPr>
          <p:cNvPr id="61451" name="Line 11"/>
          <p:cNvSpPr>
            <a:spLocks noChangeShapeType="1"/>
          </p:cNvSpPr>
          <p:nvPr/>
        </p:nvSpPr>
        <p:spPr bwMode="auto">
          <a:xfrm>
            <a:off x="914400" y="3581400"/>
            <a:ext cx="1143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43">
                                            <p:txEl>
                                              <p:pRg st="2" end="2"/>
                                            </p:txEl>
                                          </p:spTgt>
                                        </p:tgtEl>
                                        <p:attrNameLst>
                                          <p:attrName>style.visibility</p:attrName>
                                        </p:attrNameLst>
                                      </p:cBhvr>
                                      <p:to>
                                        <p:strVal val="visible"/>
                                      </p:to>
                                    </p:set>
                                    <p:animEffect transition="in" filter="fade">
                                      <p:cBhvr>
                                        <p:cTn id="10" dur="500"/>
                                        <p:tgtEl>
                                          <p:spTgt spid="6144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1444"/>
                                        </p:tgtEl>
                                        <p:attrNameLst>
                                          <p:attrName>style.visibility</p:attrName>
                                        </p:attrNameLst>
                                      </p:cBhvr>
                                      <p:to>
                                        <p:strVal val="visible"/>
                                      </p:to>
                                    </p:set>
                                    <p:animEffect transition="in" filter="wipe(down)">
                                      <p:cBhvr>
                                        <p:cTn id="15" dur="1000"/>
                                        <p:tgtEl>
                                          <p:spTgt spid="61444"/>
                                        </p:tgtEl>
                                      </p:cBhvr>
                                    </p:animEffect>
                                  </p:childTnLst>
                                </p:cTn>
                              </p:par>
                            </p:childTnLst>
                          </p:cTn>
                        </p:par>
                        <p:par>
                          <p:cTn id="16" fill="hold" nodeType="afterGroup">
                            <p:stCondLst>
                              <p:cond delay="1000"/>
                            </p:stCondLst>
                            <p:childTnLst>
                              <p:par>
                                <p:cTn id="17" presetID="23" presetClass="entr" presetSubtype="16" fill="hold" grpId="0" nodeType="afterEffect">
                                  <p:stCondLst>
                                    <p:cond delay="0"/>
                                  </p:stCondLst>
                                  <p:childTnLst>
                                    <p:set>
                                      <p:cBhvr>
                                        <p:cTn id="18" dur="1" fill="hold">
                                          <p:stCondLst>
                                            <p:cond delay="0"/>
                                          </p:stCondLst>
                                        </p:cTn>
                                        <p:tgtEl>
                                          <p:spTgt spid="61449"/>
                                        </p:tgtEl>
                                        <p:attrNameLst>
                                          <p:attrName>style.visibility</p:attrName>
                                        </p:attrNameLst>
                                      </p:cBhvr>
                                      <p:to>
                                        <p:strVal val="visible"/>
                                      </p:to>
                                    </p:set>
                                    <p:anim calcmode="lin" valueType="num">
                                      <p:cBhvr>
                                        <p:cTn id="19" dur="500" fill="hold"/>
                                        <p:tgtEl>
                                          <p:spTgt spid="61449"/>
                                        </p:tgtEl>
                                        <p:attrNameLst>
                                          <p:attrName>ppt_w</p:attrName>
                                        </p:attrNameLst>
                                      </p:cBhvr>
                                      <p:tavLst>
                                        <p:tav tm="0">
                                          <p:val>
                                            <p:fltVal val="0"/>
                                          </p:val>
                                        </p:tav>
                                        <p:tav tm="100000">
                                          <p:val>
                                            <p:strVal val="#ppt_w"/>
                                          </p:val>
                                        </p:tav>
                                      </p:tavLst>
                                    </p:anim>
                                    <p:anim calcmode="lin" valueType="num">
                                      <p:cBhvr>
                                        <p:cTn id="20" dur="500" fill="hold"/>
                                        <p:tgtEl>
                                          <p:spTgt spid="61449"/>
                                        </p:tgtEl>
                                        <p:attrNameLst>
                                          <p:attrName>ppt_h</p:attrName>
                                        </p:attrNameLst>
                                      </p:cBhvr>
                                      <p:tavLst>
                                        <p:tav tm="0">
                                          <p:val>
                                            <p:fltVal val="0"/>
                                          </p:val>
                                        </p:tav>
                                        <p:tav tm="100000">
                                          <p:val>
                                            <p:strVal val="#ppt_h"/>
                                          </p:val>
                                        </p:tav>
                                      </p:tavLst>
                                    </p:anim>
                                  </p:childTnLst>
                                </p:cTn>
                              </p:par>
                            </p:childTnLst>
                          </p:cTn>
                        </p:par>
                        <p:par>
                          <p:cTn id="21" fill="hold" nodeType="afterGroup">
                            <p:stCondLst>
                              <p:cond delay="1500"/>
                            </p:stCondLst>
                            <p:childTnLst>
                              <p:par>
                                <p:cTn id="22" presetID="22" presetClass="entr" presetSubtype="8" fill="hold" grpId="0" nodeType="afterEffect">
                                  <p:stCondLst>
                                    <p:cond delay="1000"/>
                                  </p:stCondLst>
                                  <p:childTnLst>
                                    <p:set>
                                      <p:cBhvr>
                                        <p:cTn id="23" dur="1" fill="hold">
                                          <p:stCondLst>
                                            <p:cond delay="0"/>
                                          </p:stCondLst>
                                        </p:cTn>
                                        <p:tgtEl>
                                          <p:spTgt spid="61445"/>
                                        </p:tgtEl>
                                        <p:attrNameLst>
                                          <p:attrName>style.visibility</p:attrName>
                                        </p:attrNameLst>
                                      </p:cBhvr>
                                      <p:to>
                                        <p:strVal val="visible"/>
                                      </p:to>
                                    </p:set>
                                    <p:animEffect transition="in" filter="wipe(left)">
                                      <p:cBhvr>
                                        <p:cTn id="24" dur="2000"/>
                                        <p:tgtEl>
                                          <p:spTgt spid="61445"/>
                                        </p:tgtEl>
                                      </p:cBhvr>
                                    </p:animEffect>
                                  </p:childTnLst>
                                </p:cTn>
                              </p:par>
                            </p:childTnLst>
                          </p:cTn>
                        </p:par>
                        <p:par>
                          <p:cTn id="25" fill="hold" nodeType="afterGroup">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61446"/>
                                        </p:tgtEl>
                                        <p:attrNameLst>
                                          <p:attrName>style.visibility</p:attrName>
                                        </p:attrNameLst>
                                      </p:cBhvr>
                                      <p:to>
                                        <p:strVal val="visible"/>
                                      </p:to>
                                    </p:set>
                                    <p:animEffect transition="in" filter="wipe(left)">
                                      <p:cBhvr>
                                        <p:cTn id="28" dur="2000"/>
                                        <p:tgtEl>
                                          <p:spTgt spid="61446"/>
                                        </p:tgtEl>
                                      </p:cBhvr>
                                    </p:animEffect>
                                  </p:childTnLst>
                                </p:cTn>
                              </p:par>
                            </p:childTnLst>
                          </p:cTn>
                        </p:par>
                        <p:par>
                          <p:cTn id="29" fill="hold" nodeType="afterGroup">
                            <p:stCondLst>
                              <p:cond delay="6500"/>
                            </p:stCondLst>
                            <p:childTnLst>
                              <p:par>
                                <p:cTn id="30" presetID="22" presetClass="entr" presetSubtype="8" fill="hold" grpId="0" nodeType="afterEffect">
                                  <p:stCondLst>
                                    <p:cond delay="0"/>
                                  </p:stCondLst>
                                  <p:childTnLst>
                                    <p:set>
                                      <p:cBhvr>
                                        <p:cTn id="31" dur="1" fill="hold">
                                          <p:stCondLst>
                                            <p:cond delay="0"/>
                                          </p:stCondLst>
                                        </p:cTn>
                                        <p:tgtEl>
                                          <p:spTgt spid="61451"/>
                                        </p:tgtEl>
                                        <p:attrNameLst>
                                          <p:attrName>style.visibility</p:attrName>
                                        </p:attrNameLst>
                                      </p:cBhvr>
                                      <p:to>
                                        <p:strVal val="visible"/>
                                      </p:to>
                                    </p:set>
                                    <p:animEffect transition="in" filter="wipe(left)">
                                      <p:cBhvr>
                                        <p:cTn id="32" dur="2000"/>
                                        <p:tgtEl>
                                          <p:spTgt spid="61451"/>
                                        </p:tgtEl>
                                      </p:cBhvr>
                                    </p:animEffect>
                                  </p:childTnLst>
                                </p:cTn>
                              </p:par>
                            </p:childTnLst>
                          </p:cTn>
                        </p:par>
                        <p:par>
                          <p:cTn id="33" fill="hold" nodeType="afterGroup">
                            <p:stCondLst>
                              <p:cond delay="8500"/>
                            </p:stCondLst>
                            <p:childTnLst>
                              <p:par>
                                <p:cTn id="34" presetID="22" presetClass="entr" presetSubtype="8" fill="hold" grpId="0" nodeType="afterEffect">
                                  <p:stCondLst>
                                    <p:cond delay="0"/>
                                  </p:stCondLst>
                                  <p:childTnLst>
                                    <p:set>
                                      <p:cBhvr>
                                        <p:cTn id="35" dur="1" fill="hold">
                                          <p:stCondLst>
                                            <p:cond delay="0"/>
                                          </p:stCondLst>
                                        </p:cTn>
                                        <p:tgtEl>
                                          <p:spTgt spid="61448"/>
                                        </p:tgtEl>
                                        <p:attrNameLst>
                                          <p:attrName>style.visibility</p:attrName>
                                        </p:attrNameLst>
                                      </p:cBhvr>
                                      <p:to>
                                        <p:strVal val="visible"/>
                                      </p:to>
                                    </p:set>
                                    <p:animEffect transition="in" filter="wipe(left)">
                                      <p:cBhvr>
                                        <p:cTn id="36" dur="2000"/>
                                        <p:tgtEl>
                                          <p:spTgt spid="61448"/>
                                        </p:tgtEl>
                                      </p:cBhvr>
                                    </p:animEffect>
                                  </p:childTnLst>
                                </p:cTn>
                              </p:par>
                            </p:childTnLst>
                          </p:cTn>
                        </p:par>
                        <p:par>
                          <p:cTn id="37" fill="hold" nodeType="afterGroup">
                            <p:stCondLst>
                              <p:cond delay="10500"/>
                            </p:stCondLst>
                            <p:childTnLst>
                              <p:par>
                                <p:cTn id="38" presetID="1" presetClass="entr" presetSubtype="0" fill="hold" grpId="0" nodeType="afterEffect">
                                  <p:stCondLst>
                                    <p:cond delay="0"/>
                                  </p:stCondLst>
                                  <p:childTnLst>
                                    <p:set>
                                      <p:cBhvr>
                                        <p:cTn id="39" dur="1" fill="hold">
                                          <p:stCondLst>
                                            <p:cond delay="0"/>
                                          </p:stCondLst>
                                        </p:cTn>
                                        <p:tgtEl>
                                          <p:spTgt spid="61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P spid="61444" grpId="0" animBg="1"/>
      <p:bldP spid="61445" grpId="0" animBg="1"/>
      <p:bldP spid="61446" grpId="0" animBg="1"/>
      <p:bldP spid="61448" grpId="0" animBg="1"/>
      <p:bldP spid="61449" grpId="0" animBg="1"/>
      <p:bldP spid="61450" grpId="0"/>
      <p:bldP spid="6145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Ed Harrell on Determining Honesty</a:t>
            </a:r>
          </a:p>
        </p:txBody>
      </p:sp>
      <p:sp>
        <p:nvSpPr>
          <p:cNvPr id="62467" name="Rectangle 3"/>
          <p:cNvSpPr>
            <a:spLocks noGrp="1" noChangeArrowheads="1"/>
          </p:cNvSpPr>
          <p:nvPr>
            <p:ph type="body" idx="1"/>
          </p:nvPr>
        </p:nvSpPr>
        <p:spPr/>
        <p:txBody>
          <a:bodyPr/>
          <a:lstStyle/>
          <a:p>
            <a:pPr eaLnBrk="1" hangingPunct="1">
              <a:lnSpc>
                <a:spcPct val="110000"/>
              </a:lnSpc>
              <a:buFont typeface="Wingdings" pitchFamily="2" charset="2"/>
              <a:buChar char=""/>
              <a:defRPr/>
            </a:pPr>
            <a:r>
              <a:rPr lang="en-US" sz="3600" i="1" smtClean="0"/>
              <a:t>“First, is his argument plainly flawed, is it inherently illogical, or is it possible for a reasonable, godly man to believe?</a:t>
            </a:r>
          </a:p>
          <a:p>
            <a:pPr eaLnBrk="1" hangingPunct="1">
              <a:lnSpc>
                <a:spcPct val="110000"/>
              </a:lnSpc>
              <a:buFont typeface="Wingdings" pitchFamily="2" charset="2"/>
              <a:buNone/>
              <a:defRPr/>
            </a:pPr>
            <a:r>
              <a:rPr lang="en-US" sz="2800" i="1" smtClean="0">
                <a:latin typeface="Calisto MT" pitchFamily="18" charset="0"/>
              </a:rPr>
              <a:t>	</a:t>
            </a:r>
          </a:p>
          <a:p>
            <a:pPr eaLnBrk="1" hangingPunct="1">
              <a:lnSpc>
                <a:spcPct val="110000"/>
              </a:lnSpc>
              <a:buFont typeface="Wingdings" pitchFamily="2" charset="2"/>
              <a:buNone/>
              <a:defRPr/>
            </a:pPr>
            <a:r>
              <a:rPr lang="en-US" sz="2800" i="1" smtClean="0">
                <a:latin typeface="Calisto MT" pitchFamily="18" charset="0"/>
              </a:rPr>
              <a:t>	</a:t>
            </a:r>
            <a:r>
              <a:rPr lang="en-US" sz="2800" b="1" i="1" smtClean="0">
                <a:solidFill>
                  <a:schemeClr val="tx2"/>
                </a:solidFill>
                <a:latin typeface="Calisto MT" pitchFamily="18" charset="0"/>
              </a:rPr>
              <a:t>(Ed Harrell – “The Bounds of Christian Unity 8”. Christianity Magazine / September 1989 p.6)</a:t>
            </a:r>
            <a:endParaRPr lang="en-US" sz="2800" smtClean="0">
              <a:solidFill>
                <a:schemeClr val="tx2"/>
              </a:solidFill>
            </a:endParaRPr>
          </a:p>
        </p:txBody>
      </p:sp>
      <p:sp>
        <p:nvSpPr>
          <p:cNvPr id="62468" name="Oval 4"/>
          <p:cNvSpPr>
            <a:spLocks noChangeArrowheads="1"/>
          </p:cNvSpPr>
          <p:nvPr/>
        </p:nvSpPr>
        <p:spPr bwMode="auto">
          <a:xfrm>
            <a:off x="3657600" y="2819400"/>
            <a:ext cx="4876800" cy="9144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9" name="Text Box 5"/>
          <p:cNvSpPr txBox="1">
            <a:spLocks noChangeArrowheads="1"/>
          </p:cNvSpPr>
          <p:nvPr/>
        </p:nvSpPr>
        <p:spPr bwMode="auto">
          <a:xfrm>
            <a:off x="5334000" y="2971800"/>
            <a:ext cx="129540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50000"/>
              </a:spcBef>
            </a:pPr>
            <a:r>
              <a:rPr lang="en-US" sz="15600">
                <a:solidFill>
                  <a:srgbClr val="990000"/>
                </a:solidFill>
                <a:latin typeface="Arial Black" pitchFamily="34"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500"/>
                                        <p:tgtEl>
                                          <p:spTgt spid="624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2467">
                                            <p:txEl>
                                              <p:pRg st="2" end="2"/>
                                            </p:txEl>
                                          </p:spTgt>
                                        </p:tgtEl>
                                        <p:attrNameLst>
                                          <p:attrName>style.visibility</p:attrName>
                                        </p:attrNameLst>
                                      </p:cBhvr>
                                      <p:to>
                                        <p:strVal val="visible"/>
                                      </p:to>
                                    </p:set>
                                    <p:animEffect transition="in" filter="fade">
                                      <p:cBhvr>
                                        <p:cTn id="10" dur="500"/>
                                        <p:tgtEl>
                                          <p:spTgt spid="6246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8"/>
                                        </p:tgtEl>
                                        <p:attrNameLst>
                                          <p:attrName>style.visibility</p:attrName>
                                        </p:attrNameLst>
                                      </p:cBhvr>
                                      <p:to>
                                        <p:strVal val="visible"/>
                                      </p:to>
                                    </p:set>
                                  </p:childTnLst>
                                </p:cTn>
                              </p:par>
                            </p:childTnLst>
                          </p:cTn>
                        </p:par>
                        <p:par>
                          <p:cTn id="15" fill="hold" nodeType="afterGroup">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62469"/>
                                        </p:tgtEl>
                                        <p:attrNameLst>
                                          <p:attrName>style.visibility</p:attrName>
                                        </p:attrNameLst>
                                      </p:cBhvr>
                                      <p:to>
                                        <p:strVal val="visible"/>
                                      </p:to>
                                    </p:set>
                                    <p:animEffect transition="in" filter="fade">
                                      <p:cBhvr>
                                        <p:cTn id="18" dur="5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68" grpId="0" animBg="1"/>
      <p:bldP spid="6246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Ed Harrell on Determining Honesty</a:t>
            </a:r>
          </a:p>
        </p:txBody>
      </p:sp>
      <p:sp>
        <p:nvSpPr>
          <p:cNvPr id="63491" name="Rectangle 3"/>
          <p:cNvSpPr>
            <a:spLocks noGrp="1" noChangeArrowheads="1"/>
          </p:cNvSpPr>
          <p:nvPr>
            <p:ph type="body" idx="1"/>
          </p:nvPr>
        </p:nvSpPr>
        <p:spPr/>
        <p:txBody>
          <a:bodyPr/>
          <a:lstStyle/>
          <a:p>
            <a:pPr eaLnBrk="1" hangingPunct="1">
              <a:lnSpc>
                <a:spcPct val="110000"/>
              </a:lnSpc>
              <a:buFont typeface="Wingdings" pitchFamily="2" charset="2"/>
              <a:buChar char=""/>
              <a:defRPr/>
            </a:pPr>
            <a:r>
              <a:rPr lang="en-US" sz="3600" i="1" smtClean="0"/>
              <a:t>“Second, is his position an attempt at self justification, is it self-serving?</a:t>
            </a:r>
          </a:p>
          <a:p>
            <a:pPr eaLnBrk="1" hangingPunct="1">
              <a:lnSpc>
                <a:spcPct val="110000"/>
              </a:lnSpc>
              <a:buFont typeface="Wingdings" pitchFamily="2" charset="2"/>
              <a:buNone/>
              <a:defRPr/>
            </a:pPr>
            <a:r>
              <a:rPr lang="en-US" sz="2800" i="1" smtClean="0">
                <a:latin typeface="Calisto MT" pitchFamily="18" charset="0"/>
              </a:rPr>
              <a:t>	</a:t>
            </a:r>
          </a:p>
          <a:p>
            <a:pPr eaLnBrk="1" hangingPunct="1">
              <a:lnSpc>
                <a:spcPct val="110000"/>
              </a:lnSpc>
              <a:buFont typeface="Wingdings" pitchFamily="2" charset="2"/>
              <a:buNone/>
              <a:defRPr/>
            </a:pPr>
            <a:r>
              <a:rPr lang="en-US" sz="2800" i="1" smtClean="0">
                <a:latin typeface="Calisto MT" pitchFamily="18" charset="0"/>
              </a:rPr>
              <a:t>	</a:t>
            </a:r>
            <a:r>
              <a:rPr lang="en-US" sz="2800" b="1" i="1" smtClean="0">
                <a:solidFill>
                  <a:schemeClr val="tx2"/>
                </a:solidFill>
                <a:latin typeface="Calisto MT" pitchFamily="18" charset="0"/>
              </a:rPr>
              <a:t>(Ed Harrell – “The Bounds of Christian Unity 8”. Christianity Magazine / September 1989 p.6)</a:t>
            </a:r>
            <a:endParaRPr lang="en-US" sz="2800" smtClean="0">
              <a:solidFill>
                <a:schemeClr val="tx2"/>
              </a:solidFill>
              <a:latin typeface="Calisto MT"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500"/>
                                        <p:tgtEl>
                                          <p:spTgt spid="634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3491">
                                            <p:txEl>
                                              <p:pRg st="2" end="2"/>
                                            </p:txEl>
                                          </p:spTgt>
                                        </p:tgtEl>
                                        <p:attrNameLst>
                                          <p:attrName>style.visibility</p:attrName>
                                        </p:attrNameLst>
                                      </p:cBhvr>
                                      <p:to>
                                        <p:strVal val="visible"/>
                                      </p:to>
                                    </p:set>
                                    <p:animEffect transition="in" filter="fade">
                                      <p:cBhvr>
                                        <p:cTn id="10" dur="500"/>
                                        <p:tgtEl>
                                          <p:spTgt spid="63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Ed Harrell on Determining Honesty</a:t>
            </a:r>
          </a:p>
        </p:txBody>
      </p:sp>
      <p:sp>
        <p:nvSpPr>
          <p:cNvPr id="64515" name="Rectangle 3"/>
          <p:cNvSpPr>
            <a:spLocks noGrp="1" noChangeArrowheads="1"/>
          </p:cNvSpPr>
          <p:nvPr>
            <p:ph type="body" idx="1"/>
          </p:nvPr>
        </p:nvSpPr>
        <p:spPr/>
        <p:txBody>
          <a:bodyPr/>
          <a:lstStyle/>
          <a:p>
            <a:pPr eaLnBrk="1" hangingPunct="1">
              <a:lnSpc>
                <a:spcPct val="110000"/>
              </a:lnSpc>
              <a:buFont typeface="Wingdings" pitchFamily="2" charset="2"/>
              <a:buChar char=""/>
              <a:defRPr/>
            </a:pPr>
            <a:r>
              <a:rPr lang="en-US" sz="3600" i="1" smtClean="0"/>
              <a:t>“Third, and perhaps most important, how do I view the general character and behavior of the brother?”</a:t>
            </a:r>
          </a:p>
          <a:p>
            <a:pPr eaLnBrk="1" hangingPunct="1">
              <a:lnSpc>
                <a:spcPct val="110000"/>
              </a:lnSpc>
              <a:buFont typeface="Wingdings" pitchFamily="2" charset="2"/>
              <a:buNone/>
              <a:defRPr/>
            </a:pPr>
            <a:r>
              <a:rPr lang="en-US" sz="2800" i="1" smtClean="0">
                <a:latin typeface="Calisto MT" pitchFamily="18" charset="0"/>
              </a:rPr>
              <a:t>	</a:t>
            </a:r>
          </a:p>
          <a:p>
            <a:pPr eaLnBrk="1" hangingPunct="1">
              <a:lnSpc>
                <a:spcPct val="110000"/>
              </a:lnSpc>
              <a:buFont typeface="Wingdings" pitchFamily="2" charset="2"/>
              <a:buNone/>
              <a:defRPr/>
            </a:pPr>
            <a:r>
              <a:rPr lang="en-US" sz="2800" i="1" smtClean="0">
                <a:latin typeface="Calisto MT" pitchFamily="18" charset="0"/>
              </a:rPr>
              <a:t>	</a:t>
            </a:r>
            <a:r>
              <a:rPr lang="en-US" sz="2800" b="1" i="1" smtClean="0">
                <a:solidFill>
                  <a:schemeClr val="tx2"/>
                </a:solidFill>
                <a:latin typeface="Calisto MT" pitchFamily="18" charset="0"/>
              </a:rPr>
              <a:t>(Ed Harrell – “The Bounds of Christian Unity 8”. Christianity Magazine / September 1989 p.6)</a:t>
            </a:r>
            <a:endParaRPr lang="en-US" sz="2800" smtClean="0">
              <a:solidFill>
                <a:schemeClr val="tx2"/>
              </a:solidFill>
            </a:endParaRPr>
          </a:p>
        </p:txBody>
      </p:sp>
      <p:sp>
        <p:nvSpPr>
          <p:cNvPr id="64516" name="Line 4"/>
          <p:cNvSpPr>
            <a:spLocks noChangeShapeType="1"/>
          </p:cNvSpPr>
          <p:nvPr/>
        </p:nvSpPr>
        <p:spPr bwMode="auto">
          <a:xfrm>
            <a:off x="4648200" y="2819400"/>
            <a:ext cx="3581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7" name="Line 5"/>
          <p:cNvSpPr>
            <a:spLocks noChangeShapeType="1"/>
          </p:cNvSpPr>
          <p:nvPr/>
        </p:nvSpPr>
        <p:spPr bwMode="auto">
          <a:xfrm>
            <a:off x="914400" y="3429000"/>
            <a:ext cx="2590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515">
                                            <p:txEl>
                                              <p:pRg st="2" end="2"/>
                                            </p:txEl>
                                          </p:spTgt>
                                        </p:tgtEl>
                                        <p:attrNameLst>
                                          <p:attrName>style.visibility</p:attrName>
                                        </p:attrNameLst>
                                      </p:cBhvr>
                                      <p:to>
                                        <p:strVal val="visible"/>
                                      </p:to>
                                    </p:set>
                                    <p:animEffect transition="in" filter="fade">
                                      <p:cBhvr>
                                        <p:cTn id="10" dur="500"/>
                                        <p:tgtEl>
                                          <p:spTgt spid="64515">
                                            <p:txEl>
                                              <p:pRg st="2" end="2"/>
                                            </p:txEl>
                                          </p:spTgt>
                                        </p:tgtEl>
                                      </p:cBhvr>
                                    </p:animEffect>
                                  </p:childTnLst>
                                </p:cTn>
                              </p:par>
                            </p:childTnLst>
                          </p:cTn>
                        </p:par>
                        <p:par>
                          <p:cTn id="11" fill="hold" nodeType="afterGroup">
                            <p:stCondLst>
                              <p:cond delay="500"/>
                            </p:stCondLst>
                            <p:childTnLst>
                              <p:par>
                                <p:cTn id="12" presetID="22" presetClass="entr" presetSubtype="8" fill="hold" grpId="0" nodeType="afterEffect">
                                  <p:stCondLst>
                                    <p:cond delay="2000"/>
                                  </p:stCondLst>
                                  <p:childTnLst>
                                    <p:set>
                                      <p:cBhvr>
                                        <p:cTn id="13" dur="1" fill="hold">
                                          <p:stCondLst>
                                            <p:cond delay="0"/>
                                          </p:stCondLst>
                                        </p:cTn>
                                        <p:tgtEl>
                                          <p:spTgt spid="64516"/>
                                        </p:tgtEl>
                                        <p:attrNameLst>
                                          <p:attrName>style.visibility</p:attrName>
                                        </p:attrNameLst>
                                      </p:cBhvr>
                                      <p:to>
                                        <p:strVal val="visible"/>
                                      </p:to>
                                    </p:set>
                                    <p:animEffect transition="in" filter="wipe(left)">
                                      <p:cBhvr>
                                        <p:cTn id="14" dur="1000"/>
                                        <p:tgtEl>
                                          <p:spTgt spid="64516"/>
                                        </p:tgtEl>
                                      </p:cBhvr>
                                    </p:animEffect>
                                  </p:childTnLst>
                                </p:cTn>
                              </p:par>
                            </p:childTnLst>
                          </p:cTn>
                        </p:par>
                        <p:par>
                          <p:cTn id="15" fill="hold" nodeType="afterGroup">
                            <p:stCondLst>
                              <p:cond delay="3500"/>
                            </p:stCondLst>
                            <p:childTnLst>
                              <p:par>
                                <p:cTn id="16" presetID="22" presetClass="entr" presetSubtype="8" fill="hold" grpId="0" nodeType="afterEffect">
                                  <p:stCondLst>
                                    <p:cond delay="0"/>
                                  </p:stCondLst>
                                  <p:childTnLst>
                                    <p:set>
                                      <p:cBhvr>
                                        <p:cTn id="17" dur="1" fill="hold">
                                          <p:stCondLst>
                                            <p:cond delay="0"/>
                                          </p:stCondLst>
                                        </p:cTn>
                                        <p:tgtEl>
                                          <p:spTgt spid="64517"/>
                                        </p:tgtEl>
                                        <p:attrNameLst>
                                          <p:attrName>style.visibility</p:attrName>
                                        </p:attrNameLst>
                                      </p:cBhvr>
                                      <p:to>
                                        <p:strVal val="visible"/>
                                      </p:to>
                                    </p:set>
                                    <p:animEffect transition="in" filter="wipe(left)">
                                      <p:cBhvr>
                                        <p:cTn id="18" dur="10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P spid="64516" grpId="0" animBg="1"/>
      <p:bldP spid="6451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US" sz="4800" dirty="0" smtClean="0"/>
              <a:t>Ed Harrell’s Test of Honesty</a:t>
            </a:r>
          </a:p>
        </p:txBody>
      </p:sp>
      <p:sp>
        <p:nvSpPr>
          <p:cNvPr id="114691" name="Rectangle 3"/>
          <p:cNvSpPr>
            <a:spLocks noGrp="1" noChangeArrowheads="1"/>
          </p:cNvSpPr>
          <p:nvPr>
            <p:ph type="body" idx="1"/>
          </p:nvPr>
        </p:nvSpPr>
        <p:spPr/>
        <p:txBody>
          <a:bodyPr/>
          <a:lstStyle/>
          <a:p>
            <a:pPr eaLnBrk="1" hangingPunct="1">
              <a:defRPr/>
            </a:pPr>
            <a:r>
              <a:rPr lang="en-US" smtClean="0"/>
              <a:t>Not based on the Bible</a:t>
            </a:r>
          </a:p>
          <a:p>
            <a:pPr lvl="1" eaLnBrk="1" hangingPunct="1">
              <a:buClr>
                <a:schemeClr val="accent2"/>
              </a:buClr>
              <a:defRPr/>
            </a:pPr>
            <a:r>
              <a:rPr lang="en-US" smtClean="0"/>
              <a:t>No scriptures given</a:t>
            </a:r>
          </a:p>
          <a:p>
            <a:pPr eaLnBrk="1" hangingPunct="1">
              <a:defRPr/>
            </a:pPr>
            <a:r>
              <a:rPr lang="en-US" smtClean="0"/>
              <a:t>Based on human perception and wisdom</a:t>
            </a:r>
          </a:p>
          <a:p>
            <a:pPr lvl="1" eaLnBrk="1" hangingPunct="1">
              <a:buClr>
                <a:schemeClr val="accent2"/>
              </a:buClr>
              <a:defRPr/>
            </a:pPr>
            <a:r>
              <a:rPr lang="en-US" smtClean="0"/>
              <a:t>My impression of a man has often been wrong</a:t>
            </a:r>
          </a:p>
          <a:p>
            <a:pPr lvl="1" eaLnBrk="1" hangingPunct="1">
              <a:buClr>
                <a:schemeClr val="accent2"/>
              </a:buClr>
              <a:defRPr/>
            </a:pPr>
            <a:r>
              <a:rPr lang="en-US" smtClean="0"/>
              <a:t>Requires unrighteous judgment</a:t>
            </a:r>
          </a:p>
          <a:p>
            <a:pPr eaLnBrk="1" hangingPunct="1">
              <a:defRPr/>
            </a:pPr>
            <a:r>
              <a:rPr lang="en-US" smtClean="0"/>
              <a:t>Highly subjective</a:t>
            </a:r>
          </a:p>
          <a:p>
            <a:pPr lvl="1" eaLnBrk="1" hangingPunct="1">
              <a:buClr>
                <a:schemeClr val="accent2"/>
              </a:buClr>
              <a:defRPr/>
            </a:pPr>
            <a:r>
              <a:rPr lang="en-US" smtClean="0"/>
              <a:t>Open to personal preference and prejudice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500"/>
                                        <p:tgtEl>
                                          <p:spTgt spid="114691">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animEffect transition="in" filter="fade">
                                      <p:cBhvr>
                                        <p:cTn id="11" dur="500"/>
                                        <p:tgtEl>
                                          <p:spTgt spid="11469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4691">
                                            <p:txEl>
                                              <p:pRg st="2" end="2"/>
                                            </p:txEl>
                                          </p:spTgt>
                                        </p:tgtEl>
                                        <p:attrNameLst>
                                          <p:attrName>style.visibility</p:attrName>
                                        </p:attrNameLst>
                                      </p:cBhvr>
                                      <p:to>
                                        <p:strVal val="visible"/>
                                      </p:to>
                                    </p:set>
                                    <p:animEffect transition="in" filter="fade">
                                      <p:cBhvr>
                                        <p:cTn id="16" dur="500"/>
                                        <p:tgtEl>
                                          <p:spTgt spid="114691">
                                            <p:txEl>
                                              <p:pRg st="2" end="2"/>
                                            </p:txEl>
                                          </p:spTgt>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4691">
                                            <p:txEl>
                                              <p:pRg st="3" end="3"/>
                                            </p:txEl>
                                          </p:spTgt>
                                        </p:tgtEl>
                                        <p:attrNameLst>
                                          <p:attrName>style.visibility</p:attrName>
                                        </p:attrNameLst>
                                      </p:cBhvr>
                                      <p:to>
                                        <p:strVal val="visible"/>
                                      </p:to>
                                    </p:set>
                                    <p:animEffect transition="in" filter="fade">
                                      <p:cBhvr>
                                        <p:cTn id="20" dur="500"/>
                                        <p:tgtEl>
                                          <p:spTgt spid="114691">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4691">
                                            <p:txEl>
                                              <p:pRg st="4" end="4"/>
                                            </p:txEl>
                                          </p:spTgt>
                                        </p:tgtEl>
                                        <p:attrNameLst>
                                          <p:attrName>style.visibility</p:attrName>
                                        </p:attrNameLst>
                                      </p:cBhvr>
                                      <p:to>
                                        <p:strVal val="visible"/>
                                      </p:to>
                                    </p:set>
                                    <p:animEffect transition="in" filter="fade">
                                      <p:cBhvr>
                                        <p:cTn id="23" dur="500"/>
                                        <p:tgtEl>
                                          <p:spTgt spid="11469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4691">
                                            <p:txEl>
                                              <p:pRg st="5" end="5"/>
                                            </p:txEl>
                                          </p:spTgt>
                                        </p:tgtEl>
                                        <p:attrNameLst>
                                          <p:attrName>style.visibility</p:attrName>
                                        </p:attrNameLst>
                                      </p:cBhvr>
                                      <p:to>
                                        <p:strVal val="visible"/>
                                      </p:to>
                                    </p:set>
                                    <p:animEffect transition="in" filter="fade">
                                      <p:cBhvr>
                                        <p:cTn id="28" dur="500"/>
                                        <p:tgtEl>
                                          <p:spTgt spid="114691">
                                            <p:txEl>
                                              <p:pRg st="5" end="5"/>
                                            </p:txEl>
                                          </p:spTgt>
                                        </p:tgtEl>
                                      </p:cBhvr>
                                    </p:animEffect>
                                  </p:childTnLst>
                                </p:cTn>
                              </p:par>
                            </p:childTnLst>
                          </p:cTn>
                        </p:par>
                        <p:par>
                          <p:cTn id="29" fill="hold" nodeType="afterGroup">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14691">
                                            <p:txEl>
                                              <p:pRg st="6" end="6"/>
                                            </p:txEl>
                                          </p:spTgt>
                                        </p:tgtEl>
                                        <p:attrNameLst>
                                          <p:attrName>style.visibility</p:attrName>
                                        </p:attrNameLst>
                                      </p:cBhvr>
                                      <p:to>
                                        <p:strVal val="visible"/>
                                      </p:to>
                                    </p:set>
                                    <p:animEffect transition="in" filter="fade">
                                      <p:cBhvr>
                                        <p:cTn id="32" dur="500"/>
                                        <p:tgtEl>
                                          <p:spTgt spid="1146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sz="4800" dirty="0" smtClean="0"/>
              <a:t>God’s Test of Honesty</a:t>
            </a:r>
          </a:p>
        </p:txBody>
      </p:sp>
      <p:sp>
        <p:nvSpPr>
          <p:cNvPr id="115715" name="Rectangle 3"/>
          <p:cNvSpPr>
            <a:spLocks noGrp="1" noChangeArrowheads="1"/>
          </p:cNvSpPr>
          <p:nvPr>
            <p:ph type="body" idx="1"/>
          </p:nvPr>
        </p:nvSpPr>
        <p:spPr/>
        <p:txBody>
          <a:bodyPr/>
          <a:lstStyle/>
          <a:p>
            <a:pPr eaLnBrk="1" hangingPunct="1">
              <a:defRPr/>
            </a:pPr>
            <a:r>
              <a:rPr lang="en-US" smtClean="0"/>
              <a:t>Divine</a:t>
            </a:r>
          </a:p>
          <a:p>
            <a:pPr eaLnBrk="1" hangingPunct="1">
              <a:defRPr/>
            </a:pPr>
            <a:r>
              <a:rPr lang="en-US" smtClean="0"/>
              <a:t>Never Wrong</a:t>
            </a:r>
          </a:p>
          <a:p>
            <a:pPr lvl="1" eaLnBrk="1" hangingPunct="1">
              <a:buClr>
                <a:schemeClr val="accent2"/>
              </a:buClr>
              <a:defRPr/>
            </a:pPr>
            <a:r>
              <a:rPr lang="en-US" smtClean="0"/>
              <a:t>Fool-proof</a:t>
            </a:r>
          </a:p>
          <a:p>
            <a:pPr lvl="1" eaLnBrk="1" hangingPunct="1">
              <a:buClr>
                <a:schemeClr val="accent2"/>
              </a:buClr>
              <a:defRPr/>
            </a:pPr>
            <a:r>
              <a:rPr lang="en-US" smtClean="0"/>
              <a:t>Doesn’t rely upon imperfect human perception</a:t>
            </a:r>
          </a:p>
          <a:p>
            <a:pPr eaLnBrk="1" hangingPunct="1">
              <a:defRPr/>
            </a:pPr>
            <a:r>
              <a:rPr lang="en-US" smtClean="0"/>
              <a:t>Universal</a:t>
            </a:r>
          </a:p>
          <a:p>
            <a:pPr lvl="1" eaLnBrk="1" hangingPunct="1">
              <a:buClr>
                <a:schemeClr val="accent2"/>
              </a:buClr>
              <a:defRPr/>
            </a:pPr>
            <a:r>
              <a:rPr lang="en-US" smtClean="0"/>
              <a:t>Applies to all men and women everywhere</a:t>
            </a:r>
          </a:p>
          <a:p>
            <a:pPr eaLnBrk="1" hangingPunct="1">
              <a:defRPr/>
            </a:pPr>
            <a:r>
              <a:rPr lang="en-US" smtClean="0"/>
              <a:t>Accessible to everyone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500"/>
                                        <p:tgtEl>
                                          <p:spTgt spid="115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fade">
                                      <p:cBhvr>
                                        <p:cTn id="12" dur="500"/>
                                        <p:tgtEl>
                                          <p:spTgt spid="115715">
                                            <p:txEl>
                                              <p:pRg st="1" end="1"/>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5715">
                                            <p:txEl>
                                              <p:pRg st="2" end="2"/>
                                            </p:txEl>
                                          </p:spTgt>
                                        </p:tgtEl>
                                        <p:attrNameLst>
                                          <p:attrName>style.visibility</p:attrName>
                                        </p:attrNameLst>
                                      </p:cBhvr>
                                      <p:to>
                                        <p:strVal val="visible"/>
                                      </p:to>
                                    </p:set>
                                    <p:animEffect transition="in" filter="fade">
                                      <p:cBhvr>
                                        <p:cTn id="16" dur="500"/>
                                        <p:tgtEl>
                                          <p:spTgt spid="11571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5715">
                                            <p:txEl>
                                              <p:pRg st="3" end="3"/>
                                            </p:txEl>
                                          </p:spTgt>
                                        </p:tgtEl>
                                        <p:attrNameLst>
                                          <p:attrName>style.visibility</p:attrName>
                                        </p:attrNameLst>
                                      </p:cBhvr>
                                      <p:to>
                                        <p:strVal val="visible"/>
                                      </p:to>
                                    </p:set>
                                    <p:animEffect transition="in" filter="fade">
                                      <p:cBhvr>
                                        <p:cTn id="19" dur="500"/>
                                        <p:tgtEl>
                                          <p:spTgt spid="115715">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5715">
                                            <p:txEl>
                                              <p:pRg st="4" end="4"/>
                                            </p:txEl>
                                          </p:spTgt>
                                        </p:tgtEl>
                                        <p:attrNameLst>
                                          <p:attrName>style.visibility</p:attrName>
                                        </p:attrNameLst>
                                      </p:cBhvr>
                                      <p:to>
                                        <p:strVal val="visible"/>
                                      </p:to>
                                    </p:set>
                                    <p:animEffect transition="in" filter="fade">
                                      <p:cBhvr>
                                        <p:cTn id="24" dur="500"/>
                                        <p:tgtEl>
                                          <p:spTgt spid="115715">
                                            <p:txEl>
                                              <p:pRg st="4" end="4"/>
                                            </p:txEl>
                                          </p:spTgt>
                                        </p:tgtEl>
                                      </p:cBhvr>
                                    </p:animEffect>
                                  </p:childTnLst>
                                </p:cTn>
                              </p:par>
                            </p:childTnLst>
                          </p:cTn>
                        </p:par>
                        <p:par>
                          <p:cTn id="25" fill="hold" nodeType="afterGroup">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15715">
                                            <p:txEl>
                                              <p:pRg st="5" end="5"/>
                                            </p:txEl>
                                          </p:spTgt>
                                        </p:tgtEl>
                                        <p:attrNameLst>
                                          <p:attrName>style.visibility</p:attrName>
                                        </p:attrNameLst>
                                      </p:cBhvr>
                                      <p:to>
                                        <p:strVal val="visible"/>
                                      </p:to>
                                    </p:set>
                                    <p:animEffect transition="in" filter="fade">
                                      <p:cBhvr>
                                        <p:cTn id="28" dur="500"/>
                                        <p:tgtEl>
                                          <p:spTgt spid="115715">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5715">
                                            <p:txEl>
                                              <p:pRg st="6" end="6"/>
                                            </p:txEl>
                                          </p:spTgt>
                                        </p:tgtEl>
                                        <p:attrNameLst>
                                          <p:attrName>style.visibility</p:attrName>
                                        </p:attrNameLst>
                                      </p:cBhvr>
                                      <p:to>
                                        <p:strVal val="visible"/>
                                      </p:to>
                                    </p:set>
                                    <p:animEffect transition="in" filter="fade">
                                      <p:cBhvr>
                                        <p:cTn id="33" dur="500"/>
                                        <p:tgtEl>
                                          <p:spTgt spid="1157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Ed Harrell on H. Hailey’s Honesty</a:t>
            </a:r>
          </a:p>
        </p:txBody>
      </p:sp>
      <p:sp>
        <p:nvSpPr>
          <p:cNvPr id="66563" name="Rectangle 3"/>
          <p:cNvSpPr>
            <a:spLocks noGrp="1" noChangeArrowheads="1"/>
          </p:cNvSpPr>
          <p:nvPr>
            <p:ph type="body" idx="1"/>
          </p:nvPr>
        </p:nvSpPr>
        <p:spPr/>
        <p:txBody>
          <a:bodyPr/>
          <a:lstStyle/>
          <a:p>
            <a:pPr eaLnBrk="1" hangingPunct="1">
              <a:buFont typeface="Wingdings" pitchFamily="2" charset="2"/>
              <a:buChar char=""/>
              <a:defRPr/>
            </a:pPr>
            <a:r>
              <a:rPr lang="en-US" sz="3600" i="1" smtClean="0"/>
              <a:t>“I am impressed by the erudition and sincerity of his arguments.”</a:t>
            </a:r>
          </a:p>
          <a:p>
            <a:pPr eaLnBrk="1" hangingPunct="1">
              <a:buFont typeface="Wingdings" pitchFamily="2" charset="2"/>
              <a:buNone/>
              <a:defRPr/>
            </a:pPr>
            <a:r>
              <a:rPr lang="en-US" sz="2800" i="1" smtClean="0">
                <a:latin typeface="Calisto MT" pitchFamily="18" charset="0"/>
              </a:rPr>
              <a:t>	</a:t>
            </a:r>
          </a:p>
          <a:p>
            <a:pPr eaLnBrk="1" hangingPunct="1">
              <a:buFont typeface="Wingdings" pitchFamily="2" charset="2"/>
              <a:buNone/>
              <a:defRPr/>
            </a:pPr>
            <a:r>
              <a:rPr lang="en-US" sz="2800" i="1" smtClean="0">
                <a:latin typeface="Calisto MT" pitchFamily="18" charset="0"/>
              </a:rPr>
              <a:t>	</a:t>
            </a:r>
            <a:r>
              <a:rPr lang="en-US" sz="2800" b="1" i="1" smtClean="0">
                <a:solidFill>
                  <a:schemeClr val="tx2"/>
                </a:solidFill>
                <a:latin typeface="Calisto MT" pitchFamily="18" charset="0"/>
              </a:rPr>
              <a:t>(Ed Harrell – “Homer Hailey: False Teacher?”  Christianity Magazine / November 1988 p.6).</a:t>
            </a:r>
            <a:endParaRPr lang="en-US" sz="2800" smtClean="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500"/>
                                        <p:tgtEl>
                                          <p:spTgt spid="665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6563">
                                            <p:txEl>
                                              <p:pRg st="2" end="2"/>
                                            </p:txEl>
                                          </p:spTgt>
                                        </p:tgtEl>
                                        <p:attrNameLst>
                                          <p:attrName>style.visibility</p:attrName>
                                        </p:attrNameLst>
                                      </p:cBhvr>
                                      <p:to>
                                        <p:strVal val="visible"/>
                                      </p:to>
                                    </p:set>
                                    <p:animEffect transition="in" filter="fade">
                                      <p:cBhvr>
                                        <p:cTn id="10"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Ed Harrell on H. Hailey’s Honesty</a:t>
            </a:r>
          </a:p>
        </p:txBody>
      </p:sp>
      <p:sp>
        <p:nvSpPr>
          <p:cNvPr id="82947" name="Rectangle 3"/>
          <p:cNvSpPr>
            <a:spLocks noGrp="1" noChangeArrowheads="1"/>
          </p:cNvSpPr>
          <p:nvPr>
            <p:ph type="body" idx="1"/>
          </p:nvPr>
        </p:nvSpPr>
        <p:spPr/>
        <p:txBody>
          <a:bodyPr/>
          <a:lstStyle/>
          <a:p>
            <a:pPr eaLnBrk="1" hangingPunct="1">
              <a:buFont typeface="Wingdings" pitchFamily="2" charset="2"/>
              <a:buChar char=""/>
              <a:defRPr/>
            </a:pPr>
            <a:r>
              <a:rPr lang="en-US" sz="3600" i="1" smtClean="0"/>
              <a:t>“I think I see flaws in brother Hailey’s reasoning on the subject of divorce and remarriage, but I have never for a moment doubted his integrity, his character, or his devout desire to please God.”</a:t>
            </a:r>
            <a:endParaRPr lang="en-US" sz="2800" i="1" smtClean="0">
              <a:latin typeface="Calisto MT" pitchFamily="18" charset="0"/>
            </a:endParaRPr>
          </a:p>
          <a:p>
            <a:pPr eaLnBrk="1" hangingPunct="1">
              <a:buFont typeface="Wingdings" pitchFamily="2" charset="2"/>
              <a:buNone/>
              <a:defRPr/>
            </a:pPr>
            <a:r>
              <a:rPr lang="en-US" sz="2800" i="1" smtClean="0">
                <a:latin typeface="Calisto MT" pitchFamily="18" charset="0"/>
              </a:rPr>
              <a:t>	</a:t>
            </a:r>
          </a:p>
          <a:p>
            <a:pPr eaLnBrk="1" hangingPunct="1">
              <a:buFont typeface="Wingdings" pitchFamily="2" charset="2"/>
              <a:buNone/>
              <a:defRPr/>
            </a:pPr>
            <a:r>
              <a:rPr lang="en-US" sz="2800" i="1" smtClean="0">
                <a:latin typeface="Calisto MT" pitchFamily="18" charset="0"/>
              </a:rPr>
              <a:t>	</a:t>
            </a:r>
            <a:r>
              <a:rPr lang="en-US" sz="2800" b="1" i="1" smtClean="0">
                <a:solidFill>
                  <a:schemeClr val="tx2"/>
                </a:solidFill>
                <a:latin typeface="Calisto MT" pitchFamily="18" charset="0"/>
              </a:rPr>
              <a:t>(Ed Harrell – “Homer Hailey: False Teacher?”  Christianity Magazine / November 1988 p.9).</a:t>
            </a:r>
            <a:endParaRPr lang="en-US" sz="2800" smtClean="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fade">
                                      <p:cBhvr>
                                        <p:cTn id="7" dur="500"/>
                                        <p:tgtEl>
                                          <p:spTgt spid="829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2947">
                                            <p:txEl>
                                              <p:pRg st="2" end="2"/>
                                            </p:txEl>
                                          </p:spTgt>
                                        </p:tgtEl>
                                        <p:attrNameLst>
                                          <p:attrName>style.visibility</p:attrName>
                                        </p:attrNameLst>
                                      </p:cBhvr>
                                      <p:to>
                                        <p:strVal val="visible"/>
                                      </p:to>
                                    </p:set>
                                    <p:animEffect transition="in" filter="fade">
                                      <p:cBhvr>
                                        <p:cTn id="10"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Ed Harrell on Determining Honesty</a:t>
            </a:r>
          </a:p>
        </p:txBody>
      </p:sp>
      <p:sp>
        <p:nvSpPr>
          <p:cNvPr id="83971" name="Rectangle 3"/>
          <p:cNvSpPr>
            <a:spLocks noGrp="1" noChangeArrowheads="1"/>
          </p:cNvSpPr>
          <p:nvPr>
            <p:ph type="body" idx="1"/>
          </p:nvPr>
        </p:nvSpPr>
        <p:spPr/>
        <p:txBody>
          <a:bodyPr/>
          <a:lstStyle/>
          <a:p>
            <a:pPr eaLnBrk="1" hangingPunct="1">
              <a:lnSpc>
                <a:spcPct val="90000"/>
              </a:lnSpc>
              <a:buFont typeface="Wingdings" pitchFamily="2" charset="2"/>
              <a:buChar char=""/>
              <a:defRPr/>
            </a:pPr>
            <a:r>
              <a:rPr lang="en-US" i="1" smtClean="0"/>
              <a:t>“</a:t>
            </a:r>
            <a:r>
              <a:rPr lang="en-US" i="1" u="sng" smtClean="0">
                <a:solidFill>
                  <a:srgbClr val="990000"/>
                </a:solidFill>
              </a:rPr>
              <a:t>How do I judge the honesty of a brother</a:t>
            </a:r>
            <a:r>
              <a:rPr lang="en-US" i="1" smtClean="0"/>
              <a:t> who misses the point of a scriptural instruction that seems clear to me? Let me suggest several tests that we use - knowingly or unknowingly.”</a:t>
            </a:r>
            <a:r>
              <a:rPr lang="en-US" sz="2400" i="1" smtClean="0"/>
              <a:t> </a:t>
            </a:r>
            <a:r>
              <a:rPr lang="en-US" sz="2400" i="1" smtClean="0">
                <a:solidFill>
                  <a:schemeClr val="hlink"/>
                </a:solidFill>
              </a:rPr>
              <a:t>(emp. mine, BH)</a:t>
            </a:r>
            <a:endParaRPr lang="en-US" i="1" smtClean="0"/>
          </a:p>
          <a:p>
            <a:pPr eaLnBrk="1" hangingPunct="1">
              <a:lnSpc>
                <a:spcPct val="110000"/>
              </a:lnSpc>
              <a:buFont typeface="Wingdings" pitchFamily="2" charset="2"/>
              <a:buChar char=""/>
              <a:defRPr/>
            </a:pPr>
            <a:r>
              <a:rPr lang="en-US" i="1" smtClean="0"/>
              <a:t>“</a:t>
            </a:r>
            <a:r>
              <a:rPr lang="en-US" i="1" u="sng" smtClean="0">
                <a:solidFill>
                  <a:srgbClr val="990000"/>
                </a:solidFill>
              </a:rPr>
              <a:t>First, is his argument plainly flawed</a:t>
            </a:r>
            <a:r>
              <a:rPr lang="en-US" i="1" smtClean="0"/>
              <a:t>, is it inherently illogical, or is it possible for a reasonable, godly man to believe?</a:t>
            </a:r>
            <a:r>
              <a:rPr lang="en-US" sz="2400" i="1" smtClean="0"/>
              <a:t> </a:t>
            </a:r>
            <a:r>
              <a:rPr lang="en-US" sz="2400" i="1" smtClean="0">
                <a:solidFill>
                  <a:schemeClr val="hlink"/>
                </a:solidFill>
              </a:rPr>
              <a:t>(emphasis mine, BH)</a:t>
            </a:r>
            <a:endParaRPr lang="en-US" sz="2400" i="1" smtClean="0">
              <a:latin typeface="Calisto MT" pitchFamily="18" charset="0"/>
            </a:endParaRPr>
          </a:p>
          <a:p>
            <a:pPr eaLnBrk="1" hangingPunct="1">
              <a:lnSpc>
                <a:spcPct val="110000"/>
              </a:lnSpc>
              <a:buFont typeface="Wingdings" pitchFamily="2" charset="2"/>
              <a:buNone/>
              <a:defRPr/>
            </a:pPr>
            <a:r>
              <a:rPr lang="en-US" sz="2400" i="1" smtClean="0">
                <a:latin typeface="Calisto MT" pitchFamily="18" charset="0"/>
              </a:rPr>
              <a:t>	</a:t>
            </a:r>
            <a:r>
              <a:rPr lang="en-US" sz="2400" b="1" i="1" smtClean="0">
                <a:solidFill>
                  <a:schemeClr val="tx2"/>
                </a:solidFill>
                <a:latin typeface="Calisto MT" pitchFamily="18" charset="0"/>
              </a:rPr>
              <a:t>(Ed Harrell – “The Bounds of Christian Unity 8”. Christianity Magazine / September 1989 p.6)</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fade">
                                      <p:cBhvr>
                                        <p:cTn id="12" dur="500"/>
                                        <p:tgtEl>
                                          <p:spTgt spid="839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defRPr/>
            </a:pPr>
            <a:r>
              <a:rPr lang="en-US" sz="4800" dirty="0" smtClean="0"/>
              <a:t>Background Events</a:t>
            </a:r>
          </a:p>
        </p:txBody>
      </p:sp>
      <p:sp>
        <p:nvSpPr>
          <p:cNvPr id="183299" name="Rectangle 3"/>
          <p:cNvSpPr>
            <a:spLocks noGrp="1" noChangeArrowheads="1"/>
          </p:cNvSpPr>
          <p:nvPr>
            <p:ph type="body" idx="1"/>
          </p:nvPr>
        </p:nvSpPr>
        <p:spPr/>
        <p:txBody>
          <a:bodyPr/>
          <a:lstStyle/>
          <a:p>
            <a:pPr eaLnBrk="1" hangingPunct="1">
              <a:defRPr/>
            </a:pPr>
            <a:r>
              <a:rPr lang="en-US" smtClean="0"/>
              <a:t>March 1988</a:t>
            </a:r>
          </a:p>
          <a:p>
            <a:pPr lvl="1" eaLnBrk="1" hangingPunct="1">
              <a:defRPr/>
            </a:pPr>
            <a:r>
              <a:rPr lang="en-US" smtClean="0">
                <a:solidFill>
                  <a:schemeClr val="hlink"/>
                </a:solidFill>
              </a:rPr>
              <a:t>Homer Hailey preaches error on Marriage, Divorce and Re-marriage in Belen New Mexico</a:t>
            </a:r>
          </a:p>
          <a:p>
            <a:pPr eaLnBrk="1" hangingPunct="1">
              <a:defRPr/>
            </a:pPr>
            <a:r>
              <a:rPr lang="en-US" smtClean="0"/>
              <a:t>November 1988</a:t>
            </a:r>
          </a:p>
          <a:p>
            <a:pPr lvl="1" eaLnBrk="1" hangingPunct="1">
              <a:defRPr/>
            </a:pPr>
            <a:r>
              <a:rPr lang="en-US" smtClean="0">
                <a:solidFill>
                  <a:schemeClr val="hlink"/>
                </a:solidFill>
              </a:rPr>
              <a:t>Ed Harrell writes article defending Hailey “Homer Hailey: False Teacher?”</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fade">
                                      <p:cBhvr>
                                        <p:cTn id="7" dur="500"/>
                                        <p:tgtEl>
                                          <p:spTgt spid="183299">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3299">
                                            <p:txEl>
                                              <p:pRg st="1" end="1"/>
                                            </p:txEl>
                                          </p:spTgt>
                                        </p:tgtEl>
                                        <p:attrNameLst>
                                          <p:attrName>style.visibility</p:attrName>
                                        </p:attrNameLst>
                                      </p:cBhvr>
                                      <p:to>
                                        <p:strVal val="visible"/>
                                      </p:to>
                                    </p:set>
                                    <p:animEffect transition="in" filter="fade">
                                      <p:cBhvr>
                                        <p:cTn id="11" dur="500"/>
                                        <p:tgtEl>
                                          <p:spTgt spid="18329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3299">
                                            <p:txEl>
                                              <p:pRg st="2" end="2"/>
                                            </p:txEl>
                                          </p:spTgt>
                                        </p:tgtEl>
                                        <p:attrNameLst>
                                          <p:attrName>style.visibility</p:attrName>
                                        </p:attrNameLst>
                                      </p:cBhvr>
                                      <p:to>
                                        <p:strVal val="visible"/>
                                      </p:to>
                                    </p:set>
                                    <p:animEffect transition="in" filter="fade">
                                      <p:cBhvr>
                                        <p:cTn id="16" dur="500"/>
                                        <p:tgtEl>
                                          <p:spTgt spid="183299">
                                            <p:txEl>
                                              <p:pRg st="2" end="2"/>
                                            </p:txEl>
                                          </p:spTgt>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3299">
                                            <p:txEl>
                                              <p:pRg st="3" end="3"/>
                                            </p:txEl>
                                          </p:spTgt>
                                        </p:tgtEl>
                                        <p:attrNameLst>
                                          <p:attrName>style.visibility</p:attrName>
                                        </p:attrNameLst>
                                      </p:cBhvr>
                                      <p:to>
                                        <p:strVal val="visible"/>
                                      </p:to>
                                    </p:set>
                                    <p:animEffect transition="in" filter="fade">
                                      <p:cBhvr>
                                        <p:cTn id="20" dur="500"/>
                                        <p:tgtEl>
                                          <p:spTgt spid="183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Ed Harrell on H. Hailey’s Honesty</a:t>
            </a:r>
          </a:p>
        </p:txBody>
      </p:sp>
      <p:sp>
        <p:nvSpPr>
          <p:cNvPr id="84995" name="Rectangle 3"/>
          <p:cNvSpPr>
            <a:spLocks noGrp="1" noChangeArrowheads="1"/>
          </p:cNvSpPr>
          <p:nvPr>
            <p:ph type="body" idx="1"/>
          </p:nvPr>
        </p:nvSpPr>
        <p:spPr/>
        <p:txBody>
          <a:bodyPr/>
          <a:lstStyle/>
          <a:p>
            <a:pPr eaLnBrk="1" hangingPunct="1">
              <a:buFont typeface="Wingdings" pitchFamily="2" charset="2"/>
              <a:buChar char=""/>
              <a:defRPr/>
            </a:pPr>
            <a:r>
              <a:rPr lang="en-US" sz="3600" i="1" smtClean="0"/>
              <a:t>“I think </a:t>
            </a:r>
            <a:r>
              <a:rPr lang="en-US" sz="3600" i="1" u="sng" smtClean="0">
                <a:solidFill>
                  <a:srgbClr val="990000"/>
                </a:solidFill>
              </a:rPr>
              <a:t>I see flaws in brother Hailey’s reasoning</a:t>
            </a:r>
            <a:r>
              <a:rPr lang="en-US" sz="3600" i="1" smtClean="0"/>
              <a:t> on the subject of divorce and remarriage, </a:t>
            </a:r>
            <a:r>
              <a:rPr lang="en-US" sz="3600" i="1" u="sng" smtClean="0">
                <a:solidFill>
                  <a:srgbClr val="990000"/>
                </a:solidFill>
              </a:rPr>
              <a:t>but</a:t>
            </a:r>
            <a:r>
              <a:rPr lang="en-US" sz="3600" i="1" smtClean="0"/>
              <a:t> I have never for a moment doubted his integrity, his character, or his devout desire to please God.”</a:t>
            </a:r>
            <a:r>
              <a:rPr lang="en-US" sz="2400" i="1" smtClean="0"/>
              <a:t> </a:t>
            </a:r>
            <a:r>
              <a:rPr lang="en-US" sz="2400" i="1" smtClean="0">
                <a:solidFill>
                  <a:schemeClr val="hlink"/>
                </a:solidFill>
              </a:rPr>
              <a:t>(emphasis mine, BH)</a:t>
            </a:r>
            <a:endParaRPr lang="en-US" sz="2800" i="1" smtClean="0">
              <a:latin typeface="Calisto MT" pitchFamily="18" charset="0"/>
            </a:endParaRPr>
          </a:p>
          <a:p>
            <a:pPr eaLnBrk="1" hangingPunct="1">
              <a:buFont typeface="Wingdings" pitchFamily="2" charset="2"/>
              <a:buNone/>
              <a:defRPr/>
            </a:pPr>
            <a:r>
              <a:rPr lang="en-US" sz="2800" i="1" smtClean="0">
                <a:latin typeface="Calisto MT" pitchFamily="18" charset="0"/>
              </a:rPr>
              <a:t>	</a:t>
            </a:r>
          </a:p>
          <a:p>
            <a:pPr eaLnBrk="1" hangingPunct="1">
              <a:buFont typeface="Wingdings" pitchFamily="2" charset="2"/>
              <a:buNone/>
              <a:defRPr/>
            </a:pPr>
            <a:r>
              <a:rPr lang="en-US" sz="2800" i="1" smtClean="0">
                <a:latin typeface="Calisto MT" pitchFamily="18" charset="0"/>
              </a:rPr>
              <a:t>	</a:t>
            </a:r>
            <a:r>
              <a:rPr lang="en-US" sz="2800" b="1" i="1" smtClean="0">
                <a:solidFill>
                  <a:schemeClr val="tx2"/>
                </a:solidFill>
                <a:latin typeface="Calisto MT" pitchFamily="18" charset="0"/>
              </a:rPr>
              <a:t>(Ed Harrell – “Homer Hailey: False Teacher?”  Christianity Magazine / November 1988 p.9).</a:t>
            </a:r>
            <a:endParaRPr lang="en-US" sz="2800" smtClean="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500"/>
                                        <p:tgtEl>
                                          <p:spTgt spid="849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4995">
                                            <p:txEl>
                                              <p:pRg st="2" end="2"/>
                                            </p:txEl>
                                          </p:spTgt>
                                        </p:tgtEl>
                                        <p:attrNameLst>
                                          <p:attrName>style.visibility</p:attrName>
                                        </p:attrNameLst>
                                      </p:cBhvr>
                                      <p:to>
                                        <p:strVal val="visible"/>
                                      </p:to>
                                    </p:set>
                                    <p:animEffect transition="in" filter="fade">
                                      <p:cBhvr>
                                        <p:cTn id="10" dur="500"/>
                                        <p:tgtEl>
                                          <p:spTgt spid="84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Ed Harrell on H. Hailey’s Honesty</a:t>
            </a:r>
          </a:p>
        </p:txBody>
      </p:sp>
      <p:sp>
        <p:nvSpPr>
          <p:cNvPr id="67587" name="Rectangle 3"/>
          <p:cNvSpPr>
            <a:spLocks noGrp="1" noChangeArrowheads="1"/>
          </p:cNvSpPr>
          <p:nvPr>
            <p:ph type="body" idx="1"/>
          </p:nvPr>
        </p:nvSpPr>
        <p:spPr/>
        <p:txBody>
          <a:bodyPr/>
          <a:lstStyle/>
          <a:p>
            <a:pPr eaLnBrk="1" hangingPunct="1">
              <a:buFont typeface="Wingdings" pitchFamily="2" charset="2"/>
              <a:buChar char=""/>
              <a:defRPr/>
            </a:pPr>
            <a:r>
              <a:rPr lang="en-US" sz="3600" i="1" smtClean="0"/>
              <a:t>“I judge him to be one of the most godly and learned men I have ever known. … Finding him always willing to probe those questions where his views conflicted with mine. In my mind, that is not the stuff of which false teachers are made.”</a:t>
            </a:r>
            <a:endParaRPr lang="en-US" sz="2800" i="1" smtClean="0">
              <a:latin typeface="Calisto MT" pitchFamily="18" charset="0"/>
            </a:endParaRPr>
          </a:p>
          <a:p>
            <a:pPr eaLnBrk="1" hangingPunct="1">
              <a:buFont typeface="Wingdings" pitchFamily="2" charset="2"/>
              <a:buNone/>
              <a:defRPr/>
            </a:pPr>
            <a:r>
              <a:rPr lang="en-US" sz="2800" i="1" smtClean="0">
                <a:latin typeface="Calisto MT" pitchFamily="18" charset="0"/>
              </a:rPr>
              <a:t>	</a:t>
            </a:r>
            <a:r>
              <a:rPr lang="en-US" sz="2800" b="1" i="1" smtClean="0">
                <a:solidFill>
                  <a:schemeClr val="tx2"/>
                </a:solidFill>
                <a:latin typeface="Calisto MT" pitchFamily="18" charset="0"/>
              </a:rPr>
              <a:t>(Ed Harrell – “Homer Hailey: False Teacher?”  Christianity Magazine / November 1988 p.9).</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500"/>
                                        <p:tgtEl>
                                          <p:spTgt spid="675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7587">
                                            <p:txEl>
                                              <p:pRg st="1" end="1"/>
                                            </p:txEl>
                                          </p:spTgt>
                                        </p:tgtEl>
                                        <p:attrNameLst>
                                          <p:attrName>style.visibility</p:attrName>
                                        </p:attrNameLst>
                                      </p:cBhvr>
                                      <p:to>
                                        <p:strVal val="visible"/>
                                      </p:to>
                                    </p:set>
                                    <p:animEffect transition="in" filter="fade">
                                      <p:cBhvr>
                                        <p:cTn id="10" dur="5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Ed Harrell on H. Hailey’s Honesty</a:t>
            </a:r>
          </a:p>
        </p:txBody>
      </p:sp>
      <p:sp>
        <p:nvSpPr>
          <p:cNvPr id="68611" name="Rectangle 3"/>
          <p:cNvSpPr>
            <a:spLocks noGrp="1" noChangeArrowheads="1"/>
          </p:cNvSpPr>
          <p:nvPr>
            <p:ph type="body" idx="1"/>
          </p:nvPr>
        </p:nvSpPr>
        <p:spPr/>
        <p:txBody>
          <a:bodyPr/>
          <a:lstStyle/>
          <a:p>
            <a:pPr eaLnBrk="1" hangingPunct="1">
              <a:buFont typeface="Wingdings" pitchFamily="2" charset="2"/>
              <a:buChar char=""/>
              <a:defRPr/>
            </a:pPr>
            <a:r>
              <a:rPr lang="en-US" sz="3600" i="1" smtClean="0"/>
              <a:t>“A false teacher is surely one whose dishonest motives and / or ignorance distinguish him from the sincere brother who has reached an erroneous conclusion.”</a:t>
            </a:r>
            <a:endParaRPr lang="en-US" i="1" smtClean="0">
              <a:latin typeface="Calisto MT" pitchFamily="18" charset="0"/>
            </a:endParaRPr>
          </a:p>
          <a:p>
            <a:pPr eaLnBrk="1" hangingPunct="1">
              <a:buFont typeface="Wingdings" pitchFamily="2" charset="2"/>
              <a:buNone/>
              <a:defRPr/>
            </a:pPr>
            <a:r>
              <a:rPr lang="en-US" sz="2800" i="1" smtClean="0">
                <a:latin typeface="Calisto MT" pitchFamily="18" charset="0"/>
              </a:rPr>
              <a:t>	</a:t>
            </a:r>
          </a:p>
          <a:p>
            <a:pPr eaLnBrk="1" hangingPunct="1">
              <a:buFont typeface="Wingdings" pitchFamily="2" charset="2"/>
              <a:buNone/>
              <a:defRPr/>
            </a:pPr>
            <a:r>
              <a:rPr lang="en-US" sz="2800" i="1" smtClean="0">
                <a:latin typeface="Calisto MT" pitchFamily="18" charset="0"/>
              </a:rPr>
              <a:t>	</a:t>
            </a:r>
            <a:r>
              <a:rPr lang="en-US" sz="2800" b="1" i="1" smtClean="0">
                <a:solidFill>
                  <a:schemeClr val="tx2"/>
                </a:solidFill>
                <a:latin typeface="Calisto MT" pitchFamily="18" charset="0"/>
              </a:rPr>
              <a:t>(Ed Harrell – “Homer Hailey: False Teacher?”  Christianity Magazine / November 1988 p.9).</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500"/>
                                        <p:tgtEl>
                                          <p:spTgt spid="686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8611">
                                            <p:txEl>
                                              <p:pRg st="2" end="2"/>
                                            </p:txEl>
                                          </p:spTgt>
                                        </p:tgtEl>
                                        <p:attrNameLst>
                                          <p:attrName>style.visibility</p:attrName>
                                        </p:attrNameLst>
                                      </p:cBhvr>
                                      <p:to>
                                        <p:strVal val="visible"/>
                                      </p:to>
                                    </p:set>
                                    <p:animEffect transition="in" filter="fade">
                                      <p:cBhvr>
                                        <p:cTn id="10" dur="5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en-US" dirty="0" smtClean="0"/>
              <a:t>Ed Harrell on Honesty and Scriptural Clarity</a:t>
            </a:r>
          </a:p>
        </p:txBody>
      </p:sp>
      <p:sp>
        <p:nvSpPr>
          <p:cNvPr id="140291" name="Rectangle 3"/>
          <p:cNvSpPr>
            <a:spLocks noGrp="1" noChangeArrowheads="1"/>
          </p:cNvSpPr>
          <p:nvPr>
            <p:ph type="body" idx="1"/>
          </p:nvPr>
        </p:nvSpPr>
        <p:spPr/>
        <p:txBody>
          <a:bodyPr/>
          <a:lstStyle/>
          <a:p>
            <a:pPr eaLnBrk="1" hangingPunct="1">
              <a:buFont typeface="Wingdings" pitchFamily="2" charset="2"/>
              <a:buChar char=""/>
              <a:defRPr/>
            </a:pPr>
            <a:r>
              <a:rPr lang="en-US" i="1" smtClean="0"/>
              <a:t>“In previous articles I have noted that the bounds of Christian unity require judgments about the clarity of biblical instruction and, by extension, about the honesty of a person who claims to be my brother. Those two judgments are inextricably tied together.”</a:t>
            </a:r>
            <a:endParaRPr lang="en-US" sz="2400" i="1" smtClean="0">
              <a:latin typeface="Calisto MT" pitchFamily="18" charset="0"/>
            </a:endParaRPr>
          </a:p>
          <a:p>
            <a:pPr eaLnBrk="1" hangingPunct="1">
              <a:buFont typeface="Wingdings" pitchFamily="2" charset="2"/>
              <a:buNone/>
              <a:defRPr/>
            </a:pPr>
            <a:r>
              <a:rPr lang="en-US" sz="2400" i="1" smtClean="0">
                <a:latin typeface="Calisto MT" pitchFamily="18" charset="0"/>
              </a:rPr>
              <a:t>	</a:t>
            </a:r>
            <a:r>
              <a:rPr lang="en-US" sz="2400" b="1" i="1" smtClean="0">
                <a:solidFill>
                  <a:schemeClr val="tx2"/>
                </a:solidFill>
                <a:latin typeface="Calisto MT" pitchFamily="18" charset="0"/>
              </a:rPr>
              <a:t>(Ed Harrell – “The Bounds of Christian Unity 7”. Christianity Magazine / August 1989 p. 6)</a:t>
            </a:r>
            <a:endParaRPr lang="en-US" smtClean="0">
              <a:solidFill>
                <a:schemeClr val="tx2"/>
              </a:solidFill>
            </a:endParaRPr>
          </a:p>
        </p:txBody>
      </p:sp>
      <p:sp>
        <p:nvSpPr>
          <p:cNvPr id="140292" name="Oval 4"/>
          <p:cNvSpPr>
            <a:spLocks noChangeArrowheads="1"/>
          </p:cNvSpPr>
          <p:nvPr/>
        </p:nvSpPr>
        <p:spPr bwMode="auto">
          <a:xfrm>
            <a:off x="4724400" y="2590800"/>
            <a:ext cx="1219200" cy="6096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3" name="Line 5"/>
          <p:cNvSpPr>
            <a:spLocks noChangeShapeType="1"/>
          </p:cNvSpPr>
          <p:nvPr/>
        </p:nvSpPr>
        <p:spPr bwMode="auto">
          <a:xfrm>
            <a:off x="5943600" y="3124200"/>
            <a:ext cx="17526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4" name="Line 6"/>
          <p:cNvSpPr>
            <a:spLocks noChangeShapeType="1"/>
          </p:cNvSpPr>
          <p:nvPr/>
        </p:nvSpPr>
        <p:spPr bwMode="auto">
          <a:xfrm>
            <a:off x="914400" y="3581400"/>
            <a:ext cx="1905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5" name="Oval 7"/>
          <p:cNvSpPr>
            <a:spLocks noChangeArrowheads="1"/>
          </p:cNvSpPr>
          <p:nvPr/>
        </p:nvSpPr>
        <p:spPr bwMode="auto">
          <a:xfrm>
            <a:off x="762000" y="3505200"/>
            <a:ext cx="1676400" cy="6858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6" name="Line 8"/>
          <p:cNvSpPr>
            <a:spLocks noChangeShapeType="1"/>
          </p:cNvSpPr>
          <p:nvPr/>
        </p:nvSpPr>
        <p:spPr bwMode="auto">
          <a:xfrm>
            <a:off x="2438400" y="4038600"/>
            <a:ext cx="2057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029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029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4029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029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0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P spid="140292" grpId="0" animBg="1"/>
      <p:bldP spid="140293" grpId="0" animBg="1"/>
      <p:bldP spid="140294" grpId="0" animBg="1"/>
      <p:bldP spid="140295" grpId="0" animBg="1"/>
      <p:bldP spid="14029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dirty="0" smtClean="0"/>
              <a:t>Ed Harrell on Honesty and Scriptural Clarity</a:t>
            </a:r>
          </a:p>
        </p:txBody>
      </p:sp>
      <p:sp>
        <p:nvSpPr>
          <p:cNvPr id="141315" name="Rectangle 3"/>
          <p:cNvSpPr>
            <a:spLocks noGrp="1" noChangeArrowheads="1"/>
          </p:cNvSpPr>
          <p:nvPr>
            <p:ph type="body" idx="1"/>
          </p:nvPr>
        </p:nvSpPr>
        <p:spPr/>
        <p:txBody>
          <a:bodyPr/>
          <a:lstStyle/>
          <a:p>
            <a:pPr eaLnBrk="1" hangingPunct="1">
              <a:buFont typeface="Wingdings" pitchFamily="2" charset="2"/>
              <a:buChar char=""/>
              <a:defRPr/>
            </a:pPr>
            <a:r>
              <a:rPr lang="en-US" i="1" smtClean="0"/>
              <a:t>“In previous articles I have noted that the bounds of Christian unity require judgments about the clarity of biblical instruction and, by extension, about the honesty of a person who claims to be my brother. </a:t>
            </a:r>
            <a:r>
              <a:rPr lang="en-US" i="1" u="sng" smtClean="0">
                <a:solidFill>
                  <a:schemeClr val="hlink"/>
                </a:solidFill>
              </a:rPr>
              <a:t>Those two judgments are inextricably tied together</a:t>
            </a:r>
            <a:r>
              <a:rPr lang="en-US" i="1" smtClean="0"/>
              <a:t>.” </a:t>
            </a:r>
            <a:r>
              <a:rPr lang="en-US" sz="2400" i="1" smtClean="0"/>
              <a:t>(emp. mine BWH)</a:t>
            </a:r>
            <a:endParaRPr lang="en-US" sz="2400" i="1" smtClean="0">
              <a:latin typeface="Calisto MT" pitchFamily="18" charset="0"/>
            </a:endParaRPr>
          </a:p>
          <a:p>
            <a:pPr eaLnBrk="1" hangingPunct="1">
              <a:buFont typeface="Wingdings" pitchFamily="2" charset="2"/>
              <a:buNone/>
              <a:defRPr/>
            </a:pPr>
            <a:r>
              <a:rPr lang="en-US" sz="2400" i="1" smtClean="0">
                <a:latin typeface="Calisto MT" pitchFamily="18" charset="0"/>
              </a:rPr>
              <a:t>	</a:t>
            </a:r>
            <a:r>
              <a:rPr lang="en-US" sz="2400" b="1" i="1" smtClean="0">
                <a:solidFill>
                  <a:schemeClr val="tx2"/>
                </a:solidFill>
                <a:latin typeface="Calisto MT" pitchFamily="18" charset="0"/>
              </a:rPr>
              <a:t>(Ed Harrell – “The Bounds of Christian Unity 7”. Christianity Magazine / August 1989 p. 6)</a:t>
            </a:r>
            <a:endParaRPr lang="en-US" smtClean="0">
              <a:solidFill>
                <a:schemeClr val="tx2"/>
              </a:solidFill>
            </a:endParaRPr>
          </a:p>
        </p:txBody>
      </p:sp>
      <p:sp>
        <p:nvSpPr>
          <p:cNvPr id="141316" name="Oval 4"/>
          <p:cNvSpPr>
            <a:spLocks noChangeArrowheads="1"/>
          </p:cNvSpPr>
          <p:nvPr/>
        </p:nvSpPr>
        <p:spPr bwMode="auto">
          <a:xfrm>
            <a:off x="4724400" y="2590800"/>
            <a:ext cx="1219200" cy="6096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17" name="Line 5"/>
          <p:cNvSpPr>
            <a:spLocks noChangeShapeType="1"/>
          </p:cNvSpPr>
          <p:nvPr/>
        </p:nvSpPr>
        <p:spPr bwMode="auto">
          <a:xfrm>
            <a:off x="5943600" y="3124200"/>
            <a:ext cx="17526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18" name="Line 6"/>
          <p:cNvSpPr>
            <a:spLocks noChangeShapeType="1"/>
          </p:cNvSpPr>
          <p:nvPr/>
        </p:nvSpPr>
        <p:spPr bwMode="auto">
          <a:xfrm>
            <a:off x="914400" y="3581400"/>
            <a:ext cx="1905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19" name="Oval 7"/>
          <p:cNvSpPr>
            <a:spLocks noChangeArrowheads="1"/>
          </p:cNvSpPr>
          <p:nvPr/>
        </p:nvSpPr>
        <p:spPr bwMode="auto">
          <a:xfrm>
            <a:off x="762000" y="3505200"/>
            <a:ext cx="1676400" cy="6858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0" name="Line 8"/>
          <p:cNvSpPr>
            <a:spLocks noChangeShapeType="1"/>
          </p:cNvSpPr>
          <p:nvPr/>
        </p:nvSpPr>
        <p:spPr bwMode="auto">
          <a:xfrm>
            <a:off x="2438400" y="4038600"/>
            <a:ext cx="2057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13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13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13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13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1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P spid="141316" grpId="0" animBg="1"/>
      <p:bldP spid="141317" grpId="0" animBg="1"/>
      <p:bldP spid="141318" grpId="0" animBg="1"/>
      <p:bldP spid="141319" grpId="0" animBg="1"/>
      <p:bldP spid="14132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6200" y="277813"/>
            <a:ext cx="8991600" cy="1143000"/>
          </a:xfrm>
        </p:spPr>
        <p:txBody>
          <a:bodyPr/>
          <a:lstStyle/>
          <a:p>
            <a:pPr eaLnBrk="1" hangingPunct="1">
              <a:defRPr/>
            </a:pPr>
            <a:r>
              <a:rPr lang="en-US" sz="3600" dirty="0" smtClean="0"/>
              <a:t>Ed Harrell: </a:t>
            </a:r>
            <a:r>
              <a:rPr lang="en-US" sz="3200" i="1" dirty="0" smtClean="0">
                <a:latin typeface="Times New Roman" pitchFamily="18" charset="0"/>
              </a:rPr>
              <a:t>“Homer Hailey: False Teacher?”</a:t>
            </a:r>
            <a:r>
              <a:rPr lang="en-US" sz="4000" dirty="0" smtClean="0"/>
              <a:t> </a:t>
            </a:r>
            <a:r>
              <a:rPr lang="en-US" sz="2400" dirty="0" smtClean="0">
                <a:latin typeface="Times New Roman" pitchFamily="18" charset="0"/>
              </a:rPr>
              <a:t>(Christianity Magazine / November 1988 p.9)</a:t>
            </a:r>
          </a:p>
        </p:txBody>
      </p:sp>
      <p:sp>
        <p:nvSpPr>
          <p:cNvPr id="154627" name="Rectangle 3"/>
          <p:cNvSpPr>
            <a:spLocks noGrp="1" noChangeArrowheads="1"/>
          </p:cNvSpPr>
          <p:nvPr>
            <p:ph type="body" idx="1"/>
          </p:nvPr>
        </p:nvSpPr>
        <p:spPr/>
        <p:txBody>
          <a:bodyPr/>
          <a:lstStyle/>
          <a:p>
            <a:pPr eaLnBrk="1" hangingPunct="1">
              <a:buFont typeface="Wingdings" pitchFamily="2" charset="2"/>
              <a:buChar char=""/>
              <a:defRPr/>
            </a:pPr>
            <a:r>
              <a:rPr lang="en-US" sz="3600" i="1" smtClean="0"/>
              <a:t>“Several principles come into play when one decides the limits of fellowship. Clearly, one must consider the honesty of the other person, and his apparent sincerity in following God’s directions (Ro.14:1-6) .”</a:t>
            </a:r>
          </a:p>
        </p:txBody>
      </p:sp>
      <p:sp>
        <p:nvSpPr>
          <p:cNvPr id="154628" name="Oval 4"/>
          <p:cNvSpPr>
            <a:spLocks noChangeArrowheads="1"/>
          </p:cNvSpPr>
          <p:nvPr/>
        </p:nvSpPr>
        <p:spPr bwMode="auto">
          <a:xfrm>
            <a:off x="609600" y="2743200"/>
            <a:ext cx="2590800" cy="6096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54629" name="Oval 5"/>
          <p:cNvSpPr>
            <a:spLocks noChangeArrowheads="1"/>
          </p:cNvSpPr>
          <p:nvPr/>
        </p:nvSpPr>
        <p:spPr bwMode="auto">
          <a:xfrm>
            <a:off x="3429000" y="3810000"/>
            <a:ext cx="1981200" cy="6858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0" name="Oval 6"/>
          <p:cNvSpPr>
            <a:spLocks noChangeArrowheads="1"/>
          </p:cNvSpPr>
          <p:nvPr/>
        </p:nvSpPr>
        <p:spPr bwMode="auto">
          <a:xfrm>
            <a:off x="1600200" y="3276600"/>
            <a:ext cx="1828800" cy="6858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54631" name="Line 7"/>
          <p:cNvSpPr>
            <a:spLocks noChangeShapeType="1"/>
          </p:cNvSpPr>
          <p:nvPr/>
        </p:nvSpPr>
        <p:spPr bwMode="auto">
          <a:xfrm>
            <a:off x="3276600" y="3810000"/>
            <a:ext cx="304800" cy="152400"/>
          </a:xfrm>
          <a:prstGeom prst="line">
            <a:avLst/>
          </a:prstGeom>
          <a:noFill/>
          <a:ln w="2857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2" name="Line 8"/>
          <p:cNvSpPr>
            <a:spLocks noChangeShapeType="1"/>
          </p:cNvSpPr>
          <p:nvPr/>
        </p:nvSpPr>
        <p:spPr bwMode="auto">
          <a:xfrm>
            <a:off x="4648200" y="2743200"/>
            <a:ext cx="2438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3" name="Line 9"/>
          <p:cNvSpPr>
            <a:spLocks noChangeShapeType="1"/>
          </p:cNvSpPr>
          <p:nvPr/>
        </p:nvSpPr>
        <p:spPr bwMode="auto">
          <a:xfrm>
            <a:off x="3276600" y="3276600"/>
            <a:ext cx="5257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fade">
                                      <p:cBhvr>
                                        <p:cTn id="7" dur="500"/>
                                        <p:tgtEl>
                                          <p:spTgt spid="1546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4632"/>
                                        </p:tgtEl>
                                        <p:attrNameLst>
                                          <p:attrName>style.visibility</p:attrName>
                                        </p:attrNameLst>
                                      </p:cBhvr>
                                      <p:to>
                                        <p:strVal val="visible"/>
                                      </p:to>
                                    </p:set>
                                    <p:animEffect transition="in" filter="fade">
                                      <p:cBhvr>
                                        <p:cTn id="10" dur="500"/>
                                        <p:tgtEl>
                                          <p:spTgt spid="1546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4628"/>
                                        </p:tgtEl>
                                        <p:attrNameLst>
                                          <p:attrName>style.visibility</p:attrName>
                                        </p:attrNameLst>
                                      </p:cBhvr>
                                      <p:to>
                                        <p:strVal val="visible"/>
                                      </p:to>
                                    </p:set>
                                    <p:animEffect transition="in" filter="fade">
                                      <p:cBhvr>
                                        <p:cTn id="13" dur="500"/>
                                        <p:tgtEl>
                                          <p:spTgt spid="1546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4633"/>
                                        </p:tgtEl>
                                        <p:attrNameLst>
                                          <p:attrName>style.visibility</p:attrName>
                                        </p:attrNameLst>
                                      </p:cBhvr>
                                      <p:to>
                                        <p:strVal val="visible"/>
                                      </p:to>
                                    </p:set>
                                    <p:animEffect transition="in" filter="fade">
                                      <p:cBhvr>
                                        <p:cTn id="16" dur="500"/>
                                        <p:tgtEl>
                                          <p:spTgt spid="1546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4630"/>
                                        </p:tgtEl>
                                        <p:attrNameLst>
                                          <p:attrName>style.visibility</p:attrName>
                                        </p:attrNameLst>
                                      </p:cBhvr>
                                      <p:to>
                                        <p:strVal val="visible"/>
                                      </p:to>
                                    </p:set>
                                    <p:animEffect transition="in" filter="fade">
                                      <p:cBhvr>
                                        <p:cTn id="19" dur="500"/>
                                        <p:tgtEl>
                                          <p:spTgt spid="1546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4631"/>
                                        </p:tgtEl>
                                        <p:attrNameLst>
                                          <p:attrName>style.visibility</p:attrName>
                                        </p:attrNameLst>
                                      </p:cBhvr>
                                      <p:to>
                                        <p:strVal val="visible"/>
                                      </p:to>
                                    </p:set>
                                    <p:animEffect transition="in" filter="fade">
                                      <p:cBhvr>
                                        <p:cTn id="22" dur="500"/>
                                        <p:tgtEl>
                                          <p:spTgt spid="1546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4629"/>
                                        </p:tgtEl>
                                        <p:attrNameLst>
                                          <p:attrName>style.visibility</p:attrName>
                                        </p:attrNameLst>
                                      </p:cBhvr>
                                      <p:to>
                                        <p:strVal val="visible"/>
                                      </p:to>
                                    </p:set>
                                    <p:animEffect transition="in" filter="fade">
                                      <p:cBhvr>
                                        <p:cTn id="25" dur="500"/>
                                        <p:tgtEl>
                                          <p:spTgt spid="154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P spid="154628" grpId="0" animBg="1"/>
      <p:bldP spid="154629" grpId="0" animBg="1"/>
      <p:bldP spid="154630" grpId="0" animBg="1"/>
      <p:bldP spid="154631" grpId="0" animBg="1"/>
      <p:bldP spid="154632" grpId="0" animBg="1"/>
      <p:bldP spid="15463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dirty="0" smtClean="0"/>
              <a:t>Ed Harrell on Honesty and Scriptural Clarity</a:t>
            </a:r>
          </a:p>
        </p:txBody>
      </p:sp>
      <p:sp>
        <p:nvSpPr>
          <p:cNvPr id="153603" name="Rectangle 3"/>
          <p:cNvSpPr>
            <a:spLocks noGrp="1" noChangeArrowheads="1"/>
          </p:cNvSpPr>
          <p:nvPr>
            <p:ph type="body" idx="1"/>
          </p:nvPr>
        </p:nvSpPr>
        <p:spPr/>
        <p:txBody>
          <a:bodyPr/>
          <a:lstStyle/>
          <a:p>
            <a:pPr eaLnBrk="1" hangingPunct="1">
              <a:buFont typeface="Wingdings" pitchFamily="2" charset="2"/>
              <a:buChar char=""/>
              <a:defRPr/>
            </a:pPr>
            <a:r>
              <a:rPr lang="en-US" i="1" smtClean="0"/>
              <a:t>“In previous articles I have noted that the bounds of Christian unity require judgments about the clarity of biblical instruction and, by extension, about the honesty of a person who claims to be my brother. </a:t>
            </a:r>
            <a:r>
              <a:rPr lang="en-US" i="1" u="sng" smtClean="0">
                <a:solidFill>
                  <a:schemeClr val="hlink"/>
                </a:solidFill>
              </a:rPr>
              <a:t>Those two judgments are inextricably tied together</a:t>
            </a:r>
            <a:r>
              <a:rPr lang="en-US" i="1" smtClean="0"/>
              <a:t>.” </a:t>
            </a:r>
            <a:r>
              <a:rPr lang="en-US" sz="2400" i="1" smtClean="0"/>
              <a:t>(emp. mine BWH)</a:t>
            </a:r>
            <a:endParaRPr lang="en-US" sz="2400" i="1" smtClean="0">
              <a:latin typeface="Calisto MT" pitchFamily="18" charset="0"/>
            </a:endParaRPr>
          </a:p>
          <a:p>
            <a:pPr eaLnBrk="1" hangingPunct="1">
              <a:buFont typeface="Wingdings" pitchFamily="2" charset="2"/>
              <a:buNone/>
              <a:defRPr/>
            </a:pPr>
            <a:r>
              <a:rPr lang="en-US" sz="2400" i="1" smtClean="0">
                <a:latin typeface="Calisto MT" pitchFamily="18" charset="0"/>
              </a:rPr>
              <a:t>	</a:t>
            </a:r>
            <a:r>
              <a:rPr lang="en-US" sz="2400" b="1" i="1" smtClean="0">
                <a:solidFill>
                  <a:schemeClr val="tx2"/>
                </a:solidFill>
                <a:latin typeface="Calisto MT" pitchFamily="18" charset="0"/>
              </a:rPr>
              <a:t>(Ed Harrell – “The Bounds of Christian Unity 7”. Christianity Magazine / August 1989 p. 6)</a:t>
            </a:r>
            <a:endParaRPr lang="en-US" smtClean="0">
              <a:solidFill>
                <a:schemeClr val="tx2"/>
              </a:solidFill>
            </a:endParaRPr>
          </a:p>
        </p:txBody>
      </p:sp>
      <p:sp>
        <p:nvSpPr>
          <p:cNvPr id="153604" name="Oval 4"/>
          <p:cNvSpPr>
            <a:spLocks noChangeArrowheads="1"/>
          </p:cNvSpPr>
          <p:nvPr/>
        </p:nvSpPr>
        <p:spPr bwMode="auto">
          <a:xfrm>
            <a:off x="4724400" y="2590800"/>
            <a:ext cx="1219200" cy="6096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05" name="Line 5"/>
          <p:cNvSpPr>
            <a:spLocks noChangeShapeType="1"/>
          </p:cNvSpPr>
          <p:nvPr/>
        </p:nvSpPr>
        <p:spPr bwMode="auto">
          <a:xfrm>
            <a:off x="5943600" y="3124200"/>
            <a:ext cx="17526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06" name="Line 6"/>
          <p:cNvSpPr>
            <a:spLocks noChangeShapeType="1"/>
          </p:cNvSpPr>
          <p:nvPr/>
        </p:nvSpPr>
        <p:spPr bwMode="auto">
          <a:xfrm>
            <a:off x="914400" y="3581400"/>
            <a:ext cx="1905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07" name="Oval 7"/>
          <p:cNvSpPr>
            <a:spLocks noChangeArrowheads="1"/>
          </p:cNvSpPr>
          <p:nvPr/>
        </p:nvSpPr>
        <p:spPr bwMode="auto">
          <a:xfrm>
            <a:off x="762000" y="3505200"/>
            <a:ext cx="1676400" cy="6858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08" name="Line 8"/>
          <p:cNvSpPr>
            <a:spLocks noChangeShapeType="1"/>
          </p:cNvSpPr>
          <p:nvPr/>
        </p:nvSpPr>
        <p:spPr bwMode="auto">
          <a:xfrm>
            <a:off x="2438400" y="4038600"/>
            <a:ext cx="2057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4" grpId="0" animBg="1"/>
      <p:bldP spid="153605" grpId="0" animBg="1"/>
      <p:bldP spid="153606" grpId="0" animBg="1"/>
      <p:bldP spid="153607" grpId="0" animBg="1"/>
      <p:bldP spid="15360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Clarity of Biblical Instruction</a:t>
            </a:r>
          </a:p>
        </p:txBody>
      </p:sp>
      <p:sp>
        <p:nvSpPr>
          <p:cNvPr id="142339" name="Rectangle 3"/>
          <p:cNvSpPr>
            <a:spLocks noGrp="1" noChangeArrowheads="1"/>
          </p:cNvSpPr>
          <p:nvPr>
            <p:ph type="body" idx="1"/>
          </p:nvPr>
        </p:nvSpPr>
        <p:spPr/>
        <p:txBody>
          <a:bodyPr/>
          <a:lstStyle/>
          <a:p>
            <a:pPr eaLnBrk="1" hangingPunct="1">
              <a:defRPr/>
            </a:pPr>
            <a:r>
              <a:rPr lang="en-US" sz="3600" smtClean="0"/>
              <a:t>Did God Reveal His Word With Sufficient Clarity That An Honest Person Can Understand It</a:t>
            </a:r>
          </a:p>
        </p:txBody>
      </p:sp>
      <p:sp>
        <p:nvSpPr>
          <p:cNvPr id="142340" name="Text Box 4"/>
          <p:cNvSpPr txBox="1">
            <a:spLocks noChangeArrowheads="1"/>
          </p:cNvSpPr>
          <p:nvPr/>
        </p:nvSpPr>
        <p:spPr bwMode="auto">
          <a:xfrm>
            <a:off x="1371600" y="2209800"/>
            <a:ext cx="6477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50000"/>
              </a:spcBef>
            </a:pPr>
            <a:r>
              <a:rPr lang="en-US" sz="30800" dirty="0">
                <a:solidFill>
                  <a:srgbClr val="990000"/>
                </a:solidFill>
                <a:latin typeface="Arial Black" pitchFamily="34"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fade">
                                      <p:cBhvr>
                                        <p:cTn id="7" dur="500"/>
                                        <p:tgtEl>
                                          <p:spTgt spid="142339">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2340"/>
                                        </p:tgtEl>
                                        <p:attrNameLst>
                                          <p:attrName>style.visibility</p:attrName>
                                        </p:attrNameLst>
                                      </p:cBhvr>
                                      <p:to>
                                        <p:strVal val="visible"/>
                                      </p:to>
                                    </p:set>
                                    <p:animEffect transition="in" filter="fade">
                                      <p:cBhvr>
                                        <p:cTn id="11" dur="5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P spid="142340"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Ed Harrell on Biblical Clarity</a:t>
            </a:r>
          </a:p>
        </p:txBody>
      </p:sp>
      <p:sp>
        <p:nvSpPr>
          <p:cNvPr id="70659" name="Rectangle 3"/>
          <p:cNvSpPr>
            <a:spLocks noGrp="1" noChangeArrowheads="1"/>
          </p:cNvSpPr>
          <p:nvPr>
            <p:ph type="body" idx="1"/>
          </p:nvPr>
        </p:nvSpPr>
        <p:spPr/>
        <p:txBody>
          <a:bodyPr/>
          <a:lstStyle/>
          <a:p>
            <a:pPr eaLnBrk="1" hangingPunct="1">
              <a:buFont typeface="Wingdings" pitchFamily="2" charset="2"/>
              <a:buChar char=""/>
              <a:defRPr/>
            </a:pPr>
            <a:r>
              <a:rPr lang="en-US" sz="3600" i="1" smtClean="0"/>
              <a:t>“It means that we acknowledge that we are not always certain about sin.”</a:t>
            </a:r>
            <a:endParaRPr lang="en-US" sz="2800" i="1" smtClean="0"/>
          </a:p>
          <a:p>
            <a:pPr eaLnBrk="1" hangingPunct="1">
              <a:buFont typeface="Wingdings" pitchFamily="2" charset="2"/>
              <a:buNone/>
              <a:defRPr/>
            </a:pPr>
            <a:r>
              <a:rPr lang="en-US" sz="2800" i="1" smtClean="0"/>
              <a:t>	</a:t>
            </a:r>
          </a:p>
          <a:p>
            <a:pPr eaLnBrk="1" hangingPunct="1">
              <a:buFont typeface="Wingdings" pitchFamily="2" charset="2"/>
              <a:buNone/>
              <a:defRPr/>
            </a:pPr>
            <a:r>
              <a:rPr lang="en-US" sz="2800" b="1" i="1" smtClean="0"/>
              <a:t>	</a:t>
            </a:r>
            <a:r>
              <a:rPr lang="en-US" sz="2800" b="1" i="1" smtClean="0">
                <a:solidFill>
                  <a:schemeClr val="tx2"/>
                </a:solidFill>
                <a:latin typeface="Calisto MT" pitchFamily="18" charset="0"/>
              </a:rPr>
              <a:t>(Ed Harrell – “The Bounds of Christian Unity 3”. Christianity Magazine / April 1989 p.6)</a:t>
            </a:r>
            <a:endParaRPr lang="en-US" sz="3600" smtClean="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500"/>
                                        <p:tgtEl>
                                          <p:spTgt spid="7065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0659">
                                            <p:txEl>
                                              <p:pRg st="2" end="2"/>
                                            </p:txEl>
                                          </p:spTgt>
                                        </p:tgtEl>
                                        <p:attrNameLst>
                                          <p:attrName>style.visibility</p:attrName>
                                        </p:attrNameLst>
                                      </p:cBhvr>
                                      <p:to>
                                        <p:strVal val="visible"/>
                                      </p:to>
                                    </p:set>
                                    <p:animEffect transition="in" filter="fade">
                                      <p:cBhvr>
                                        <p:cTn id="10"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Ed Harrell on Biblical Clarity</a:t>
            </a:r>
          </a:p>
        </p:txBody>
      </p:sp>
      <p:sp>
        <p:nvSpPr>
          <p:cNvPr id="124931" name="Rectangle 3"/>
          <p:cNvSpPr>
            <a:spLocks noGrp="1" noChangeArrowheads="1"/>
          </p:cNvSpPr>
          <p:nvPr>
            <p:ph type="body" idx="1"/>
          </p:nvPr>
        </p:nvSpPr>
        <p:spPr/>
        <p:txBody>
          <a:bodyPr/>
          <a:lstStyle/>
          <a:p>
            <a:pPr eaLnBrk="1" hangingPunct="1">
              <a:lnSpc>
                <a:spcPct val="90000"/>
              </a:lnSpc>
              <a:buFont typeface="Wingdings" pitchFamily="2" charset="2"/>
              <a:buChar char=""/>
              <a:defRPr/>
            </a:pPr>
            <a:r>
              <a:rPr lang="en-US" sz="3600" i="1" smtClean="0"/>
              <a:t>“All of God’s instructions are equally important (though, as we shall see in subsequent articles, all may not be equally clear) - whether dealing with… the Christian and war,… or marriage and divorce.”</a:t>
            </a:r>
            <a:endParaRPr lang="en-US" sz="3600" i="1" smtClean="0">
              <a:solidFill>
                <a:schemeClr val="hlink"/>
              </a:solidFill>
            </a:endParaRPr>
          </a:p>
          <a:p>
            <a:pPr eaLnBrk="1" hangingPunct="1">
              <a:lnSpc>
                <a:spcPct val="90000"/>
              </a:lnSpc>
              <a:buFont typeface="Wingdings" pitchFamily="2" charset="2"/>
              <a:buNone/>
              <a:defRPr/>
            </a:pPr>
            <a:r>
              <a:rPr lang="en-US" sz="2800" i="1" smtClean="0"/>
              <a:t>	</a:t>
            </a:r>
          </a:p>
          <a:p>
            <a:pPr eaLnBrk="1" hangingPunct="1">
              <a:lnSpc>
                <a:spcPct val="90000"/>
              </a:lnSpc>
              <a:buFont typeface="Wingdings" pitchFamily="2" charset="2"/>
              <a:buNone/>
              <a:defRPr/>
            </a:pPr>
            <a:r>
              <a:rPr lang="en-US" sz="2800" b="1" i="1" smtClean="0"/>
              <a:t>	</a:t>
            </a:r>
            <a:r>
              <a:rPr lang="en-US" sz="2800" b="1" i="1" smtClean="0">
                <a:solidFill>
                  <a:schemeClr val="tx2"/>
                </a:solidFill>
                <a:latin typeface="Calisto MT" pitchFamily="18" charset="0"/>
              </a:rPr>
              <a:t>(Ed Harrell – “The Bounds of Christian Unity 3”. Christianity Magazine / April 1989 p.6)</a:t>
            </a:r>
            <a:endParaRPr lang="en-US" sz="3600" smtClean="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500"/>
                                        <p:tgtEl>
                                          <p:spTgt spid="1249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4931">
                                            <p:txEl>
                                              <p:pRg st="2" end="2"/>
                                            </p:txEl>
                                          </p:spTgt>
                                        </p:tgtEl>
                                        <p:attrNameLst>
                                          <p:attrName>style.visibility</p:attrName>
                                        </p:attrNameLst>
                                      </p:cBhvr>
                                      <p:to>
                                        <p:strVal val="visible"/>
                                      </p:to>
                                    </p:set>
                                    <p:animEffect transition="in" filter="fade">
                                      <p:cBhvr>
                                        <p:cTn id="10" dur="500"/>
                                        <p:tgtEl>
                                          <p:spTgt spid="124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defRPr/>
            </a:pPr>
            <a:r>
              <a:rPr lang="en-US" sz="3600" smtClean="0"/>
              <a:t>Ed Harrell: </a:t>
            </a:r>
            <a:r>
              <a:rPr lang="en-US" sz="3200" i="1" smtClean="0">
                <a:latin typeface="Times New Roman" pitchFamily="18" charset="0"/>
              </a:rPr>
              <a:t>“Homer Hailey: False Teacher?”</a:t>
            </a:r>
            <a:r>
              <a:rPr lang="en-US" sz="4000" smtClean="0"/>
              <a:t> </a:t>
            </a:r>
            <a:r>
              <a:rPr lang="en-US" sz="2400" smtClean="0">
                <a:latin typeface="Times New Roman" pitchFamily="18" charset="0"/>
              </a:rPr>
              <a:t>(Christianity Magazine / November 1988 p.6)</a:t>
            </a:r>
          </a:p>
        </p:txBody>
      </p:sp>
      <p:sp>
        <p:nvSpPr>
          <p:cNvPr id="189443" name="Rectangle 3"/>
          <p:cNvSpPr>
            <a:spLocks noGrp="1" noChangeArrowheads="1"/>
          </p:cNvSpPr>
          <p:nvPr>
            <p:ph type="body" idx="1"/>
          </p:nvPr>
        </p:nvSpPr>
        <p:spPr/>
        <p:txBody>
          <a:bodyPr/>
          <a:lstStyle/>
          <a:p>
            <a:pPr eaLnBrk="1" hangingPunct="1">
              <a:buFont typeface="Wingdings" pitchFamily="2" charset="2"/>
              <a:buChar char=""/>
              <a:defRPr/>
            </a:pPr>
            <a:r>
              <a:rPr lang="en-US" i="1" smtClean="0"/>
              <a:t>“This, then, is my personal defense of Homer Hailey as a man who has earned the respect and esteem of the Christians of our time. Or, more accurately, it is my explanation of why Hailey has won wide esteem among Christians in spite of his views on the subject of divorce and remarriage.”</a:t>
            </a:r>
          </a:p>
        </p:txBody>
      </p:sp>
      <p:sp>
        <p:nvSpPr>
          <p:cNvPr id="189444" name="Line 4"/>
          <p:cNvSpPr>
            <a:spLocks noChangeShapeType="1"/>
          </p:cNvSpPr>
          <p:nvPr/>
        </p:nvSpPr>
        <p:spPr bwMode="auto">
          <a:xfrm>
            <a:off x="3505200" y="2133600"/>
            <a:ext cx="4191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45" name="Line 5"/>
          <p:cNvSpPr>
            <a:spLocks noChangeShapeType="1"/>
          </p:cNvSpPr>
          <p:nvPr/>
        </p:nvSpPr>
        <p:spPr bwMode="auto">
          <a:xfrm>
            <a:off x="914400" y="2590800"/>
            <a:ext cx="2438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46" name="Line 6"/>
          <p:cNvSpPr>
            <a:spLocks noChangeShapeType="1"/>
          </p:cNvSpPr>
          <p:nvPr/>
        </p:nvSpPr>
        <p:spPr bwMode="auto">
          <a:xfrm>
            <a:off x="5486400" y="4572000"/>
            <a:ext cx="2590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47" name="Line 7"/>
          <p:cNvSpPr>
            <a:spLocks noChangeShapeType="1"/>
          </p:cNvSpPr>
          <p:nvPr/>
        </p:nvSpPr>
        <p:spPr bwMode="auto">
          <a:xfrm>
            <a:off x="914400" y="5029200"/>
            <a:ext cx="63246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48" name="Line 8"/>
          <p:cNvSpPr>
            <a:spLocks noChangeShapeType="1"/>
          </p:cNvSpPr>
          <p:nvPr/>
        </p:nvSpPr>
        <p:spPr bwMode="auto">
          <a:xfrm>
            <a:off x="838200" y="5562600"/>
            <a:ext cx="2057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9444"/>
                                        </p:tgtEl>
                                        <p:attrNameLst>
                                          <p:attrName>style.visibility</p:attrName>
                                        </p:attrNameLst>
                                      </p:cBhvr>
                                      <p:to>
                                        <p:strVal val="visible"/>
                                      </p:to>
                                    </p:set>
                                    <p:animEffect transition="in" filter="fade">
                                      <p:cBhvr>
                                        <p:cTn id="7" dur="500"/>
                                        <p:tgtEl>
                                          <p:spTgt spid="18944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9445"/>
                                        </p:tgtEl>
                                        <p:attrNameLst>
                                          <p:attrName>style.visibility</p:attrName>
                                        </p:attrNameLst>
                                      </p:cBhvr>
                                      <p:to>
                                        <p:strVal val="visible"/>
                                      </p:to>
                                    </p:set>
                                    <p:animEffect transition="in" filter="fade">
                                      <p:cBhvr>
                                        <p:cTn id="11" dur="500"/>
                                        <p:tgtEl>
                                          <p:spTgt spid="1894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9446"/>
                                        </p:tgtEl>
                                        <p:attrNameLst>
                                          <p:attrName>style.visibility</p:attrName>
                                        </p:attrNameLst>
                                      </p:cBhvr>
                                      <p:to>
                                        <p:strVal val="visible"/>
                                      </p:to>
                                    </p:set>
                                    <p:animEffect transition="in" filter="fade">
                                      <p:cBhvr>
                                        <p:cTn id="16" dur="500"/>
                                        <p:tgtEl>
                                          <p:spTgt spid="18944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9447"/>
                                        </p:tgtEl>
                                        <p:attrNameLst>
                                          <p:attrName>style.visibility</p:attrName>
                                        </p:attrNameLst>
                                      </p:cBhvr>
                                      <p:to>
                                        <p:strVal val="visible"/>
                                      </p:to>
                                    </p:set>
                                    <p:animEffect transition="in" filter="fade">
                                      <p:cBhvr>
                                        <p:cTn id="20" dur="500"/>
                                        <p:tgtEl>
                                          <p:spTgt spid="189447"/>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89448"/>
                                        </p:tgtEl>
                                        <p:attrNameLst>
                                          <p:attrName>style.visibility</p:attrName>
                                        </p:attrNameLst>
                                      </p:cBhvr>
                                      <p:to>
                                        <p:strVal val="visible"/>
                                      </p:to>
                                    </p:set>
                                    <p:animEffect transition="in" filter="fade">
                                      <p:cBhvr>
                                        <p:cTn id="24" dur="500"/>
                                        <p:tgtEl>
                                          <p:spTgt spid="189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animBg="1"/>
      <p:bldP spid="189445" grpId="0" animBg="1"/>
      <p:bldP spid="189446" grpId="0" animBg="1"/>
      <p:bldP spid="189447" grpId="0" animBg="1"/>
      <p:bldP spid="189448"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Ed Harrell on Biblical Clarity</a:t>
            </a:r>
          </a:p>
        </p:txBody>
      </p:sp>
      <p:sp>
        <p:nvSpPr>
          <p:cNvPr id="122883" name="Rectangle 3"/>
          <p:cNvSpPr>
            <a:spLocks noGrp="1" noChangeArrowheads="1"/>
          </p:cNvSpPr>
          <p:nvPr>
            <p:ph type="body" idx="1"/>
          </p:nvPr>
        </p:nvSpPr>
        <p:spPr/>
        <p:txBody>
          <a:bodyPr/>
          <a:lstStyle/>
          <a:p>
            <a:pPr eaLnBrk="1" hangingPunct="1">
              <a:lnSpc>
                <a:spcPct val="90000"/>
              </a:lnSpc>
              <a:buFont typeface="Wingdings" pitchFamily="2" charset="2"/>
              <a:buChar char=""/>
              <a:defRPr/>
            </a:pPr>
            <a:r>
              <a:rPr lang="en-US" sz="3600" i="1" smtClean="0"/>
              <a:t>“All of God’s instructions are equally important (though, as we shall see in subsequent articles, </a:t>
            </a:r>
            <a:r>
              <a:rPr lang="en-US" sz="3600" b="1" i="1" u="sng" smtClean="0">
                <a:solidFill>
                  <a:schemeClr val="hlink"/>
                </a:solidFill>
              </a:rPr>
              <a:t>all may not be equally clear</a:t>
            </a:r>
            <a:r>
              <a:rPr lang="en-US" sz="3600" i="1" smtClean="0"/>
              <a:t>) - whether dealing with… the Christian and war,… or marriage and divorce.”</a:t>
            </a:r>
            <a:endParaRPr lang="en-US" sz="3600" i="1" smtClean="0">
              <a:solidFill>
                <a:schemeClr val="hlink"/>
              </a:solidFill>
            </a:endParaRPr>
          </a:p>
          <a:p>
            <a:pPr eaLnBrk="1" hangingPunct="1">
              <a:lnSpc>
                <a:spcPct val="90000"/>
              </a:lnSpc>
              <a:buFont typeface="Wingdings" pitchFamily="2" charset="2"/>
              <a:buNone/>
              <a:defRPr/>
            </a:pPr>
            <a:r>
              <a:rPr lang="en-US" sz="2800" i="1" smtClean="0"/>
              <a:t>	</a:t>
            </a:r>
          </a:p>
          <a:p>
            <a:pPr eaLnBrk="1" hangingPunct="1">
              <a:lnSpc>
                <a:spcPct val="90000"/>
              </a:lnSpc>
              <a:buFont typeface="Wingdings" pitchFamily="2" charset="2"/>
              <a:buNone/>
              <a:defRPr/>
            </a:pPr>
            <a:r>
              <a:rPr lang="en-US" sz="2800" b="1" i="1" smtClean="0"/>
              <a:t>	</a:t>
            </a:r>
            <a:r>
              <a:rPr lang="en-US" sz="2800" b="1" i="1" smtClean="0">
                <a:solidFill>
                  <a:schemeClr val="tx2"/>
                </a:solidFill>
                <a:latin typeface="Calisto MT" pitchFamily="18" charset="0"/>
              </a:rPr>
              <a:t>(Ed Harrell – “The Bounds of Christian Unity 3”. Christianity Magazine / April 1989 p.6)</a:t>
            </a:r>
            <a:endParaRPr lang="en-US" sz="3600" smtClean="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Ed Harrell on Biblical Clarity</a:t>
            </a:r>
          </a:p>
        </p:txBody>
      </p:sp>
      <p:sp>
        <p:nvSpPr>
          <p:cNvPr id="123907" name="Rectangle 3"/>
          <p:cNvSpPr>
            <a:spLocks noGrp="1" noChangeArrowheads="1"/>
          </p:cNvSpPr>
          <p:nvPr>
            <p:ph type="body" idx="1"/>
          </p:nvPr>
        </p:nvSpPr>
        <p:spPr/>
        <p:txBody>
          <a:bodyPr/>
          <a:lstStyle/>
          <a:p>
            <a:pPr eaLnBrk="1" hangingPunct="1">
              <a:lnSpc>
                <a:spcPct val="90000"/>
              </a:lnSpc>
              <a:buFont typeface="Wingdings" pitchFamily="2" charset="2"/>
              <a:buChar char=""/>
              <a:defRPr/>
            </a:pPr>
            <a:r>
              <a:rPr lang="en-US" sz="3600" i="1" smtClean="0"/>
              <a:t>“All of God’s instructions are equally important (though, as we shall see in subsequent articles, </a:t>
            </a:r>
            <a:r>
              <a:rPr lang="en-US" sz="3600" b="1" i="1" u="sng" smtClean="0">
                <a:solidFill>
                  <a:schemeClr val="hlink"/>
                </a:solidFill>
              </a:rPr>
              <a:t>all may not be equally clear</a:t>
            </a:r>
            <a:r>
              <a:rPr lang="en-US" sz="3600" i="1" smtClean="0"/>
              <a:t>) - whether dealing with… the Christian and war,… or </a:t>
            </a:r>
            <a:r>
              <a:rPr lang="en-US" sz="3600" b="1" i="1" u="sng" smtClean="0">
                <a:solidFill>
                  <a:schemeClr val="hlink"/>
                </a:solidFill>
              </a:rPr>
              <a:t>marriage and divorce</a:t>
            </a:r>
            <a:r>
              <a:rPr lang="en-US" sz="3600" i="1" smtClean="0"/>
              <a:t>.” </a:t>
            </a:r>
            <a:r>
              <a:rPr lang="en-US" sz="2400" i="1" smtClean="0">
                <a:solidFill>
                  <a:schemeClr val="hlink"/>
                </a:solidFill>
              </a:rPr>
              <a:t>(emp. mine, BH)</a:t>
            </a:r>
            <a:endParaRPr lang="en-US" sz="3600" i="1" smtClean="0">
              <a:solidFill>
                <a:schemeClr val="hlink"/>
              </a:solidFill>
            </a:endParaRPr>
          </a:p>
          <a:p>
            <a:pPr eaLnBrk="1" hangingPunct="1">
              <a:lnSpc>
                <a:spcPct val="90000"/>
              </a:lnSpc>
              <a:buFont typeface="Wingdings" pitchFamily="2" charset="2"/>
              <a:buNone/>
              <a:defRPr/>
            </a:pPr>
            <a:r>
              <a:rPr lang="en-US" sz="2800" i="1" smtClean="0"/>
              <a:t>	</a:t>
            </a:r>
          </a:p>
          <a:p>
            <a:pPr eaLnBrk="1" hangingPunct="1">
              <a:lnSpc>
                <a:spcPct val="90000"/>
              </a:lnSpc>
              <a:buFont typeface="Wingdings" pitchFamily="2" charset="2"/>
              <a:buNone/>
              <a:defRPr/>
            </a:pPr>
            <a:r>
              <a:rPr lang="en-US" sz="2800" b="1" i="1" smtClean="0"/>
              <a:t>	</a:t>
            </a:r>
            <a:r>
              <a:rPr lang="en-US" sz="2800" b="1" i="1" smtClean="0">
                <a:solidFill>
                  <a:schemeClr val="tx2"/>
                </a:solidFill>
                <a:latin typeface="Calisto MT" pitchFamily="18" charset="0"/>
              </a:rPr>
              <a:t>(Ed Harrell – “The Bounds of Christian Unity 3”. Christianity Magazine / April 1989 p.6)</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Ed Harrell on Biblical Clarity</a:t>
            </a:r>
          </a:p>
        </p:txBody>
      </p:sp>
      <p:sp>
        <p:nvSpPr>
          <p:cNvPr id="71683" name="Rectangle 3"/>
          <p:cNvSpPr>
            <a:spLocks noGrp="1" noChangeArrowheads="1"/>
          </p:cNvSpPr>
          <p:nvPr>
            <p:ph type="body" idx="1"/>
          </p:nvPr>
        </p:nvSpPr>
        <p:spPr/>
        <p:txBody>
          <a:bodyPr/>
          <a:lstStyle/>
          <a:p>
            <a:pPr eaLnBrk="1" hangingPunct="1">
              <a:buFont typeface="Wingdings" pitchFamily="2" charset="2"/>
              <a:buChar char=""/>
              <a:defRPr/>
            </a:pPr>
            <a:r>
              <a:rPr lang="en-US" sz="3600" i="1" smtClean="0"/>
              <a:t>“Those who love and respect God and who sustain their beliefs with Biblical argument do not always agree. Such a confession acknowledges a variability in Biblical clarity”</a:t>
            </a:r>
          </a:p>
          <a:p>
            <a:pPr eaLnBrk="1" hangingPunct="1">
              <a:buFont typeface="Wingdings" pitchFamily="2" charset="2"/>
              <a:buNone/>
              <a:defRPr/>
            </a:pPr>
            <a:r>
              <a:rPr lang="en-US" sz="2800" i="1" smtClean="0">
                <a:latin typeface="Calisto MT" pitchFamily="18" charset="0"/>
              </a:rPr>
              <a:t>	</a:t>
            </a:r>
          </a:p>
          <a:p>
            <a:pPr eaLnBrk="1" hangingPunct="1">
              <a:buFont typeface="Wingdings" pitchFamily="2" charset="2"/>
              <a:buNone/>
              <a:defRPr/>
            </a:pPr>
            <a:r>
              <a:rPr lang="en-US" sz="2800" i="1" smtClean="0">
                <a:latin typeface="Calisto MT" pitchFamily="18" charset="0"/>
              </a:rPr>
              <a:t>	</a:t>
            </a:r>
            <a:r>
              <a:rPr lang="en-US" sz="2800" b="1" i="1" smtClean="0">
                <a:solidFill>
                  <a:schemeClr val="tx2"/>
                </a:solidFill>
                <a:latin typeface="Calisto MT" pitchFamily="18" charset="0"/>
              </a:rPr>
              <a:t>(Ed Harrell – “The Bounds of Christian Unity 7” - Christianity Magazine / August 1989 p.6)</a:t>
            </a:r>
            <a:endParaRPr lang="en-US" sz="3600" b="1" i="1" smtClean="0">
              <a:solidFill>
                <a:schemeClr val="tx2"/>
              </a:solidFill>
              <a:latin typeface="Calisto MT"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500"/>
                                        <p:tgtEl>
                                          <p:spTgt spid="716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683">
                                            <p:txEl>
                                              <p:pRg st="2" end="2"/>
                                            </p:txEl>
                                          </p:spTgt>
                                        </p:tgtEl>
                                        <p:attrNameLst>
                                          <p:attrName>style.visibility</p:attrName>
                                        </p:attrNameLst>
                                      </p:cBhvr>
                                      <p:to>
                                        <p:strVal val="visible"/>
                                      </p:to>
                                    </p:set>
                                    <p:animEffect transition="in" filter="fade">
                                      <p:cBhvr>
                                        <p:cTn id="10" dur="5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Ed Harrell on Biblical Clarity</a:t>
            </a:r>
          </a:p>
        </p:txBody>
      </p:sp>
      <p:sp>
        <p:nvSpPr>
          <p:cNvPr id="125955" name="Rectangle 3"/>
          <p:cNvSpPr>
            <a:spLocks noGrp="1" noChangeArrowheads="1"/>
          </p:cNvSpPr>
          <p:nvPr>
            <p:ph type="body" idx="1"/>
          </p:nvPr>
        </p:nvSpPr>
        <p:spPr/>
        <p:txBody>
          <a:bodyPr/>
          <a:lstStyle/>
          <a:p>
            <a:pPr eaLnBrk="1" hangingPunct="1">
              <a:buFont typeface="Wingdings" pitchFamily="2" charset="2"/>
              <a:buChar char=""/>
              <a:defRPr/>
            </a:pPr>
            <a:r>
              <a:rPr lang="en-US" sz="3600" i="1" smtClean="0"/>
              <a:t>“</a:t>
            </a:r>
            <a:r>
              <a:rPr lang="en-US" sz="3600" i="1" u="sng" smtClean="0">
                <a:solidFill>
                  <a:schemeClr val="hlink"/>
                </a:solidFill>
              </a:rPr>
              <a:t>Those</a:t>
            </a:r>
            <a:r>
              <a:rPr lang="en-US" sz="3600" i="1" smtClean="0"/>
              <a:t> who love and respect God and </a:t>
            </a:r>
            <a:r>
              <a:rPr lang="en-US" sz="3600" i="1" u="sng" smtClean="0">
                <a:solidFill>
                  <a:schemeClr val="hlink"/>
                </a:solidFill>
              </a:rPr>
              <a:t>who sustain their beliefs with Biblical argument do not always agree</a:t>
            </a:r>
            <a:r>
              <a:rPr lang="en-US" sz="3600" i="1" smtClean="0"/>
              <a:t>. Such a confession acknowledges a variability in Biblical clarity”</a:t>
            </a:r>
          </a:p>
          <a:p>
            <a:pPr eaLnBrk="1" hangingPunct="1">
              <a:buFont typeface="Wingdings" pitchFamily="2" charset="2"/>
              <a:buNone/>
              <a:defRPr/>
            </a:pPr>
            <a:r>
              <a:rPr lang="en-US" sz="2800" i="1" smtClean="0">
                <a:latin typeface="Calisto MT" pitchFamily="18" charset="0"/>
              </a:rPr>
              <a:t>	</a:t>
            </a:r>
          </a:p>
          <a:p>
            <a:pPr eaLnBrk="1" hangingPunct="1">
              <a:buFont typeface="Wingdings" pitchFamily="2" charset="2"/>
              <a:buNone/>
              <a:defRPr/>
            </a:pPr>
            <a:r>
              <a:rPr lang="en-US" sz="2800" i="1" smtClean="0">
                <a:latin typeface="Calisto MT" pitchFamily="18" charset="0"/>
              </a:rPr>
              <a:t>	</a:t>
            </a:r>
            <a:r>
              <a:rPr lang="en-US" sz="2800" b="1" i="1" smtClean="0">
                <a:solidFill>
                  <a:schemeClr val="tx2"/>
                </a:solidFill>
                <a:latin typeface="Calisto MT" pitchFamily="18" charset="0"/>
              </a:rPr>
              <a:t>(Ed Harrell – “The Bounds of Christian Unity 7” - Christianity Magazine / August 1989 p.6)</a:t>
            </a:r>
            <a:endParaRPr lang="en-US" sz="3600" b="1" i="1" smtClean="0">
              <a:solidFill>
                <a:schemeClr val="tx2"/>
              </a:solidFill>
              <a:latin typeface="Calisto MT"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Ed Harrell on Biblical Clarity</a:t>
            </a:r>
          </a:p>
        </p:txBody>
      </p:sp>
      <p:sp>
        <p:nvSpPr>
          <p:cNvPr id="128003" name="Rectangle 3"/>
          <p:cNvSpPr>
            <a:spLocks noGrp="1" noChangeArrowheads="1"/>
          </p:cNvSpPr>
          <p:nvPr>
            <p:ph type="body" idx="1"/>
          </p:nvPr>
        </p:nvSpPr>
        <p:spPr/>
        <p:txBody>
          <a:bodyPr/>
          <a:lstStyle/>
          <a:p>
            <a:pPr eaLnBrk="1" hangingPunct="1">
              <a:buFont typeface="Wingdings" pitchFamily="2" charset="2"/>
              <a:buChar char=""/>
              <a:defRPr/>
            </a:pPr>
            <a:r>
              <a:rPr lang="en-US" sz="3600" i="1" dirty="0" smtClean="0"/>
              <a:t>“</a:t>
            </a:r>
            <a:r>
              <a:rPr lang="en-US" sz="3600" i="1" u="sng" dirty="0" smtClean="0">
                <a:solidFill>
                  <a:schemeClr val="hlink"/>
                </a:solidFill>
              </a:rPr>
              <a:t>Those</a:t>
            </a:r>
            <a:r>
              <a:rPr lang="en-US" sz="3600" i="1" dirty="0" smtClean="0"/>
              <a:t> who love and respect God and </a:t>
            </a:r>
            <a:r>
              <a:rPr lang="en-US" sz="3600" i="1" u="sng" dirty="0" smtClean="0">
                <a:solidFill>
                  <a:schemeClr val="hlink"/>
                </a:solidFill>
              </a:rPr>
              <a:t>who sustain their beliefs with Biblical argument do not always agree</a:t>
            </a:r>
            <a:r>
              <a:rPr lang="en-US" sz="3600" i="1" dirty="0" smtClean="0"/>
              <a:t>. Such a confession </a:t>
            </a:r>
            <a:r>
              <a:rPr lang="en-US" sz="3600" b="1" i="1" u="sng" dirty="0" smtClean="0">
                <a:solidFill>
                  <a:schemeClr val="hlink"/>
                </a:solidFill>
              </a:rPr>
              <a:t>acknowledges a variability in Biblical clarity</a:t>
            </a:r>
            <a:r>
              <a:rPr lang="en-US" sz="3600" i="1" dirty="0" smtClean="0"/>
              <a:t>”</a:t>
            </a:r>
          </a:p>
          <a:p>
            <a:pPr eaLnBrk="1" hangingPunct="1">
              <a:buFont typeface="Wingdings" pitchFamily="2" charset="2"/>
              <a:buNone/>
              <a:defRPr/>
            </a:pPr>
            <a:r>
              <a:rPr lang="en-US" sz="2800" i="1" dirty="0" smtClean="0">
                <a:latin typeface="Calisto MT" pitchFamily="18" charset="0"/>
              </a:rPr>
              <a:t>	</a:t>
            </a:r>
          </a:p>
          <a:p>
            <a:pPr eaLnBrk="1" hangingPunct="1">
              <a:buFont typeface="Wingdings" pitchFamily="2" charset="2"/>
              <a:buNone/>
              <a:defRPr/>
            </a:pPr>
            <a:r>
              <a:rPr lang="en-US" sz="2800" i="1" dirty="0" smtClean="0">
                <a:latin typeface="Calisto MT" pitchFamily="18" charset="0"/>
              </a:rPr>
              <a:t>	</a:t>
            </a:r>
            <a:r>
              <a:rPr lang="en-US" sz="2800" b="1" i="1" dirty="0" smtClean="0">
                <a:solidFill>
                  <a:schemeClr val="tx2"/>
                </a:solidFill>
                <a:latin typeface="Calisto MT" pitchFamily="18" charset="0"/>
              </a:rPr>
              <a:t>(Ed Harrell – “The Bounds of Christian Unity 7” - Christianity Magazine / August 1989 p.6)</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p:txBody>
          <a:bodyPr/>
          <a:lstStyle/>
          <a:p>
            <a:pPr eaLnBrk="1" hangingPunct="1">
              <a:buFont typeface="Wingdings" pitchFamily="2" charset="2"/>
              <a:buChar char=""/>
              <a:defRPr/>
            </a:pPr>
            <a:r>
              <a:rPr lang="en-US" sz="3600" i="1" dirty="0" smtClean="0"/>
              <a:t>“</a:t>
            </a:r>
            <a:r>
              <a:rPr lang="en-US" sz="3600" i="1" u="sng" dirty="0" smtClean="0">
                <a:solidFill>
                  <a:schemeClr val="hlink"/>
                </a:solidFill>
              </a:rPr>
              <a:t>Those</a:t>
            </a:r>
            <a:r>
              <a:rPr lang="en-US" sz="3600" i="1" dirty="0" smtClean="0"/>
              <a:t> who love and respect God and </a:t>
            </a:r>
            <a:r>
              <a:rPr lang="en-US" sz="3600" i="1" u="sng" dirty="0" smtClean="0">
                <a:solidFill>
                  <a:schemeClr val="hlink"/>
                </a:solidFill>
              </a:rPr>
              <a:t>who sustain their beliefs with Biblical argument do not always agree</a:t>
            </a:r>
            <a:r>
              <a:rPr lang="en-US" sz="3600" i="1" dirty="0" smtClean="0"/>
              <a:t>. Such a confession </a:t>
            </a:r>
            <a:r>
              <a:rPr lang="en-US" sz="3600" b="1" i="1" u="sng" dirty="0" smtClean="0">
                <a:solidFill>
                  <a:schemeClr val="hlink"/>
                </a:solidFill>
              </a:rPr>
              <a:t>acknowledges a variability in Biblical clarity</a:t>
            </a:r>
            <a:r>
              <a:rPr lang="en-US" sz="3600" i="1" dirty="0" smtClean="0"/>
              <a:t>”</a:t>
            </a:r>
          </a:p>
          <a:p>
            <a:pPr eaLnBrk="1" hangingPunct="1">
              <a:buFont typeface="Wingdings" pitchFamily="2" charset="2"/>
              <a:buNone/>
              <a:defRPr/>
            </a:pPr>
            <a:r>
              <a:rPr lang="en-US" sz="2800" i="1" dirty="0" smtClean="0">
                <a:latin typeface="Calisto MT" pitchFamily="18" charset="0"/>
              </a:rPr>
              <a:t>	</a:t>
            </a:r>
          </a:p>
          <a:p>
            <a:pPr eaLnBrk="1" hangingPunct="1">
              <a:buFont typeface="Wingdings" pitchFamily="2" charset="2"/>
              <a:buNone/>
              <a:defRPr/>
            </a:pPr>
            <a:r>
              <a:rPr lang="en-US" sz="2800" i="1" dirty="0" smtClean="0">
                <a:latin typeface="Calisto MT" pitchFamily="18" charset="0"/>
              </a:rPr>
              <a:t>	</a:t>
            </a:r>
            <a:r>
              <a:rPr lang="en-US" sz="2800" b="1" i="1" dirty="0" smtClean="0">
                <a:solidFill>
                  <a:schemeClr val="tx2"/>
                </a:solidFill>
                <a:latin typeface="Calisto MT" pitchFamily="18" charset="0"/>
              </a:rPr>
              <a:t>(Ed Harrell – “The Bounds of Christian Unity 7” - Christianity Magazine / August 1989 p.6)</a:t>
            </a:r>
            <a:endParaRPr lang="en-US" sz="3600" b="1" i="1" dirty="0" smtClean="0">
              <a:solidFill>
                <a:schemeClr val="tx2"/>
              </a:solidFill>
              <a:latin typeface="Calisto MT" pitchFamily="18" charset="0"/>
            </a:endParaRPr>
          </a:p>
        </p:txBody>
      </p:sp>
      <p:sp>
        <p:nvSpPr>
          <p:cNvPr id="50180" name="Text Box 4"/>
          <p:cNvSpPr txBox="1">
            <a:spLocks noChangeArrowheads="1"/>
          </p:cNvSpPr>
          <p:nvPr/>
        </p:nvSpPr>
        <p:spPr bwMode="auto">
          <a:xfrm>
            <a:off x="1295400" y="304800"/>
            <a:ext cx="6477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50000"/>
              </a:spcBef>
            </a:pPr>
            <a:r>
              <a:rPr lang="en-US" sz="37000" dirty="0">
                <a:solidFill>
                  <a:srgbClr val="990000"/>
                </a:solidFill>
                <a:latin typeface="Arial Black" pitchFamily="34" charset="0"/>
              </a:rPr>
              <a:t>?</a:t>
            </a:r>
          </a:p>
        </p:txBody>
      </p:sp>
      <p:sp>
        <p:nvSpPr>
          <p:cNvPr id="129026"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Ed Harrell on Biblical Clarity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Ed Harrell on Biblical Clarity</a:t>
            </a:r>
          </a:p>
        </p:txBody>
      </p:sp>
      <p:sp>
        <p:nvSpPr>
          <p:cNvPr id="87043" name="Rectangle 3"/>
          <p:cNvSpPr>
            <a:spLocks noGrp="1" noChangeArrowheads="1"/>
          </p:cNvSpPr>
          <p:nvPr>
            <p:ph type="body" idx="1"/>
          </p:nvPr>
        </p:nvSpPr>
        <p:spPr/>
        <p:txBody>
          <a:bodyPr/>
          <a:lstStyle/>
          <a:p>
            <a:pPr eaLnBrk="1" hangingPunct="1">
              <a:buFont typeface="Wingdings" pitchFamily="2" charset="2"/>
              <a:buChar char=""/>
              <a:defRPr/>
            </a:pPr>
            <a:r>
              <a:rPr lang="en-US" sz="3600" i="1" smtClean="0"/>
              <a:t>“One can only speculate why God left us in such an unsettled predicament.” </a:t>
            </a:r>
            <a:endParaRPr lang="en-US" sz="3600" i="1" smtClean="0">
              <a:solidFill>
                <a:schemeClr val="hlink"/>
              </a:solidFill>
            </a:endParaRPr>
          </a:p>
          <a:p>
            <a:pPr eaLnBrk="1" hangingPunct="1">
              <a:buFont typeface="Wingdings" pitchFamily="2" charset="2"/>
              <a:buNone/>
              <a:defRPr/>
            </a:pPr>
            <a:r>
              <a:rPr lang="en-US" sz="2800" i="1" smtClean="0"/>
              <a:t>	</a:t>
            </a:r>
          </a:p>
          <a:p>
            <a:pPr eaLnBrk="1" hangingPunct="1">
              <a:buFont typeface="Wingdings" pitchFamily="2" charset="2"/>
              <a:buNone/>
              <a:defRPr/>
            </a:pPr>
            <a:r>
              <a:rPr lang="en-US" sz="2800" i="1" smtClean="0"/>
              <a:t>	</a:t>
            </a:r>
            <a:r>
              <a:rPr lang="en-US" sz="2800" b="1" i="1" smtClean="0">
                <a:solidFill>
                  <a:schemeClr val="tx2"/>
                </a:solidFill>
                <a:latin typeface="Calisto MT" pitchFamily="18" charset="0"/>
              </a:rPr>
              <a:t>(Ed Harrell – “The Bounds of Christian Unity 8”. Christianity Magazine / September 1989 p.6)</a:t>
            </a:r>
            <a:endParaRPr lang="en-US" sz="3600" smtClean="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500"/>
                                        <p:tgtEl>
                                          <p:spTgt spid="870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7043">
                                            <p:txEl>
                                              <p:pRg st="2" end="2"/>
                                            </p:txEl>
                                          </p:spTgt>
                                        </p:tgtEl>
                                        <p:attrNameLst>
                                          <p:attrName>style.visibility</p:attrName>
                                        </p:attrNameLst>
                                      </p:cBhvr>
                                      <p:to>
                                        <p:strVal val="visible"/>
                                      </p:to>
                                    </p:set>
                                    <p:animEffect transition="in" filter="fade">
                                      <p:cBhvr>
                                        <p:cTn id="10"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Ed Harrell on Biblical Clarity</a:t>
            </a:r>
          </a:p>
        </p:txBody>
      </p:sp>
      <p:sp>
        <p:nvSpPr>
          <p:cNvPr id="130051" name="Rectangle 3"/>
          <p:cNvSpPr>
            <a:spLocks noGrp="1" noChangeArrowheads="1"/>
          </p:cNvSpPr>
          <p:nvPr>
            <p:ph type="body" idx="1"/>
          </p:nvPr>
        </p:nvSpPr>
        <p:spPr/>
        <p:txBody>
          <a:bodyPr/>
          <a:lstStyle/>
          <a:p>
            <a:pPr eaLnBrk="1" hangingPunct="1">
              <a:buFont typeface="Wingdings" pitchFamily="2" charset="2"/>
              <a:buChar char=""/>
              <a:defRPr/>
            </a:pPr>
            <a:r>
              <a:rPr lang="en-US" sz="3600" i="1" dirty="0" smtClean="0"/>
              <a:t>“One can only speculate why </a:t>
            </a:r>
            <a:r>
              <a:rPr lang="en-US" sz="3600" i="1" u="sng" dirty="0" smtClean="0">
                <a:solidFill>
                  <a:schemeClr val="hlink"/>
                </a:solidFill>
              </a:rPr>
              <a:t>God left us in such an unsettled predicament</a:t>
            </a:r>
            <a:r>
              <a:rPr lang="en-US" sz="3600" i="1" dirty="0" smtClean="0"/>
              <a:t>.”</a:t>
            </a:r>
            <a:endParaRPr lang="en-US" sz="3600" i="1" dirty="0" smtClean="0">
              <a:solidFill>
                <a:schemeClr val="hlink"/>
              </a:solidFill>
            </a:endParaRPr>
          </a:p>
          <a:p>
            <a:pPr eaLnBrk="1" hangingPunct="1">
              <a:buFont typeface="Wingdings" pitchFamily="2" charset="2"/>
              <a:buNone/>
              <a:defRPr/>
            </a:pPr>
            <a:r>
              <a:rPr lang="en-US" sz="2800" i="1" dirty="0" smtClean="0"/>
              <a:t>	</a:t>
            </a:r>
          </a:p>
          <a:p>
            <a:pPr eaLnBrk="1" hangingPunct="1">
              <a:buFont typeface="Wingdings" pitchFamily="2" charset="2"/>
              <a:buNone/>
              <a:defRPr/>
            </a:pPr>
            <a:r>
              <a:rPr lang="en-US" sz="2800" i="1" dirty="0" smtClean="0"/>
              <a:t>	</a:t>
            </a:r>
            <a:r>
              <a:rPr lang="en-US" sz="2800" b="1" i="1" dirty="0" smtClean="0">
                <a:solidFill>
                  <a:schemeClr val="tx2"/>
                </a:solidFill>
                <a:latin typeface="Calisto MT" pitchFamily="18" charset="0"/>
              </a:rPr>
              <a:t>(Ed Harrell – “The Bounds of Christian Unity 8”. Christianity Magazine / September 1989 p.6)</a:t>
            </a:r>
            <a:endParaRPr lang="en-US" sz="3600" dirty="0" smtClean="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Ed Harrell on Biblical Clarity</a:t>
            </a:r>
          </a:p>
        </p:txBody>
      </p:sp>
      <p:sp>
        <p:nvSpPr>
          <p:cNvPr id="131075" name="Rectangle 3"/>
          <p:cNvSpPr>
            <a:spLocks noGrp="1" noChangeArrowheads="1"/>
          </p:cNvSpPr>
          <p:nvPr>
            <p:ph type="body" idx="1"/>
          </p:nvPr>
        </p:nvSpPr>
        <p:spPr/>
        <p:txBody>
          <a:bodyPr/>
          <a:lstStyle/>
          <a:p>
            <a:pPr eaLnBrk="1" hangingPunct="1">
              <a:buFont typeface="Wingdings" pitchFamily="2" charset="2"/>
              <a:buChar char=""/>
              <a:defRPr/>
            </a:pPr>
            <a:r>
              <a:rPr lang="en-US" sz="3600" i="1" dirty="0" smtClean="0"/>
              <a:t>“One can only speculate why </a:t>
            </a:r>
            <a:r>
              <a:rPr lang="en-US" sz="3600" i="1" u="sng" dirty="0" smtClean="0">
                <a:solidFill>
                  <a:schemeClr val="hlink"/>
                </a:solidFill>
              </a:rPr>
              <a:t>God left us in such an unsettled predicament</a:t>
            </a:r>
            <a:r>
              <a:rPr lang="en-US" sz="3600" i="1" dirty="0" smtClean="0"/>
              <a:t>.”</a:t>
            </a:r>
            <a:endParaRPr lang="en-US" sz="3600" i="1" dirty="0" smtClean="0">
              <a:solidFill>
                <a:schemeClr val="hlink"/>
              </a:solidFill>
            </a:endParaRPr>
          </a:p>
          <a:p>
            <a:pPr eaLnBrk="1" hangingPunct="1">
              <a:buFont typeface="Wingdings" pitchFamily="2" charset="2"/>
              <a:buNone/>
              <a:defRPr/>
            </a:pPr>
            <a:r>
              <a:rPr lang="en-US" sz="2800" i="1" dirty="0" smtClean="0"/>
              <a:t>	</a:t>
            </a:r>
          </a:p>
          <a:p>
            <a:pPr eaLnBrk="1" hangingPunct="1">
              <a:buFont typeface="Wingdings" pitchFamily="2" charset="2"/>
              <a:buNone/>
              <a:defRPr/>
            </a:pPr>
            <a:r>
              <a:rPr lang="en-US" sz="2800" i="1" dirty="0" smtClean="0"/>
              <a:t>	</a:t>
            </a:r>
            <a:r>
              <a:rPr lang="en-US" sz="2800" b="1" i="1" dirty="0" smtClean="0">
                <a:solidFill>
                  <a:schemeClr val="tx2"/>
                </a:solidFill>
                <a:latin typeface="Calisto MT" pitchFamily="18" charset="0"/>
              </a:rPr>
              <a:t>(Ed Harrell – “The Bounds of Christian Unity 8”. Christianity Magazine / September 1989 p.6)</a:t>
            </a:r>
            <a:endParaRPr lang="en-US" sz="3600" dirty="0" smtClean="0">
              <a:solidFill>
                <a:schemeClr val="tx2"/>
              </a:solidFill>
            </a:endParaRPr>
          </a:p>
        </p:txBody>
      </p:sp>
      <p:sp>
        <p:nvSpPr>
          <p:cNvPr id="131076" name="Text Box 4"/>
          <p:cNvSpPr txBox="1">
            <a:spLocks noChangeArrowheads="1"/>
          </p:cNvSpPr>
          <p:nvPr/>
        </p:nvSpPr>
        <p:spPr bwMode="auto">
          <a:xfrm>
            <a:off x="0" y="2743200"/>
            <a:ext cx="7315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50000"/>
              </a:spcBef>
            </a:pPr>
            <a:r>
              <a:rPr lang="en-US" sz="11700">
                <a:solidFill>
                  <a:srgbClr val="990000"/>
                </a:solidFill>
                <a:latin typeface="Arial Black" pitchFamily="34" charset="0"/>
              </a:rPr>
              <a:t>He Did What</a:t>
            </a:r>
          </a:p>
        </p:txBody>
      </p:sp>
      <p:sp>
        <p:nvSpPr>
          <p:cNvPr id="131077" name="Text Box 5"/>
          <p:cNvSpPr txBox="1">
            <a:spLocks noChangeArrowheads="1"/>
          </p:cNvSpPr>
          <p:nvPr/>
        </p:nvSpPr>
        <p:spPr bwMode="auto">
          <a:xfrm>
            <a:off x="6781800" y="2117725"/>
            <a:ext cx="2362200"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50000"/>
              </a:spcBef>
            </a:pPr>
            <a:r>
              <a:rPr lang="en-US" sz="30500">
                <a:solidFill>
                  <a:srgbClr val="990000"/>
                </a:solidFill>
                <a:latin typeface="Arial Black" pitchFamily="34"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10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1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P spid="131076" grpId="0"/>
      <p:bldP spid="131077"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z="3600" smtClean="0"/>
              <a:t>Dee Bowman: </a:t>
            </a:r>
            <a:r>
              <a:rPr lang="en-US" sz="3200" i="1" smtClean="0">
                <a:latin typeface="Times New Roman" pitchFamily="18" charset="0"/>
              </a:rPr>
              <a:t>Letter to Jarrod Jacobs</a:t>
            </a:r>
            <a:r>
              <a:rPr lang="en-US" sz="4000" smtClean="0"/>
              <a:t> </a:t>
            </a:r>
            <a:r>
              <a:rPr lang="en-US" sz="2400" smtClean="0">
                <a:latin typeface="Times New Roman" pitchFamily="18" charset="0"/>
              </a:rPr>
              <a:t>(September 10, 1993)</a:t>
            </a:r>
          </a:p>
        </p:txBody>
      </p:sp>
      <p:sp>
        <p:nvSpPr>
          <p:cNvPr id="60419" name="Rectangle 3"/>
          <p:cNvSpPr>
            <a:spLocks noGrp="1" noChangeArrowheads="1"/>
          </p:cNvSpPr>
          <p:nvPr>
            <p:ph type="body" idx="1"/>
          </p:nvPr>
        </p:nvSpPr>
        <p:spPr/>
        <p:txBody>
          <a:bodyPr/>
          <a:lstStyle/>
          <a:p>
            <a:pPr eaLnBrk="1" hangingPunct="1">
              <a:buFont typeface="Wingdings" pitchFamily="2" charset="2"/>
              <a:buChar char=""/>
              <a:defRPr/>
            </a:pPr>
            <a:r>
              <a:rPr lang="en-US" i="1" dirty="0" smtClean="0"/>
              <a:t>“While I may not agree with every single thing brother Harrell says, I am in general agreement with what he has written on the subject of fellowship. I believe that we can, and do, have fellowship with people with whom we disagree over matters of faith, but only </a:t>
            </a:r>
            <a:r>
              <a:rPr lang="en-US" i="1" u="sng" dirty="0" smtClean="0">
                <a:solidFill>
                  <a:srgbClr val="990000"/>
                </a:solidFill>
              </a:rPr>
              <a:t>if I determine that they are honest</a:t>
            </a:r>
            <a:r>
              <a:rPr lang="en-US" i="1" dirty="0" smtClean="0"/>
              <a:t>, and share my convictions that the Bible is the final authority on any religious matter.” </a:t>
            </a:r>
            <a:r>
              <a:rPr lang="en-US" sz="2400" i="1" dirty="0" smtClean="0">
                <a:solidFill>
                  <a:schemeClr val="hlink"/>
                </a:solidFill>
              </a:rPr>
              <a:t>(emphasis mine, BH)</a:t>
            </a:r>
            <a:endParaRPr lang="en-US" i="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500"/>
                                        <p:tgtEl>
                                          <p:spTgt spid="60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en-US" sz="3600" smtClean="0"/>
              <a:t>Ed Harrell: </a:t>
            </a:r>
            <a:r>
              <a:rPr lang="en-US" sz="3200" i="1" smtClean="0">
                <a:latin typeface="Times New Roman" pitchFamily="18" charset="0"/>
              </a:rPr>
              <a:t>“Homer Hailey: False Teacher?”</a:t>
            </a:r>
            <a:r>
              <a:rPr lang="en-US" sz="4000" smtClean="0"/>
              <a:t> </a:t>
            </a:r>
            <a:r>
              <a:rPr lang="en-US" sz="2400" smtClean="0">
                <a:latin typeface="Times New Roman" pitchFamily="18" charset="0"/>
              </a:rPr>
              <a:t>(Christianity Magazine / November 1988 p.6)</a:t>
            </a:r>
          </a:p>
        </p:txBody>
      </p:sp>
      <p:sp>
        <p:nvSpPr>
          <p:cNvPr id="190467" name="Rectangle 3"/>
          <p:cNvSpPr>
            <a:spLocks noGrp="1" noChangeArrowheads="1"/>
          </p:cNvSpPr>
          <p:nvPr>
            <p:ph type="body" idx="1"/>
          </p:nvPr>
        </p:nvSpPr>
        <p:spPr/>
        <p:txBody>
          <a:bodyPr/>
          <a:lstStyle/>
          <a:p>
            <a:pPr eaLnBrk="1" hangingPunct="1">
              <a:buFont typeface="Wingdings" pitchFamily="2" charset="2"/>
              <a:buChar char=""/>
              <a:defRPr/>
            </a:pPr>
            <a:r>
              <a:rPr lang="en-US" i="1" smtClean="0"/>
              <a:t>“Homer Hailey believes that those who are baptized into Christ may remain in their present marital state. … I have discussed the matter with brother Hailey on more than one occasion, and, although I am impressed by the erudition and sincerity of his arguments, I do not believe that he is correct.”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Mt.13 on Honesty &amp; Biblical Clarity</a:t>
            </a:r>
          </a:p>
        </p:txBody>
      </p:sp>
      <p:sp>
        <p:nvSpPr>
          <p:cNvPr id="72707" name="Rectangle 3"/>
          <p:cNvSpPr>
            <a:spLocks noGrp="1" noChangeArrowheads="1"/>
          </p:cNvSpPr>
          <p:nvPr>
            <p:ph type="body" idx="1"/>
          </p:nvPr>
        </p:nvSpPr>
        <p:spPr/>
        <p:txBody>
          <a:bodyPr/>
          <a:lstStyle/>
          <a:p>
            <a:pPr eaLnBrk="1" hangingPunct="1">
              <a:lnSpc>
                <a:spcPct val="110000"/>
              </a:lnSpc>
              <a:buFont typeface="Wingdings" pitchFamily="2" charset="2"/>
              <a:buNone/>
              <a:defRPr/>
            </a:pPr>
            <a:r>
              <a:rPr lang="en-US" sz="3600" i="1" smtClean="0">
                <a:solidFill>
                  <a:schemeClr val="hlink"/>
                </a:solidFill>
                <a:latin typeface="Abadi MT Condensed" pitchFamily="34" charset="0"/>
              </a:rPr>
              <a:t>(v.10)</a:t>
            </a:r>
            <a:r>
              <a:rPr lang="en-US" sz="3600" i="1" smtClean="0">
                <a:latin typeface="Abadi MT Condensed" pitchFamily="34" charset="0"/>
              </a:rPr>
              <a:t> “Why do you speak to them in parables?”</a:t>
            </a:r>
          </a:p>
          <a:p>
            <a:pPr eaLnBrk="1" hangingPunct="1">
              <a:lnSpc>
                <a:spcPct val="110000"/>
              </a:lnSpc>
              <a:buFont typeface="Wingdings" pitchFamily="2" charset="2"/>
              <a:buNone/>
              <a:defRPr/>
            </a:pPr>
            <a:endParaRPr lang="en-US" sz="3600" i="1" smtClean="0">
              <a:solidFill>
                <a:schemeClr val="hlink"/>
              </a:solidFill>
              <a:latin typeface="Abadi MT Condensed" pitchFamily="34" charset="0"/>
            </a:endParaRPr>
          </a:p>
          <a:p>
            <a:pPr eaLnBrk="1" hangingPunct="1">
              <a:lnSpc>
                <a:spcPct val="110000"/>
              </a:lnSpc>
              <a:buFont typeface="Wingdings" pitchFamily="2" charset="2"/>
              <a:buNone/>
              <a:defRPr/>
            </a:pPr>
            <a:r>
              <a:rPr lang="en-US" sz="3600" i="1" smtClean="0">
                <a:solidFill>
                  <a:schemeClr val="hlink"/>
                </a:solidFill>
                <a:latin typeface="Abadi MT Condensed" pitchFamily="34" charset="0"/>
              </a:rPr>
              <a:t>(v.11)</a:t>
            </a:r>
            <a:r>
              <a:rPr lang="en-US" sz="3600" i="1" smtClean="0">
                <a:latin typeface="Abadi MT Condensed" pitchFamily="34" charset="0"/>
              </a:rPr>
              <a:t> “Because it has been given to you to know the mysteries of the kingdom of heaven, but to them it has not been given.”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7">
                                            <p:txEl>
                                              <p:pRg st="2" end="2"/>
                                            </p:txEl>
                                          </p:spTgt>
                                        </p:tgtEl>
                                        <p:attrNameLst>
                                          <p:attrName>style.visibility</p:attrName>
                                        </p:attrNameLst>
                                      </p:cBhvr>
                                      <p:to>
                                        <p:strVal val="visible"/>
                                      </p:to>
                                    </p:set>
                                    <p:animEffect transition="in" filter="fade">
                                      <p:cBhvr>
                                        <p:cTn id="12" dur="500"/>
                                        <p:tgtEl>
                                          <p:spTgt spid="72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Mt.13 on Honesty &amp; Biblical Clarity</a:t>
            </a:r>
          </a:p>
        </p:txBody>
      </p:sp>
      <p:sp>
        <p:nvSpPr>
          <p:cNvPr id="113667" name="Rectangle 3"/>
          <p:cNvSpPr>
            <a:spLocks noGrp="1" noChangeArrowheads="1"/>
          </p:cNvSpPr>
          <p:nvPr>
            <p:ph type="body" idx="1"/>
          </p:nvPr>
        </p:nvSpPr>
        <p:spPr/>
        <p:txBody>
          <a:bodyPr/>
          <a:lstStyle/>
          <a:p>
            <a:pPr eaLnBrk="1" hangingPunct="1">
              <a:lnSpc>
                <a:spcPct val="110000"/>
              </a:lnSpc>
              <a:buFont typeface="Wingdings" pitchFamily="2" charset="2"/>
              <a:buNone/>
              <a:defRPr/>
            </a:pPr>
            <a:r>
              <a:rPr lang="en-US" i="1" dirty="0" smtClean="0">
                <a:solidFill>
                  <a:schemeClr val="hlink"/>
                </a:solidFill>
                <a:latin typeface="Abadi MT Condensed" pitchFamily="34" charset="0"/>
              </a:rPr>
              <a:t>(v.12)</a:t>
            </a:r>
            <a:r>
              <a:rPr lang="en-US" i="1" dirty="0" smtClean="0">
                <a:latin typeface="Abadi MT Condensed" pitchFamily="34" charset="0"/>
              </a:rPr>
              <a:t> “For whoever has, to him more will be given, and he will have abundance; but whoever does not have, even what he has will be taken away from him.”</a:t>
            </a:r>
          </a:p>
          <a:p>
            <a:pPr eaLnBrk="1" hangingPunct="1">
              <a:lnSpc>
                <a:spcPct val="110000"/>
              </a:lnSpc>
              <a:buFont typeface="Wingdings" pitchFamily="2" charset="2"/>
              <a:buNone/>
              <a:defRPr/>
            </a:pPr>
            <a:r>
              <a:rPr lang="en-US" i="1" dirty="0" smtClean="0">
                <a:solidFill>
                  <a:schemeClr val="hlink"/>
                </a:solidFill>
                <a:latin typeface="Abadi MT Condensed" pitchFamily="34" charset="0"/>
              </a:rPr>
              <a:t>(v.13)</a:t>
            </a:r>
            <a:r>
              <a:rPr lang="en-US" i="1" dirty="0" smtClean="0">
                <a:latin typeface="Abadi MT Condensed" pitchFamily="34" charset="0"/>
              </a:rPr>
              <a:t> “Therefore I speak to them in parables, because seeing they do not see, and hearing they do not hear, nor do they understand.”</a:t>
            </a:r>
            <a:endParaRPr lang="en-US" dirty="0" smtClean="0">
              <a:latin typeface="Abadi MT Condensed"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animEffect transition="in" filter="fade">
                                      <p:cBhvr>
                                        <p:cTn id="11" dur="500"/>
                                        <p:tgtEl>
                                          <p:spTgt spid="1136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Mt.13 on Honesty &amp; Biblical Clarity</a:t>
            </a:r>
          </a:p>
        </p:txBody>
      </p:sp>
      <p:sp>
        <p:nvSpPr>
          <p:cNvPr id="73731" name="Rectangle 3"/>
          <p:cNvSpPr>
            <a:spLocks noGrp="1" noChangeArrowheads="1"/>
          </p:cNvSpPr>
          <p:nvPr>
            <p:ph type="body" idx="1"/>
          </p:nvPr>
        </p:nvSpPr>
        <p:spPr/>
        <p:txBody>
          <a:bodyPr/>
          <a:lstStyle/>
          <a:p>
            <a:pPr algn="ctr" eaLnBrk="1" hangingPunct="1">
              <a:lnSpc>
                <a:spcPct val="80000"/>
              </a:lnSpc>
              <a:buFont typeface="Wingdings" pitchFamily="2" charset="2"/>
              <a:buNone/>
              <a:defRPr/>
            </a:pPr>
            <a:r>
              <a:rPr lang="en-US" u="sng" dirty="0" smtClean="0">
                <a:solidFill>
                  <a:srgbClr val="990000"/>
                </a:solidFill>
              </a:rPr>
              <a:t>The Problem</a:t>
            </a:r>
            <a:r>
              <a:rPr lang="en-US" dirty="0" smtClean="0">
                <a:solidFill>
                  <a:srgbClr val="990000"/>
                </a:solidFill>
              </a:rPr>
              <a:t> (v.14)</a:t>
            </a:r>
            <a:endParaRPr lang="en-US" i="1" dirty="0" smtClean="0"/>
          </a:p>
          <a:p>
            <a:pPr eaLnBrk="1" hangingPunct="1">
              <a:lnSpc>
                <a:spcPct val="80000"/>
              </a:lnSpc>
              <a:defRPr/>
            </a:pPr>
            <a:r>
              <a:rPr lang="en-US" sz="2800" i="1" dirty="0" smtClean="0">
                <a:latin typeface="Abadi MT Condensed" pitchFamily="34" charset="0"/>
              </a:rPr>
              <a:t>Hearing you will hear and shall not understand</a:t>
            </a:r>
          </a:p>
          <a:p>
            <a:pPr eaLnBrk="1" hangingPunct="1">
              <a:lnSpc>
                <a:spcPct val="80000"/>
              </a:lnSpc>
              <a:defRPr/>
            </a:pPr>
            <a:r>
              <a:rPr lang="en-US" sz="2800" i="1" dirty="0" smtClean="0">
                <a:latin typeface="Abadi MT Condensed" pitchFamily="34" charset="0"/>
              </a:rPr>
              <a:t>Seeing you will see and not perceive</a:t>
            </a:r>
          </a:p>
          <a:p>
            <a:pPr algn="ctr" eaLnBrk="1" hangingPunct="1">
              <a:lnSpc>
                <a:spcPct val="80000"/>
              </a:lnSpc>
              <a:buFont typeface="Wingdings" pitchFamily="2" charset="2"/>
              <a:buNone/>
              <a:defRPr/>
            </a:pPr>
            <a:r>
              <a:rPr lang="en-US" u="sng" dirty="0" smtClean="0">
                <a:solidFill>
                  <a:srgbClr val="990000"/>
                </a:solidFill>
              </a:rPr>
              <a:t>The Cause</a:t>
            </a:r>
            <a:r>
              <a:rPr lang="en-US" dirty="0" smtClean="0">
                <a:solidFill>
                  <a:srgbClr val="990000"/>
                </a:solidFill>
              </a:rPr>
              <a:t> (v.15)</a:t>
            </a:r>
          </a:p>
          <a:p>
            <a:pPr eaLnBrk="1" hangingPunct="1">
              <a:lnSpc>
                <a:spcPct val="80000"/>
              </a:lnSpc>
              <a:defRPr/>
            </a:pPr>
            <a:r>
              <a:rPr lang="en-US" sz="2800" i="1" dirty="0" smtClean="0">
                <a:latin typeface="Abadi MT Condensed" pitchFamily="34" charset="0"/>
              </a:rPr>
              <a:t>For the hearts of this people have grown dull</a:t>
            </a:r>
          </a:p>
          <a:p>
            <a:pPr eaLnBrk="1" hangingPunct="1">
              <a:lnSpc>
                <a:spcPct val="80000"/>
              </a:lnSpc>
              <a:defRPr/>
            </a:pPr>
            <a:r>
              <a:rPr lang="en-US" sz="2800" i="1" dirty="0" smtClean="0">
                <a:latin typeface="Abadi MT Condensed" pitchFamily="34" charset="0"/>
              </a:rPr>
              <a:t>Their ears are hard of hearing</a:t>
            </a:r>
          </a:p>
          <a:p>
            <a:pPr eaLnBrk="1" hangingPunct="1">
              <a:lnSpc>
                <a:spcPct val="80000"/>
              </a:lnSpc>
              <a:defRPr/>
            </a:pPr>
            <a:r>
              <a:rPr lang="en-US" sz="2800" i="1" dirty="0" smtClean="0">
                <a:latin typeface="Abadi MT Condensed" pitchFamily="34" charset="0"/>
              </a:rPr>
              <a:t>Their eyes they have closed</a:t>
            </a:r>
          </a:p>
          <a:p>
            <a:pPr algn="ctr" eaLnBrk="1" hangingPunct="1">
              <a:lnSpc>
                <a:spcPct val="80000"/>
              </a:lnSpc>
              <a:buFont typeface="Wingdings" pitchFamily="2" charset="2"/>
              <a:buNone/>
              <a:defRPr/>
            </a:pPr>
            <a:r>
              <a:rPr lang="en-US" u="sng" dirty="0" smtClean="0">
                <a:solidFill>
                  <a:srgbClr val="990000"/>
                </a:solidFill>
              </a:rPr>
              <a:t>The Result</a:t>
            </a:r>
            <a:endParaRPr lang="en-US" dirty="0" smtClean="0">
              <a:solidFill>
                <a:srgbClr val="990000"/>
              </a:solidFill>
            </a:endParaRPr>
          </a:p>
          <a:p>
            <a:pPr eaLnBrk="1" hangingPunct="1">
              <a:lnSpc>
                <a:spcPct val="80000"/>
              </a:lnSpc>
              <a:defRPr/>
            </a:pPr>
            <a:r>
              <a:rPr lang="en-US" sz="2800" i="1" dirty="0" smtClean="0">
                <a:latin typeface="Abadi MT Condensed" pitchFamily="34" charset="0"/>
              </a:rPr>
              <a:t>No understanding - No healing (forgiveness)</a:t>
            </a:r>
            <a:endParaRPr lang="en-US" sz="2800" dirty="0" smtClean="0">
              <a:latin typeface="Abadi MT Condensed"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500"/>
                                        <p:tgtEl>
                                          <p:spTgt spid="73731">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animEffect transition="in" filter="fade">
                                      <p:cBhvr>
                                        <p:cTn id="11" dur="500"/>
                                        <p:tgtEl>
                                          <p:spTgt spid="73731">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animEffect transition="in" filter="fade">
                                      <p:cBhvr>
                                        <p:cTn id="15" dur="500"/>
                                        <p:tgtEl>
                                          <p:spTgt spid="7373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3731">
                                            <p:txEl>
                                              <p:pRg st="3" end="3"/>
                                            </p:txEl>
                                          </p:spTgt>
                                        </p:tgtEl>
                                        <p:attrNameLst>
                                          <p:attrName>style.visibility</p:attrName>
                                        </p:attrNameLst>
                                      </p:cBhvr>
                                      <p:to>
                                        <p:strVal val="visible"/>
                                      </p:to>
                                    </p:set>
                                    <p:animEffect transition="in" filter="fade">
                                      <p:cBhvr>
                                        <p:cTn id="20" dur="500"/>
                                        <p:tgtEl>
                                          <p:spTgt spid="73731">
                                            <p:txEl>
                                              <p:pRg st="3" end="3"/>
                                            </p:txEl>
                                          </p:spTgt>
                                        </p:tgtEl>
                                      </p:cBhvr>
                                    </p:animEffect>
                                  </p:childTnLst>
                                </p:cTn>
                              </p:par>
                            </p:childTnLst>
                          </p:cTn>
                        </p:par>
                        <p:par>
                          <p:cTn id="21" fill="hold" nodeType="after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3731">
                                            <p:txEl>
                                              <p:pRg st="4" end="4"/>
                                            </p:txEl>
                                          </p:spTgt>
                                        </p:tgtEl>
                                        <p:attrNameLst>
                                          <p:attrName>style.visibility</p:attrName>
                                        </p:attrNameLst>
                                      </p:cBhvr>
                                      <p:to>
                                        <p:strVal val="visible"/>
                                      </p:to>
                                    </p:set>
                                    <p:animEffect transition="in" filter="fade">
                                      <p:cBhvr>
                                        <p:cTn id="24" dur="500"/>
                                        <p:tgtEl>
                                          <p:spTgt spid="73731">
                                            <p:txEl>
                                              <p:pRg st="4" end="4"/>
                                            </p:txEl>
                                          </p:spTgt>
                                        </p:tgtEl>
                                      </p:cBhvr>
                                    </p:animEffect>
                                  </p:childTnLst>
                                </p:cTn>
                              </p:par>
                            </p:childTnLst>
                          </p:cTn>
                        </p:par>
                        <p:par>
                          <p:cTn id="25" fill="hold" nodeType="afterGroup">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73731">
                                            <p:txEl>
                                              <p:pRg st="5" end="5"/>
                                            </p:txEl>
                                          </p:spTgt>
                                        </p:tgtEl>
                                        <p:attrNameLst>
                                          <p:attrName>style.visibility</p:attrName>
                                        </p:attrNameLst>
                                      </p:cBhvr>
                                      <p:to>
                                        <p:strVal val="visible"/>
                                      </p:to>
                                    </p:set>
                                    <p:animEffect transition="in" filter="fade">
                                      <p:cBhvr>
                                        <p:cTn id="28" dur="500"/>
                                        <p:tgtEl>
                                          <p:spTgt spid="73731">
                                            <p:txEl>
                                              <p:pRg st="5" end="5"/>
                                            </p:txEl>
                                          </p:spTgt>
                                        </p:tgtEl>
                                      </p:cBhvr>
                                    </p:animEffect>
                                  </p:childTnLst>
                                </p:cTn>
                              </p:par>
                            </p:childTnLst>
                          </p:cTn>
                        </p:par>
                        <p:par>
                          <p:cTn id="29" fill="hold" nodeType="afterGroup">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73731">
                                            <p:txEl>
                                              <p:pRg st="6" end="6"/>
                                            </p:txEl>
                                          </p:spTgt>
                                        </p:tgtEl>
                                        <p:attrNameLst>
                                          <p:attrName>style.visibility</p:attrName>
                                        </p:attrNameLst>
                                      </p:cBhvr>
                                      <p:to>
                                        <p:strVal val="visible"/>
                                      </p:to>
                                    </p:set>
                                    <p:animEffect transition="in" filter="fade">
                                      <p:cBhvr>
                                        <p:cTn id="32" dur="500"/>
                                        <p:tgtEl>
                                          <p:spTgt spid="7373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3731">
                                            <p:txEl>
                                              <p:pRg st="7" end="7"/>
                                            </p:txEl>
                                          </p:spTgt>
                                        </p:tgtEl>
                                        <p:attrNameLst>
                                          <p:attrName>style.visibility</p:attrName>
                                        </p:attrNameLst>
                                      </p:cBhvr>
                                      <p:to>
                                        <p:strVal val="visible"/>
                                      </p:to>
                                    </p:set>
                                    <p:animEffect transition="in" filter="fade">
                                      <p:cBhvr>
                                        <p:cTn id="37" dur="500"/>
                                        <p:tgtEl>
                                          <p:spTgt spid="73731">
                                            <p:txEl>
                                              <p:pRg st="7" end="7"/>
                                            </p:txEl>
                                          </p:spTgt>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73731">
                                            <p:txEl>
                                              <p:pRg st="8" end="8"/>
                                            </p:txEl>
                                          </p:spTgt>
                                        </p:tgtEl>
                                        <p:attrNameLst>
                                          <p:attrName>style.visibility</p:attrName>
                                        </p:attrNameLst>
                                      </p:cBhvr>
                                      <p:to>
                                        <p:strVal val="visible"/>
                                      </p:to>
                                    </p:set>
                                    <p:animEffect transition="in" filter="fade">
                                      <p:cBhvr>
                                        <p:cTn id="41" dur="500"/>
                                        <p:tgtEl>
                                          <p:spTgt spid="737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Mt.13 on Honesty &amp; Biblical Clarity</a:t>
            </a:r>
          </a:p>
        </p:txBody>
      </p:sp>
      <p:sp>
        <p:nvSpPr>
          <p:cNvPr id="74755" name="Rectangle 3"/>
          <p:cNvSpPr>
            <a:spLocks noGrp="1" noChangeArrowheads="1"/>
          </p:cNvSpPr>
          <p:nvPr>
            <p:ph type="body" idx="1"/>
          </p:nvPr>
        </p:nvSpPr>
        <p:spPr/>
        <p:txBody>
          <a:bodyPr/>
          <a:lstStyle/>
          <a:p>
            <a:pPr eaLnBrk="1" hangingPunct="1">
              <a:lnSpc>
                <a:spcPct val="80000"/>
              </a:lnSpc>
              <a:buFont typeface="Wingdings" pitchFamily="2" charset="2"/>
              <a:buChar char="&amp;"/>
              <a:defRPr/>
            </a:pPr>
            <a:r>
              <a:rPr lang="en-US" i="1" dirty="0" smtClean="0">
                <a:latin typeface="Abadi MT Condensed" pitchFamily="34" charset="0"/>
              </a:rPr>
              <a:t>“But he who received seed on the good ground is he who </a:t>
            </a:r>
            <a:r>
              <a:rPr lang="en-US" i="1" u="sng" dirty="0" smtClean="0">
                <a:solidFill>
                  <a:srgbClr val="990000"/>
                </a:solidFill>
                <a:latin typeface="Abadi MT Condensed" pitchFamily="34" charset="0"/>
              </a:rPr>
              <a:t>hears</a:t>
            </a:r>
            <a:r>
              <a:rPr lang="en-US" i="1" dirty="0" smtClean="0">
                <a:latin typeface="Abadi MT Condensed" pitchFamily="34" charset="0"/>
              </a:rPr>
              <a:t> the word and </a:t>
            </a:r>
            <a:r>
              <a:rPr lang="en-US" i="1" u="sng" dirty="0" smtClean="0">
                <a:solidFill>
                  <a:srgbClr val="990000"/>
                </a:solidFill>
                <a:latin typeface="Abadi MT Condensed" pitchFamily="34" charset="0"/>
              </a:rPr>
              <a:t>understands</a:t>
            </a:r>
            <a:r>
              <a:rPr lang="en-US" i="1" dirty="0" smtClean="0">
                <a:latin typeface="Abadi MT Condensed" pitchFamily="34" charset="0"/>
              </a:rPr>
              <a:t> it, who indeed </a:t>
            </a:r>
            <a:r>
              <a:rPr lang="en-US" i="1" u="sng" dirty="0" smtClean="0">
                <a:solidFill>
                  <a:srgbClr val="990000"/>
                </a:solidFill>
                <a:latin typeface="Abadi MT Condensed" pitchFamily="34" charset="0"/>
              </a:rPr>
              <a:t>bears fruit</a:t>
            </a:r>
            <a:r>
              <a:rPr lang="en-US" i="1" dirty="0" smtClean="0">
                <a:latin typeface="Abadi MT Condensed" pitchFamily="34" charset="0"/>
              </a:rPr>
              <a:t> and </a:t>
            </a:r>
            <a:r>
              <a:rPr lang="en-US" i="1" u="sng" dirty="0" smtClean="0">
                <a:solidFill>
                  <a:srgbClr val="990000"/>
                </a:solidFill>
                <a:latin typeface="Abadi MT Condensed" pitchFamily="34" charset="0"/>
              </a:rPr>
              <a:t>produces</a:t>
            </a:r>
            <a:r>
              <a:rPr lang="en-US" i="1" dirty="0" smtClean="0">
                <a:latin typeface="Abadi MT Condensed" pitchFamily="34" charset="0"/>
              </a:rPr>
              <a:t>” </a:t>
            </a:r>
            <a:r>
              <a:rPr lang="en-US" i="1" dirty="0" smtClean="0">
                <a:solidFill>
                  <a:schemeClr val="hlink"/>
                </a:solidFill>
                <a:latin typeface="Abadi MT Condensed" pitchFamily="34" charset="0"/>
              </a:rPr>
              <a:t>(Mt.13:23)</a:t>
            </a:r>
          </a:p>
          <a:p>
            <a:pPr lvl="1" eaLnBrk="1" hangingPunct="1">
              <a:lnSpc>
                <a:spcPct val="80000"/>
              </a:lnSpc>
              <a:buFont typeface="Wingdings" pitchFamily="2" charset="2"/>
              <a:buChar char="&amp;"/>
              <a:defRPr/>
            </a:pPr>
            <a:endParaRPr lang="en-US" sz="3200" i="1" dirty="0" smtClean="0">
              <a:solidFill>
                <a:schemeClr val="hlink"/>
              </a:solidFill>
              <a:latin typeface="Abadi MT Condensed" pitchFamily="34" charset="0"/>
            </a:endParaRPr>
          </a:p>
          <a:p>
            <a:pPr eaLnBrk="1" hangingPunct="1">
              <a:lnSpc>
                <a:spcPct val="80000"/>
              </a:lnSpc>
              <a:buFont typeface="Wingdings" pitchFamily="2" charset="2"/>
              <a:buChar char="&amp;"/>
              <a:defRPr/>
            </a:pPr>
            <a:r>
              <a:rPr lang="en-US" i="1" dirty="0" smtClean="0">
                <a:latin typeface="Abadi MT Condensed" pitchFamily="34" charset="0"/>
              </a:rPr>
              <a:t>“But that on the </a:t>
            </a:r>
            <a:r>
              <a:rPr lang="en-US" i="1" u="sng" dirty="0" smtClean="0">
                <a:solidFill>
                  <a:srgbClr val="990000"/>
                </a:solidFill>
                <a:latin typeface="Abadi MT Condensed" pitchFamily="34" charset="0"/>
              </a:rPr>
              <a:t>good ground</a:t>
            </a:r>
            <a:r>
              <a:rPr lang="en-US" i="1" dirty="0" smtClean="0">
                <a:latin typeface="Abadi MT Condensed" pitchFamily="34" charset="0"/>
              </a:rPr>
              <a:t> are they, which in an </a:t>
            </a:r>
            <a:r>
              <a:rPr lang="en-US" i="1" u="sng" dirty="0" smtClean="0">
                <a:solidFill>
                  <a:srgbClr val="990000"/>
                </a:solidFill>
                <a:latin typeface="Abadi MT Condensed" pitchFamily="34" charset="0"/>
              </a:rPr>
              <a:t>honest</a:t>
            </a:r>
            <a:r>
              <a:rPr lang="en-US" i="1" dirty="0" smtClean="0">
                <a:solidFill>
                  <a:srgbClr val="990000"/>
                </a:solidFill>
                <a:latin typeface="Abadi MT Condensed" pitchFamily="34" charset="0"/>
              </a:rPr>
              <a:t> </a:t>
            </a:r>
            <a:r>
              <a:rPr lang="en-US" i="1" dirty="0" smtClean="0">
                <a:latin typeface="Abadi MT Condensed" pitchFamily="34" charset="0"/>
              </a:rPr>
              <a:t>and </a:t>
            </a:r>
            <a:r>
              <a:rPr lang="en-US" i="1" u="sng" dirty="0" smtClean="0">
                <a:solidFill>
                  <a:srgbClr val="990000"/>
                </a:solidFill>
                <a:latin typeface="Abadi MT Condensed" pitchFamily="34" charset="0"/>
              </a:rPr>
              <a:t>good heart</a:t>
            </a:r>
            <a:r>
              <a:rPr lang="en-US" i="1" dirty="0" smtClean="0">
                <a:latin typeface="Abadi MT Condensed" pitchFamily="34" charset="0"/>
              </a:rPr>
              <a:t>, having heard the word, keep it, and bring forth fruit with patience” </a:t>
            </a:r>
            <a:r>
              <a:rPr lang="en-US" i="1" dirty="0" smtClean="0">
                <a:solidFill>
                  <a:schemeClr val="hlink"/>
                </a:solidFill>
                <a:latin typeface="Abadi MT Condensed" pitchFamily="34" charset="0"/>
              </a:rPr>
              <a:t>(Lk.8:15 KJV)</a:t>
            </a:r>
          </a:p>
          <a:p>
            <a:pPr lvl="2" eaLnBrk="1" hangingPunct="1">
              <a:lnSpc>
                <a:spcPct val="80000"/>
              </a:lnSpc>
              <a:buFont typeface="Wingdings" pitchFamily="2" charset="2"/>
              <a:buChar char="&amp;"/>
              <a:defRPr/>
            </a:pPr>
            <a:endParaRPr lang="en-US" sz="2800" i="1" dirty="0" smtClean="0">
              <a:solidFill>
                <a:schemeClr val="hlink"/>
              </a:solidFill>
              <a:latin typeface="Abadi MT Condensed" pitchFamily="34" charset="0"/>
            </a:endParaRPr>
          </a:p>
          <a:p>
            <a:pPr eaLnBrk="1" hangingPunct="1">
              <a:lnSpc>
                <a:spcPct val="80000"/>
              </a:lnSpc>
              <a:buFont typeface="Wingdings" pitchFamily="2" charset="2"/>
              <a:buChar char="Ø"/>
              <a:defRPr/>
            </a:pPr>
            <a:r>
              <a:rPr lang="en-US" i="1" dirty="0" smtClean="0"/>
              <a:t>“</a:t>
            </a:r>
            <a:r>
              <a:rPr lang="en-US" i="1" u="sng" dirty="0" smtClean="0">
                <a:solidFill>
                  <a:schemeClr val="accent1"/>
                </a:solidFill>
              </a:rPr>
              <a:t>Good ground</a:t>
            </a:r>
            <a:r>
              <a:rPr lang="en-US" i="1" dirty="0" smtClean="0"/>
              <a:t>” equals “</a:t>
            </a:r>
            <a:r>
              <a:rPr lang="en-US" i="1" u="sng" dirty="0" smtClean="0">
                <a:solidFill>
                  <a:schemeClr val="accent1"/>
                </a:solidFill>
              </a:rPr>
              <a:t>good heart</a:t>
            </a:r>
            <a:r>
              <a:rPr lang="en-US" i="1" dirty="0" smtClean="0"/>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755">
                                            <p:txEl>
                                              <p:pRg st="2" end="2"/>
                                            </p:txEl>
                                          </p:spTgt>
                                        </p:tgtEl>
                                        <p:attrNameLst>
                                          <p:attrName>style.visibility</p:attrName>
                                        </p:attrNameLst>
                                      </p:cBhvr>
                                      <p:to>
                                        <p:strVal val="visible"/>
                                      </p:to>
                                    </p:set>
                                    <p:animEffect transition="in" filter="fade">
                                      <p:cBhvr>
                                        <p:cTn id="12" dur="500"/>
                                        <p:tgtEl>
                                          <p:spTgt spid="747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4755">
                                            <p:txEl>
                                              <p:pRg st="4" end="4"/>
                                            </p:txEl>
                                          </p:spTgt>
                                        </p:tgtEl>
                                        <p:attrNameLst>
                                          <p:attrName>style.visibility</p:attrName>
                                        </p:attrNameLst>
                                      </p:cBhvr>
                                      <p:to>
                                        <p:strVal val="visible"/>
                                      </p:to>
                                    </p:set>
                                    <p:animEffect transition="in" filter="fade">
                                      <p:cBhvr>
                                        <p:cTn id="17" dur="500"/>
                                        <p:tgtEl>
                                          <p:spTgt spid="74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Mt.13 on Honesty &amp; Biblical Clarity</a:t>
            </a:r>
          </a:p>
        </p:txBody>
      </p:sp>
      <p:sp>
        <p:nvSpPr>
          <p:cNvPr id="88067" name="Rectangle 3"/>
          <p:cNvSpPr>
            <a:spLocks noGrp="1" noChangeArrowheads="1"/>
          </p:cNvSpPr>
          <p:nvPr>
            <p:ph type="body" idx="1"/>
          </p:nvPr>
        </p:nvSpPr>
        <p:spPr/>
        <p:txBody>
          <a:bodyPr/>
          <a:lstStyle/>
          <a:p>
            <a:pPr algn="ctr" eaLnBrk="1" hangingPunct="1">
              <a:buFont typeface="Wingdings" pitchFamily="2" charset="2"/>
              <a:buNone/>
              <a:defRPr/>
            </a:pPr>
            <a:r>
              <a:rPr lang="en-US" sz="3600" u="sng" smtClean="0">
                <a:solidFill>
                  <a:srgbClr val="990000"/>
                </a:solidFill>
              </a:rPr>
              <a:t>The Good Ground</a:t>
            </a:r>
            <a:r>
              <a:rPr lang="en-US" sz="3600" smtClean="0">
                <a:solidFill>
                  <a:srgbClr val="990000"/>
                </a:solidFill>
              </a:rPr>
              <a:t>:</a:t>
            </a:r>
          </a:p>
          <a:p>
            <a:pPr eaLnBrk="1" hangingPunct="1">
              <a:defRPr/>
            </a:pPr>
            <a:r>
              <a:rPr lang="en-US" sz="3600" smtClean="0"/>
              <a:t>ACCEPTS the Seed</a:t>
            </a:r>
          </a:p>
          <a:p>
            <a:pPr eaLnBrk="1" hangingPunct="1">
              <a:defRPr/>
            </a:pPr>
            <a:endParaRPr lang="en-US" sz="3600" smtClean="0"/>
          </a:p>
          <a:p>
            <a:pPr eaLnBrk="1" hangingPunct="1">
              <a:defRPr/>
            </a:pPr>
            <a:r>
              <a:rPr lang="en-US" sz="3600" smtClean="0"/>
              <a:t>MAKES PROPER USE of the Seed</a:t>
            </a:r>
          </a:p>
          <a:p>
            <a:pPr eaLnBrk="1" hangingPunct="1">
              <a:defRPr/>
            </a:pPr>
            <a:endParaRPr lang="en-US" sz="3600" smtClean="0"/>
          </a:p>
          <a:p>
            <a:pPr eaLnBrk="1" hangingPunct="1">
              <a:defRPr/>
            </a:pPr>
            <a:r>
              <a:rPr lang="en-US" sz="3600" smtClean="0"/>
              <a:t>BEARS FRUIT from the Seed</a:t>
            </a:r>
            <a:endParaRPr lang="en-US"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8067">
                                            <p:txEl>
                                              <p:pRg st="1" end="1"/>
                                            </p:txEl>
                                          </p:spTgt>
                                        </p:tgtEl>
                                        <p:attrNameLst>
                                          <p:attrName>style.visibility</p:attrName>
                                        </p:attrNameLst>
                                      </p:cBhvr>
                                      <p:to>
                                        <p:strVal val="visible"/>
                                      </p:to>
                                    </p:set>
                                    <p:animEffect transition="in" filter="fade">
                                      <p:cBhvr>
                                        <p:cTn id="9" dur="500"/>
                                        <p:tgtEl>
                                          <p:spTgt spid="88067">
                                            <p:txEl>
                                              <p:pRg st="1" end="1"/>
                                            </p:txEl>
                                          </p:spTgt>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8067">
                                            <p:txEl>
                                              <p:pRg st="3" end="3"/>
                                            </p:txEl>
                                          </p:spTgt>
                                        </p:tgtEl>
                                        <p:attrNameLst>
                                          <p:attrName>style.visibility</p:attrName>
                                        </p:attrNameLst>
                                      </p:cBhvr>
                                      <p:to>
                                        <p:strVal val="visible"/>
                                      </p:to>
                                    </p:set>
                                    <p:animEffect transition="in" filter="fade">
                                      <p:cBhvr>
                                        <p:cTn id="13" dur="500"/>
                                        <p:tgtEl>
                                          <p:spTgt spid="88067">
                                            <p:txEl>
                                              <p:pRg st="3" end="3"/>
                                            </p:txEl>
                                          </p:spTgt>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8067">
                                            <p:txEl>
                                              <p:pRg st="5" end="5"/>
                                            </p:txEl>
                                          </p:spTgt>
                                        </p:tgtEl>
                                        <p:attrNameLst>
                                          <p:attrName>style.visibility</p:attrName>
                                        </p:attrNameLst>
                                      </p:cBhvr>
                                      <p:to>
                                        <p:strVal val="visible"/>
                                      </p:to>
                                    </p:set>
                                    <p:animEffect transition="in" filter="fade">
                                      <p:cBhvr>
                                        <p:cTn id="17" dur="500"/>
                                        <p:tgtEl>
                                          <p:spTgt spid="880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Mt.13 on Honesty &amp; Biblical Clarity</a:t>
            </a:r>
          </a:p>
        </p:txBody>
      </p:sp>
      <p:sp>
        <p:nvSpPr>
          <p:cNvPr id="112643" name="Rectangle 3"/>
          <p:cNvSpPr>
            <a:spLocks noGrp="1" noChangeArrowheads="1"/>
          </p:cNvSpPr>
          <p:nvPr>
            <p:ph type="body" idx="1"/>
          </p:nvPr>
        </p:nvSpPr>
        <p:spPr/>
        <p:txBody>
          <a:bodyPr/>
          <a:lstStyle/>
          <a:p>
            <a:pPr algn="ctr" eaLnBrk="1" hangingPunct="1">
              <a:lnSpc>
                <a:spcPct val="80000"/>
              </a:lnSpc>
              <a:buFont typeface="Wingdings" pitchFamily="2" charset="2"/>
              <a:buNone/>
              <a:defRPr/>
            </a:pPr>
            <a:r>
              <a:rPr lang="en-US" sz="3600" smtClean="0">
                <a:solidFill>
                  <a:srgbClr val="990000"/>
                </a:solidFill>
              </a:rPr>
              <a:t>The ‘Good (honest) Heart’:</a:t>
            </a:r>
          </a:p>
          <a:p>
            <a:pPr eaLnBrk="1" hangingPunct="1">
              <a:lnSpc>
                <a:spcPct val="80000"/>
              </a:lnSpc>
              <a:defRPr/>
            </a:pPr>
            <a:r>
              <a:rPr lang="en-US" sz="3600" smtClean="0"/>
              <a:t>RECEIVES the Word</a:t>
            </a:r>
          </a:p>
          <a:p>
            <a:pPr lvl="2" eaLnBrk="1" hangingPunct="1">
              <a:lnSpc>
                <a:spcPct val="80000"/>
              </a:lnSpc>
              <a:defRPr/>
            </a:pPr>
            <a:r>
              <a:rPr lang="en-US" sz="2800" smtClean="0"/>
              <a:t>He is willing to listen to, and consider the Truth</a:t>
            </a:r>
          </a:p>
          <a:p>
            <a:pPr eaLnBrk="1" hangingPunct="1">
              <a:lnSpc>
                <a:spcPct val="80000"/>
              </a:lnSpc>
              <a:defRPr/>
            </a:pPr>
            <a:r>
              <a:rPr lang="en-US" sz="3600" smtClean="0"/>
              <a:t>UNDERSTANDS the Word</a:t>
            </a:r>
          </a:p>
          <a:p>
            <a:pPr lvl="2" eaLnBrk="1" hangingPunct="1">
              <a:lnSpc>
                <a:spcPct val="80000"/>
              </a:lnSpc>
              <a:defRPr/>
            </a:pPr>
            <a:r>
              <a:rPr lang="en-US" sz="2800" smtClean="0"/>
              <a:t>He perceives the Truth</a:t>
            </a:r>
          </a:p>
          <a:p>
            <a:pPr eaLnBrk="1" hangingPunct="1">
              <a:lnSpc>
                <a:spcPct val="80000"/>
              </a:lnSpc>
              <a:defRPr/>
            </a:pPr>
            <a:r>
              <a:rPr lang="en-US" sz="3600" smtClean="0"/>
              <a:t>BEARS the FRUIT of the Word</a:t>
            </a:r>
          </a:p>
          <a:p>
            <a:pPr lvl="2" eaLnBrk="1" hangingPunct="1">
              <a:lnSpc>
                <a:spcPct val="80000"/>
              </a:lnSpc>
              <a:defRPr/>
            </a:pPr>
            <a:r>
              <a:rPr lang="en-US" sz="2800" smtClean="0"/>
              <a:t>Not false teaching. True obedience conformed to the Truth</a:t>
            </a:r>
            <a:endParaRPr lang="en-US" sz="200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animEffect transition="in" filter="fade">
                                      <p:cBhvr>
                                        <p:cTn id="11" dur="500"/>
                                        <p:tgtEl>
                                          <p:spTgt spid="11264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2643">
                                            <p:txEl>
                                              <p:pRg st="2" end="2"/>
                                            </p:txEl>
                                          </p:spTgt>
                                        </p:tgtEl>
                                        <p:attrNameLst>
                                          <p:attrName>style.visibility</p:attrName>
                                        </p:attrNameLst>
                                      </p:cBhvr>
                                      <p:to>
                                        <p:strVal val="visible"/>
                                      </p:to>
                                    </p:set>
                                    <p:animEffect transition="in" filter="fade">
                                      <p:cBhvr>
                                        <p:cTn id="14" dur="500"/>
                                        <p:tgtEl>
                                          <p:spTgt spid="112643">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2643">
                                            <p:txEl>
                                              <p:pRg st="3" end="3"/>
                                            </p:txEl>
                                          </p:spTgt>
                                        </p:tgtEl>
                                        <p:attrNameLst>
                                          <p:attrName>style.visibility</p:attrName>
                                        </p:attrNameLst>
                                      </p:cBhvr>
                                      <p:to>
                                        <p:strVal val="visible"/>
                                      </p:to>
                                    </p:set>
                                    <p:animEffect transition="in" filter="fade">
                                      <p:cBhvr>
                                        <p:cTn id="19" dur="500"/>
                                        <p:tgtEl>
                                          <p:spTgt spid="11264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2643">
                                            <p:txEl>
                                              <p:pRg st="4" end="4"/>
                                            </p:txEl>
                                          </p:spTgt>
                                        </p:tgtEl>
                                        <p:attrNameLst>
                                          <p:attrName>style.visibility</p:attrName>
                                        </p:attrNameLst>
                                      </p:cBhvr>
                                      <p:to>
                                        <p:strVal val="visible"/>
                                      </p:to>
                                    </p:set>
                                    <p:animEffect transition="in" filter="fade">
                                      <p:cBhvr>
                                        <p:cTn id="22" dur="500"/>
                                        <p:tgtEl>
                                          <p:spTgt spid="1126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43">
                                            <p:txEl>
                                              <p:pRg st="5" end="5"/>
                                            </p:txEl>
                                          </p:spTgt>
                                        </p:tgtEl>
                                        <p:attrNameLst>
                                          <p:attrName>style.visibility</p:attrName>
                                        </p:attrNameLst>
                                      </p:cBhvr>
                                      <p:to>
                                        <p:strVal val="visible"/>
                                      </p:to>
                                    </p:set>
                                    <p:animEffect transition="in" filter="fade">
                                      <p:cBhvr>
                                        <p:cTn id="27" dur="500"/>
                                        <p:tgtEl>
                                          <p:spTgt spid="11264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2643">
                                            <p:txEl>
                                              <p:pRg st="6" end="6"/>
                                            </p:txEl>
                                          </p:spTgt>
                                        </p:tgtEl>
                                        <p:attrNameLst>
                                          <p:attrName>style.visibility</p:attrName>
                                        </p:attrNameLst>
                                      </p:cBhvr>
                                      <p:to>
                                        <p:strVal val="visible"/>
                                      </p:to>
                                    </p:set>
                                    <p:animEffect transition="in" filter="fade">
                                      <p:cBhvr>
                                        <p:cTn id="30" dur="500"/>
                                        <p:tgtEl>
                                          <p:spTgt spid="1126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Mt.13 on Honesty &amp; Biblical Clarity</a:t>
            </a:r>
          </a:p>
        </p:txBody>
      </p:sp>
      <p:sp>
        <p:nvSpPr>
          <p:cNvPr id="76803" name="Rectangle 3"/>
          <p:cNvSpPr>
            <a:spLocks noGrp="1" noChangeArrowheads="1"/>
          </p:cNvSpPr>
          <p:nvPr>
            <p:ph type="body" idx="1"/>
          </p:nvPr>
        </p:nvSpPr>
        <p:spPr/>
        <p:txBody>
          <a:bodyPr/>
          <a:lstStyle/>
          <a:p>
            <a:pPr eaLnBrk="1" hangingPunct="1">
              <a:defRPr/>
            </a:pPr>
            <a:r>
              <a:rPr lang="en-US" dirty="0" smtClean="0"/>
              <a:t>Fruit is determined by the </a:t>
            </a:r>
            <a:r>
              <a:rPr lang="en-US" u="sng" dirty="0" smtClean="0">
                <a:solidFill>
                  <a:srgbClr val="FFCC00"/>
                </a:solidFill>
              </a:rPr>
              <a:t>quality</a:t>
            </a:r>
            <a:r>
              <a:rPr lang="en-US" dirty="0" smtClean="0"/>
              <a:t> of the </a:t>
            </a:r>
            <a:r>
              <a:rPr lang="en-US" u="sng" dirty="0" smtClean="0">
                <a:solidFill>
                  <a:srgbClr val="FFCC00"/>
                </a:solidFill>
              </a:rPr>
              <a:t>seed</a:t>
            </a:r>
            <a:r>
              <a:rPr lang="en-US" dirty="0" smtClean="0">
                <a:solidFill>
                  <a:srgbClr val="CC0000"/>
                </a:solidFill>
              </a:rPr>
              <a:t> </a:t>
            </a:r>
            <a:r>
              <a:rPr lang="en-US" dirty="0" smtClean="0"/>
              <a:t>and the</a:t>
            </a:r>
            <a:r>
              <a:rPr lang="en-US" b="1" dirty="0" smtClean="0"/>
              <a:t> </a:t>
            </a:r>
            <a:r>
              <a:rPr lang="en-US" u="sng" dirty="0" smtClean="0">
                <a:solidFill>
                  <a:srgbClr val="FFCC00"/>
                </a:solidFill>
              </a:rPr>
              <a:t>soil</a:t>
            </a:r>
          </a:p>
          <a:p>
            <a:pPr eaLnBrk="1" hangingPunct="1">
              <a:defRPr/>
            </a:pPr>
            <a:endParaRPr lang="en-US" u="sng" dirty="0" smtClean="0"/>
          </a:p>
          <a:p>
            <a:pPr eaLnBrk="1" hangingPunct="1">
              <a:defRPr/>
            </a:pPr>
            <a:r>
              <a:rPr lang="en-US" dirty="0" smtClean="0"/>
              <a:t>Is the Seed (</a:t>
            </a:r>
            <a:r>
              <a:rPr lang="en-US" i="1" dirty="0" smtClean="0"/>
              <a:t>the Word of God</a:t>
            </a:r>
            <a:r>
              <a:rPr lang="en-US" dirty="0" smtClean="0"/>
              <a:t>) good?</a:t>
            </a:r>
          </a:p>
          <a:p>
            <a:pPr lvl="1" eaLnBrk="1" hangingPunct="1">
              <a:defRPr/>
            </a:pPr>
            <a:r>
              <a:rPr lang="en-US" sz="2400" i="1" dirty="0" smtClean="0">
                <a:solidFill>
                  <a:schemeClr val="hlink"/>
                </a:solidFill>
              </a:rPr>
              <a:t>having been born again, not of corruptible seed but incorruptible, through the word of God which lives and abides forever,</a:t>
            </a:r>
            <a:r>
              <a:rPr lang="en-US" sz="2400" dirty="0" smtClean="0"/>
              <a:t> (1 Peter 1:23 NKJV)</a:t>
            </a:r>
            <a:endParaRPr lang="en-US" dirty="0" smtClean="0"/>
          </a:p>
          <a:p>
            <a:pPr eaLnBrk="1" hangingPunct="1">
              <a:defRPr/>
            </a:pPr>
            <a:r>
              <a:rPr lang="en-US" dirty="0" smtClean="0"/>
              <a:t>Then the only variable is the </a:t>
            </a:r>
            <a:r>
              <a:rPr lang="en-US" u="sng" dirty="0" smtClean="0">
                <a:solidFill>
                  <a:srgbClr val="FFCC00"/>
                </a:solidFill>
              </a:rPr>
              <a:t>soil</a:t>
            </a:r>
            <a:endParaRPr lang="en-US" dirty="0" smtClean="0"/>
          </a:p>
          <a:p>
            <a:pPr lvl="1" eaLnBrk="1" hangingPunct="1">
              <a:defRPr/>
            </a:pPr>
            <a:r>
              <a:rPr lang="en-US" dirty="0" smtClean="0"/>
              <a:t>(</a:t>
            </a:r>
            <a:r>
              <a:rPr lang="en-US" i="1" dirty="0" smtClean="0">
                <a:solidFill>
                  <a:srgbClr val="FFCC00"/>
                </a:solidFill>
              </a:rPr>
              <a:t>the man’s </a:t>
            </a:r>
            <a:r>
              <a:rPr lang="en-US" i="1" u="sng" dirty="0" smtClean="0">
                <a:solidFill>
                  <a:srgbClr val="FFCC00"/>
                </a:solidFill>
              </a:rPr>
              <a:t>heart</a:t>
            </a:r>
            <a:r>
              <a:rPr lang="en-US" dirty="0" smtClean="0"/>
              <a:t>)</a:t>
            </a:r>
          </a:p>
        </p:txBody>
      </p:sp>
      <p:sp>
        <p:nvSpPr>
          <p:cNvPr id="76804" name="Line 4"/>
          <p:cNvSpPr>
            <a:spLocks noChangeShapeType="1"/>
          </p:cNvSpPr>
          <p:nvPr/>
        </p:nvSpPr>
        <p:spPr bwMode="auto">
          <a:xfrm>
            <a:off x="4343400" y="4572000"/>
            <a:ext cx="2133600" cy="0"/>
          </a:xfrm>
          <a:prstGeom prst="line">
            <a:avLst/>
          </a:prstGeom>
          <a:noFill/>
          <a:ln w="2857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5" name="Oval 5"/>
          <p:cNvSpPr>
            <a:spLocks noChangeArrowheads="1"/>
          </p:cNvSpPr>
          <p:nvPr/>
        </p:nvSpPr>
        <p:spPr bwMode="auto">
          <a:xfrm>
            <a:off x="1066800" y="4191000"/>
            <a:ext cx="2057400" cy="5334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6" name="Oval 6"/>
          <p:cNvSpPr>
            <a:spLocks noChangeArrowheads="1"/>
          </p:cNvSpPr>
          <p:nvPr/>
        </p:nvSpPr>
        <p:spPr bwMode="auto">
          <a:xfrm>
            <a:off x="7010400" y="3810000"/>
            <a:ext cx="838200" cy="457200"/>
          </a:xfrm>
          <a:prstGeom prst="ellipse">
            <a:avLst/>
          </a:prstGeom>
          <a:noFill/>
          <a:ln w="2857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7" name="Line 7"/>
          <p:cNvSpPr>
            <a:spLocks noChangeShapeType="1"/>
          </p:cNvSpPr>
          <p:nvPr/>
        </p:nvSpPr>
        <p:spPr bwMode="auto">
          <a:xfrm flipV="1">
            <a:off x="3048000" y="4038600"/>
            <a:ext cx="3886200" cy="304800"/>
          </a:xfrm>
          <a:prstGeom prst="line">
            <a:avLst/>
          </a:prstGeom>
          <a:noFill/>
          <a:ln w="28575">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803">
                                            <p:txEl>
                                              <p:pRg st="2" end="2"/>
                                            </p:txEl>
                                          </p:spTgt>
                                        </p:tgtEl>
                                        <p:attrNameLst>
                                          <p:attrName>style.visibility</p:attrName>
                                        </p:attrNameLst>
                                      </p:cBhvr>
                                      <p:to>
                                        <p:strVal val="visible"/>
                                      </p:to>
                                    </p:set>
                                    <p:animEffect transition="in" filter="fade">
                                      <p:cBhvr>
                                        <p:cTn id="12" dur="500"/>
                                        <p:tgtEl>
                                          <p:spTgt spid="768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803">
                                            <p:txEl>
                                              <p:pRg st="3" end="3"/>
                                            </p:txEl>
                                          </p:spTgt>
                                        </p:tgtEl>
                                        <p:attrNameLst>
                                          <p:attrName>style.visibility</p:attrName>
                                        </p:attrNameLst>
                                      </p:cBhvr>
                                      <p:to>
                                        <p:strVal val="visible"/>
                                      </p:to>
                                    </p:set>
                                    <p:animEffect transition="in" filter="fade">
                                      <p:cBhvr>
                                        <p:cTn id="17" dur="500"/>
                                        <p:tgtEl>
                                          <p:spTgt spid="768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680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6805"/>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500"/>
                                  </p:stCondLst>
                                  <p:childTnLst>
                                    <p:set>
                                      <p:cBhvr>
                                        <p:cTn id="28" dur="1" fill="hold">
                                          <p:stCondLst>
                                            <p:cond delay="0"/>
                                          </p:stCondLst>
                                        </p:cTn>
                                        <p:tgtEl>
                                          <p:spTgt spid="76807"/>
                                        </p:tgtEl>
                                        <p:attrNameLst>
                                          <p:attrName>style.visibility</p:attrName>
                                        </p:attrNameLst>
                                      </p:cBhvr>
                                      <p:to>
                                        <p:strVal val="visible"/>
                                      </p:to>
                                    </p:set>
                                  </p:childTnLst>
                                </p:cTn>
                              </p:par>
                            </p:childTnLst>
                          </p:cTn>
                        </p:par>
                        <p:par>
                          <p:cTn id="29" fill="hold" nodeType="afterGroup">
                            <p:stCondLst>
                              <p:cond delay="500"/>
                            </p:stCondLst>
                            <p:childTnLst>
                              <p:par>
                                <p:cTn id="30" presetID="1" presetClass="entr" presetSubtype="0" fill="hold" grpId="0" nodeType="afterEffect">
                                  <p:stCondLst>
                                    <p:cond delay="500"/>
                                  </p:stCondLst>
                                  <p:childTnLst>
                                    <p:set>
                                      <p:cBhvr>
                                        <p:cTn id="31" dur="1" fill="hold">
                                          <p:stCondLst>
                                            <p:cond delay="0"/>
                                          </p:stCondLst>
                                        </p:cTn>
                                        <p:tgtEl>
                                          <p:spTgt spid="7680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6803">
                                            <p:txEl>
                                              <p:pRg st="4" end="4"/>
                                            </p:txEl>
                                          </p:spTgt>
                                        </p:tgtEl>
                                        <p:attrNameLst>
                                          <p:attrName>style.visibility</p:attrName>
                                        </p:attrNameLst>
                                      </p:cBhvr>
                                      <p:to>
                                        <p:strVal val="visible"/>
                                      </p:to>
                                    </p:set>
                                    <p:animEffect transition="in" filter="fade">
                                      <p:cBhvr>
                                        <p:cTn id="36" dur="500"/>
                                        <p:tgtEl>
                                          <p:spTgt spid="76803">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6803">
                                            <p:txEl>
                                              <p:pRg st="5" end="5"/>
                                            </p:txEl>
                                          </p:spTgt>
                                        </p:tgtEl>
                                        <p:attrNameLst>
                                          <p:attrName>style.visibility</p:attrName>
                                        </p:attrNameLst>
                                      </p:cBhvr>
                                      <p:to>
                                        <p:strVal val="visible"/>
                                      </p:to>
                                    </p:set>
                                    <p:animEffect transition="in" filter="fade">
                                      <p:cBhvr>
                                        <p:cTn id="39" dur="500"/>
                                        <p:tgtEl>
                                          <p:spTgt spid="76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P spid="76804" grpId="0" animBg="1"/>
      <p:bldP spid="76805" grpId="0" animBg="1"/>
      <p:bldP spid="76806" grpId="0" animBg="1"/>
      <p:bldP spid="76807"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Mt.13 on Honesty &amp; Biblical Clarity</a:t>
            </a:r>
          </a:p>
        </p:txBody>
      </p:sp>
      <p:sp>
        <p:nvSpPr>
          <p:cNvPr id="196611" name="Rectangle 3"/>
          <p:cNvSpPr>
            <a:spLocks noGrp="1" noChangeArrowheads="1"/>
          </p:cNvSpPr>
          <p:nvPr>
            <p:ph type="body" idx="1"/>
          </p:nvPr>
        </p:nvSpPr>
        <p:spPr/>
        <p:txBody>
          <a:bodyPr/>
          <a:lstStyle/>
          <a:p>
            <a:pPr algn="ctr" eaLnBrk="1" hangingPunct="1">
              <a:lnSpc>
                <a:spcPct val="80000"/>
              </a:lnSpc>
              <a:buFont typeface="Wingdings" pitchFamily="2" charset="2"/>
              <a:buNone/>
              <a:defRPr/>
            </a:pPr>
            <a:r>
              <a:rPr lang="en-US" sz="2800" u="sng" dirty="0" smtClean="0">
                <a:solidFill>
                  <a:srgbClr val="990000"/>
                </a:solidFill>
              </a:rPr>
              <a:t>The Problem</a:t>
            </a:r>
            <a:r>
              <a:rPr lang="en-US" sz="2800" dirty="0" smtClean="0">
                <a:solidFill>
                  <a:srgbClr val="990000"/>
                </a:solidFill>
              </a:rPr>
              <a:t> (v.14)</a:t>
            </a:r>
            <a:endParaRPr lang="en-US" sz="2800" i="1" dirty="0" smtClean="0"/>
          </a:p>
          <a:p>
            <a:pPr eaLnBrk="1" hangingPunct="1">
              <a:lnSpc>
                <a:spcPct val="80000"/>
              </a:lnSpc>
              <a:defRPr/>
            </a:pPr>
            <a:r>
              <a:rPr lang="en-US" sz="2800" i="1" dirty="0" smtClean="0">
                <a:latin typeface="Abadi MT Condensed" pitchFamily="34" charset="0"/>
              </a:rPr>
              <a:t>Hearing you will hear and shall not understand</a:t>
            </a:r>
          </a:p>
          <a:p>
            <a:pPr eaLnBrk="1" hangingPunct="1">
              <a:lnSpc>
                <a:spcPct val="80000"/>
              </a:lnSpc>
              <a:defRPr/>
            </a:pPr>
            <a:r>
              <a:rPr lang="en-US" sz="2800" i="1" dirty="0" smtClean="0">
                <a:latin typeface="Abadi MT Condensed" pitchFamily="34" charset="0"/>
              </a:rPr>
              <a:t>Seeing you will see and not perceive</a:t>
            </a:r>
          </a:p>
          <a:p>
            <a:pPr algn="ctr" eaLnBrk="1" hangingPunct="1">
              <a:lnSpc>
                <a:spcPct val="80000"/>
              </a:lnSpc>
              <a:buFont typeface="Wingdings" pitchFamily="2" charset="2"/>
              <a:buNone/>
              <a:defRPr/>
            </a:pPr>
            <a:r>
              <a:rPr lang="en-US" sz="2800" u="sng" dirty="0" smtClean="0">
                <a:solidFill>
                  <a:srgbClr val="990000"/>
                </a:solidFill>
              </a:rPr>
              <a:t>The Cause</a:t>
            </a:r>
            <a:r>
              <a:rPr lang="en-US" sz="2800" dirty="0" smtClean="0">
                <a:solidFill>
                  <a:srgbClr val="990000"/>
                </a:solidFill>
              </a:rPr>
              <a:t> (v.15)</a:t>
            </a:r>
          </a:p>
          <a:p>
            <a:pPr eaLnBrk="1" hangingPunct="1">
              <a:lnSpc>
                <a:spcPct val="80000"/>
              </a:lnSpc>
              <a:defRPr/>
            </a:pPr>
            <a:r>
              <a:rPr lang="en-US" sz="2800" i="1" dirty="0" smtClean="0">
                <a:latin typeface="Abadi MT Condensed" pitchFamily="34" charset="0"/>
              </a:rPr>
              <a:t>For the hearts of this people have grown dull</a:t>
            </a:r>
          </a:p>
          <a:p>
            <a:pPr eaLnBrk="1" hangingPunct="1">
              <a:lnSpc>
                <a:spcPct val="80000"/>
              </a:lnSpc>
              <a:defRPr/>
            </a:pPr>
            <a:r>
              <a:rPr lang="en-US" sz="2800" i="1" dirty="0" smtClean="0">
                <a:latin typeface="Abadi MT Condensed" pitchFamily="34" charset="0"/>
              </a:rPr>
              <a:t>Their ears are hard of hearing</a:t>
            </a:r>
          </a:p>
          <a:p>
            <a:pPr eaLnBrk="1" hangingPunct="1">
              <a:lnSpc>
                <a:spcPct val="80000"/>
              </a:lnSpc>
              <a:defRPr/>
            </a:pPr>
            <a:r>
              <a:rPr lang="en-US" sz="2800" i="1" dirty="0" smtClean="0">
                <a:latin typeface="Abadi MT Condensed" pitchFamily="34" charset="0"/>
              </a:rPr>
              <a:t>Their eyes they have closed</a:t>
            </a:r>
          </a:p>
          <a:p>
            <a:pPr algn="ctr" eaLnBrk="1" hangingPunct="1">
              <a:lnSpc>
                <a:spcPct val="80000"/>
              </a:lnSpc>
              <a:buFont typeface="Wingdings" pitchFamily="2" charset="2"/>
              <a:buNone/>
              <a:defRPr/>
            </a:pPr>
            <a:r>
              <a:rPr lang="en-US" sz="2800" u="sng" dirty="0" smtClean="0">
                <a:solidFill>
                  <a:srgbClr val="990000"/>
                </a:solidFill>
              </a:rPr>
              <a:t>The Result</a:t>
            </a:r>
            <a:endParaRPr lang="en-US" sz="2800" dirty="0" smtClean="0">
              <a:solidFill>
                <a:srgbClr val="990000"/>
              </a:solidFill>
            </a:endParaRPr>
          </a:p>
          <a:p>
            <a:pPr eaLnBrk="1" hangingPunct="1">
              <a:lnSpc>
                <a:spcPct val="80000"/>
              </a:lnSpc>
              <a:defRPr/>
            </a:pPr>
            <a:r>
              <a:rPr lang="en-US" sz="2800" i="1" dirty="0" smtClean="0">
                <a:latin typeface="Abadi MT Condensed" pitchFamily="34" charset="0"/>
              </a:rPr>
              <a:t>No understanding - No healing (forgiveness)</a:t>
            </a:r>
            <a:endParaRPr lang="en-US" sz="2800" dirty="0" smtClean="0">
              <a:latin typeface="Abadi MT Condensed" pitchFamily="34" charset="0"/>
            </a:endParaRPr>
          </a:p>
        </p:txBody>
      </p:sp>
      <p:sp>
        <p:nvSpPr>
          <p:cNvPr id="196612" name="Oval 4"/>
          <p:cNvSpPr>
            <a:spLocks noChangeArrowheads="1"/>
          </p:cNvSpPr>
          <p:nvPr/>
        </p:nvSpPr>
        <p:spPr bwMode="auto">
          <a:xfrm>
            <a:off x="228600" y="2743200"/>
            <a:ext cx="7848600" cy="1828800"/>
          </a:xfrm>
          <a:prstGeom prst="ellipse">
            <a:avLst/>
          </a:prstGeom>
          <a:noFill/>
          <a:ln w="3810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13" name="Line 5"/>
          <p:cNvSpPr>
            <a:spLocks noChangeShapeType="1"/>
          </p:cNvSpPr>
          <p:nvPr/>
        </p:nvSpPr>
        <p:spPr bwMode="auto">
          <a:xfrm>
            <a:off x="1479550" y="3657600"/>
            <a:ext cx="644525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fade">
                                      <p:cBhvr>
                                        <p:cTn id="7" dur="500"/>
                                        <p:tgtEl>
                                          <p:spTgt spid="196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96612"/>
                                        </p:tgtEl>
                                        <p:attrNameLst>
                                          <p:attrName>style.visibility</p:attrName>
                                        </p:attrNameLst>
                                      </p:cBhvr>
                                      <p:to>
                                        <p:strVal val="visible"/>
                                      </p:to>
                                    </p:set>
                                    <p:anim calcmode="lin" valueType="num">
                                      <p:cBhvr>
                                        <p:cTn id="12" dur="500" fill="hold"/>
                                        <p:tgtEl>
                                          <p:spTgt spid="196612"/>
                                        </p:tgtEl>
                                        <p:attrNameLst>
                                          <p:attrName>ppt_w</p:attrName>
                                        </p:attrNameLst>
                                      </p:cBhvr>
                                      <p:tavLst>
                                        <p:tav tm="0">
                                          <p:val>
                                            <p:fltVal val="0"/>
                                          </p:val>
                                        </p:tav>
                                        <p:tav tm="100000">
                                          <p:val>
                                            <p:strVal val="#ppt_w"/>
                                          </p:val>
                                        </p:tav>
                                      </p:tavLst>
                                    </p:anim>
                                    <p:anim calcmode="lin" valueType="num">
                                      <p:cBhvr>
                                        <p:cTn id="13" dur="500" fill="hold"/>
                                        <p:tgtEl>
                                          <p:spTgt spid="19661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96613"/>
                                        </p:tgtEl>
                                        <p:attrNameLst>
                                          <p:attrName>style.visibility</p:attrName>
                                        </p:attrNameLst>
                                      </p:cBhvr>
                                      <p:to>
                                        <p:strVal val="visible"/>
                                      </p:to>
                                    </p:set>
                                    <p:animEffect transition="in" filter="wipe(left)">
                                      <p:cBhvr>
                                        <p:cTn id="17" dur="500"/>
                                        <p:tgtEl>
                                          <p:spTgt spid="196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P spid="196612" grpId="0" animBg="1"/>
      <p:bldP spid="196613"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Mt.13 on Honesty &amp; Biblical Clarity</a:t>
            </a:r>
          </a:p>
        </p:txBody>
      </p:sp>
      <p:sp>
        <p:nvSpPr>
          <p:cNvPr id="197635" name="Rectangle 3"/>
          <p:cNvSpPr>
            <a:spLocks noGrp="1" noChangeArrowheads="1"/>
          </p:cNvSpPr>
          <p:nvPr>
            <p:ph type="body" idx="1"/>
          </p:nvPr>
        </p:nvSpPr>
        <p:spPr/>
        <p:txBody>
          <a:bodyPr/>
          <a:lstStyle/>
          <a:p>
            <a:pPr eaLnBrk="1" hangingPunct="1">
              <a:defRPr/>
            </a:pPr>
            <a:r>
              <a:rPr lang="en-US" sz="3600" dirty="0" smtClean="0"/>
              <a:t>Certified </a:t>
            </a:r>
            <a:r>
              <a:rPr lang="en-US" sz="3600" u="sng" dirty="0" smtClean="0">
                <a:solidFill>
                  <a:srgbClr val="FFCC00"/>
                </a:solidFill>
              </a:rPr>
              <a:t>seed</a:t>
            </a:r>
            <a:r>
              <a:rPr lang="en-US" sz="3600" dirty="0" smtClean="0"/>
              <a:t> manifests the </a:t>
            </a:r>
            <a:r>
              <a:rPr lang="en-US" sz="3600" u="sng" dirty="0" smtClean="0">
                <a:solidFill>
                  <a:srgbClr val="FFCC00"/>
                </a:solidFill>
              </a:rPr>
              <a:t>quality</a:t>
            </a:r>
            <a:r>
              <a:rPr lang="en-US" sz="3600" dirty="0" smtClean="0"/>
              <a:t> of the </a:t>
            </a:r>
            <a:r>
              <a:rPr lang="en-US" sz="3600" u="sng" dirty="0" smtClean="0">
                <a:solidFill>
                  <a:srgbClr val="FFCC00"/>
                </a:solidFill>
              </a:rPr>
              <a:t>soil</a:t>
            </a:r>
          </a:p>
          <a:p>
            <a:pPr eaLnBrk="1" hangingPunct="1">
              <a:defRPr/>
            </a:pPr>
            <a:endParaRPr lang="en-US" dirty="0" smtClean="0"/>
          </a:p>
          <a:p>
            <a:pPr eaLnBrk="1" hangingPunct="1">
              <a:defRPr/>
            </a:pPr>
            <a:r>
              <a:rPr lang="en-US" sz="3600" dirty="0" smtClean="0"/>
              <a:t>The incorruptible </a:t>
            </a:r>
            <a:r>
              <a:rPr lang="en-US" sz="3600" u="sng" dirty="0" smtClean="0">
                <a:solidFill>
                  <a:srgbClr val="FFCC00"/>
                </a:solidFill>
              </a:rPr>
              <a:t>Word of God</a:t>
            </a:r>
            <a:r>
              <a:rPr lang="en-US" sz="3600" dirty="0" smtClean="0"/>
              <a:t> manifests the </a:t>
            </a:r>
            <a:r>
              <a:rPr lang="en-US" sz="3600" u="sng" dirty="0" smtClean="0">
                <a:solidFill>
                  <a:srgbClr val="FFCC00"/>
                </a:solidFill>
              </a:rPr>
              <a:t>quality</a:t>
            </a:r>
            <a:r>
              <a:rPr lang="en-US" sz="3600" dirty="0" smtClean="0"/>
              <a:t> (honesty) of a </a:t>
            </a:r>
            <a:r>
              <a:rPr lang="en-US" sz="3600" u="sng" dirty="0" smtClean="0">
                <a:solidFill>
                  <a:srgbClr val="FFCC00"/>
                </a:solidFill>
              </a:rPr>
              <a:t>man’s heart</a:t>
            </a:r>
          </a:p>
        </p:txBody>
      </p:sp>
      <p:sp>
        <p:nvSpPr>
          <p:cNvPr id="197640" name="Oval 8"/>
          <p:cNvSpPr>
            <a:spLocks noChangeArrowheads="1"/>
          </p:cNvSpPr>
          <p:nvPr/>
        </p:nvSpPr>
        <p:spPr bwMode="auto">
          <a:xfrm>
            <a:off x="5181600" y="3810000"/>
            <a:ext cx="2057400" cy="990600"/>
          </a:xfrm>
          <a:prstGeom prst="ellipse">
            <a:avLst/>
          </a:prstGeom>
          <a:noFill/>
          <a:ln w="3810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animEffect transition="in" filter="fade">
                                      <p:cBhvr>
                                        <p:cTn id="7" dur="500"/>
                                        <p:tgtEl>
                                          <p:spTgt spid="197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7635">
                                            <p:txEl>
                                              <p:pRg st="2" end="2"/>
                                            </p:txEl>
                                          </p:spTgt>
                                        </p:tgtEl>
                                        <p:attrNameLst>
                                          <p:attrName>style.visibility</p:attrName>
                                        </p:attrNameLst>
                                      </p:cBhvr>
                                      <p:to>
                                        <p:strVal val="visible"/>
                                      </p:to>
                                    </p:set>
                                    <p:animEffect transition="in" filter="fade">
                                      <p:cBhvr>
                                        <p:cTn id="12" dur="500"/>
                                        <p:tgtEl>
                                          <p:spTgt spid="1976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97640"/>
                                        </p:tgtEl>
                                        <p:attrNameLst>
                                          <p:attrName>style.visibility</p:attrName>
                                        </p:attrNameLst>
                                      </p:cBhvr>
                                      <p:to>
                                        <p:strVal val="visible"/>
                                      </p:to>
                                    </p:set>
                                    <p:anim calcmode="lin" valueType="num">
                                      <p:cBhvr>
                                        <p:cTn id="17" dur="500" fill="hold"/>
                                        <p:tgtEl>
                                          <p:spTgt spid="197640"/>
                                        </p:tgtEl>
                                        <p:attrNameLst>
                                          <p:attrName>ppt_w</p:attrName>
                                        </p:attrNameLst>
                                      </p:cBhvr>
                                      <p:tavLst>
                                        <p:tav tm="0">
                                          <p:val>
                                            <p:fltVal val="0"/>
                                          </p:val>
                                        </p:tav>
                                        <p:tav tm="100000">
                                          <p:val>
                                            <p:strVal val="#ppt_w"/>
                                          </p:val>
                                        </p:tav>
                                      </p:tavLst>
                                    </p:anim>
                                    <p:anim calcmode="lin" valueType="num">
                                      <p:cBhvr>
                                        <p:cTn id="18" dur="500" fill="hold"/>
                                        <p:tgtEl>
                                          <p:spTgt spid="1976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p:bldP spid="197640"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The Word Manifests The Heart</a:t>
            </a:r>
          </a:p>
        </p:txBody>
      </p:sp>
      <p:sp>
        <p:nvSpPr>
          <p:cNvPr id="80899" name="Rectangle 3"/>
          <p:cNvSpPr>
            <a:spLocks noGrp="1" noChangeArrowheads="1"/>
          </p:cNvSpPr>
          <p:nvPr>
            <p:ph type="body" idx="1"/>
          </p:nvPr>
        </p:nvSpPr>
        <p:spPr/>
        <p:txBody>
          <a:bodyPr/>
          <a:lstStyle/>
          <a:p>
            <a:pPr eaLnBrk="1" hangingPunct="1">
              <a:defRPr/>
            </a:pPr>
            <a:r>
              <a:rPr lang="en-US" sz="3600" dirty="0" smtClean="0"/>
              <a:t>This makes it possible to </a:t>
            </a:r>
            <a:r>
              <a:rPr lang="en-US" sz="3600" i="1" dirty="0" smtClean="0">
                <a:solidFill>
                  <a:schemeClr val="hlink"/>
                </a:solidFill>
              </a:rPr>
              <a:t>“</a:t>
            </a:r>
            <a:r>
              <a:rPr lang="en-US" sz="3600" i="1" u="sng" dirty="0" smtClean="0">
                <a:solidFill>
                  <a:schemeClr val="hlink"/>
                </a:solidFill>
              </a:rPr>
              <a:t>judge with righteous judgment</a:t>
            </a:r>
            <a:r>
              <a:rPr lang="en-US" sz="3600" i="1" dirty="0" smtClean="0">
                <a:solidFill>
                  <a:schemeClr val="hlink"/>
                </a:solidFill>
              </a:rPr>
              <a:t>” </a:t>
            </a:r>
            <a:r>
              <a:rPr lang="en-US" sz="3600" i="1" dirty="0" smtClean="0">
                <a:solidFill>
                  <a:schemeClr val="accent1"/>
                </a:solidFill>
              </a:rPr>
              <a:t>(Jo.7:24)</a:t>
            </a:r>
            <a:endParaRPr lang="en-US" sz="3600" i="1" dirty="0" smtClean="0">
              <a:solidFill>
                <a:schemeClr val="hlink"/>
              </a:solidFill>
            </a:endParaRPr>
          </a:p>
          <a:p>
            <a:pPr lvl="1" eaLnBrk="1" hangingPunct="1">
              <a:defRPr/>
            </a:pPr>
            <a:endParaRPr lang="en-US" sz="3600" i="1" dirty="0" smtClean="0">
              <a:solidFill>
                <a:schemeClr val="hlink"/>
              </a:solidFill>
              <a:latin typeface="Papyrus" pitchFamily="66" charset="0"/>
            </a:endParaRPr>
          </a:p>
          <a:p>
            <a:pPr lvl="1" eaLnBrk="1" hangingPunct="1">
              <a:buFont typeface="Wingdings" pitchFamily="2" charset="2"/>
              <a:buNone/>
              <a:defRPr/>
            </a:pPr>
            <a:r>
              <a:rPr lang="en-US" sz="3600" i="1" dirty="0" smtClean="0">
                <a:latin typeface="Abadi MT Condensed" pitchFamily="34" charset="0"/>
              </a:rPr>
              <a:t>“Do </a:t>
            </a:r>
            <a:r>
              <a:rPr lang="en-US" sz="3600" i="1" dirty="0" smtClean="0">
                <a:solidFill>
                  <a:srgbClr val="990000"/>
                </a:solidFill>
                <a:latin typeface="Abadi MT Condensed" pitchFamily="34" charset="0"/>
              </a:rPr>
              <a:t>not </a:t>
            </a:r>
            <a:r>
              <a:rPr lang="en-US" sz="3600" i="1" dirty="0" smtClean="0">
                <a:latin typeface="Abadi MT Condensed" pitchFamily="34" charset="0"/>
              </a:rPr>
              <a:t>judge </a:t>
            </a:r>
            <a:r>
              <a:rPr lang="en-US" sz="3600" i="1" dirty="0" smtClean="0">
                <a:solidFill>
                  <a:srgbClr val="990000"/>
                </a:solidFill>
                <a:latin typeface="Abadi MT Condensed" pitchFamily="34" charset="0"/>
              </a:rPr>
              <a:t>according to appearance</a:t>
            </a:r>
            <a:r>
              <a:rPr lang="en-US" sz="3600" i="1" dirty="0" smtClean="0">
                <a:latin typeface="Abadi MT Condensed" pitchFamily="34" charset="0"/>
              </a:rPr>
              <a:t>, but </a:t>
            </a:r>
            <a:r>
              <a:rPr lang="en-US" sz="3600" i="1" u="sng" dirty="0" smtClean="0">
                <a:solidFill>
                  <a:schemeClr val="hlink"/>
                </a:solidFill>
                <a:latin typeface="Abadi MT Condensed" pitchFamily="34" charset="0"/>
              </a:rPr>
              <a:t>judge with righteous judgment</a:t>
            </a:r>
            <a:r>
              <a:rPr lang="en-US" sz="3600" i="1" dirty="0" smtClean="0">
                <a:latin typeface="Abadi MT Condensed" pitchFamily="34" charset="0"/>
              </a:rPr>
              <a:t>.” </a:t>
            </a:r>
            <a:r>
              <a:rPr lang="en-US" sz="3600" i="1" dirty="0" smtClean="0">
                <a:solidFill>
                  <a:schemeClr val="accent1"/>
                </a:solidFill>
                <a:latin typeface="Abadi MT Condensed" pitchFamily="34" charset="0"/>
              </a:rPr>
              <a:t>(Jo.7:24)</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899">
                                            <p:txEl>
                                              <p:pRg st="2" end="2"/>
                                            </p:txEl>
                                          </p:spTgt>
                                        </p:tgtEl>
                                        <p:attrNameLst>
                                          <p:attrName>style.visibility</p:attrName>
                                        </p:attrNameLst>
                                      </p:cBhvr>
                                      <p:to>
                                        <p:strVal val="visible"/>
                                      </p:to>
                                    </p:set>
                                    <p:animEffect transition="in" filter="fade">
                                      <p:cBhvr>
                                        <p:cTn id="12" dur="5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sz="3600" smtClean="0"/>
              <a:t>Ed Harrell: </a:t>
            </a:r>
            <a:r>
              <a:rPr lang="en-US" sz="3200" i="1" smtClean="0">
                <a:latin typeface="Times New Roman" pitchFamily="18" charset="0"/>
              </a:rPr>
              <a:t>“Homer Hailey: False Teacher?”</a:t>
            </a:r>
            <a:r>
              <a:rPr lang="en-US" sz="4000" smtClean="0"/>
              <a:t> </a:t>
            </a:r>
            <a:r>
              <a:rPr lang="en-US" sz="2400" smtClean="0">
                <a:latin typeface="Times New Roman" pitchFamily="18" charset="0"/>
              </a:rPr>
              <a:t>(Christianity Magazine / November 1988 p.6)</a:t>
            </a:r>
          </a:p>
        </p:txBody>
      </p:sp>
      <p:sp>
        <p:nvSpPr>
          <p:cNvPr id="192515" name="Rectangle 3"/>
          <p:cNvSpPr>
            <a:spLocks noGrp="1" noChangeArrowheads="1"/>
          </p:cNvSpPr>
          <p:nvPr>
            <p:ph type="body" idx="1"/>
          </p:nvPr>
        </p:nvSpPr>
        <p:spPr/>
        <p:txBody>
          <a:bodyPr/>
          <a:lstStyle/>
          <a:p>
            <a:pPr eaLnBrk="1" hangingPunct="1">
              <a:buFont typeface="Wingdings" pitchFamily="2" charset="2"/>
              <a:buChar char=""/>
              <a:defRPr/>
            </a:pPr>
            <a:r>
              <a:rPr lang="en-US" i="1" smtClean="0"/>
              <a:t>“Homer Hailey believes that </a:t>
            </a:r>
            <a:r>
              <a:rPr lang="en-US" i="1" smtClean="0">
                <a:solidFill>
                  <a:srgbClr val="FFCC00"/>
                </a:solidFill>
              </a:rPr>
              <a:t>those who are baptized into Christ may remain in their present marital state</a:t>
            </a:r>
            <a:r>
              <a:rPr lang="en-US" i="1" smtClean="0"/>
              <a:t>. … I have discussed the matter with brother Hailey on more than one occasion, and, although I am impressed by the erudition and sincerity of his arguments, I do not believe that he is correct.”</a:t>
            </a:r>
          </a:p>
        </p:txBody>
      </p:sp>
      <p:sp>
        <p:nvSpPr>
          <p:cNvPr id="192516" name="Line 4"/>
          <p:cNvSpPr>
            <a:spLocks noChangeShapeType="1"/>
          </p:cNvSpPr>
          <p:nvPr/>
        </p:nvSpPr>
        <p:spPr bwMode="auto">
          <a:xfrm>
            <a:off x="914400" y="5486400"/>
            <a:ext cx="1295400" cy="0"/>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17" name="Line 5"/>
          <p:cNvSpPr>
            <a:spLocks noChangeShapeType="1"/>
          </p:cNvSpPr>
          <p:nvPr/>
        </p:nvSpPr>
        <p:spPr bwMode="auto">
          <a:xfrm>
            <a:off x="3657600" y="5029200"/>
            <a:ext cx="4800600" cy="0"/>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2517"/>
                                        </p:tgtEl>
                                        <p:attrNameLst>
                                          <p:attrName>style.visibility</p:attrName>
                                        </p:attrNameLst>
                                      </p:cBhvr>
                                      <p:to>
                                        <p:strVal val="visible"/>
                                      </p:to>
                                    </p:set>
                                    <p:animEffect transition="in" filter="fade">
                                      <p:cBhvr>
                                        <p:cTn id="7" dur="500"/>
                                        <p:tgtEl>
                                          <p:spTgt spid="19251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2516"/>
                                        </p:tgtEl>
                                        <p:attrNameLst>
                                          <p:attrName>style.visibility</p:attrName>
                                        </p:attrNameLst>
                                      </p:cBhvr>
                                      <p:to>
                                        <p:strVal val="visible"/>
                                      </p:to>
                                    </p:set>
                                    <p:animEffect transition="in" filter="fade">
                                      <p:cBhvr>
                                        <p:cTn id="11" dur="500"/>
                                        <p:tgtEl>
                                          <p:spTgt spid="192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animBg="1"/>
      <p:bldP spid="192517"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The Word Manifests The Heart</a:t>
            </a:r>
          </a:p>
        </p:txBody>
      </p:sp>
      <p:sp>
        <p:nvSpPr>
          <p:cNvPr id="78851" name="Rectangle 3"/>
          <p:cNvSpPr>
            <a:spLocks noGrp="1" noChangeArrowheads="1"/>
          </p:cNvSpPr>
          <p:nvPr>
            <p:ph type="body" idx="1"/>
          </p:nvPr>
        </p:nvSpPr>
        <p:spPr/>
        <p:txBody>
          <a:bodyPr/>
          <a:lstStyle/>
          <a:p>
            <a:pPr eaLnBrk="1" hangingPunct="1">
              <a:defRPr/>
            </a:pPr>
            <a:r>
              <a:rPr lang="en-US" sz="3600" smtClean="0"/>
              <a:t>This makes it possible to </a:t>
            </a:r>
            <a:r>
              <a:rPr lang="en-US" sz="3600" i="1" smtClean="0">
                <a:solidFill>
                  <a:schemeClr val="hlink"/>
                </a:solidFill>
              </a:rPr>
              <a:t>“</a:t>
            </a:r>
            <a:r>
              <a:rPr lang="en-US" sz="3600" i="1" u="sng" smtClean="0">
                <a:solidFill>
                  <a:schemeClr val="hlink"/>
                </a:solidFill>
              </a:rPr>
              <a:t>judge with righteous judgment</a:t>
            </a:r>
            <a:r>
              <a:rPr lang="en-US" sz="3600" i="1" smtClean="0">
                <a:solidFill>
                  <a:schemeClr val="hlink"/>
                </a:solidFill>
              </a:rPr>
              <a:t>”</a:t>
            </a:r>
          </a:p>
          <a:p>
            <a:pPr lvl="1" eaLnBrk="1" hangingPunct="1">
              <a:defRPr/>
            </a:pPr>
            <a:endParaRPr lang="en-US" sz="3600" i="1" smtClean="0">
              <a:solidFill>
                <a:schemeClr val="hlink"/>
              </a:solidFill>
              <a:latin typeface="Papyrus" pitchFamily="66" charset="0"/>
            </a:endParaRPr>
          </a:p>
          <a:p>
            <a:pPr lvl="1" eaLnBrk="1" hangingPunct="1">
              <a:buFont typeface="Wingdings" pitchFamily="2" charset="2"/>
              <a:buNone/>
              <a:defRPr/>
            </a:pPr>
            <a:r>
              <a:rPr lang="en-US" sz="3600" i="1" smtClean="0">
                <a:latin typeface="Abadi MT Condensed" pitchFamily="34" charset="0"/>
              </a:rPr>
              <a:t>“He who rejects Me, and does not receive My words, has that which judges him - </a:t>
            </a:r>
            <a:r>
              <a:rPr lang="en-US" sz="3600" i="1" u="sng" smtClean="0">
                <a:latin typeface="Abadi MT Condensed" pitchFamily="34" charset="0"/>
              </a:rPr>
              <a:t>the word that I have spoken will judge him</a:t>
            </a:r>
            <a:r>
              <a:rPr lang="en-US" sz="3600" i="1" smtClean="0">
                <a:latin typeface="Abadi MT Condensed" pitchFamily="34" charset="0"/>
              </a:rPr>
              <a:t> in the last day”</a:t>
            </a:r>
            <a:r>
              <a:rPr lang="en-US" sz="3600" i="1" smtClean="0">
                <a:solidFill>
                  <a:schemeClr val="hlink"/>
                </a:solidFill>
                <a:latin typeface="Abadi MT Condensed" pitchFamily="34" charset="0"/>
              </a:rPr>
              <a:t>  (Jo.12:48)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The Word Manifests The Heart</a:t>
            </a:r>
          </a:p>
        </p:txBody>
      </p:sp>
      <p:sp>
        <p:nvSpPr>
          <p:cNvPr id="79875" name="Rectangle 3"/>
          <p:cNvSpPr>
            <a:spLocks noGrp="1" noChangeArrowheads="1"/>
          </p:cNvSpPr>
          <p:nvPr>
            <p:ph type="body" idx="1"/>
          </p:nvPr>
        </p:nvSpPr>
        <p:spPr/>
        <p:txBody>
          <a:bodyPr/>
          <a:lstStyle/>
          <a:p>
            <a:pPr eaLnBrk="1" hangingPunct="1">
              <a:defRPr/>
            </a:pPr>
            <a:r>
              <a:rPr lang="en-US" sz="3600" dirty="0" smtClean="0"/>
              <a:t>This makes it possible to </a:t>
            </a:r>
            <a:r>
              <a:rPr lang="en-US" sz="3600" i="1" dirty="0" smtClean="0">
                <a:solidFill>
                  <a:schemeClr val="hlink"/>
                </a:solidFill>
              </a:rPr>
              <a:t>“</a:t>
            </a:r>
            <a:r>
              <a:rPr lang="en-US" sz="3600" i="1" u="sng" dirty="0" smtClean="0">
                <a:solidFill>
                  <a:schemeClr val="hlink"/>
                </a:solidFill>
              </a:rPr>
              <a:t>judge with righteous judgment</a:t>
            </a:r>
            <a:r>
              <a:rPr lang="en-US" sz="3600" i="1" dirty="0" smtClean="0">
                <a:solidFill>
                  <a:schemeClr val="hlink"/>
                </a:solidFill>
              </a:rPr>
              <a:t>”</a:t>
            </a:r>
          </a:p>
          <a:p>
            <a:pPr lvl="1" eaLnBrk="1" hangingPunct="1">
              <a:defRPr/>
            </a:pPr>
            <a:endParaRPr lang="en-US" sz="3600" i="1" dirty="0" smtClean="0">
              <a:solidFill>
                <a:schemeClr val="hlink"/>
              </a:solidFill>
              <a:latin typeface="Abadi MT Condensed" pitchFamily="34" charset="0"/>
            </a:endParaRPr>
          </a:p>
          <a:p>
            <a:pPr lvl="1" eaLnBrk="1" hangingPunct="1">
              <a:buFont typeface="Wingdings" pitchFamily="2" charset="2"/>
              <a:buNone/>
              <a:defRPr/>
            </a:pPr>
            <a:r>
              <a:rPr lang="en-US" sz="3600" i="1" dirty="0" smtClean="0">
                <a:latin typeface="Abadi MT Condensed" pitchFamily="34" charset="0"/>
              </a:rPr>
              <a:t>“In the day when God will judge the secrets of men by Jesus Christ, </a:t>
            </a:r>
            <a:r>
              <a:rPr lang="en-US" sz="3600" i="1" u="sng" dirty="0" smtClean="0">
                <a:latin typeface="Abadi MT Condensed" pitchFamily="34" charset="0"/>
              </a:rPr>
              <a:t>according to my gospel</a:t>
            </a:r>
            <a:r>
              <a:rPr lang="en-US" sz="3600" i="1" dirty="0" smtClean="0">
                <a:latin typeface="Abadi MT Condensed" pitchFamily="34" charset="0"/>
              </a:rPr>
              <a:t>”  </a:t>
            </a:r>
            <a:r>
              <a:rPr lang="en-US" sz="3600" i="1" dirty="0" smtClean="0">
                <a:solidFill>
                  <a:schemeClr val="hlink"/>
                </a:solidFill>
                <a:latin typeface="Abadi MT Condensed" pitchFamily="34" charset="0"/>
              </a:rPr>
              <a:t>(Ro.2:16)</a:t>
            </a:r>
            <a:r>
              <a:rPr lang="en-US" sz="3600" i="1" dirty="0" smtClean="0">
                <a:latin typeface="Abadi MT Condensed" pitchFamily="34"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The Word Manifests The Heart</a:t>
            </a:r>
          </a:p>
        </p:txBody>
      </p:sp>
      <p:sp>
        <p:nvSpPr>
          <p:cNvPr id="81923" name="Rectangle 3"/>
          <p:cNvSpPr>
            <a:spLocks noGrp="1" noChangeArrowheads="1"/>
          </p:cNvSpPr>
          <p:nvPr>
            <p:ph type="body" idx="1"/>
          </p:nvPr>
        </p:nvSpPr>
        <p:spPr>
          <a:xfrm>
            <a:off x="457200" y="1600200"/>
            <a:ext cx="8229600" cy="5257800"/>
          </a:xfrm>
        </p:spPr>
        <p:txBody>
          <a:bodyPr/>
          <a:lstStyle/>
          <a:p>
            <a:pPr eaLnBrk="1" hangingPunct="1">
              <a:defRPr/>
            </a:pPr>
            <a:r>
              <a:rPr lang="en-US" dirty="0" smtClean="0"/>
              <a:t>This makes it possible to </a:t>
            </a:r>
            <a:r>
              <a:rPr lang="en-US" i="1" dirty="0" smtClean="0">
                <a:solidFill>
                  <a:schemeClr val="hlink"/>
                </a:solidFill>
              </a:rPr>
              <a:t>“</a:t>
            </a:r>
            <a:r>
              <a:rPr lang="en-US" i="1" u="sng" dirty="0" smtClean="0">
                <a:solidFill>
                  <a:schemeClr val="hlink"/>
                </a:solidFill>
              </a:rPr>
              <a:t>judge with righteous judgment</a:t>
            </a:r>
            <a:r>
              <a:rPr lang="en-US" i="1" dirty="0" smtClean="0">
                <a:solidFill>
                  <a:schemeClr val="hlink"/>
                </a:solidFill>
              </a:rPr>
              <a:t>”</a:t>
            </a:r>
          </a:p>
          <a:p>
            <a:pPr lvl="1" eaLnBrk="1" hangingPunct="1">
              <a:buFont typeface="Wingdings" pitchFamily="2" charset="2"/>
              <a:buNone/>
              <a:defRPr/>
            </a:pPr>
            <a:endParaRPr lang="en-US" sz="2000" b="1" dirty="0" smtClean="0">
              <a:solidFill>
                <a:schemeClr val="hlink"/>
              </a:solidFill>
              <a:latin typeface="Abadi MT Condensed" pitchFamily="34" charset="0"/>
            </a:endParaRPr>
          </a:p>
          <a:p>
            <a:pPr lvl="1" eaLnBrk="1" hangingPunct="1">
              <a:buFont typeface="Wingdings" pitchFamily="2" charset="2"/>
              <a:buNone/>
              <a:defRPr/>
            </a:pPr>
            <a:r>
              <a:rPr lang="en-US" sz="3200" i="1" dirty="0" smtClean="0">
                <a:latin typeface="Abadi MT Condensed" pitchFamily="34" charset="0"/>
              </a:rPr>
              <a:t>“For the word of God is living and powerful, and sharper than any two-edged sword, piercing even to the division of soul and spirit, and of joints and marrow, </a:t>
            </a:r>
            <a:r>
              <a:rPr lang="en-US" sz="3200" i="1" u="sng" dirty="0" smtClean="0">
                <a:latin typeface="Abadi MT Condensed" pitchFamily="34" charset="0"/>
              </a:rPr>
              <a:t>and is a discerner of the thoughts and intents of the heart</a:t>
            </a:r>
            <a:r>
              <a:rPr lang="en-US" sz="3200" i="1" dirty="0" smtClean="0">
                <a:latin typeface="Abadi MT Condensed" pitchFamily="34" charset="0"/>
              </a:rPr>
              <a:t>”  </a:t>
            </a:r>
            <a:r>
              <a:rPr lang="en-US" sz="3200" i="1" dirty="0" smtClean="0">
                <a:solidFill>
                  <a:schemeClr val="hlink"/>
                </a:solidFill>
                <a:latin typeface="Abadi MT Condensed" pitchFamily="34" charset="0"/>
              </a:rPr>
              <a:t>(He.4:12-13)</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The Word Manifests The Heart</a:t>
            </a:r>
          </a:p>
        </p:txBody>
      </p:sp>
      <p:sp>
        <p:nvSpPr>
          <p:cNvPr id="89091" name="Rectangle 3"/>
          <p:cNvSpPr>
            <a:spLocks noGrp="1" noChangeArrowheads="1"/>
          </p:cNvSpPr>
          <p:nvPr>
            <p:ph type="body" idx="1"/>
          </p:nvPr>
        </p:nvSpPr>
        <p:spPr/>
        <p:txBody>
          <a:bodyPr/>
          <a:lstStyle/>
          <a:p>
            <a:pPr eaLnBrk="1" hangingPunct="1">
              <a:defRPr/>
            </a:pPr>
            <a:r>
              <a:rPr lang="en-US" dirty="0" smtClean="0"/>
              <a:t>This makes it possible to </a:t>
            </a:r>
            <a:r>
              <a:rPr lang="en-US" i="1" dirty="0" smtClean="0">
                <a:solidFill>
                  <a:schemeClr val="hlink"/>
                </a:solidFill>
              </a:rPr>
              <a:t>“</a:t>
            </a:r>
            <a:r>
              <a:rPr lang="en-US" i="1" u="sng" dirty="0" smtClean="0">
                <a:solidFill>
                  <a:schemeClr val="hlink"/>
                </a:solidFill>
              </a:rPr>
              <a:t>judge with righteous judgment</a:t>
            </a:r>
            <a:r>
              <a:rPr lang="en-US" i="1" dirty="0" smtClean="0">
                <a:solidFill>
                  <a:schemeClr val="hlink"/>
                </a:solidFill>
              </a:rPr>
              <a:t>”</a:t>
            </a:r>
          </a:p>
          <a:p>
            <a:pPr lvl="1" eaLnBrk="1" hangingPunct="1">
              <a:buFont typeface="Wingdings" pitchFamily="2" charset="2"/>
              <a:buNone/>
              <a:defRPr/>
            </a:pPr>
            <a:r>
              <a:rPr lang="en-US" i="1" dirty="0" smtClean="0">
                <a:latin typeface="Abadi MT Condensed" pitchFamily="34" charset="0"/>
              </a:rPr>
              <a:t>“ … It was necessary that </a:t>
            </a:r>
            <a:r>
              <a:rPr lang="en-US" b="1" i="1" u="sng" dirty="0" smtClean="0">
                <a:solidFill>
                  <a:srgbClr val="FFCC00"/>
                </a:solidFill>
                <a:latin typeface="Abadi MT Condensed" pitchFamily="34" charset="0"/>
              </a:rPr>
              <a:t>the word of God</a:t>
            </a:r>
            <a:r>
              <a:rPr lang="en-US" i="1" dirty="0" smtClean="0">
                <a:latin typeface="Abadi MT Condensed" pitchFamily="34" charset="0"/>
              </a:rPr>
              <a:t> should be spoken to you first; but since </a:t>
            </a:r>
            <a:r>
              <a:rPr lang="en-US" b="1" i="1" u="sng" dirty="0" smtClean="0">
                <a:solidFill>
                  <a:srgbClr val="FFCC00"/>
                </a:solidFill>
                <a:latin typeface="Abadi MT Condensed" pitchFamily="34" charset="0"/>
              </a:rPr>
              <a:t>you reject it</a:t>
            </a:r>
            <a:r>
              <a:rPr lang="en-US" i="1" dirty="0" smtClean="0">
                <a:latin typeface="Abadi MT Condensed" pitchFamily="34" charset="0"/>
              </a:rPr>
              <a:t>, and </a:t>
            </a:r>
            <a:r>
              <a:rPr lang="en-US" b="1" i="1" u="sng" dirty="0" smtClean="0">
                <a:solidFill>
                  <a:srgbClr val="FFCC00"/>
                </a:solidFill>
                <a:latin typeface="Abadi MT Condensed" pitchFamily="34" charset="0"/>
              </a:rPr>
              <a:t>judge yourselves</a:t>
            </a:r>
            <a:r>
              <a:rPr lang="en-US" i="1" dirty="0" smtClean="0">
                <a:latin typeface="Abadi MT Condensed" pitchFamily="34" charset="0"/>
              </a:rPr>
              <a:t> unworthy of everlasting life, behold, we turn to the Gentiles’ ” </a:t>
            </a:r>
            <a:r>
              <a:rPr lang="en-US" i="1" dirty="0" smtClean="0">
                <a:solidFill>
                  <a:schemeClr val="hlink"/>
                </a:solidFill>
                <a:latin typeface="Abadi MT Condensed" pitchFamily="34" charset="0"/>
              </a:rPr>
              <a:t>(Ac.13:46)</a:t>
            </a:r>
            <a:endParaRPr lang="en-US" i="1" dirty="0" smtClean="0">
              <a:latin typeface="Abadi MT Condensed" pitchFamily="34" charset="0"/>
            </a:endParaRPr>
          </a:p>
          <a:p>
            <a:pPr eaLnBrk="1" hangingPunct="1">
              <a:defRPr/>
            </a:pPr>
            <a:r>
              <a:rPr lang="en-US" dirty="0" smtClean="0"/>
              <a:t>Thus men judge themselves, or their heart by their response to the Truth</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9091">
                                            <p:txEl>
                                              <p:pRg st="2" end="2"/>
                                            </p:txEl>
                                          </p:spTgt>
                                        </p:tgtEl>
                                        <p:attrNameLst>
                                          <p:attrName>style.visibility</p:attrName>
                                        </p:attrNameLst>
                                      </p:cBhvr>
                                      <p:to>
                                        <p:strVal val="visible"/>
                                      </p:to>
                                    </p:set>
                                    <p:animEffect transition="in" filter="fade">
                                      <p:cBhvr>
                                        <p:cTn id="11" dur="5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52400" y="277813"/>
            <a:ext cx="8915400" cy="1143000"/>
          </a:xfrm>
        </p:spPr>
        <p:txBody>
          <a:bodyPr/>
          <a:lstStyle/>
          <a:p>
            <a:pPr eaLnBrk="1" hangingPunct="1">
              <a:defRPr/>
            </a:pPr>
            <a:r>
              <a:rPr lang="en-US" sz="4800" dirty="0" smtClean="0"/>
              <a:t>The Word Manifests The Heart</a:t>
            </a:r>
          </a:p>
        </p:txBody>
      </p:sp>
      <p:sp>
        <p:nvSpPr>
          <p:cNvPr id="90115" name="Rectangle 3"/>
          <p:cNvSpPr>
            <a:spLocks noGrp="1" noChangeArrowheads="1"/>
          </p:cNvSpPr>
          <p:nvPr>
            <p:ph type="body" idx="1"/>
          </p:nvPr>
        </p:nvSpPr>
        <p:spPr/>
        <p:txBody>
          <a:bodyPr/>
          <a:lstStyle/>
          <a:p>
            <a:pPr eaLnBrk="1" hangingPunct="1">
              <a:defRPr/>
            </a:pPr>
            <a:r>
              <a:rPr lang="en-US" dirty="0" smtClean="0"/>
              <a:t>This makes it possible to </a:t>
            </a:r>
            <a:r>
              <a:rPr lang="en-US" i="1" dirty="0" smtClean="0">
                <a:solidFill>
                  <a:schemeClr val="hlink"/>
                </a:solidFill>
              </a:rPr>
              <a:t>“</a:t>
            </a:r>
            <a:r>
              <a:rPr lang="en-US" i="1" u="sng" dirty="0" smtClean="0">
                <a:solidFill>
                  <a:schemeClr val="hlink"/>
                </a:solidFill>
              </a:rPr>
              <a:t>judge with righteous judgment</a:t>
            </a:r>
            <a:r>
              <a:rPr lang="en-US" i="1" dirty="0" smtClean="0">
                <a:solidFill>
                  <a:schemeClr val="hlink"/>
                </a:solidFill>
              </a:rPr>
              <a:t>”</a:t>
            </a:r>
          </a:p>
          <a:p>
            <a:pPr lvl="1" eaLnBrk="1" hangingPunct="1">
              <a:buFont typeface="Wingdings" pitchFamily="2" charset="2"/>
              <a:buNone/>
              <a:defRPr/>
            </a:pPr>
            <a:r>
              <a:rPr lang="en-US" i="1" dirty="0" smtClean="0">
                <a:solidFill>
                  <a:schemeClr val="hlink"/>
                </a:solidFill>
                <a:latin typeface="Abadi MT Condensed" pitchFamily="34" charset="0"/>
              </a:rPr>
              <a:t>(Mt.7:6)</a:t>
            </a:r>
            <a:r>
              <a:rPr lang="en-US" i="1" dirty="0" smtClean="0">
                <a:latin typeface="Abadi MT Condensed" pitchFamily="34" charset="0"/>
              </a:rPr>
              <a:t> “Do not give what is holy to the dogs; nor cast your pearls before swine…</a:t>
            </a:r>
          </a:p>
          <a:p>
            <a:pPr lvl="1" eaLnBrk="1" hangingPunct="1">
              <a:buFont typeface="Wingdings" pitchFamily="2" charset="2"/>
              <a:buNone/>
              <a:defRPr/>
            </a:pPr>
            <a:r>
              <a:rPr lang="en-US" sz="3600" i="1" u="sng" dirty="0" smtClean="0">
                <a:solidFill>
                  <a:srgbClr val="990000"/>
                </a:solidFill>
                <a:latin typeface="Abadi MT Condensed" pitchFamily="34" charset="0"/>
              </a:rPr>
              <a:t>How may I know if one is a dog or a hog</a:t>
            </a:r>
          </a:p>
        </p:txBody>
      </p:sp>
      <p:sp>
        <p:nvSpPr>
          <p:cNvPr id="90116" name="Text Box 4"/>
          <p:cNvSpPr txBox="1">
            <a:spLocks noChangeArrowheads="1"/>
          </p:cNvSpPr>
          <p:nvPr/>
        </p:nvSpPr>
        <p:spPr bwMode="auto">
          <a:xfrm>
            <a:off x="1295400" y="4038600"/>
            <a:ext cx="64770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50000"/>
              </a:spcBef>
            </a:pPr>
            <a:r>
              <a:rPr lang="en-US" sz="20800">
                <a:solidFill>
                  <a:srgbClr val="990000"/>
                </a:solidFill>
                <a:latin typeface="Arial Black" pitchFamily="34"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10" presetClass="entr" presetSubtype="0" fill="hold" grpId="0" nodeType="afterEffect">
                                  <p:stCondLst>
                                    <p:cond delay="500"/>
                                  </p:stCondLst>
                                  <p:childTnLst>
                                    <p:set>
                                      <p:cBhvr>
                                        <p:cTn id="13" dur="1" fill="hold">
                                          <p:stCondLst>
                                            <p:cond delay="0"/>
                                          </p:stCondLst>
                                        </p:cTn>
                                        <p:tgtEl>
                                          <p:spTgt spid="90116"/>
                                        </p:tgtEl>
                                        <p:attrNameLst>
                                          <p:attrName>style.visibility</p:attrName>
                                        </p:attrNameLst>
                                      </p:cBhvr>
                                      <p:to>
                                        <p:strVal val="visible"/>
                                      </p:to>
                                    </p:set>
                                    <p:animEffect transition="in" filter="fade">
                                      <p:cBhvr>
                                        <p:cTn id="14" dur="5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90116"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The Word Manifests The Heart</a:t>
            </a:r>
          </a:p>
        </p:txBody>
      </p:sp>
      <p:sp>
        <p:nvSpPr>
          <p:cNvPr id="145411" name="Rectangle 3"/>
          <p:cNvSpPr>
            <a:spLocks noGrp="1" noChangeArrowheads="1"/>
          </p:cNvSpPr>
          <p:nvPr>
            <p:ph type="body" idx="1"/>
          </p:nvPr>
        </p:nvSpPr>
        <p:spPr/>
        <p:txBody>
          <a:bodyPr/>
          <a:lstStyle/>
          <a:p>
            <a:pPr eaLnBrk="1" hangingPunct="1">
              <a:defRPr/>
            </a:pPr>
            <a:r>
              <a:rPr lang="en-US" dirty="0" smtClean="0"/>
              <a:t>This makes it possible to </a:t>
            </a:r>
            <a:r>
              <a:rPr lang="en-US" i="1" dirty="0" smtClean="0">
                <a:solidFill>
                  <a:schemeClr val="hlink"/>
                </a:solidFill>
              </a:rPr>
              <a:t>“</a:t>
            </a:r>
            <a:r>
              <a:rPr lang="en-US" i="1" u="sng" dirty="0" smtClean="0">
                <a:solidFill>
                  <a:schemeClr val="hlink"/>
                </a:solidFill>
              </a:rPr>
              <a:t>judge with righteous judgment</a:t>
            </a:r>
            <a:r>
              <a:rPr lang="en-US" i="1" dirty="0" smtClean="0">
                <a:solidFill>
                  <a:schemeClr val="hlink"/>
                </a:solidFill>
              </a:rPr>
              <a:t>”</a:t>
            </a:r>
          </a:p>
          <a:p>
            <a:pPr lvl="1" eaLnBrk="1" hangingPunct="1">
              <a:buFont typeface="Wingdings" pitchFamily="2" charset="2"/>
              <a:buNone/>
              <a:defRPr/>
            </a:pPr>
            <a:r>
              <a:rPr lang="en-US" i="1" dirty="0" smtClean="0">
                <a:solidFill>
                  <a:schemeClr val="hlink"/>
                </a:solidFill>
                <a:latin typeface="Abadi MT Condensed" pitchFamily="34" charset="0"/>
              </a:rPr>
              <a:t>(Mt.7:6)</a:t>
            </a:r>
            <a:r>
              <a:rPr lang="en-US" i="1" dirty="0" smtClean="0">
                <a:latin typeface="Abadi MT Condensed" pitchFamily="34" charset="0"/>
              </a:rPr>
              <a:t> “Do not give what is holy to the dogs; nor cast your pearls before swine…</a:t>
            </a:r>
          </a:p>
          <a:p>
            <a:pPr lvl="1" eaLnBrk="1" hangingPunct="1">
              <a:buFont typeface="Wingdings" pitchFamily="2" charset="2"/>
              <a:buNone/>
              <a:defRPr/>
            </a:pPr>
            <a:r>
              <a:rPr lang="en-US" i="1" dirty="0" smtClean="0">
                <a:solidFill>
                  <a:schemeClr val="hlink"/>
                </a:solidFill>
                <a:latin typeface="Abadi MT Condensed" pitchFamily="34" charset="0"/>
              </a:rPr>
              <a:t>(v.16)</a:t>
            </a:r>
            <a:r>
              <a:rPr lang="en-US" i="1" dirty="0" smtClean="0">
                <a:latin typeface="Abadi MT Condensed" pitchFamily="34" charset="0"/>
              </a:rPr>
              <a:t> you will know them by their fruits…</a:t>
            </a:r>
          </a:p>
          <a:p>
            <a:pPr lvl="1" eaLnBrk="1" hangingPunct="1">
              <a:buFont typeface="Wingdings" pitchFamily="2" charset="2"/>
              <a:buNone/>
              <a:defRPr/>
            </a:pPr>
            <a:r>
              <a:rPr lang="en-US" i="1" dirty="0" smtClean="0">
                <a:solidFill>
                  <a:schemeClr val="hlink"/>
                </a:solidFill>
                <a:latin typeface="Abadi MT Condensed" pitchFamily="34" charset="0"/>
              </a:rPr>
              <a:t>(v.17-18)</a:t>
            </a:r>
            <a:r>
              <a:rPr lang="en-US" i="1" dirty="0" smtClean="0">
                <a:latin typeface="Abadi MT Condensed" pitchFamily="34" charset="0"/>
              </a:rPr>
              <a:t> every good tree bears good fruit, but a bad tree bears bad fruit. A good tree cannot bear bad fruit, nor can a bad tree bear good fruit”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41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5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The Word Manifests The Heart</a:t>
            </a:r>
          </a:p>
        </p:txBody>
      </p:sp>
      <p:sp>
        <p:nvSpPr>
          <p:cNvPr id="147459" name="Rectangle 3"/>
          <p:cNvSpPr>
            <a:spLocks noGrp="1" noChangeArrowheads="1"/>
          </p:cNvSpPr>
          <p:nvPr>
            <p:ph type="body" idx="1"/>
          </p:nvPr>
        </p:nvSpPr>
        <p:spPr/>
        <p:txBody>
          <a:bodyPr/>
          <a:lstStyle/>
          <a:p>
            <a:pPr eaLnBrk="1" hangingPunct="1">
              <a:defRPr/>
            </a:pPr>
            <a:r>
              <a:rPr lang="en-US" dirty="0" smtClean="0"/>
              <a:t>This makes it possible to </a:t>
            </a:r>
            <a:r>
              <a:rPr lang="en-US" i="1" dirty="0" smtClean="0">
                <a:solidFill>
                  <a:schemeClr val="hlink"/>
                </a:solidFill>
              </a:rPr>
              <a:t>“</a:t>
            </a:r>
            <a:r>
              <a:rPr lang="en-US" i="1" u="sng" dirty="0" smtClean="0">
                <a:solidFill>
                  <a:schemeClr val="hlink"/>
                </a:solidFill>
              </a:rPr>
              <a:t>judge with righteous judgment</a:t>
            </a:r>
            <a:r>
              <a:rPr lang="en-US" i="1" dirty="0" smtClean="0">
                <a:solidFill>
                  <a:schemeClr val="hlink"/>
                </a:solidFill>
              </a:rPr>
              <a:t>”</a:t>
            </a:r>
          </a:p>
          <a:p>
            <a:pPr lvl="1" eaLnBrk="1" hangingPunct="1">
              <a:buFont typeface="Wingdings" pitchFamily="2" charset="2"/>
              <a:buNone/>
              <a:defRPr/>
            </a:pPr>
            <a:r>
              <a:rPr lang="en-US" i="1" dirty="0" smtClean="0">
                <a:solidFill>
                  <a:schemeClr val="hlink"/>
                </a:solidFill>
                <a:latin typeface="Abadi MT Condensed" pitchFamily="34" charset="0"/>
              </a:rPr>
              <a:t>(Mt.7:6)</a:t>
            </a:r>
            <a:r>
              <a:rPr lang="en-US" i="1" dirty="0" smtClean="0">
                <a:latin typeface="Abadi MT Condensed" pitchFamily="34" charset="0"/>
              </a:rPr>
              <a:t> “Do not give what is holy to the dogs; nor cast your pearls before swine…</a:t>
            </a:r>
          </a:p>
          <a:p>
            <a:pPr lvl="1" eaLnBrk="1" hangingPunct="1">
              <a:buFont typeface="Wingdings" pitchFamily="2" charset="2"/>
              <a:buNone/>
              <a:defRPr/>
            </a:pPr>
            <a:r>
              <a:rPr lang="en-US" i="1" dirty="0" smtClean="0">
                <a:solidFill>
                  <a:schemeClr val="hlink"/>
                </a:solidFill>
                <a:latin typeface="Abadi MT Condensed" pitchFamily="34" charset="0"/>
              </a:rPr>
              <a:t>(v.16)</a:t>
            </a:r>
            <a:r>
              <a:rPr lang="en-US" i="1" dirty="0" smtClean="0">
                <a:latin typeface="Abadi MT Condensed" pitchFamily="34" charset="0"/>
              </a:rPr>
              <a:t> you will know them by their fruits…</a:t>
            </a:r>
          </a:p>
          <a:p>
            <a:pPr lvl="1" eaLnBrk="1" hangingPunct="1">
              <a:buFont typeface="Wingdings" pitchFamily="2" charset="2"/>
              <a:buNone/>
              <a:defRPr/>
            </a:pPr>
            <a:r>
              <a:rPr lang="en-US" i="1" dirty="0" smtClean="0">
                <a:solidFill>
                  <a:schemeClr val="hlink"/>
                </a:solidFill>
                <a:latin typeface="Abadi MT Condensed" pitchFamily="34" charset="0"/>
              </a:rPr>
              <a:t>(v.17-18)</a:t>
            </a:r>
            <a:r>
              <a:rPr lang="en-US" i="1" dirty="0" smtClean="0">
                <a:latin typeface="Abadi MT Condensed" pitchFamily="34" charset="0"/>
              </a:rPr>
              <a:t> every good tree bears good fruit, but a bad tree bears bad fruit. </a:t>
            </a:r>
            <a:r>
              <a:rPr lang="en-US" i="1" u="sng" dirty="0" smtClean="0">
                <a:solidFill>
                  <a:schemeClr val="hlink"/>
                </a:solidFill>
                <a:latin typeface="Abadi MT Condensed" pitchFamily="34" charset="0"/>
              </a:rPr>
              <a:t>A good tree cannot bear bad fruit</a:t>
            </a:r>
            <a:r>
              <a:rPr lang="en-US" i="1" dirty="0" smtClean="0">
                <a:latin typeface="Abadi MT Condensed" pitchFamily="34" charset="0"/>
              </a:rPr>
              <a:t>, nor can a bad tree bear good fruit”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745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45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7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The Word Manifests The Heart</a:t>
            </a:r>
          </a:p>
        </p:txBody>
      </p:sp>
      <p:sp>
        <p:nvSpPr>
          <p:cNvPr id="91139" name="Rectangle 3"/>
          <p:cNvSpPr>
            <a:spLocks noGrp="1" noChangeArrowheads="1"/>
          </p:cNvSpPr>
          <p:nvPr>
            <p:ph type="body" idx="1"/>
          </p:nvPr>
        </p:nvSpPr>
        <p:spPr/>
        <p:txBody>
          <a:bodyPr/>
          <a:lstStyle/>
          <a:p>
            <a:pPr eaLnBrk="1" hangingPunct="1">
              <a:defRPr/>
            </a:pPr>
            <a:r>
              <a:rPr lang="en-US" dirty="0" smtClean="0"/>
              <a:t>This makes it possible to </a:t>
            </a:r>
            <a:r>
              <a:rPr lang="en-US" i="1" dirty="0" smtClean="0">
                <a:solidFill>
                  <a:schemeClr val="hlink"/>
                </a:solidFill>
              </a:rPr>
              <a:t>“</a:t>
            </a:r>
            <a:r>
              <a:rPr lang="en-US" i="1" u="sng" dirty="0" smtClean="0">
                <a:solidFill>
                  <a:schemeClr val="hlink"/>
                </a:solidFill>
              </a:rPr>
              <a:t>judge with righteous judgment</a:t>
            </a:r>
            <a:r>
              <a:rPr lang="en-US" i="1" dirty="0" smtClean="0">
                <a:solidFill>
                  <a:schemeClr val="hlink"/>
                </a:solidFill>
              </a:rPr>
              <a:t>”</a:t>
            </a:r>
          </a:p>
          <a:p>
            <a:pPr lvl="1" eaLnBrk="1" hangingPunct="1">
              <a:buFont typeface="Wingdings" pitchFamily="2" charset="2"/>
              <a:buNone/>
              <a:defRPr/>
            </a:pPr>
            <a:r>
              <a:rPr lang="en-US" sz="3200" i="1" dirty="0" smtClean="0">
                <a:latin typeface="Abadi MT Condensed" pitchFamily="34" charset="0"/>
              </a:rPr>
              <a:t>“In this the children of God and the children of the devil are manifest: Whoever does not practice righteousness is not of God… ” </a:t>
            </a:r>
            <a:r>
              <a:rPr lang="en-US" sz="3200" i="1" dirty="0" smtClean="0">
                <a:solidFill>
                  <a:schemeClr val="hlink"/>
                </a:solidFill>
                <a:latin typeface="Abadi MT Condensed" pitchFamily="34" charset="0"/>
              </a:rPr>
              <a:t>(1Jo.3:10) </a:t>
            </a:r>
            <a:endParaRPr lang="en-US" sz="3200" dirty="0" smtClean="0">
              <a:solidFill>
                <a:schemeClr val="hlink"/>
              </a:solidFill>
              <a:latin typeface="Abadi MT Condensed" pitchFamily="34" charset="0"/>
            </a:endParaRPr>
          </a:p>
          <a:p>
            <a:pPr eaLnBrk="1" hangingPunct="1">
              <a:defRPr/>
            </a:pPr>
            <a:r>
              <a:rPr lang="en-US" dirty="0" smtClean="0"/>
              <a:t>Thus a man’s obedience to the Word, or lack thereof, manifests his heart.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animEffect transition="in" filter="fade">
                                      <p:cBhvr>
                                        <p:cTn id="11" dur="500"/>
                                        <p:tgtEl>
                                          <p:spTgt spid="91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The Word Manifests The Heart</a:t>
            </a:r>
          </a:p>
        </p:txBody>
      </p:sp>
      <p:sp>
        <p:nvSpPr>
          <p:cNvPr id="92163" name="Rectangle 3"/>
          <p:cNvSpPr>
            <a:spLocks noGrp="1" noChangeArrowheads="1"/>
          </p:cNvSpPr>
          <p:nvPr>
            <p:ph type="body" idx="1"/>
          </p:nvPr>
        </p:nvSpPr>
        <p:spPr/>
        <p:txBody>
          <a:bodyPr/>
          <a:lstStyle/>
          <a:p>
            <a:pPr eaLnBrk="1" hangingPunct="1">
              <a:defRPr/>
            </a:pPr>
            <a:r>
              <a:rPr lang="en-US" sz="3600" dirty="0" smtClean="0"/>
              <a:t>This is how we </a:t>
            </a:r>
            <a:r>
              <a:rPr lang="en-US" sz="3600" i="1" dirty="0" smtClean="0">
                <a:solidFill>
                  <a:schemeClr val="hlink"/>
                </a:solidFill>
              </a:rPr>
              <a:t>“</a:t>
            </a:r>
            <a:r>
              <a:rPr lang="en-US" sz="3600" i="1" u="sng" dirty="0" smtClean="0">
                <a:solidFill>
                  <a:schemeClr val="hlink"/>
                </a:solidFill>
              </a:rPr>
              <a:t>test the spirits</a:t>
            </a:r>
            <a:r>
              <a:rPr lang="en-US" sz="3600" i="1" dirty="0" smtClean="0">
                <a:solidFill>
                  <a:schemeClr val="hlink"/>
                </a:solidFill>
              </a:rPr>
              <a:t>”</a:t>
            </a:r>
          </a:p>
          <a:p>
            <a:pPr lvl="1" eaLnBrk="1" hangingPunct="1">
              <a:buFont typeface="Wingdings" pitchFamily="2" charset="2"/>
              <a:buNone/>
              <a:defRPr/>
            </a:pPr>
            <a:r>
              <a:rPr lang="en-US" sz="3200" i="1" dirty="0" smtClean="0">
                <a:latin typeface="Abadi MT Condensed" pitchFamily="34" charset="0"/>
              </a:rPr>
              <a:t>“Beloved, do not believe every spirit, but </a:t>
            </a:r>
            <a:r>
              <a:rPr lang="en-US" sz="3200" i="1" u="sng" dirty="0" smtClean="0">
                <a:solidFill>
                  <a:schemeClr val="hlink"/>
                </a:solidFill>
                <a:latin typeface="Abadi MT Condensed" pitchFamily="34" charset="0"/>
              </a:rPr>
              <a:t>test the spirits</a:t>
            </a:r>
            <a:r>
              <a:rPr lang="en-US" sz="3200" i="1" u="sng" dirty="0" smtClean="0">
                <a:latin typeface="Abadi MT Condensed" pitchFamily="34" charset="0"/>
              </a:rPr>
              <a:t>, whether they are of God</a:t>
            </a:r>
            <a:r>
              <a:rPr lang="en-US" sz="3200" i="1" dirty="0" smtClean="0">
                <a:latin typeface="Abadi MT Condensed" pitchFamily="34" charset="0"/>
              </a:rPr>
              <a:t>; because many false prophets have gone out into the world… (v.6) … </a:t>
            </a:r>
            <a:r>
              <a:rPr lang="en-US" sz="3200" i="1" u="sng" dirty="0" smtClean="0">
                <a:latin typeface="Abadi MT Condensed" pitchFamily="34" charset="0"/>
              </a:rPr>
              <a:t>He who knows God hears us; he who is not of God does not hear us. By this we know the spirit of truth and the spirit of error</a:t>
            </a:r>
            <a:r>
              <a:rPr lang="en-US" sz="3200" i="1" dirty="0" smtClean="0">
                <a:latin typeface="Abadi MT Condensed" pitchFamily="34" charset="0"/>
              </a:rPr>
              <a:t>.” </a:t>
            </a:r>
            <a:r>
              <a:rPr lang="en-US" sz="3200" i="1" dirty="0" smtClean="0">
                <a:solidFill>
                  <a:schemeClr val="hlink"/>
                </a:solidFill>
                <a:latin typeface="Abadi MT Condensed" pitchFamily="34" charset="0"/>
              </a:rPr>
              <a:t>(1Jo.4:1)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fade">
                                      <p:cBhvr>
                                        <p:cTn id="7" dur="500"/>
                                        <p:tgtEl>
                                          <p:spTgt spid="9216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92163">
                                            <p:txEl>
                                              <p:pRg st="1" end="1"/>
                                            </p:txEl>
                                          </p:spTgt>
                                        </p:tgtEl>
                                        <p:attrNameLst>
                                          <p:attrName>style.visibility</p:attrName>
                                        </p:attrNameLst>
                                      </p:cBhvr>
                                      <p:to>
                                        <p:strVal val="visible"/>
                                      </p:to>
                                    </p:set>
                                    <p:animEffect transition="in" filter="fade">
                                      <p:cBhvr>
                                        <p:cTn id="11" dur="500"/>
                                        <p:tgtEl>
                                          <p:spTgt spid="92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The Word Manifests The Heart</a:t>
            </a:r>
          </a:p>
        </p:txBody>
      </p:sp>
      <p:sp>
        <p:nvSpPr>
          <p:cNvPr id="93187" name="Rectangle 3"/>
          <p:cNvSpPr>
            <a:spLocks noGrp="1" noChangeArrowheads="1"/>
          </p:cNvSpPr>
          <p:nvPr>
            <p:ph type="body" idx="1"/>
          </p:nvPr>
        </p:nvSpPr>
        <p:spPr/>
        <p:txBody>
          <a:bodyPr/>
          <a:lstStyle/>
          <a:p>
            <a:pPr eaLnBrk="1" hangingPunct="1">
              <a:defRPr/>
            </a:pPr>
            <a:r>
              <a:rPr lang="en-US" sz="3600" dirty="0" smtClean="0"/>
              <a:t>This is how we </a:t>
            </a:r>
            <a:r>
              <a:rPr lang="en-US" sz="3600" i="1" dirty="0" smtClean="0">
                <a:solidFill>
                  <a:schemeClr val="hlink"/>
                </a:solidFill>
              </a:rPr>
              <a:t>“</a:t>
            </a:r>
            <a:r>
              <a:rPr lang="en-US" sz="3600" i="1" u="sng" dirty="0" smtClean="0">
                <a:solidFill>
                  <a:schemeClr val="hlink"/>
                </a:solidFill>
              </a:rPr>
              <a:t>test the spirits</a:t>
            </a:r>
            <a:r>
              <a:rPr lang="en-US" sz="3600" i="1" dirty="0" smtClean="0">
                <a:solidFill>
                  <a:schemeClr val="hlink"/>
                </a:solidFill>
              </a:rPr>
              <a:t>”</a:t>
            </a:r>
          </a:p>
          <a:p>
            <a:pPr lvl="1" eaLnBrk="1" hangingPunct="1">
              <a:buFont typeface="Wingdings" pitchFamily="2" charset="2"/>
              <a:buNone/>
              <a:defRPr/>
            </a:pPr>
            <a:r>
              <a:rPr lang="en-US" sz="3200" i="1" dirty="0" smtClean="0">
                <a:latin typeface="Abadi MT Condensed" pitchFamily="34" charset="0"/>
              </a:rPr>
              <a:t>“… And you have </a:t>
            </a:r>
            <a:r>
              <a:rPr lang="en-US" sz="3200" i="1" dirty="0" smtClean="0">
                <a:solidFill>
                  <a:schemeClr val="hlink"/>
                </a:solidFill>
                <a:latin typeface="Abadi MT Condensed" pitchFamily="34" charset="0"/>
              </a:rPr>
              <a:t>tested </a:t>
            </a:r>
            <a:r>
              <a:rPr lang="en-US" sz="3200" i="1" dirty="0" smtClean="0">
                <a:latin typeface="Abadi MT Condensed" pitchFamily="34" charset="0"/>
              </a:rPr>
              <a:t>those who say they are apostles and are not, and have found them liars.” </a:t>
            </a:r>
            <a:r>
              <a:rPr lang="en-US" sz="3200" i="1" dirty="0" smtClean="0">
                <a:solidFill>
                  <a:schemeClr val="hlink"/>
                </a:solidFill>
                <a:latin typeface="Abadi MT Condensed" pitchFamily="34" charset="0"/>
              </a:rPr>
              <a:t>(Re.2:2)</a:t>
            </a:r>
            <a:r>
              <a:rPr lang="en-US" sz="3200" i="1" dirty="0" smtClean="0">
                <a:latin typeface="Abadi MT Condensed" pitchFamily="34" charset="0"/>
              </a:rPr>
              <a:t> </a:t>
            </a:r>
          </a:p>
          <a:p>
            <a:pPr lvl="1" eaLnBrk="1" hangingPunct="1">
              <a:buFont typeface="Wingdings" pitchFamily="2" charset="2"/>
              <a:buNone/>
              <a:defRPr/>
            </a:pPr>
            <a:r>
              <a:rPr lang="en-US" sz="3200" i="1" dirty="0" smtClean="0">
                <a:latin typeface="Abadi MT Condensed" pitchFamily="34" charset="0"/>
              </a:rPr>
              <a:t>“</a:t>
            </a:r>
            <a:r>
              <a:rPr lang="en-US" sz="3200" i="1" dirty="0" smtClean="0">
                <a:solidFill>
                  <a:schemeClr val="hlink"/>
                </a:solidFill>
                <a:latin typeface="Abadi MT Condensed" pitchFamily="34" charset="0"/>
              </a:rPr>
              <a:t>Test </a:t>
            </a:r>
            <a:r>
              <a:rPr lang="en-US" sz="3200" i="1" dirty="0" smtClean="0">
                <a:latin typeface="Abadi MT Condensed" pitchFamily="34" charset="0"/>
              </a:rPr>
              <a:t>all things; hold fast what is good.” </a:t>
            </a:r>
            <a:r>
              <a:rPr lang="en-US" sz="3200" i="1" dirty="0" smtClean="0">
                <a:solidFill>
                  <a:schemeClr val="hlink"/>
                </a:solidFill>
                <a:latin typeface="Abadi MT Condensed" pitchFamily="34" charset="0"/>
              </a:rPr>
              <a:t>(1Th.5:21)</a:t>
            </a:r>
            <a:endParaRPr lang="en-US" sz="3200" i="1" dirty="0" smtClean="0">
              <a:latin typeface="Abadi MT Condensed" pitchFamily="34" charset="0"/>
            </a:endParaRPr>
          </a:p>
          <a:p>
            <a:pPr eaLnBrk="1" hangingPunct="1">
              <a:defRPr/>
            </a:pPr>
            <a:r>
              <a:rPr lang="en-US" dirty="0" smtClean="0"/>
              <a:t>The Word is the litmus paper of doctrine. When we show it (the Word) to men it becomes the litmus paper of their heart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3187">
                                            <p:txEl>
                                              <p:pRg st="2" end="2"/>
                                            </p:txEl>
                                          </p:spTgt>
                                        </p:tgtEl>
                                        <p:attrNameLst>
                                          <p:attrName>style.visibility</p:attrName>
                                        </p:attrNameLst>
                                      </p:cBhvr>
                                      <p:to>
                                        <p:strVal val="visible"/>
                                      </p:to>
                                    </p:set>
                                    <p:animEffect transition="in" filter="fade">
                                      <p:cBhvr>
                                        <p:cTn id="11" dur="500"/>
                                        <p:tgtEl>
                                          <p:spTgt spid="93187">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3187">
                                            <p:txEl>
                                              <p:pRg st="3" end="3"/>
                                            </p:txEl>
                                          </p:spTgt>
                                        </p:tgtEl>
                                        <p:attrNameLst>
                                          <p:attrName>style.visibility</p:attrName>
                                        </p:attrNameLst>
                                      </p:cBhvr>
                                      <p:to>
                                        <p:strVal val="visible"/>
                                      </p:to>
                                    </p:set>
                                    <p:animEffect transition="in" filter="fade">
                                      <p:cBhvr>
                                        <p:cTn id="16" dur="500"/>
                                        <p:tgtEl>
                                          <p:spTgt spid="93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en-US" sz="3600" smtClean="0"/>
              <a:t>Ed Harrell: </a:t>
            </a:r>
            <a:r>
              <a:rPr lang="en-US" sz="3200" i="1" smtClean="0">
                <a:latin typeface="Times New Roman" pitchFamily="18" charset="0"/>
              </a:rPr>
              <a:t>“Homer Hailey: False Teacher?”</a:t>
            </a:r>
            <a:r>
              <a:rPr lang="en-US" sz="4000" smtClean="0"/>
              <a:t> </a:t>
            </a:r>
            <a:r>
              <a:rPr lang="en-US" sz="2400" smtClean="0">
                <a:latin typeface="Times New Roman" pitchFamily="18" charset="0"/>
              </a:rPr>
              <a:t>(Christianity Magazine / November 1988 p.8)</a:t>
            </a:r>
          </a:p>
        </p:txBody>
      </p:sp>
      <p:sp>
        <p:nvSpPr>
          <p:cNvPr id="191491" name="Rectangle 3"/>
          <p:cNvSpPr>
            <a:spLocks noGrp="1" noChangeArrowheads="1"/>
          </p:cNvSpPr>
          <p:nvPr>
            <p:ph type="body" idx="1"/>
          </p:nvPr>
        </p:nvSpPr>
        <p:spPr/>
        <p:txBody>
          <a:bodyPr/>
          <a:lstStyle/>
          <a:p>
            <a:pPr eaLnBrk="1" hangingPunct="1">
              <a:buFont typeface="Wingdings" pitchFamily="2" charset="2"/>
              <a:buChar char=""/>
              <a:defRPr/>
            </a:pPr>
            <a:r>
              <a:rPr lang="en-US" i="1" smtClean="0"/>
              <a:t>“It is perfectly proper that some congregations have not, and would not, invite Homer Hailey to preach because of the position that he holds on this subject. Others, rightly I believe, have decided to use him in spite of the difference.”</a:t>
            </a:r>
          </a:p>
        </p:txBody>
      </p:sp>
      <p:sp>
        <p:nvSpPr>
          <p:cNvPr id="191492" name="Line 4"/>
          <p:cNvSpPr>
            <a:spLocks noChangeShapeType="1"/>
          </p:cNvSpPr>
          <p:nvPr/>
        </p:nvSpPr>
        <p:spPr bwMode="auto">
          <a:xfrm>
            <a:off x="2286000" y="4038600"/>
            <a:ext cx="28956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493" name="Line 5"/>
          <p:cNvSpPr>
            <a:spLocks noChangeShapeType="1"/>
          </p:cNvSpPr>
          <p:nvPr/>
        </p:nvSpPr>
        <p:spPr bwMode="auto">
          <a:xfrm>
            <a:off x="914400" y="4572000"/>
            <a:ext cx="59436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fade">
                                      <p:cBhvr>
                                        <p:cTn id="7" dur="500"/>
                                        <p:tgtEl>
                                          <p:spTgt spid="19149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1493"/>
                                        </p:tgtEl>
                                        <p:attrNameLst>
                                          <p:attrName>style.visibility</p:attrName>
                                        </p:attrNameLst>
                                      </p:cBhvr>
                                      <p:to>
                                        <p:strVal val="visible"/>
                                      </p:to>
                                    </p:set>
                                    <p:animEffect transition="in" filter="fade">
                                      <p:cBhvr>
                                        <p:cTn id="11" dur="500"/>
                                        <p:tgtEl>
                                          <p:spTgt spid="19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animBg="1"/>
      <p:bldP spid="191493"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The Word Manifests The Heart</a:t>
            </a:r>
          </a:p>
        </p:txBody>
      </p:sp>
      <p:sp>
        <p:nvSpPr>
          <p:cNvPr id="94211" name="Rectangle 3"/>
          <p:cNvSpPr>
            <a:spLocks noGrp="1" noChangeArrowheads="1"/>
          </p:cNvSpPr>
          <p:nvPr>
            <p:ph type="body" idx="1"/>
          </p:nvPr>
        </p:nvSpPr>
        <p:spPr/>
        <p:txBody>
          <a:bodyPr/>
          <a:lstStyle/>
          <a:p>
            <a:pPr eaLnBrk="1" hangingPunct="1">
              <a:defRPr/>
            </a:pPr>
            <a:r>
              <a:rPr lang="en-US" sz="3600" dirty="0" smtClean="0"/>
              <a:t>This is how divisions make manifest </a:t>
            </a:r>
            <a:r>
              <a:rPr lang="en-US" sz="3600" i="1" dirty="0" smtClean="0">
                <a:solidFill>
                  <a:schemeClr val="hlink"/>
                </a:solidFill>
              </a:rPr>
              <a:t>“those who are approved” </a:t>
            </a:r>
            <a:r>
              <a:rPr lang="en-US" i="1" dirty="0" smtClean="0">
                <a:solidFill>
                  <a:schemeClr val="accent1"/>
                </a:solidFill>
              </a:rPr>
              <a:t>(1Co.11:19)</a:t>
            </a:r>
            <a:endParaRPr lang="en-US" i="1" dirty="0" smtClean="0">
              <a:solidFill>
                <a:schemeClr val="hlink"/>
              </a:solidFill>
            </a:endParaRPr>
          </a:p>
          <a:p>
            <a:pPr lvl="1" eaLnBrk="1" hangingPunct="1">
              <a:buFont typeface="Wingdings" pitchFamily="2" charset="2"/>
              <a:buNone/>
              <a:defRPr/>
            </a:pPr>
            <a:endParaRPr lang="en-US" sz="2000" i="1" dirty="0" smtClean="0">
              <a:latin typeface="Abadi MT Condensed" pitchFamily="34" charset="0"/>
            </a:endParaRPr>
          </a:p>
          <a:p>
            <a:pPr lvl="1" eaLnBrk="1" hangingPunct="1">
              <a:buFont typeface="Wingdings" pitchFamily="2" charset="2"/>
              <a:buNone/>
              <a:defRPr/>
            </a:pPr>
            <a:r>
              <a:rPr lang="en-US" sz="3600" i="1" dirty="0" smtClean="0">
                <a:latin typeface="Abadi MT Condensed" pitchFamily="34" charset="0"/>
              </a:rPr>
              <a:t>“For </a:t>
            </a:r>
            <a:r>
              <a:rPr lang="en-US" sz="3600" i="1" u="sng" dirty="0" smtClean="0">
                <a:latin typeface="Abadi MT Condensed" pitchFamily="34" charset="0"/>
              </a:rPr>
              <a:t>there must also be factions</a:t>
            </a:r>
            <a:r>
              <a:rPr lang="en-US" sz="3600" i="1" dirty="0" smtClean="0">
                <a:latin typeface="Abadi MT Condensed" pitchFamily="34" charset="0"/>
              </a:rPr>
              <a:t> among you, </a:t>
            </a:r>
            <a:r>
              <a:rPr lang="en-US" sz="3600" i="1" u="sng" dirty="0" smtClean="0">
                <a:latin typeface="Abadi MT Condensed" pitchFamily="34" charset="0"/>
              </a:rPr>
              <a:t>that </a:t>
            </a:r>
            <a:r>
              <a:rPr lang="en-US" sz="3600" i="1" u="sng" dirty="0" smtClean="0">
                <a:solidFill>
                  <a:schemeClr val="hlink"/>
                </a:solidFill>
                <a:latin typeface="Abadi MT Condensed" pitchFamily="34" charset="0"/>
              </a:rPr>
              <a:t>those who are approved</a:t>
            </a:r>
            <a:r>
              <a:rPr lang="en-US" sz="3600" i="1" u="sng" dirty="0" smtClean="0">
                <a:latin typeface="Abadi MT Condensed" pitchFamily="34" charset="0"/>
              </a:rPr>
              <a:t> may be recognized</a:t>
            </a:r>
            <a:r>
              <a:rPr lang="en-US" sz="3600" i="1" dirty="0" smtClean="0">
                <a:latin typeface="Abadi MT Condensed" pitchFamily="34" charset="0"/>
              </a:rPr>
              <a:t> among you” </a:t>
            </a:r>
            <a:r>
              <a:rPr lang="en-US" sz="3600" i="1" dirty="0" smtClean="0">
                <a:solidFill>
                  <a:schemeClr val="accent1"/>
                </a:solidFill>
                <a:latin typeface="Abadi MT Condensed" pitchFamily="34" charset="0"/>
              </a:rPr>
              <a:t>(1Co.11:19)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500"/>
                                        <p:tgtEl>
                                          <p:spTgt spid="94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211">
                                            <p:txEl>
                                              <p:pRg st="2" end="2"/>
                                            </p:txEl>
                                          </p:spTgt>
                                        </p:tgtEl>
                                        <p:attrNameLst>
                                          <p:attrName>style.visibility</p:attrName>
                                        </p:attrNameLst>
                                      </p:cBhvr>
                                      <p:to>
                                        <p:strVal val="visible"/>
                                      </p:to>
                                    </p:set>
                                    <p:animEffect transition="in" filter="fade">
                                      <p:cBhvr>
                                        <p:cTn id="12" dur="500"/>
                                        <p:tgtEl>
                                          <p:spTgt spid="94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The Word Manifests The Heart</a:t>
            </a:r>
          </a:p>
        </p:txBody>
      </p:sp>
      <p:sp>
        <p:nvSpPr>
          <p:cNvPr id="95235" name="Rectangle 3"/>
          <p:cNvSpPr>
            <a:spLocks noGrp="1" noChangeArrowheads="1"/>
          </p:cNvSpPr>
          <p:nvPr>
            <p:ph type="body" idx="1"/>
          </p:nvPr>
        </p:nvSpPr>
        <p:spPr/>
        <p:txBody>
          <a:bodyPr/>
          <a:lstStyle/>
          <a:p>
            <a:pPr eaLnBrk="1" hangingPunct="1">
              <a:defRPr/>
            </a:pPr>
            <a:r>
              <a:rPr lang="en-US" sz="3600" dirty="0" smtClean="0"/>
              <a:t>This is how divisions make manifest </a:t>
            </a:r>
            <a:r>
              <a:rPr lang="en-US" sz="3600" i="1" dirty="0" smtClean="0">
                <a:solidFill>
                  <a:schemeClr val="hlink"/>
                </a:solidFill>
              </a:rPr>
              <a:t>“those who are approved”</a:t>
            </a:r>
          </a:p>
          <a:p>
            <a:pPr lvl="1" eaLnBrk="1" hangingPunct="1">
              <a:buFont typeface="Wingdings" pitchFamily="2" charset="2"/>
              <a:buNone/>
              <a:defRPr/>
            </a:pPr>
            <a:endParaRPr lang="en-US" sz="1800" i="1" dirty="0" smtClean="0">
              <a:latin typeface="Abadi MT Condensed" pitchFamily="34" charset="0"/>
            </a:endParaRPr>
          </a:p>
          <a:p>
            <a:pPr lvl="1" eaLnBrk="1" hangingPunct="1">
              <a:buFont typeface="Wingdings" pitchFamily="2" charset="2"/>
              <a:buNone/>
              <a:defRPr/>
            </a:pPr>
            <a:r>
              <a:rPr lang="en-US" sz="3200" i="1" dirty="0" smtClean="0">
                <a:latin typeface="Abadi MT Condensed" pitchFamily="34" charset="0"/>
              </a:rPr>
              <a:t>“They went our from us, but they were not of us; for if they had been of us, they would have continued with us; but </a:t>
            </a:r>
            <a:r>
              <a:rPr lang="en-US" sz="3200" i="1" u="sng" dirty="0" smtClean="0">
                <a:latin typeface="Abadi MT Condensed" pitchFamily="34" charset="0"/>
              </a:rPr>
              <a:t>they went out that they might be made manifest</a:t>
            </a:r>
            <a:r>
              <a:rPr lang="en-US" sz="3200" i="1" dirty="0" smtClean="0">
                <a:latin typeface="Abadi MT Condensed" pitchFamily="34" charset="0"/>
              </a:rPr>
              <a:t>, that none of them were of us.” </a:t>
            </a:r>
            <a:r>
              <a:rPr lang="en-US" sz="3200" i="1" dirty="0" smtClean="0">
                <a:solidFill>
                  <a:schemeClr val="hlink"/>
                </a:solidFill>
                <a:latin typeface="Abadi MT Condensed" pitchFamily="34" charset="0"/>
              </a:rPr>
              <a:t>(1Jo.2:19)</a:t>
            </a:r>
            <a:r>
              <a:rPr lang="en-US" sz="3200" i="1" dirty="0" smtClean="0">
                <a:latin typeface="Abadi MT Condensed" pitchFamily="34"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sz="4000" smtClean="0"/>
              <a:t>Eph.5:8-17 on Honesty and Biblical Clarity</a:t>
            </a:r>
          </a:p>
        </p:txBody>
      </p:sp>
      <p:sp>
        <p:nvSpPr>
          <p:cNvPr id="96259" name="Rectangle 3"/>
          <p:cNvSpPr>
            <a:spLocks noGrp="1" noChangeArrowheads="1"/>
          </p:cNvSpPr>
          <p:nvPr>
            <p:ph type="body" idx="1"/>
          </p:nvPr>
        </p:nvSpPr>
        <p:spPr/>
        <p:txBody>
          <a:bodyPr/>
          <a:lstStyle/>
          <a:p>
            <a:pPr eaLnBrk="1" hangingPunct="1">
              <a:lnSpc>
                <a:spcPct val="90000"/>
              </a:lnSpc>
              <a:defRPr/>
            </a:pPr>
            <a:r>
              <a:rPr lang="en-US" smtClean="0"/>
              <a:t>The Fruit of the Spirit is Truth </a:t>
            </a:r>
            <a:r>
              <a:rPr lang="en-US" smtClean="0">
                <a:solidFill>
                  <a:schemeClr val="hlink"/>
                </a:solidFill>
              </a:rPr>
              <a:t>(v.9)</a:t>
            </a:r>
          </a:p>
          <a:p>
            <a:pPr eaLnBrk="1" hangingPunct="1">
              <a:lnSpc>
                <a:spcPct val="90000"/>
              </a:lnSpc>
              <a:defRPr/>
            </a:pPr>
            <a:r>
              <a:rPr lang="en-US" smtClean="0"/>
              <a:t>Light makes manifest </a:t>
            </a:r>
            <a:r>
              <a:rPr lang="en-US" smtClean="0">
                <a:solidFill>
                  <a:schemeClr val="hlink"/>
                </a:solidFill>
              </a:rPr>
              <a:t>(v.13)</a:t>
            </a:r>
          </a:p>
          <a:p>
            <a:pPr eaLnBrk="1" hangingPunct="1">
              <a:lnSpc>
                <a:spcPct val="90000"/>
              </a:lnSpc>
              <a:defRPr/>
            </a:pPr>
            <a:r>
              <a:rPr lang="en-US" smtClean="0"/>
              <a:t>We </a:t>
            </a:r>
            <a:r>
              <a:rPr lang="en-US" u="sng" smtClean="0">
                <a:solidFill>
                  <a:srgbClr val="990000"/>
                </a:solidFill>
              </a:rPr>
              <a:t>can find out what is acceptable</a:t>
            </a:r>
            <a:r>
              <a:rPr lang="en-US" smtClean="0"/>
              <a:t> </a:t>
            </a:r>
            <a:r>
              <a:rPr lang="en-US" smtClean="0">
                <a:solidFill>
                  <a:schemeClr val="hlink"/>
                </a:solidFill>
              </a:rPr>
              <a:t>(v.10)</a:t>
            </a:r>
            <a:r>
              <a:rPr lang="en-US" smtClean="0"/>
              <a:t> </a:t>
            </a:r>
            <a:r>
              <a:rPr lang="en-US" u="sng" smtClean="0">
                <a:solidFill>
                  <a:srgbClr val="990000"/>
                </a:solidFill>
              </a:rPr>
              <a:t>if</a:t>
            </a:r>
            <a:r>
              <a:rPr lang="en-US" smtClean="0"/>
              <a:t> we…</a:t>
            </a:r>
          </a:p>
          <a:p>
            <a:pPr lvl="1" eaLnBrk="1" hangingPunct="1">
              <a:lnSpc>
                <a:spcPct val="90000"/>
              </a:lnSpc>
              <a:buClr>
                <a:schemeClr val="accent2"/>
              </a:buClr>
              <a:defRPr/>
            </a:pPr>
            <a:r>
              <a:rPr lang="en-US" smtClean="0"/>
              <a:t>Wake up – open our eyes to Truth </a:t>
            </a:r>
            <a:r>
              <a:rPr lang="en-US" smtClean="0">
                <a:solidFill>
                  <a:schemeClr val="hlink"/>
                </a:solidFill>
              </a:rPr>
              <a:t>(v.14)</a:t>
            </a:r>
          </a:p>
          <a:p>
            <a:pPr lvl="1" eaLnBrk="1" hangingPunct="1">
              <a:lnSpc>
                <a:spcPct val="90000"/>
              </a:lnSpc>
              <a:buClr>
                <a:schemeClr val="accent2"/>
              </a:buClr>
              <a:defRPr/>
            </a:pPr>
            <a:r>
              <a:rPr lang="en-US" smtClean="0"/>
              <a:t>Walk circumspectly </a:t>
            </a:r>
            <a:r>
              <a:rPr lang="en-US" smtClean="0">
                <a:solidFill>
                  <a:schemeClr val="hlink"/>
                </a:solidFill>
              </a:rPr>
              <a:t>(v.15)</a:t>
            </a:r>
          </a:p>
          <a:p>
            <a:pPr lvl="1" eaLnBrk="1" hangingPunct="1">
              <a:lnSpc>
                <a:spcPct val="90000"/>
              </a:lnSpc>
              <a:buClr>
                <a:schemeClr val="accent2"/>
              </a:buClr>
              <a:defRPr/>
            </a:pPr>
            <a:r>
              <a:rPr lang="en-US" smtClean="0"/>
              <a:t>Redeem the time </a:t>
            </a:r>
            <a:r>
              <a:rPr lang="en-US" smtClean="0">
                <a:solidFill>
                  <a:schemeClr val="hlink"/>
                </a:solidFill>
              </a:rPr>
              <a:t>(v.16)</a:t>
            </a:r>
          </a:p>
          <a:p>
            <a:pPr eaLnBrk="1" hangingPunct="1">
              <a:lnSpc>
                <a:spcPct val="90000"/>
              </a:lnSpc>
              <a:defRPr/>
            </a:pPr>
            <a:r>
              <a:rPr lang="en-US" smtClean="0"/>
              <a:t>Thus we will “</a:t>
            </a:r>
            <a:r>
              <a:rPr lang="en-US" u="sng" smtClean="0">
                <a:solidFill>
                  <a:srgbClr val="990000"/>
                </a:solidFill>
              </a:rPr>
              <a:t>understand what the will of the Lord is</a:t>
            </a:r>
            <a:r>
              <a:rPr lang="en-US" smtClean="0"/>
              <a:t>” </a:t>
            </a:r>
            <a:r>
              <a:rPr lang="en-US" smtClean="0">
                <a:solidFill>
                  <a:schemeClr val="hlink"/>
                </a:solidFill>
              </a:rPr>
              <a:t>(v.17)</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500"/>
                                        <p:tgtEl>
                                          <p:spTgt spid="96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fade">
                                      <p:cBhvr>
                                        <p:cTn id="12" dur="500"/>
                                        <p:tgtEl>
                                          <p:spTgt spid="962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Effect transition="in" filter="fade">
                                      <p:cBhvr>
                                        <p:cTn id="17" dur="500"/>
                                        <p:tgtEl>
                                          <p:spTgt spid="962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6259">
                                            <p:txEl>
                                              <p:pRg st="3" end="3"/>
                                            </p:txEl>
                                          </p:spTgt>
                                        </p:tgtEl>
                                        <p:attrNameLst>
                                          <p:attrName>style.visibility</p:attrName>
                                        </p:attrNameLst>
                                      </p:cBhvr>
                                      <p:to>
                                        <p:strVal val="visible"/>
                                      </p:to>
                                    </p:set>
                                    <p:animEffect transition="in" filter="fade">
                                      <p:cBhvr>
                                        <p:cTn id="22" dur="500"/>
                                        <p:tgtEl>
                                          <p:spTgt spid="962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6259">
                                            <p:txEl>
                                              <p:pRg st="4" end="4"/>
                                            </p:txEl>
                                          </p:spTgt>
                                        </p:tgtEl>
                                        <p:attrNameLst>
                                          <p:attrName>style.visibility</p:attrName>
                                        </p:attrNameLst>
                                      </p:cBhvr>
                                      <p:to>
                                        <p:strVal val="visible"/>
                                      </p:to>
                                    </p:set>
                                    <p:animEffect transition="in" filter="fade">
                                      <p:cBhvr>
                                        <p:cTn id="27" dur="500"/>
                                        <p:tgtEl>
                                          <p:spTgt spid="962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6259">
                                            <p:txEl>
                                              <p:pRg st="5" end="5"/>
                                            </p:txEl>
                                          </p:spTgt>
                                        </p:tgtEl>
                                        <p:attrNameLst>
                                          <p:attrName>style.visibility</p:attrName>
                                        </p:attrNameLst>
                                      </p:cBhvr>
                                      <p:to>
                                        <p:strVal val="visible"/>
                                      </p:to>
                                    </p:set>
                                    <p:animEffect transition="in" filter="fade">
                                      <p:cBhvr>
                                        <p:cTn id="32" dur="500"/>
                                        <p:tgtEl>
                                          <p:spTgt spid="962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6259">
                                            <p:txEl>
                                              <p:pRg st="6" end="6"/>
                                            </p:txEl>
                                          </p:spTgt>
                                        </p:tgtEl>
                                        <p:attrNameLst>
                                          <p:attrName>style.visibility</p:attrName>
                                        </p:attrNameLst>
                                      </p:cBhvr>
                                      <p:to>
                                        <p:strVal val="visible"/>
                                      </p:to>
                                    </p:set>
                                    <p:animEffect transition="in" filter="fade">
                                      <p:cBhvr>
                                        <p:cTn id="37" dur="500"/>
                                        <p:tgtEl>
                                          <p:spTgt spid="962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6200" y="277813"/>
            <a:ext cx="8991600" cy="1143000"/>
          </a:xfrm>
        </p:spPr>
        <p:txBody>
          <a:bodyPr/>
          <a:lstStyle/>
          <a:p>
            <a:pPr eaLnBrk="1" hangingPunct="1">
              <a:defRPr/>
            </a:pPr>
            <a:r>
              <a:rPr lang="en-US" sz="4800" dirty="0" smtClean="0"/>
              <a:t>What Do We Mean By ‘Honesty’</a:t>
            </a:r>
          </a:p>
        </p:txBody>
      </p:sp>
      <p:sp>
        <p:nvSpPr>
          <p:cNvPr id="97283" name="Rectangle 3"/>
          <p:cNvSpPr>
            <a:spLocks noGrp="1" noChangeArrowheads="1"/>
          </p:cNvSpPr>
          <p:nvPr>
            <p:ph type="body" idx="1"/>
          </p:nvPr>
        </p:nvSpPr>
        <p:spPr/>
        <p:txBody>
          <a:bodyPr/>
          <a:lstStyle/>
          <a:p>
            <a:pPr eaLnBrk="1" hangingPunct="1">
              <a:defRPr/>
            </a:pPr>
            <a:r>
              <a:rPr lang="en-US" sz="3600" smtClean="0"/>
              <a:t>One who wants to know the Truth </a:t>
            </a:r>
            <a:r>
              <a:rPr lang="en-US" sz="3600" i="1" smtClean="0">
                <a:solidFill>
                  <a:schemeClr val="hlink"/>
                </a:solidFill>
              </a:rPr>
              <a:t>(Ac.17:11)</a:t>
            </a:r>
          </a:p>
          <a:p>
            <a:pPr eaLnBrk="1" hangingPunct="1">
              <a:defRPr/>
            </a:pPr>
            <a:endParaRPr lang="en-US" sz="3600" i="1" smtClean="0">
              <a:solidFill>
                <a:schemeClr val="hlink"/>
              </a:solidFill>
            </a:endParaRPr>
          </a:p>
          <a:p>
            <a:pPr eaLnBrk="1" hangingPunct="1">
              <a:defRPr/>
            </a:pPr>
            <a:r>
              <a:rPr lang="en-US" sz="3600" smtClean="0"/>
              <a:t>One who wants to obey the Truth</a:t>
            </a:r>
          </a:p>
          <a:p>
            <a:pPr eaLnBrk="1" hangingPunct="1">
              <a:defRPr/>
            </a:pPr>
            <a:endParaRPr lang="en-US" sz="3600" smtClean="0"/>
          </a:p>
          <a:p>
            <a:pPr eaLnBrk="1" hangingPunct="1">
              <a:defRPr/>
            </a:pPr>
            <a:r>
              <a:rPr lang="en-US" sz="3600" smtClean="0"/>
              <a:t>Thus, one who ‘loves the Truth’</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fade">
                                      <p:cBhvr>
                                        <p:cTn id="7" dur="500"/>
                                        <p:tgtEl>
                                          <p:spTgt spid="9728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7283">
                                            <p:txEl>
                                              <p:pRg st="2" end="2"/>
                                            </p:txEl>
                                          </p:spTgt>
                                        </p:tgtEl>
                                        <p:attrNameLst>
                                          <p:attrName>style.visibility</p:attrName>
                                        </p:attrNameLst>
                                      </p:cBhvr>
                                      <p:to>
                                        <p:strVal val="visible"/>
                                      </p:to>
                                    </p:set>
                                    <p:animEffect transition="in" filter="fade">
                                      <p:cBhvr>
                                        <p:cTn id="11" dur="500"/>
                                        <p:tgtEl>
                                          <p:spTgt spid="97283">
                                            <p:txEl>
                                              <p:pRg st="2" end="2"/>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7283">
                                            <p:txEl>
                                              <p:pRg st="4" end="4"/>
                                            </p:txEl>
                                          </p:spTgt>
                                        </p:tgtEl>
                                        <p:attrNameLst>
                                          <p:attrName>style.visibility</p:attrName>
                                        </p:attrNameLst>
                                      </p:cBhvr>
                                      <p:to>
                                        <p:strVal val="visible"/>
                                      </p:to>
                                    </p:set>
                                    <p:animEffect transition="in" filter="fade">
                                      <p:cBhvr>
                                        <p:cTn id="15"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sz="4800" dirty="0" smtClean="0"/>
              <a:t>How May I Know That…</a:t>
            </a:r>
          </a:p>
        </p:txBody>
      </p:sp>
      <p:sp>
        <p:nvSpPr>
          <p:cNvPr id="98307" name="Rectangle 3"/>
          <p:cNvSpPr>
            <a:spLocks noGrp="1" noChangeArrowheads="1"/>
          </p:cNvSpPr>
          <p:nvPr>
            <p:ph type="body" idx="1"/>
          </p:nvPr>
        </p:nvSpPr>
        <p:spPr/>
        <p:txBody>
          <a:bodyPr/>
          <a:lstStyle/>
          <a:p>
            <a:pPr eaLnBrk="1" hangingPunct="1">
              <a:defRPr/>
            </a:pPr>
            <a:r>
              <a:rPr lang="en-US" sz="3600" smtClean="0"/>
              <a:t>One wants to </a:t>
            </a:r>
            <a:r>
              <a:rPr lang="en-US" sz="3600" u="sng" smtClean="0">
                <a:solidFill>
                  <a:schemeClr val="accent1"/>
                </a:solidFill>
              </a:rPr>
              <a:t>know</a:t>
            </a:r>
            <a:r>
              <a:rPr lang="en-US" sz="3600" smtClean="0"/>
              <a:t> the truth?</a:t>
            </a:r>
          </a:p>
          <a:p>
            <a:pPr lvl="1" eaLnBrk="1" hangingPunct="1">
              <a:defRPr/>
            </a:pPr>
            <a:r>
              <a:rPr lang="en-US" sz="3200" smtClean="0"/>
              <a:t>He will seek the truth and find it </a:t>
            </a:r>
            <a:r>
              <a:rPr lang="en-US" sz="3200" i="1" smtClean="0">
                <a:solidFill>
                  <a:schemeClr val="hlink"/>
                </a:solidFill>
              </a:rPr>
              <a:t>(Mt.7:7-8)</a:t>
            </a:r>
          </a:p>
          <a:p>
            <a:pPr lvl="1" eaLnBrk="1" hangingPunct="1">
              <a:buFont typeface="Wingdings" pitchFamily="2" charset="2"/>
              <a:buNone/>
              <a:defRPr/>
            </a:pPr>
            <a:r>
              <a:rPr lang="en-US" sz="3200" i="1" smtClean="0">
                <a:latin typeface="Abadi MT Condensed" pitchFamily="34" charset="0"/>
              </a:rPr>
              <a:t>“Ask and it will be given to you; seek, and you will find; knock, and it will be opened to you. For everyone who asks receives, and he who seeks finds, and to him who knocks it will be opened.”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fade">
                                      <p:cBhvr>
                                        <p:cTn id="12" dur="500"/>
                                        <p:tgtEl>
                                          <p:spTgt spid="98307">
                                            <p:txEl>
                                              <p:pRg st="1" end="1"/>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8307">
                                            <p:txEl>
                                              <p:pRg st="2" end="2"/>
                                            </p:txEl>
                                          </p:spTgt>
                                        </p:tgtEl>
                                        <p:attrNameLst>
                                          <p:attrName>style.visibility</p:attrName>
                                        </p:attrNameLst>
                                      </p:cBhvr>
                                      <p:to>
                                        <p:strVal val="visible"/>
                                      </p:to>
                                    </p:set>
                                    <p:animEffect transition="in" filter="fade">
                                      <p:cBhvr>
                                        <p:cTn id="16"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defRPr/>
            </a:pPr>
            <a:r>
              <a:rPr lang="en-US" sz="4800" dirty="0" smtClean="0"/>
              <a:t>How May I Know That…</a:t>
            </a:r>
          </a:p>
        </p:txBody>
      </p:sp>
      <p:sp>
        <p:nvSpPr>
          <p:cNvPr id="156675" name="Rectangle 3"/>
          <p:cNvSpPr>
            <a:spLocks noGrp="1" noChangeArrowheads="1"/>
          </p:cNvSpPr>
          <p:nvPr>
            <p:ph type="body" idx="1"/>
          </p:nvPr>
        </p:nvSpPr>
        <p:spPr/>
        <p:txBody>
          <a:bodyPr/>
          <a:lstStyle/>
          <a:p>
            <a:pPr eaLnBrk="1" hangingPunct="1">
              <a:defRPr/>
            </a:pPr>
            <a:r>
              <a:rPr lang="en-US" sz="3600" smtClean="0"/>
              <a:t>One wants to </a:t>
            </a:r>
            <a:r>
              <a:rPr lang="en-US" sz="3600" u="sng" smtClean="0">
                <a:solidFill>
                  <a:schemeClr val="accent1"/>
                </a:solidFill>
              </a:rPr>
              <a:t>know</a:t>
            </a:r>
            <a:r>
              <a:rPr lang="en-US" sz="3600" smtClean="0"/>
              <a:t> the truth?</a:t>
            </a:r>
          </a:p>
          <a:p>
            <a:pPr lvl="1" eaLnBrk="1" hangingPunct="1">
              <a:defRPr/>
            </a:pPr>
            <a:r>
              <a:rPr lang="en-US" sz="3200" smtClean="0"/>
              <a:t>He will seek the truth and find it </a:t>
            </a:r>
            <a:r>
              <a:rPr lang="en-US" sz="3200" i="1" smtClean="0">
                <a:solidFill>
                  <a:schemeClr val="hlink"/>
                </a:solidFill>
              </a:rPr>
              <a:t>(Mt.7:7-8)</a:t>
            </a:r>
          </a:p>
          <a:p>
            <a:pPr lvl="1" eaLnBrk="1" hangingPunct="1">
              <a:buFont typeface="Wingdings" pitchFamily="2" charset="2"/>
              <a:buNone/>
              <a:defRPr/>
            </a:pPr>
            <a:r>
              <a:rPr lang="en-US" sz="3200" i="1" smtClean="0">
                <a:latin typeface="Abadi MT Condensed" pitchFamily="34" charset="0"/>
              </a:rPr>
              <a:t>“Ask and it will be given to you; </a:t>
            </a:r>
            <a:r>
              <a:rPr lang="en-US" sz="3200" i="1" smtClean="0">
                <a:solidFill>
                  <a:schemeClr val="hlink"/>
                </a:solidFill>
                <a:latin typeface="Abadi MT Condensed" pitchFamily="34" charset="0"/>
              </a:rPr>
              <a:t>seek, and you </a:t>
            </a:r>
            <a:r>
              <a:rPr lang="en-US" sz="3200" b="1" i="1" u="sng" smtClean="0">
                <a:solidFill>
                  <a:schemeClr val="hlink"/>
                </a:solidFill>
                <a:latin typeface="Abadi MT Condensed" pitchFamily="34" charset="0"/>
              </a:rPr>
              <a:t>will </a:t>
            </a:r>
            <a:r>
              <a:rPr lang="en-US" sz="3200" i="1" smtClean="0">
                <a:solidFill>
                  <a:schemeClr val="hlink"/>
                </a:solidFill>
                <a:latin typeface="Abadi MT Condensed" pitchFamily="34" charset="0"/>
              </a:rPr>
              <a:t>find</a:t>
            </a:r>
            <a:r>
              <a:rPr lang="en-US" sz="3200" i="1" smtClean="0">
                <a:latin typeface="Abadi MT Condensed" pitchFamily="34" charset="0"/>
              </a:rPr>
              <a:t>; knock, and it will be opened to you. For everyone who asks receives, and </a:t>
            </a:r>
            <a:r>
              <a:rPr lang="en-US" sz="3200" i="1" u="sng" smtClean="0">
                <a:solidFill>
                  <a:schemeClr val="hlink"/>
                </a:solidFill>
                <a:latin typeface="Abadi MT Condensed" pitchFamily="34" charset="0"/>
              </a:rPr>
              <a:t>he who seeks finds</a:t>
            </a:r>
            <a:r>
              <a:rPr lang="en-US" sz="3200" i="1" smtClean="0">
                <a:latin typeface="Abadi MT Condensed" pitchFamily="34" charset="0"/>
              </a:rPr>
              <a:t>, and to him who knocks it will be opened.”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sz="4800" dirty="0" smtClean="0"/>
              <a:t>How May I Know That…</a:t>
            </a:r>
          </a:p>
        </p:txBody>
      </p:sp>
      <p:sp>
        <p:nvSpPr>
          <p:cNvPr id="99331" name="Rectangle 3"/>
          <p:cNvSpPr>
            <a:spLocks noGrp="1" noChangeArrowheads="1"/>
          </p:cNvSpPr>
          <p:nvPr>
            <p:ph type="body" idx="1"/>
          </p:nvPr>
        </p:nvSpPr>
        <p:spPr/>
        <p:txBody>
          <a:bodyPr/>
          <a:lstStyle/>
          <a:p>
            <a:pPr eaLnBrk="1" hangingPunct="1">
              <a:defRPr/>
            </a:pPr>
            <a:r>
              <a:rPr lang="en-US" sz="3600" smtClean="0"/>
              <a:t>One wants to </a:t>
            </a:r>
            <a:r>
              <a:rPr lang="en-US" sz="3600" u="sng" smtClean="0">
                <a:solidFill>
                  <a:schemeClr val="accent1"/>
                </a:solidFill>
              </a:rPr>
              <a:t>obey</a:t>
            </a:r>
            <a:r>
              <a:rPr lang="en-US" sz="3600" smtClean="0"/>
              <a:t> the truth?</a:t>
            </a:r>
          </a:p>
          <a:p>
            <a:pPr lvl="1" eaLnBrk="1" hangingPunct="1">
              <a:defRPr/>
            </a:pPr>
            <a:r>
              <a:rPr lang="en-US" sz="3200" smtClean="0"/>
              <a:t>He will understand the truth and obey it </a:t>
            </a:r>
            <a:r>
              <a:rPr lang="en-US" i="1" smtClean="0">
                <a:solidFill>
                  <a:schemeClr val="hlink"/>
                </a:solidFill>
              </a:rPr>
              <a:t>(Jo.7:17)</a:t>
            </a:r>
          </a:p>
          <a:p>
            <a:pPr lvl="1" eaLnBrk="1" hangingPunct="1">
              <a:buFont typeface="Wingdings" pitchFamily="2" charset="2"/>
              <a:buNone/>
              <a:defRPr/>
            </a:pPr>
            <a:r>
              <a:rPr lang="en-US" sz="3200" i="1" smtClean="0">
                <a:latin typeface="Abadi MT Condensed" pitchFamily="34" charset="0"/>
              </a:rPr>
              <a:t>“If anyone wills to do His will, he shall know concerning the doctrine…”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5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500"/>
                                        <p:tgtEl>
                                          <p:spTgt spid="99331">
                                            <p:txEl>
                                              <p:pRg st="1" end="1"/>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9331">
                                            <p:txEl>
                                              <p:pRg st="2" end="2"/>
                                            </p:txEl>
                                          </p:spTgt>
                                        </p:tgtEl>
                                        <p:attrNameLst>
                                          <p:attrName>style.visibility</p:attrName>
                                        </p:attrNameLst>
                                      </p:cBhvr>
                                      <p:to>
                                        <p:strVal val="visible"/>
                                      </p:to>
                                    </p:set>
                                    <p:animEffect transition="in" filter="fade">
                                      <p:cBhvr>
                                        <p:cTn id="16" dur="500"/>
                                        <p:tgtEl>
                                          <p:spTgt spid="99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sz="4800" dirty="0" smtClean="0"/>
              <a:t>How May I Know That…</a:t>
            </a:r>
          </a:p>
        </p:txBody>
      </p:sp>
      <p:sp>
        <p:nvSpPr>
          <p:cNvPr id="100355" name="Rectangle 3"/>
          <p:cNvSpPr>
            <a:spLocks noGrp="1" noChangeArrowheads="1"/>
          </p:cNvSpPr>
          <p:nvPr>
            <p:ph type="body" idx="1"/>
          </p:nvPr>
        </p:nvSpPr>
        <p:spPr/>
        <p:txBody>
          <a:bodyPr/>
          <a:lstStyle/>
          <a:p>
            <a:pPr eaLnBrk="1" hangingPunct="1">
              <a:defRPr/>
            </a:pPr>
            <a:r>
              <a:rPr lang="en-US" sz="3600" smtClean="0"/>
              <a:t>One </a:t>
            </a:r>
            <a:r>
              <a:rPr lang="en-US" sz="3600" u="sng" smtClean="0">
                <a:solidFill>
                  <a:schemeClr val="accent1"/>
                </a:solidFill>
              </a:rPr>
              <a:t>loves</a:t>
            </a:r>
            <a:r>
              <a:rPr lang="en-US" sz="3600" smtClean="0"/>
              <a:t> the truth?</a:t>
            </a:r>
          </a:p>
          <a:p>
            <a:pPr lvl="1" eaLnBrk="1" hangingPunct="1">
              <a:buClr>
                <a:schemeClr val="accent2"/>
              </a:buClr>
              <a:defRPr/>
            </a:pPr>
            <a:r>
              <a:rPr lang="en-US" sz="3200" smtClean="0"/>
              <a:t>He will not believe a lie </a:t>
            </a:r>
            <a:r>
              <a:rPr lang="en-US" sz="3200" i="1" smtClean="0">
                <a:solidFill>
                  <a:schemeClr val="hlink"/>
                </a:solidFill>
              </a:rPr>
              <a:t>(2Th.2:10-11)</a:t>
            </a:r>
            <a:endParaRPr lang="en-US" sz="3600" i="1" smtClean="0">
              <a:solidFill>
                <a:schemeClr val="hlink"/>
              </a:solidFill>
              <a:latin typeface="Abadi MT Condensed" pitchFamily="34" charset="0"/>
            </a:endParaRPr>
          </a:p>
          <a:p>
            <a:pPr lvl="1" eaLnBrk="1" hangingPunct="1">
              <a:buClr>
                <a:schemeClr val="accent2"/>
              </a:buClr>
              <a:buFont typeface="Wingdings" pitchFamily="2" charset="2"/>
              <a:buNone/>
              <a:defRPr/>
            </a:pPr>
            <a:r>
              <a:rPr lang="en-US" sz="3200" i="1" smtClean="0">
                <a:latin typeface="Abadi MT Condensed" pitchFamily="34" charset="0"/>
              </a:rPr>
              <a:t>“with all </a:t>
            </a:r>
            <a:r>
              <a:rPr lang="en-US" sz="3200" i="1" u="sng" smtClean="0">
                <a:latin typeface="Abadi MT Condensed" pitchFamily="34" charset="0"/>
              </a:rPr>
              <a:t>unrighteous deception</a:t>
            </a:r>
            <a:r>
              <a:rPr lang="en-US" sz="3200" i="1" smtClean="0">
                <a:latin typeface="Abadi MT Condensed" pitchFamily="34" charset="0"/>
              </a:rPr>
              <a:t> among those who perish, </a:t>
            </a:r>
            <a:r>
              <a:rPr lang="en-US" sz="3200" i="1" u="sng" smtClean="0">
                <a:latin typeface="Abadi MT Condensed" pitchFamily="34" charset="0"/>
              </a:rPr>
              <a:t>because they did not receive the love of the truth</a:t>
            </a:r>
            <a:r>
              <a:rPr lang="en-US" sz="3200" i="1" smtClean="0">
                <a:latin typeface="Abadi MT Condensed" pitchFamily="34" charset="0"/>
              </a:rPr>
              <a:t>, that they might be saved. </a:t>
            </a:r>
            <a:r>
              <a:rPr lang="en-US" sz="3200" i="1" u="sng" smtClean="0">
                <a:latin typeface="Abadi MT Condensed" pitchFamily="34" charset="0"/>
              </a:rPr>
              <a:t>And for this reason </a:t>
            </a:r>
            <a:r>
              <a:rPr lang="en-US" sz="3200" i="1" smtClean="0">
                <a:latin typeface="Abadi MT Condensed" pitchFamily="34" charset="0"/>
              </a:rPr>
              <a:t>God will send them strong delusion, that they should </a:t>
            </a:r>
            <a:r>
              <a:rPr lang="en-US" sz="3200" i="1" u="sng" smtClean="0">
                <a:latin typeface="Abadi MT Condensed" pitchFamily="34" charset="0"/>
              </a:rPr>
              <a:t>believe the lie</a:t>
            </a:r>
            <a:r>
              <a:rPr lang="en-US" sz="3200" i="1" smtClean="0">
                <a:latin typeface="Abadi MT Condensed" pitchFamily="34"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5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fade">
                                      <p:cBhvr>
                                        <p:cTn id="12" dur="500"/>
                                        <p:tgtEl>
                                          <p:spTgt spid="100355">
                                            <p:txEl>
                                              <p:pRg st="1" end="1"/>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0355">
                                            <p:txEl>
                                              <p:pRg st="2" end="2"/>
                                            </p:txEl>
                                          </p:spTgt>
                                        </p:tgtEl>
                                        <p:attrNameLst>
                                          <p:attrName>style.visibility</p:attrName>
                                        </p:attrNameLst>
                                      </p:cBhvr>
                                      <p:to>
                                        <p:strVal val="visible"/>
                                      </p:to>
                                    </p:set>
                                    <p:animEffect transition="in" filter="fade">
                                      <p:cBhvr>
                                        <p:cTn id="16" dur="500"/>
                                        <p:tgtEl>
                                          <p:spTgt spid="100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sz="4800" dirty="0" smtClean="0"/>
              <a:t>How May I Know That…</a:t>
            </a:r>
          </a:p>
        </p:txBody>
      </p:sp>
      <p:sp>
        <p:nvSpPr>
          <p:cNvPr id="101379" name="Rectangle 3"/>
          <p:cNvSpPr>
            <a:spLocks noGrp="1" noChangeArrowheads="1"/>
          </p:cNvSpPr>
          <p:nvPr>
            <p:ph type="body" idx="1"/>
          </p:nvPr>
        </p:nvSpPr>
        <p:spPr/>
        <p:txBody>
          <a:bodyPr/>
          <a:lstStyle/>
          <a:p>
            <a:pPr eaLnBrk="1" hangingPunct="1">
              <a:defRPr/>
            </a:pPr>
            <a:r>
              <a:rPr lang="en-US" sz="3600" smtClean="0"/>
              <a:t>One </a:t>
            </a:r>
            <a:r>
              <a:rPr lang="en-US" sz="3600" u="sng" smtClean="0">
                <a:solidFill>
                  <a:schemeClr val="accent1"/>
                </a:solidFill>
              </a:rPr>
              <a:t>loves</a:t>
            </a:r>
            <a:r>
              <a:rPr lang="en-US" sz="3600" smtClean="0"/>
              <a:t> the truth?</a:t>
            </a:r>
          </a:p>
          <a:p>
            <a:pPr lvl="1" eaLnBrk="1" hangingPunct="1">
              <a:buClr>
                <a:schemeClr val="accent2"/>
              </a:buClr>
              <a:defRPr/>
            </a:pPr>
            <a:r>
              <a:rPr lang="en-US" sz="3200" smtClean="0"/>
              <a:t>He will hate error </a:t>
            </a:r>
            <a:r>
              <a:rPr lang="en-US" sz="3200" i="1" smtClean="0"/>
              <a:t>(Ps.119:104)</a:t>
            </a:r>
          </a:p>
          <a:p>
            <a:pPr lvl="2" eaLnBrk="1" hangingPunct="1">
              <a:buFont typeface="Wingdings" pitchFamily="2" charset="2"/>
              <a:buNone/>
              <a:defRPr/>
            </a:pPr>
            <a:r>
              <a:rPr lang="en-US" sz="3200" i="1" smtClean="0">
                <a:latin typeface="Abadi MT Condensed" pitchFamily="34" charset="0"/>
              </a:rPr>
              <a:t>“Through Your precepts I get understanding; Therefore I hate every false way.”</a:t>
            </a:r>
          </a:p>
          <a:p>
            <a:pPr lvl="1" eaLnBrk="1" hangingPunct="1">
              <a:buClr>
                <a:schemeClr val="accent2"/>
              </a:buClr>
              <a:defRPr/>
            </a:pPr>
            <a:r>
              <a:rPr lang="en-US" sz="3200" smtClean="0"/>
              <a:t>He will follow Truth wherever it takes him</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animEffect transition="in" filter="fade">
                                      <p:cBhvr>
                                        <p:cTn id="7" dur="500"/>
                                        <p:tgtEl>
                                          <p:spTgt spid="101379">
                                            <p:txEl>
                                              <p:pRg st="1" end="1"/>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animEffect transition="in" filter="fade">
                                      <p:cBhvr>
                                        <p:cTn id="11" dur="500"/>
                                        <p:tgtEl>
                                          <p:spTgt spid="101379">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1379">
                                            <p:txEl>
                                              <p:pRg st="3" end="3"/>
                                            </p:txEl>
                                          </p:spTgt>
                                        </p:tgtEl>
                                        <p:attrNameLst>
                                          <p:attrName>style.visibility</p:attrName>
                                        </p:attrNameLst>
                                      </p:cBhvr>
                                      <p:to>
                                        <p:strVal val="visible"/>
                                      </p:to>
                                    </p:set>
                                    <p:animEffect transition="in" filter="fade">
                                      <p:cBhvr>
                                        <p:cTn id="16" dur="500"/>
                                        <p:tgtEl>
                                          <p:spTgt spid="101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sz="4800" dirty="0" smtClean="0"/>
              <a:t>Remember the Quote…</a:t>
            </a:r>
          </a:p>
        </p:txBody>
      </p:sp>
      <p:sp>
        <p:nvSpPr>
          <p:cNvPr id="102403" name="Rectangle 3"/>
          <p:cNvSpPr>
            <a:spLocks noGrp="1" noChangeArrowheads="1"/>
          </p:cNvSpPr>
          <p:nvPr>
            <p:ph type="body" idx="1"/>
          </p:nvPr>
        </p:nvSpPr>
        <p:spPr/>
        <p:txBody>
          <a:bodyPr/>
          <a:lstStyle/>
          <a:p>
            <a:pPr eaLnBrk="1" hangingPunct="1">
              <a:lnSpc>
                <a:spcPct val="90000"/>
              </a:lnSpc>
              <a:buFont typeface="Wingdings" pitchFamily="2" charset="2"/>
              <a:buChar char=""/>
              <a:defRPr/>
            </a:pPr>
            <a:r>
              <a:rPr lang="en-US" i="1" smtClean="0"/>
              <a:t>“In previous articles I have noted that the bounds of Christian unity require judgments about </a:t>
            </a:r>
            <a:r>
              <a:rPr lang="en-US" i="1" u="sng" smtClean="0">
                <a:solidFill>
                  <a:srgbClr val="990000"/>
                </a:solidFill>
              </a:rPr>
              <a:t>the clarity of biblical instruction</a:t>
            </a:r>
            <a:r>
              <a:rPr lang="en-US" i="1" smtClean="0"/>
              <a:t> and, by extension, about </a:t>
            </a:r>
            <a:r>
              <a:rPr lang="en-US" i="1" u="sng" smtClean="0">
                <a:solidFill>
                  <a:srgbClr val="990000"/>
                </a:solidFill>
              </a:rPr>
              <a:t>the honesty of a person</a:t>
            </a:r>
            <a:r>
              <a:rPr lang="en-US" i="1" smtClean="0"/>
              <a:t> who claims to be my brother. </a:t>
            </a:r>
            <a:r>
              <a:rPr lang="en-US" i="1" u="sng" smtClean="0">
                <a:solidFill>
                  <a:srgbClr val="990000"/>
                </a:solidFill>
              </a:rPr>
              <a:t>Those two judgments are inextricably tied together</a:t>
            </a:r>
            <a:r>
              <a:rPr lang="en-US" i="1" smtClean="0"/>
              <a:t>.”</a:t>
            </a:r>
            <a:r>
              <a:rPr lang="en-US" sz="2400" i="1" smtClean="0"/>
              <a:t> </a:t>
            </a:r>
            <a:r>
              <a:rPr lang="en-US" sz="2400" i="1" smtClean="0">
                <a:solidFill>
                  <a:schemeClr val="hlink"/>
                </a:solidFill>
              </a:rPr>
              <a:t>(emp. mine, BH)</a:t>
            </a:r>
            <a:endParaRPr lang="en-US" i="1" smtClean="0"/>
          </a:p>
          <a:p>
            <a:pPr eaLnBrk="1" hangingPunct="1">
              <a:lnSpc>
                <a:spcPct val="90000"/>
              </a:lnSpc>
              <a:buFont typeface="Wingdings" pitchFamily="2" charset="2"/>
              <a:buNone/>
              <a:defRPr/>
            </a:pPr>
            <a:r>
              <a:rPr lang="en-US" sz="2400" i="1" smtClean="0">
                <a:latin typeface="Calisto MT" pitchFamily="18" charset="0"/>
              </a:rPr>
              <a:t>	</a:t>
            </a:r>
          </a:p>
          <a:p>
            <a:pPr eaLnBrk="1" hangingPunct="1">
              <a:lnSpc>
                <a:spcPct val="90000"/>
              </a:lnSpc>
              <a:buFont typeface="Wingdings" pitchFamily="2" charset="2"/>
              <a:buNone/>
              <a:defRPr/>
            </a:pPr>
            <a:r>
              <a:rPr lang="en-US" sz="2400" i="1" smtClean="0">
                <a:latin typeface="Calisto MT" pitchFamily="18" charset="0"/>
              </a:rPr>
              <a:t>	</a:t>
            </a:r>
            <a:r>
              <a:rPr lang="en-US" sz="2400" b="1" i="1" smtClean="0">
                <a:solidFill>
                  <a:schemeClr val="tx2"/>
                </a:solidFill>
                <a:latin typeface="Calisto MT" pitchFamily="18" charset="0"/>
              </a:rPr>
              <a:t>(Ed Harrell – “The Bounds of Christian Unity 7”. Christianity Magazine / August 1989 p. 6)</a:t>
            </a:r>
            <a:endParaRPr lang="en-US" smtClean="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fade">
                                      <p:cBhvr>
                                        <p:cTn id="7" dur="500"/>
                                        <p:tgtEl>
                                          <p:spTgt spid="1024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03">
                                            <p:txEl>
                                              <p:pRg st="2" end="2"/>
                                            </p:txEl>
                                          </p:spTgt>
                                        </p:tgtEl>
                                        <p:attrNameLst>
                                          <p:attrName>style.visibility</p:attrName>
                                        </p:attrNameLst>
                                      </p:cBhvr>
                                      <p:to>
                                        <p:strVal val="visible"/>
                                      </p:to>
                                    </p:set>
                                    <p:animEffect transition="in" filter="fade">
                                      <p:cBhvr>
                                        <p:cTn id="10" dur="500"/>
                                        <p:tgtEl>
                                          <p:spTgt spid="102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defRPr/>
            </a:pPr>
            <a:r>
              <a:rPr lang="en-US" sz="4800" dirty="0" smtClean="0"/>
              <a:t>Background Events</a:t>
            </a:r>
          </a:p>
        </p:txBody>
      </p:sp>
      <p:sp>
        <p:nvSpPr>
          <p:cNvPr id="184323" name="Rectangle 3"/>
          <p:cNvSpPr>
            <a:spLocks noGrp="1" noChangeArrowheads="1"/>
          </p:cNvSpPr>
          <p:nvPr>
            <p:ph type="body" idx="1"/>
          </p:nvPr>
        </p:nvSpPr>
        <p:spPr/>
        <p:txBody>
          <a:bodyPr/>
          <a:lstStyle/>
          <a:p>
            <a:pPr eaLnBrk="1" hangingPunct="1">
              <a:defRPr/>
            </a:pPr>
            <a:r>
              <a:rPr lang="en-US" sz="2400" smtClean="0">
                <a:solidFill>
                  <a:schemeClr val="bg1"/>
                </a:solidFill>
              </a:rPr>
              <a:t>March 1988</a:t>
            </a:r>
          </a:p>
          <a:p>
            <a:pPr lvl="1" eaLnBrk="1" hangingPunct="1">
              <a:defRPr/>
            </a:pPr>
            <a:r>
              <a:rPr lang="en-US" sz="2000" smtClean="0">
                <a:solidFill>
                  <a:schemeClr val="bg1"/>
                </a:solidFill>
              </a:rPr>
              <a:t>Homer Hailey preaches error on MDR in Belen New Mexico</a:t>
            </a:r>
          </a:p>
          <a:p>
            <a:pPr eaLnBrk="1" hangingPunct="1">
              <a:defRPr/>
            </a:pPr>
            <a:r>
              <a:rPr lang="en-US" smtClean="0"/>
              <a:t>November 1988</a:t>
            </a:r>
          </a:p>
          <a:p>
            <a:pPr lvl="1" eaLnBrk="1" hangingPunct="1">
              <a:defRPr/>
            </a:pPr>
            <a:r>
              <a:rPr lang="en-US" smtClean="0">
                <a:solidFill>
                  <a:schemeClr val="hlink"/>
                </a:solidFill>
              </a:rPr>
              <a:t>Ed Harrell writes article defending Hailey “Homer Hailey: False Teacher?”</a:t>
            </a:r>
          </a:p>
          <a:p>
            <a:pPr eaLnBrk="1" hangingPunct="1">
              <a:defRPr/>
            </a:pPr>
            <a:r>
              <a:rPr lang="en-US" smtClean="0"/>
              <a:t>February 1989 – June 1990</a:t>
            </a:r>
          </a:p>
          <a:p>
            <a:pPr lvl="1" eaLnBrk="1" hangingPunct="1">
              <a:defRPr/>
            </a:pPr>
            <a:r>
              <a:rPr lang="en-US" smtClean="0">
                <a:solidFill>
                  <a:schemeClr val="hlink"/>
                </a:solidFill>
              </a:rPr>
              <a:t>Ed Harrell writes 16 articles on “The Bounds of Christian Unity”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23">
                                            <p:txEl>
                                              <p:pRg st="4" end="4"/>
                                            </p:txEl>
                                          </p:spTgt>
                                        </p:tgtEl>
                                        <p:attrNameLst>
                                          <p:attrName>style.visibility</p:attrName>
                                        </p:attrNameLst>
                                      </p:cBhvr>
                                      <p:to>
                                        <p:strVal val="visible"/>
                                      </p:to>
                                    </p:set>
                                    <p:animEffect transition="in" filter="fade">
                                      <p:cBhvr>
                                        <p:cTn id="7" dur="500"/>
                                        <p:tgtEl>
                                          <p:spTgt spid="184323">
                                            <p:txEl>
                                              <p:pRg st="4" end="4"/>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4323">
                                            <p:txEl>
                                              <p:pRg st="5" end="5"/>
                                            </p:txEl>
                                          </p:spTgt>
                                        </p:tgtEl>
                                        <p:attrNameLst>
                                          <p:attrName>style.visibility</p:attrName>
                                        </p:attrNameLst>
                                      </p:cBhvr>
                                      <p:to>
                                        <p:strVal val="visible"/>
                                      </p:to>
                                    </p:set>
                                    <p:animEffect transition="in" filter="fade">
                                      <p:cBhvr>
                                        <p:cTn id="11" dur="500"/>
                                        <p:tgtEl>
                                          <p:spTgt spid="184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sz="4800" dirty="0" smtClean="0"/>
              <a:t>Honesty and Biblical Clarity</a:t>
            </a:r>
          </a:p>
        </p:txBody>
      </p:sp>
      <p:sp>
        <p:nvSpPr>
          <p:cNvPr id="103427" name="Rectangle 3"/>
          <p:cNvSpPr>
            <a:spLocks noGrp="1" noChangeArrowheads="1"/>
          </p:cNvSpPr>
          <p:nvPr>
            <p:ph type="body" idx="1"/>
          </p:nvPr>
        </p:nvSpPr>
        <p:spPr/>
        <p:txBody>
          <a:bodyPr/>
          <a:lstStyle/>
          <a:p>
            <a:pPr eaLnBrk="1" hangingPunct="1">
              <a:defRPr/>
            </a:pPr>
            <a:r>
              <a:rPr lang="en-US" sz="3600" smtClean="0"/>
              <a:t>Honesty and Biblical clarity are </a:t>
            </a:r>
            <a:r>
              <a:rPr lang="en-US" sz="3600" smtClean="0">
                <a:solidFill>
                  <a:srgbClr val="990000"/>
                </a:solidFill>
              </a:rPr>
              <a:t>“inextricably tied together”</a:t>
            </a:r>
            <a:r>
              <a:rPr lang="en-US" sz="3600" smtClean="0"/>
              <a:t> because God has revealed His Word in such a way that:</a:t>
            </a:r>
          </a:p>
          <a:p>
            <a:pPr lvl="1" eaLnBrk="1" hangingPunct="1">
              <a:buClr>
                <a:schemeClr val="accent2"/>
              </a:buClr>
              <a:defRPr/>
            </a:pPr>
            <a:r>
              <a:rPr lang="en-US" sz="3200" smtClean="0"/>
              <a:t>Those who do not love the Truth will not understand it </a:t>
            </a:r>
            <a:r>
              <a:rPr lang="en-US" i="1" smtClean="0">
                <a:solidFill>
                  <a:schemeClr val="hlink"/>
                </a:solidFill>
              </a:rPr>
              <a:t>(2Th.2:10-11)</a:t>
            </a:r>
            <a:endParaRPr lang="en-US" smtClean="0">
              <a:solidFill>
                <a:schemeClr val="hlink"/>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427">
                                            <p:txEl>
                                              <p:pRg st="1" end="1"/>
                                            </p:txEl>
                                          </p:spTgt>
                                        </p:tgtEl>
                                        <p:attrNameLst>
                                          <p:attrName>style.visibility</p:attrName>
                                        </p:attrNameLst>
                                      </p:cBhvr>
                                      <p:to>
                                        <p:strVal val="visible"/>
                                      </p:to>
                                    </p:set>
                                    <p:animEffect transition="in" filter="fade">
                                      <p:cBhvr>
                                        <p:cTn id="7" dur="500"/>
                                        <p:tgtEl>
                                          <p:spTgt spid="1034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sz="4800" dirty="0" smtClean="0"/>
              <a:t>Honesty and Biblical Clarity</a:t>
            </a:r>
          </a:p>
        </p:txBody>
      </p:sp>
      <p:sp>
        <p:nvSpPr>
          <p:cNvPr id="110595" name="Rectangle 3"/>
          <p:cNvSpPr>
            <a:spLocks noGrp="1" noChangeArrowheads="1"/>
          </p:cNvSpPr>
          <p:nvPr>
            <p:ph type="body" idx="1"/>
          </p:nvPr>
        </p:nvSpPr>
        <p:spPr/>
        <p:txBody>
          <a:bodyPr/>
          <a:lstStyle/>
          <a:p>
            <a:pPr eaLnBrk="1" hangingPunct="1">
              <a:defRPr/>
            </a:pPr>
            <a:r>
              <a:rPr lang="en-US" sz="3600" smtClean="0"/>
              <a:t>Honesty and Biblical clarity are </a:t>
            </a:r>
            <a:r>
              <a:rPr lang="en-US" sz="3600" smtClean="0">
                <a:solidFill>
                  <a:srgbClr val="990000"/>
                </a:solidFill>
              </a:rPr>
              <a:t>“inextricably tied together”</a:t>
            </a:r>
            <a:r>
              <a:rPr lang="en-US" sz="3600" smtClean="0"/>
              <a:t> because God has revealed His Word in such a way that:</a:t>
            </a:r>
          </a:p>
          <a:p>
            <a:pPr lvl="1" eaLnBrk="1" hangingPunct="1">
              <a:buClr>
                <a:schemeClr val="accent2"/>
              </a:buClr>
              <a:defRPr/>
            </a:pPr>
            <a:r>
              <a:rPr lang="en-US" sz="3200" smtClean="0"/>
              <a:t>Those who are not willing to obey the Truth will not understand it </a:t>
            </a:r>
            <a:r>
              <a:rPr lang="en-US" i="1" smtClean="0">
                <a:solidFill>
                  <a:schemeClr val="hlink"/>
                </a:solidFill>
              </a:rPr>
              <a:t>(Jo.7:17)</a:t>
            </a:r>
            <a:endParaRPr lang="en-US" smtClean="0">
              <a:solidFill>
                <a:schemeClr val="hlink"/>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US" sz="4800" dirty="0" smtClean="0"/>
              <a:t>Honesty and Biblical Clarity</a:t>
            </a:r>
          </a:p>
        </p:txBody>
      </p:sp>
      <p:sp>
        <p:nvSpPr>
          <p:cNvPr id="111619" name="Rectangle 3"/>
          <p:cNvSpPr>
            <a:spLocks noGrp="1" noChangeArrowheads="1"/>
          </p:cNvSpPr>
          <p:nvPr>
            <p:ph type="body" idx="1"/>
          </p:nvPr>
        </p:nvSpPr>
        <p:spPr/>
        <p:txBody>
          <a:bodyPr/>
          <a:lstStyle/>
          <a:p>
            <a:pPr eaLnBrk="1" hangingPunct="1">
              <a:defRPr/>
            </a:pPr>
            <a:r>
              <a:rPr lang="en-US" sz="3600" smtClean="0"/>
              <a:t>Honesty and Biblical clarity are </a:t>
            </a:r>
            <a:r>
              <a:rPr lang="en-US" sz="3600" smtClean="0">
                <a:solidFill>
                  <a:srgbClr val="990000"/>
                </a:solidFill>
              </a:rPr>
              <a:t>“inextricably tied together”</a:t>
            </a:r>
            <a:r>
              <a:rPr lang="en-US" sz="3600" smtClean="0"/>
              <a:t> because God has revealed His Word in such a way that:</a:t>
            </a:r>
          </a:p>
          <a:p>
            <a:pPr lvl="1" eaLnBrk="1" hangingPunct="1">
              <a:buClr>
                <a:schemeClr val="accent2"/>
              </a:buClr>
              <a:defRPr/>
            </a:pPr>
            <a:r>
              <a:rPr lang="en-US" sz="3200" smtClean="0"/>
              <a:t>Those who are not spiritually minded will not understand it </a:t>
            </a:r>
            <a:r>
              <a:rPr lang="en-US" i="1" smtClean="0">
                <a:solidFill>
                  <a:schemeClr val="hlink"/>
                </a:solidFill>
              </a:rPr>
              <a:t>(1Co.2:14) (Jo.6:60) (Ro.8:5-7) (Jo.4:23)</a:t>
            </a:r>
            <a:endParaRPr lang="en-US" sz="3200" smtClean="0">
              <a:solidFill>
                <a:schemeClr val="hlink"/>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en-US" sz="4800" dirty="0" smtClean="0"/>
              <a:t>1 Corinthians 2:14</a:t>
            </a:r>
          </a:p>
        </p:txBody>
      </p:sp>
      <p:sp>
        <p:nvSpPr>
          <p:cNvPr id="158723" name="Rectangle 3"/>
          <p:cNvSpPr>
            <a:spLocks noGrp="1" noChangeArrowheads="1"/>
          </p:cNvSpPr>
          <p:nvPr>
            <p:ph type="body" idx="1"/>
          </p:nvPr>
        </p:nvSpPr>
        <p:spPr/>
        <p:txBody>
          <a:bodyPr/>
          <a:lstStyle/>
          <a:p>
            <a:pPr eaLnBrk="1" hangingPunct="1">
              <a:defRPr/>
            </a:pPr>
            <a:r>
              <a:rPr lang="en-US" i="1" smtClean="0"/>
              <a:t>But the natural man does not receive the things of the Spirit of God, for they are foolishness to him; nor can he know them, because they are spiritually discerned.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sz="4800" smtClean="0"/>
              <a:t>John 6:60</a:t>
            </a:r>
          </a:p>
        </p:txBody>
      </p:sp>
      <p:sp>
        <p:nvSpPr>
          <p:cNvPr id="159747" name="Rectangle 3"/>
          <p:cNvSpPr>
            <a:spLocks noGrp="1" noChangeArrowheads="1"/>
          </p:cNvSpPr>
          <p:nvPr>
            <p:ph type="body" idx="1"/>
          </p:nvPr>
        </p:nvSpPr>
        <p:spPr/>
        <p:txBody>
          <a:bodyPr/>
          <a:lstStyle/>
          <a:p>
            <a:pPr eaLnBrk="1" hangingPunct="1">
              <a:defRPr/>
            </a:pPr>
            <a:r>
              <a:rPr lang="en-US" i="1" smtClean="0"/>
              <a:t>Therefore many of His disciples, when they heard this, said, "This is a hard saying; who can understand it?"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defRPr/>
            </a:pPr>
            <a:r>
              <a:rPr lang="en-US" sz="4800" dirty="0" smtClean="0"/>
              <a:t>Romans 8:5-7</a:t>
            </a:r>
          </a:p>
        </p:txBody>
      </p:sp>
      <p:sp>
        <p:nvSpPr>
          <p:cNvPr id="160771" name="Rectangle 3"/>
          <p:cNvSpPr>
            <a:spLocks noGrp="1" noChangeArrowheads="1"/>
          </p:cNvSpPr>
          <p:nvPr>
            <p:ph type="body" idx="1"/>
          </p:nvPr>
        </p:nvSpPr>
        <p:spPr/>
        <p:txBody>
          <a:bodyPr/>
          <a:lstStyle/>
          <a:p>
            <a:pPr eaLnBrk="1" hangingPunct="1">
              <a:lnSpc>
                <a:spcPct val="90000"/>
              </a:lnSpc>
              <a:defRPr/>
            </a:pPr>
            <a:r>
              <a:rPr lang="en-US" i="1" smtClean="0">
                <a:solidFill>
                  <a:schemeClr val="accent2"/>
                </a:solidFill>
              </a:rPr>
              <a:t>5  </a:t>
            </a:r>
            <a:r>
              <a:rPr lang="en-US" i="1" smtClean="0"/>
              <a:t>For those who live according to the flesh </a:t>
            </a:r>
            <a:r>
              <a:rPr lang="en-US" i="1" smtClean="0">
                <a:solidFill>
                  <a:schemeClr val="hlink"/>
                </a:solidFill>
              </a:rPr>
              <a:t>set their minds on the things of the flesh</a:t>
            </a:r>
            <a:r>
              <a:rPr lang="en-US" i="1" smtClean="0"/>
              <a:t>, but those who live according to the Spirit, the things of the Spirit.</a:t>
            </a:r>
          </a:p>
          <a:p>
            <a:pPr eaLnBrk="1" hangingPunct="1">
              <a:lnSpc>
                <a:spcPct val="90000"/>
              </a:lnSpc>
              <a:defRPr/>
            </a:pPr>
            <a:r>
              <a:rPr lang="en-US" i="1" smtClean="0"/>
              <a:t> </a:t>
            </a:r>
            <a:r>
              <a:rPr lang="en-US" i="1" smtClean="0">
                <a:solidFill>
                  <a:schemeClr val="accent2"/>
                </a:solidFill>
              </a:rPr>
              <a:t>6  </a:t>
            </a:r>
            <a:r>
              <a:rPr lang="en-US" i="1" smtClean="0"/>
              <a:t>For </a:t>
            </a:r>
            <a:r>
              <a:rPr lang="en-US" i="1" smtClean="0">
                <a:solidFill>
                  <a:schemeClr val="hlink"/>
                </a:solidFill>
              </a:rPr>
              <a:t>to be carnally minded is death</a:t>
            </a:r>
            <a:r>
              <a:rPr lang="en-US" i="1" smtClean="0"/>
              <a:t>, but to be spiritually minded is life and peace.</a:t>
            </a:r>
          </a:p>
          <a:p>
            <a:pPr eaLnBrk="1" hangingPunct="1">
              <a:lnSpc>
                <a:spcPct val="90000"/>
              </a:lnSpc>
              <a:defRPr/>
            </a:pPr>
            <a:r>
              <a:rPr lang="en-US" i="1" smtClean="0"/>
              <a:t> </a:t>
            </a:r>
            <a:r>
              <a:rPr lang="en-US" i="1" smtClean="0">
                <a:solidFill>
                  <a:schemeClr val="accent2"/>
                </a:solidFill>
              </a:rPr>
              <a:t>7  </a:t>
            </a:r>
            <a:r>
              <a:rPr lang="en-US" i="1" smtClean="0"/>
              <a:t>Because </a:t>
            </a:r>
            <a:r>
              <a:rPr lang="en-US" i="1" smtClean="0">
                <a:solidFill>
                  <a:schemeClr val="hlink"/>
                </a:solidFill>
              </a:rPr>
              <a:t>the carnal mind</a:t>
            </a:r>
            <a:r>
              <a:rPr lang="en-US" i="1" smtClean="0"/>
              <a:t> is enmity against God; for it </a:t>
            </a:r>
            <a:r>
              <a:rPr lang="en-US" i="1" smtClean="0">
                <a:solidFill>
                  <a:schemeClr val="hlink"/>
                </a:solidFill>
              </a:rPr>
              <a:t>is not subject to the law of God</a:t>
            </a:r>
            <a:r>
              <a:rPr lang="en-US" i="1" smtClean="0"/>
              <a:t>, </a:t>
            </a:r>
            <a:r>
              <a:rPr lang="en-US" i="1" u="sng" smtClean="0">
                <a:solidFill>
                  <a:schemeClr val="hlink"/>
                </a:solidFill>
              </a:rPr>
              <a:t>nor indeed can be</a:t>
            </a:r>
            <a:r>
              <a:rPr lang="en-US" i="1" smtClean="0"/>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US" sz="4800" dirty="0" smtClean="0"/>
              <a:t>Honesty and Biblical Clarity</a:t>
            </a:r>
          </a:p>
        </p:txBody>
      </p:sp>
      <p:sp>
        <p:nvSpPr>
          <p:cNvPr id="157699" name="Rectangle 3"/>
          <p:cNvSpPr>
            <a:spLocks noGrp="1" noChangeArrowheads="1"/>
          </p:cNvSpPr>
          <p:nvPr>
            <p:ph type="body" idx="1"/>
          </p:nvPr>
        </p:nvSpPr>
        <p:spPr/>
        <p:txBody>
          <a:bodyPr/>
          <a:lstStyle/>
          <a:p>
            <a:pPr eaLnBrk="1" hangingPunct="1">
              <a:defRPr/>
            </a:pPr>
            <a:r>
              <a:rPr lang="en-US" sz="3600" dirty="0" smtClean="0"/>
              <a:t>Honesty and Biblical clarity are </a:t>
            </a:r>
            <a:r>
              <a:rPr lang="en-US" sz="3600" dirty="0" smtClean="0">
                <a:solidFill>
                  <a:srgbClr val="990000"/>
                </a:solidFill>
              </a:rPr>
              <a:t>“inextricably tied together”</a:t>
            </a:r>
            <a:r>
              <a:rPr lang="en-US" sz="3600" dirty="0" smtClean="0"/>
              <a:t> because God has revealed His Word in such a way that:</a:t>
            </a:r>
          </a:p>
          <a:p>
            <a:pPr lvl="1" eaLnBrk="1" hangingPunct="1">
              <a:buClr>
                <a:schemeClr val="accent2"/>
              </a:buClr>
              <a:defRPr/>
            </a:pPr>
            <a:r>
              <a:rPr lang="en-US" sz="3200" dirty="0" smtClean="0"/>
              <a:t>Those who are not spiritually minded will not understand it </a:t>
            </a:r>
            <a:r>
              <a:rPr lang="en-US" i="1" dirty="0" smtClean="0">
                <a:solidFill>
                  <a:schemeClr val="hlink"/>
                </a:solidFill>
              </a:rPr>
              <a:t>(1Co.2:14) (Jo.6:60) (Ro.8:5-7) (Jo.4:23)</a:t>
            </a:r>
            <a:endParaRPr lang="en-US" sz="3200" dirty="0" smtClean="0">
              <a:solidFill>
                <a:schemeClr val="hlink"/>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Why Some Fail To See The Truth</a:t>
            </a:r>
          </a:p>
        </p:txBody>
      </p:sp>
      <p:sp>
        <p:nvSpPr>
          <p:cNvPr id="104451" name="Rectangle 3"/>
          <p:cNvSpPr>
            <a:spLocks noGrp="1" noChangeArrowheads="1"/>
          </p:cNvSpPr>
          <p:nvPr>
            <p:ph type="body" idx="1"/>
          </p:nvPr>
        </p:nvSpPr>
        <p:spPr/>
        <p:txBody>
          <a:bodyPr/>
          <a:lstStyle/>
          <a:p>
            <a:pPr eaLnBrk="1" hangingPunct="1">
              <a:defRPr/>
            </a:pPr>
            <a:r>
              <a:rPr lang="en-US" sz="3600" smtClean="0"/>
              <a:t>Is it God’s fault?</a:t>
            </a:r>
          </a:p>
          <a:p>
            <a:pPr lvl="1" eaLnBrk="1" hangingPunct="1">
              <a:buClr>
                <a:schemeClr val="accent2"/>
              </a:buClr>
              <a:defRPr/>
            </a:pPr>
            <a:r>
              <a:rPr lang="en-US" sz="3200" smtClean="0"/>
              <a:t>God wants all men to be saved and to come to a knowledge of the truth </a:t>
            </a:r>
            <a:r>
              <a:rPr lang="en-US" sz="3200" i="1" smtClean="0">
                <a:solidFill>
                  <a:schemeClr val="hlink"/>
                </a:solidFill>
              </a:rPr>
              <a:t>(1Ti.2:3-4)</a:t>
            </a:r>
          </a:p>
          <a:p>
            <a:pPr lvl="1" eaLnBrk="1" hangingPunct="1">
              <a:buFont typeface="Wingdings" pitchFamily="2" charset="2"/>
              <a:buNone/>
              <a:defRPr/>
            </a:pPr>
            <a:r>
              <a:rPr lang="en-US" sz="3200" i="1" smtClean="0">
                <a:latin typeface="Abadi MT Condensed" pitchFamily="34" charset="0"/>
              </a:rPr>
              <a:t>“For this is good and acceptable in the sight of God our Savior, who desires all men to be saved and to come to the knowledge of the truth.”</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fade">
                                      <p:cBhvr>
                                        <p:cTn id="7" dur="5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fade">
                                      <p:cBhvr>
                                        <p:cTn id="12" dur="500"/>
                                        <p:tgtEl>
                                          <p:spTgt spid="104451">
                                            <p:txEl>
                                              <p:pRg st="1" end="1"/>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4451">
                                            <p:txEl>
                                              <p:pRg st="2" end="2"/>
                                            </p:txEl>
                                          </p:spTgt>
                                        </p:tgtEl>
                                        <p:attrNameLst>
                                          <p:attrName>style.visibility</p:attrName>
                                        </p:attrNameLst>
                                      </p:cBhvr>
                                      <p:to>
                                        <p:strVal val="visible"/>
                                      </p:to>
                                    </p:set>
                                    <p:animEffect transition="in" filter="fade">
                                      <p:cBhvr>
                                        <p:cTn id="16" dur="500"/>
                                        <p:tgtEl>
                                          <p:spTgt spid="104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Why Some Fail To See The Truth</a:t>
            </a:r>
          </a:p>
        </p:txBody>
      </p:sp>
      <p:sp>
        <p:nvSpPr>
          <p:cNvPr id="105475" name="Rectangle 3"/>
          <p:cNvSpPr>
            <a:spLocks noGrp="1" noChangeArrowheads="1"/>
          </p:cNvSpPr>
          <p:nvPr>
            <p:ph type="body" idx="1"/>
          </p:nvPr>
        </p:nvSpPr>
        <p:spPr/>
        <p:txBody>
          <a:bodyPr/>
          <a:lstStyle/>
          <a:p>
            <a:pPr eaLnBrk="1" hangingPunct="1">
              <a:defRPr/>
            </a:pPr>
            <a:r>
              <a:rPr lang="en-US" sz="3600" smtClean="0"/>
              <a:t>Is it God’s fault?</a:t>
            </a:r>
          </a:p>
          <a:p>
            <a:pPr lvl="1" eaLnBrk="1" hangingPunct="1">
              <a:buClr>
                <a:schemeClr val="accent2"/>
              </a:buClr>
              <a:defRPr/>
            </a:pPr>
            <a:r>
              <a:rPr lang="en-US" sz="3200" smtClean="0"/>
              <a:t>He says that the Word is able to accomplish everything necessary to save men</a:t>
            </a:r>
          </a:p>
          <a:p>
            <a:pPr lvl="1" eaLnBrk="1" hangingPunct="1">
              <a:buClr>
                <a:schemeClr val="accent2"/>
              </a:buClr>
              <a:defRPr/>
            </a:pPr>
            <a:r>
              <a:rPr lang="en-US" sz="3200" i="1" smtClean="0">
                <a:solidFill>
                  <a:schemeClr val="hlink"/>
                </a:solidFill>
              </a:rPr>
              <a:t>(Ro.1:16) (Jo.5:25)</a:t>
            </a:r>
          </a:p>
          <a:p>
            <a:pPr lvl="1" eaLnBrk="1" hangingPunct="1">
              <a:buClr>
                <a:schemeClr val="accent2"/>
              </a:buClr>
              <a:defRPr/>
            </a:pPr>
            <a:r>
              <a:rPr lang="en-US" sz="3200" i="1" smtClean="0">
                <a:solidFill>
                  <a:schemeClr val="hlink"/>
                </a:solidFill>
              </a:rPr>
              <a:t>(Ac.20:32) (1Pe.2:2)</a:t>
            </a:r>
          </a:p>
          <a:p>
            <a:pPr lvl="1" eaLnBrk="1" hangingPunct="1">
              <a:buClr>
                <a:schemeClr val="accent2"/>
              </a:buClr>
              <a:defRPr/>
            </a:pPr>
            <a:r>
              <a:rPr lang="en-US" sz="3200" i="1" smtClean="0">
                <a:solidFill>
                  <a:schemeClr val="hlink"/>
                </a:solidFill>
              </a:rPr>
              <a:t>(2Ti.3:16-17)</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475">
                                            <p:txEl>
                                              <p:pRg st="1" end="1"/>
                                            </p:txEl>
                                          </p:spTgt>
                                        </p:tgtEl>
                                        <p:attrNameLst>
                                          <p:attrName>style.visibility</p:attrName>
                                        </p:attrNameLst>
                                      </p:cBhvr>
                                      <p:to>
                                        <p:strVal val="visible"/>
                                      </p:to>
                                    </p:set>
                                    <p:animEffect transition="in" filter="fade">
                                      <p:cBhvr>
                                        <p:cTn id="7" dur="500"/>
                                        <p:tgtEl>
                                          <p:spTgt spid="10547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475">
                                            <p:txEl>
                                              <p:pRg st="2" end="2"/>
                                            </p:txEl>
                                          </p:spTgt>
                                        </p:tgtEl>
                                        <p:attrNameLst>
                                          <p:attrName>style.visibility</p:attrName>
                                        </p:attrNameLst>
                                      </p:cBhvr>
                                      <p:to>
                                        <p:strVal val="visible"/>
                                      </p:to>
                                    </p:set>
                                    <p:animEffect transition="in" filter="fade">
                                      <p:cBhvr>
                                        <p:cTn id="10" dur="500"/>
                                        <p:tgtEl>
                                          <p:spTgt spid="10547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5475">
                                            <p:txEl>
                                              <p:pRg st="3" end="3"/>
                                            </p:txEl>
                                          </p:spTgt>
                                        </p:tgtEl>
                                        <p:attrNameLst>
                                          <p:attrName>style.visibility</p:attrName>
                                        </p:attrNameLst>
                                      </p:cBhvr>
                                      <p:to>
                                        <p:strVal val="visible"/>
                                      </p:to>
                                    </p:set>
                                    <p:animEffect transition="in" filter="fade">
                                      <p:cBhvr>
                                        <p:cTn id="13" dur="500"/>
                                        <p:tgtEl>
                                          <p:spTgt spid="10547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5475">
                                            <p:txEl>
                                              <p:pRg st="4" end="4"/>
                                            </p:txEl>
                                          </p:spTgt>
                                        </p:tgtEl>
                                        <p:attrNameLst>
                                          <p:attrName>style.visibility</p:attrName>
                                        </p:attrNameLst>
                                      </p:cBhvr>
                                      <p:to>
                                        <p:strVal val="visible"/>
                                      </p:to>
                                    </p:set>
                                    <p:animEffect transition="in" filter="fade">
                                      <p:cBhvr>
                                        <p:cTn id="16" dur="500"/>
                                        <p:tgtEl>
                                          <p:spTgt spid="105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Why Some Fail To See The Truth</a:t>
            </a:r>
          </a:p>
        </p:txBody>
      </p:sp>
      <p:sp>
        <p:nvSpPr>
          <p:cNvPr id="106499" name="Rectangle 3"/>
          <p:cNvSpPr>
            <a:spLocks noGrp="1" noChangeArrowheads="1"/>
          </p:cNvSpPr>
          <p:nvPr>
            <p:ph type="body" idx="1"/>
          </p:nvPr>
        </p:nvSpPr>
        <p:spPr/>
        <p:txBody>
          <a:bodyPr/>
          <a:lstStyle/>
          <a:p>
            <a:pPr eaLnBrk="1" hangingPunct="1">
              <a:lnSpc>
                <a:spcPct val="90000"/>
              </a:lnSpc>
              <a:defRPr/>
            </a:pPr>
            <a:r>
              <a:rPr lang="en-US" sz="3600" dirty="0" smtClean="0"/>
              <a:t>Is it God’s fault?</a:t>
            </a:r>
          </a:p>
          <a:p>
            <a:pPr lvl="1" eaLnBrk="1" hangingPunct="1">
              <a:lnSpc>
                <a:spcPct val="90000"/>
              </a:lnSpc>
              <a:buClr>
                <a:schemeClr val="accent2"/>
              </a:buClr>
              <a:defRPr/>
            </a:pPr>
            <a:r>
              <a:rPr lang="en-US" sz="3200" dirty="0" smtClean="0"/>
              <a:t>He says that the Word will do what He wants it to do </a:t>
            </a:r>
            <a:r>
              <a:rPr lang="en-US" sz="3200" i="1" dirty="0" smtClean="0">
                <a:solidFill>
                  <a:schemeClr val="hlink"/>
                </a:solidFill>
              </a:rPr>
              <a:t>(Is.55:10-11)</a:t>
            </a:r>
          </a:p>
          <a:p>
            <a:pPr lvl="1" eaLnBrk="1" hangingPunct="1">
              <a:lnSpc>
                <a:spcPct val="90000"/>
              </a:lnSpc>
              <a:buClr>
                <a:schemeClr val="accent2"/>
              </a:buClr>
              <a:defRPr/>
            </a:pPr>
            <a:r>
              <a:rPr lang="en-US" sz="3200" i="1" dirty="0" smtClean="0">
                <a:latin typeface="Abadi MT Condensed" pitchFamily="34" charset="0"/>
              </a:rPr>
              <a:t>“For as the rain comes down and the snow from heaven and do not return there… </a:t>
            </a:r>
            <a:r>
              <a:rPr lang="en-US" sz="3200" i="1" u="sng" dirty="0" smtClean="0">
                <a:latin typeface="Abadi MT Condensed" pitchFamily="34" charset="0"/>
              </a:rPr>
              <a:t>So shall my word be</a:t>
            </a:r>
            <a:r>
              <a:rPr lang="en-US" sz="3200" i="1" dirty="0" smtClean="0">
                <a:latin typeface="Abadi MT Condensed" pitchFamily="34" charset="0"/>
              </a:rPr>
              <a:t> that goes forth from my mouth; It shall not return to me void, but </a:t>
            </a:r>
            <a:r>
              <a:rPr lang="en-US" sz="3200" i="1" u="sng" dirty="0" smtClean="0">
                <a:latin typeface="Abadi MT Condensed" pitchFamily="34" charset="0"/>
              </a:rPr>
              <a:t>it shall accomplish what I please, and it shall prosper in the thing for which I sent it</a:t>
            </a:r>
            <a:r>
              <a:rPr lang="en-US" sz="3200" i="1" dirty="0" smtClean="0">
                <a:latin typeface="Abadi MT Condensed" pitchFamily="34"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9">
                                            <p:txEl>
                                              <p:pRg st="1" end="1"/>
                                            </p:txEl>
                                          </p:spTgt>
                                        </p:tgtEl>
                                        <p:attrNameLst>
                                          <p:attrName>style.visibility</p:attrName>
                                        </p:attrNameLst>
                                      </p:cBhvr>
                                      <p:to>
                                        <p:strVal val="visible"/>
                                      </p:to>
                                    </p:set>
                                    <p:animEffect transition="in" filter="fade">
                                      <p:cBhvr>
                                        <p:cTn id="7" dur="500"/>
                                        <p:tgtEl>
                                          <p:spTgt spid="106499">
                                            <p:txEl>
                                              <p:pRg st="1" end="1"/>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6499">
                                            <p:txEl>
                                              <p:pRg st="2" end="2"/>
                                            </p:txEl>
                                          </p:spTgt>
                                        </p:tgtEl>
                                        <p:attrNameLst>
                                          <p:attrName>style.visibility</p:attrName>
                                        </p:attrNameLst>
                                      </p:cBhvr>
                                      <p:to>
                                        <p:strVal val="visible"/>
                                      </p:to>
                                    </p:set>
                                    <p:animEffect transition="in" filter="fade">
                                      <p:cBhvr>
                                        <p:cTn id="11" dur="500"/>
                                        <p:tgtEl>
                                          <p:spTgt spid="106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en-US" sz="4800" dirty="0" smtClean="0"/>
              <a:t>Background Events</a:t>
            </a:r>
          </a:p>
        </p:txBody>
      </p:sp>
      <p:sp>
        <p:nvSpPr>
          <p:cNvPr id="185347" name="Rectangle 3"/>
          <p:cNvSpPr>
            <a:spLocks noGrp="1" noChangeArrowheads="1"/>
          </p:cNvSpPr>
          <p:nvPr>
            <p:ph type="body" idx="1"/>
          </p:nvPr>
        </p:nvSpPr>
        <p:spPr/>
        <p:txBody>
          <a:bodyPr/>
          <a:lstStyle/>
          <a:p>
            <a:pPr eaLnBrk="1" hangingPunct="1">
              <a:defRPr/>
            </a:pPr>
            <a:r>
              <a:rPr lang="en-US" sz="2400" smtClean="0">
                <a:solidFill>
                  <a:schemeClr val="bg1"/>
                </a:solidFill>
              </a:rPr>
              <a:t>March 1988</a:t>
            </a:r>
          </a:p>
          <a:p>
            <a:pPr lvl="1" eaLnBrk="1" hangingPunct="1">
              <a:defRPr/>
            </a:pPr>
            <a:r>
              <a:rPr lang="en-US" sz="2000" smtClean="0">
                <a:solidFill>
                  <a:schemeClr val="bg1"/>
                </a:solidFill>
              </a:rPr>
              <a:t>Homer Hailey preaches error on MDR in Belen New Mexico</a:t>
            </a:r>
          </a:p>
          <a:p>
            <a:pPr eaLnBrk="1" hangingPunct="1">
              <a:defRPr/>
            </a:pPr>
            <a:r>
              <a:rPr lang="en-US" sz="2400" smtClean="0">
                <a:solidFill>
                  <a:schemeClr val="bg1"/>
                </a:solidFill>
              </a:rPr>
              <a:t>November 1988</a:t>
            </a:r>
          </a:p>
          <a:p>
            <a:pPr lvl="1" eaLnBrk="1" hangingPunct="1">
              <a:defRPr/>
            </a:pPr>
            <a:r>
              <a:rPr lang="en-US" sz="2000" smtClean="0">
                <a:solidFill>
                  <a:schemeClr val="bg1"/>
                </a:solidFill>
              </a:rPr>
              <a:t>Ed Harrell writes article defending Hailey “Homer Hailey: False Teacher?”</a:t>
            </a:r>
          </a:p>
          <a:p>
            <a:pPr eaLnBrk="1" hangingPunct="1">
              <a:defRPr/>
            </a:pPr>
            <a:r>
              <a:rPr lang="en-US" sz="2400" smtClean="0">
                <a:solidFill>
                  <a:schemeClr val="bg1"/>
                </a:solidFill>
              </a:rPr>
              <a:t>February 1989 – June 1990</a:t>
            </a:r>
          </a:p>
          <a:p>
            <a:pPr lvl="1" eaLnBrk="1" hangingPunct="1">
              <a:defRPr/>
            </a:pPr>
            <a:r>
              <a:rPr lang="en-US" sz="2000" smtClean="0">
                <a:solidFill>
                  <a:schemeClr val="bg1"/>
                </a:solidFill>
              </a:rPr>
              <a:t>Ed Harrell writes 16 articles on “The Bounds of Christian Unity”</a:t>
            </a:r>
          </a:p>
          <a:p>
            <a:pPr eaLnBrk="1" hangingPunct="1">
              <a:defRPr/>
            </a:pPr>
            <a:r>
              <a:rPr lang="en-US" smtClean="0"/>
              <a:t>November 1997</a:t>
            </a:r>
          </a:p>
          <a:p>
            <a:pPr lvl="1" eaLnBrk="1" hangingPunct="1">
              <a:defRPr/>
            </a:pPr>
            <a:r>
              <a:rPr lang="en-US" smtClean="0">
                <a:solidFill>
                  <a:schemeClr val="hlink"/>
                </a:solidFill>
              </a:rPr>
              <a:t>Christianity Magazine begins re-distributing Harrell’s articles in pamphlet form</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5347">
                                            <p:txEl>
                                              <p:pRg st="6" end="6"/>
                                            </p:txEl>
                                          </p:spTgt>
                                        </p:tgtEl>
                                        <p:attrNameLst>
                                          <p:attrName>style.visibility</p:attrName>
                                        </p:attrNameLst>
                                      </p:cBhvr>
                                      <p:to>
                                        <p:strVal val="visible"/>
                                      </p:to>
                                    </p:set>
                                    <p:animEffect transition="in" filter="fade">
                                      <p:cBhvr>
                                        <p:cTn id="7" dur="500"/>
                                        <p:tgtEl>
                                          <p:spTgt spid="185347">
                                            <p:txEl>
                                              <p:pRg st="6" end="6"/>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5347">
                                            <p:txEl>
                                              <p:pRg st="7" end="7"/>
                                            </p:txEl>
                                          </p:spTgt>
                                        </p:tgtEl>
                                        <p:attrNameLst>
                                          <p:attrName>style.visibility</p:attrName>
                                        </p:attrNameLst>
                                      </p:cBhvr>
                                      <p:to>
                                        <p:strVal val="visible"/>
                                      </p:to>
                                    </p:set>
                                    <p:animEffect transition="in" filter="fade">
                                      <p:cBhvr>
                                        <p:cTn id="11" dur="500"/>
                                        <p:tgtEl>
                                          <p:spTgt spid="1853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Why Some Fail To See The Truth</a:t>
            </a:r>
          </a:p>
        </p:txBody>
      </p:sp>
      <p:sp>
        <p:nvSpPr>
          <p:cNvPr id="107523" name="Rectangle 3"/>
          <p:cNvSpPr>
            <a:spLocks noGrp="1" noChangeArrowheads="1"/>
          </p:cNvSpPr>
          <p:nvPr>
            <p:ph type="body" idx="1"/>
          </p:nvPr>
        </p:nvSpPr>
        <p:spPr/>
        <p:txBody>
          <a:bodyPr/>
          <a:lstStyle/>
          <a:p>
            <a:pPr eaLnBrk="1" hangingPunct="1">
              <a:lnSpc>
                <a:spcPct val="90000"/>
              </a:lnSpc>
              <a:defRPr/>
            </a:pPr>
            <a:r>
              <a:rPr lang="en-US" sz="3600" smtClean="0"/>
              <a:t>Then where is the problem?</a:t>
            </a:r>
          </a:p>
          <a:p>
            <a:pPr lvl="1" eaLnBrk="1" hangingPunct="1">
              <a:lnSpc>
                <a:spcPct val="90000"/>
              </a:lnSpc>
              <a:buClr>
                <a:schemeClr val="accent2"/>
              </a:buClr>
              <a:defRPr/>
            </a:pPr>
            <a:r>
              <a:rPr lang="en-US" sz="3200" smtClean="0"/>
              <a:t>Race? Skin color? Geographic location?</a:t>
            </a:r>
          </a:p>
          <a:p>
            <a:pPr lvl="1" eaLnBrk="1" hangingPunct="1">
              <a:lnSpc>
                <a:spcPct val="90000"/>
              </a:lnSpc>
              <a:buClr>
                <a:schemeClr val="accent2"/>
              </a:buClr>
              <a:defRPr/>
            </a:pPr>
            <a:endParaRPr lang="en-US" sz="3200" smtClean="0"/>
          </a:p>
          <a:p>
            <a:pPr lvl="1" eaLnBrk="1" hangingPunct="1">
              <a:lnSpc>
                <a:spcPct val="90000"/>
              </a:lnSpc>
              <a:buClr>
                <a:schemeClr val="accent2"/>
              </a:buClr>
              <a:defRPr/>
            </a:pPr>
            <a:r>
              <a:rPr lang="en-US" sz="3200" smtClean="0"/>
              <a:t>Is God a respecter of persons? </a:t>
            </a:r>
            <a:r>
              <a:rPr lang="en-US" i="1" smtClean="0">
                <a:solidFill>
                  <a:schemeClr val="hlink"/>
                </a:solidFill>
              </a:rPr>
              <a:t>(Ac.10:34)</a:t>
            </a:r>
            <a:endParaRPr lang="en-US" sz="3200" smtClean="0">
              <a:solidFill>
                <a:schemeClr val="hlink"/>
              </a:solidFill>
            </a:endParaRPr>
          </a:p>
          <a:p>
            <a:pPr lvl="1" eaLnBrk="1" hangingPunct="1">
              <a:lnSpc>
                <a:spcPct val="90000"/>
              </a:lnSpc>
              <a:buClr>
                <a:schemeClr val="accent2"/>
              </a:buClr>
              <a:defRPr/>
            </a:pPr>
            <a:endParaRPr lang="en-US" sz="3200" smtClean="0">
              <a:solidFill>
                <a:schemeClr val="hlink"/>
              </a:solidFill>
            </a:endParaRPr>
          </a:p>
          <a:p>
            <a:pPr lvl="1" eaLnBrk="1" hangingPunct="1">
              <a:lnSpc>
                <a:spcPct val="90000"/>
              </a:lnSpc>
              <a:buClr>
                <a:schemeClr val="accent2"/>
              </a:buClr>
              <a:defRPr/>
            </a:pPr>
            <a:r>
              <a:rPr lang="en-US" sz="3200" smtClean="0"/>
              <a:t>Didn’t God deliver a Word that can penetrate any disadvantage that I have that is out of my control?</a:t>
            </a:r>
            <a:endParaRPr lang="en-US"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fade">
                                      <p:cBhvr>
                                        <p:cTn id="7" dur="500"/>
                                        <p:tgtEl>
                                          <p:spTgt spid="107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fade">
                                      <p:cBhvr>
                                        <p:cTn id="12" dur="500"/>
                                        <p:tgtEl>
                                          <p:spTgt spid="1075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7523">
                                            <p:txEl>
                                              <p:pRg st="3" end="3"/>
                                            </p:txEl>
                                          </p:spTgt>
                                        </p:tgtEl>
                                        <p:attrNameLst>
                                          <p:attrName>style.visibility</p:attrName>
                                        </p:attrNameLst>
                                      </p:cBhvr>
                                      <p:to>
                                        <p:strVal val="visible"/>
                                      </p:to>
                                    </p:set>
                                    <p:animEffect transition="in" filter="fade">
                                      <p:cBhvr>
                                        <p:cTn id="17" dur="500"/>
                                        <p:tgtEl>
                                          <p:spTgt spid="1075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7523">
                                            <p:txEl>
                                              <p:pRg st="5" end="5"/>
                                            </p:txEl>
                                          </p:spTgt>
                                        </p:tgtEl>
                                        <p:attrNameLst>
                                          <p:attrName>style.visibility</p:attrName>
                                        </p:attrNameLst>
                                      </p:cBhvr>
                                      <p:to>
                                        <p:strVal val="visible"/>
                                      </p:to>
                                    </p:set>
                                    <p:animEffect transition="in" filter="fade">
                                      <p:cBhvr>
                                        <p:cTn id="22" dur="500"/>
                                        <p:tgtEl>
                                          <p:spTgt spid="1075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76200" y="277813"/>
            <a:ext cx="8991600" cy="1143000"/>
          </a:xfrm>
        </p:spPr>
        <p:txBody>
          <a:bodyPr/>
          <a:lstStyle/>
          <a:p>
            <a:pPr eaLnBrk="1" hangingPunct="1">
              <a:defRPr/>
            </a:pPr>
            <a:r>
              <a:rPr lang="en-US" dirty="0" smtClean="0"/>
              <a:t>Why Some Fail To See The Truth</a:t>
            </a:r>
          </a:p>
        </p:txBody>
      </p:sp>
      <p:sp>
        <p:nvSpPr>
          <p:cNvPr id="108547" name="Rectangle 3"/>
          <p:cNvSpPr>
            <a:spLocks noGrp="1" noChangeArrowheads="1"/>
          </p:cNvSpPr>
          <p:nvPr>
            <p:ph type="body" idx="1"/>
          </p:nvPr>
        </p:nvSpPr>
        <p:spPr/>
        <p:txBody>
          <a:bodyPr/>
          <a:lstStyle/>
          <a:p>
            <a:pPr eaLnBrk="1" hangingPunct="1">
              <a:defRPr/>
            </a:pPr>
            <a:r>
              <a:rPr lang="en-US" dirty="0" smtClean="0"/>
              <a:t>The only variable left is my heart</a:t>
            </a:r>
          </a:p>
          <a:p>
            <a:pPr lvl="1" eaLnBrk="1" hangingPunct="1">
              <a:buClr>
                <a:schemeClr val="accent2"/>
              </a:buClr>
              <a:defRPr/>
            </a:pPr>
            <a:r>
              <a:rPr lang="en-US" b="1" u="sng" dirty="0" smtClean="0">
                <a:solidFill>
                  <a:schemeClr val="hlink"/>
                </a:solidFill>
              </a:rPr>
              <a:t>Intellect</a:t>
            </a:r>
            <a:r>
              <a:rPr lang="en-US" dirty="0" smtClean="0">
                <a:solidFill>
                  <a:schemeClr val="hlink"/>
                </a:solidFill>
              </a:rPr>
              <a:t>:</a:t>
            </a:r>
            <a:r>
              <a:rPr lang="en-US" dirty="0" smtClean="0"/>
              <a:t> </a:t>
            </a:r>
            <a:r>
              <a:rPr lang="en-US" i="1" dirty="0" smtClean="0"/>
              <a:t>What I am willing to know or understand</a:t>
            </a:r>
          </a:p>
          <a:p>
            <a:pPr lvl="1" eaLnBrk="1" hangingPunct="1">
              <a:buClr>
                <a:schemeClr val="accent2"/>
              </a:buClr>
              <a:defRPr/>
            </a:pPr>
            <a:r>
              <a:rPr lang="en-US" b="1" u="sng" dirty="0" smtClean="0">
                <a:solidFill>
                  <a:schemeClr val="hlink"/>
                </a:solidFill>
              </a:rPr>
              <a:t>Will</a:t>
            </a:r>
            <a:r>
              <a:rPr lang="en-US" dirty="0" smtClean="0">
                <a:solidFill>
                  <a:schemeClr val="hlink"/>
                </a:solidFill>
              </a:rPr>
              <a:t>:</a:t>
            </a:r>
            <a:r>
              <a:rPr lang="en-US" dirty="0" smtClean="0"/>
              <a:t> </a:t>
            </a:r>
            <a:r>
              <a:rPr lang="en-US" i="1" dirty="0" smtClean="0"/>
              <a:t>What I am willing to do or how far I am willing to go</a:t>
            </a:r>
          </a:p>
          <a:p>
            <a:pPr lvl="1" eaLnBrk="1" hangingPunct="1">
              <a:buClr>
                <a:schemeClr val="accent2"/>
              </a:buClr>
              <a:defRPr/>
            </a:pPr>
            <a:r>
              <a:rPr lang="en-US" b="1" u="sng" dirty="0" smtClean="0">
                <a:solidFill>
                  <a:schemeClr val="hlink"/>
                </a:solidFill>
              </a:rPr>
              <a:t>Emotion</a:t>
            </a:r>
            <a:r>
              <a:rPr lang="en-US" dirty="0" smtClean="0">
                <a:solidFill>
                  <a:schemeClr val="hlink"/>
                </a:solidFill>
              </a:rPr>
              <a:t>:</a:t>
            </a:r>
            <a:r>
              <a:rPr lang="en-US" dirty="0" smtClean="0"/>
              <a:t> </a:t>
            </a:r>
            <a:r>
              <a:rPr lang="en-US" i="1" dirty="0" smtClean="0"/>
              <a:t>What I am willing to love or hate</a:t>
            </a:r>
          </a:p>
          <a:p>
            <a:pPr eaLnBrk="1" hangingPunct="1">
              <a:defRPr/>
            </a:pPr>
            <a:r>
              <a:rPr lang="en-US" dirty="0" smtClean="0"/>
              <a:t>These three compose my honesty</a:t>
            </a:r>
          </a:p>
          <a:p>
            <a:pPr eaLnBrk="1" hangingPunct="1">
              <a:defRPr/>
            </a:pPr>
            <a:r>
              <a:rPr lang="en-US" dirty="0" smtClean="0"/>
              <a:t>I control all of these</a:t>
            </a:r>
            <a:endParaRPr lang="en-US" sz="2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fade">
                                      <p:cBhvr>
                                        <p:cTn id="12" dur="500"/>
                                        <p:tgtEl>
                                          <p:spTgt spid="10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fade">
                                      <p:cBhvr>
                                        <p:cTn id="17" dur="500"/>
                                        <p:tgtEl>
                                          <p:spTgt spid="1085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fade">
                                      <p:cBhvr>
                                        <p:cTn id="22" dur="500"/>
                                        <p:tgtEl>
                                          <p:spTgt spid="108547">
                                            <p:txEl>
                                              <p:pRg st="3" end="3"/>
                                            </p:txEl>
                                          </p:spTgt>
                                        </p:tgtEl>
                                      </p:cBhvr>
                                    </p:animEffect>
                                  </p:childTnLst>
                                </p:cTn>
                              </p:par>
                            </p:childTnLst>
                          </p:cTn>
                        </p:par>
                        <p:par>
                          <p:cTn id="23" fill="hold" nodeType="afterGroup">
                            <p:stCondLst>
                              <p:cond delay="500"/>
                            </p:stCondLst>
                            <p:childTnLst>
                              <p:par>
                                <p:cTn id="24" presetID="10" presetClass="entr" presetSubtype="0" fill="hold" grpId="0" nodeType="afterEffect">
                                  <p:stCondLst>
                                    <p:cond delay="1000"/>
                                  </p:stCondLst>
                                  <p:childTnLst>
                                    <p:set>
                                      <p:cBhvr>
                                        <p:cTn id="25" dur="1" fill="hold">
                                          <p:stCondLst>
                                            <p:cond delay="0"/>
                                          </p:stCondLst>
                                        </p:cTn>
                                        <p:tgtEl>
                                          <p:spTgt spid="108547">
                                            <p:txEl>
                                              <p:pRg st="4" end="4"/>
                                            </p:txEl>
                                          </p:spTgt>
                                        </p:tgtEl>
                                        <p:attrNameLst>
                                          <p:attrName>style.visibility</p:attrName>
                                        </p:attrNameLst>
                                      </p:cBhvr>
                                      <p:to>
                                        <p:strVal val="visible"/>
                                      </p:to>
                                    </p:set>
                                    <p:animEffect transition="in" filter="fade">
                                      <p:cBhvr>
                                        <p:cTn id="26" dur="500"/>
                                        <p:tgtEl>
                                          <p:spTgt spid="108547">
                                            <p:txEl>
                                              <p:pRg st="4" end="4"/>
                                            </p:txEl>
                                          </p:spTgt>
                                        </p:tgtEl>
                                      </p:cBhvr>
                                    </p:animEffect>
                                  </p:childTnLst>
                                </p:cTn>
                              </p:par>
                            </p:childTnLst>
                          </p:cTn>
                        </p:par>
                        <p:par>
                          <p:cTn id="27" fill="hold" nodeType="afterGroup">
                            <p:stCondLst>
                              <p:cond delay="2000"/>
                            </p:stCondLst>
                            <p:childTnLst>
                              <p:par>
                                <p:cTn id="28" presetID="10" presetClass="entr" presetSubtype="0" fill="hold" grpId="0" nodeType="afterEffect">
                                  <p:stCondLst>
                                    <p:cond delay="1000"/>
                                  </p:stCondLst>
                                  <p:childTnLst>
                                    <p:set>
                                      <p:cBhvr>
                                        <p:cTn id="29" dur="1" fill="hold">
                                          <p:stCondLst>
                                            <p:cond delay="0"/>
                                          </p:stCondLst>
                                        </p:cTn>
                                        <p:tgtEl>
                                          <p:spTgt spid="108547">
                                            <p:txEl>
                                              <p:pRg st="5" end="5"/>
                                            </p:txEl>
                                          </p:spTgt>
                                        </p:tgtEl>
                                        <p:attrNameLst>
                                          <p:attrName>style.visibility</p:attrName>
                                        </p:attrNameLst>
                                      </p:cBhvr>
                                      <p:to>
                                        <p:strVal val="visible"/>
                                      </p:to>
                                    </p:set>
                                    <p:animEffect transition="in" filter="fade">
                                      <p:cBhvr>
                                        <p:cTn id="30" dur="500"/>
                                        <p:tgtEl>
                                          <p:spTgt spid="1085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US" sz="5400" dirty="0" smtClean="0"/>
              <a:t>Determining Honesty</a:t>
            </a:r>
          </a:p>
        </p:txBody>
      </p:sp>
      <p:sp>
        <p:nvSpPr>
          <p:cNvPr id="109571" name="Rectangle 3"/>
          <p:cNvSpPr>
            <a:spLocks noGrp="1" noChangeArrowheads="1"/>
          </p:cNvSpPr>
          <p:nvPr>
            <p:ph type="body" idx="1"/>
          </p:nvPr>
        </p:nvSpPr>
        <p:spPr/>
        <p:txBody>
          <a:bodyPr/>
          <a:lstStyle/>
          <a:p>
            <a:pPr eaLnBrk="1" hangingPunct="1">
              <a:defRPr/>
            </a:pPr>
            <a:r>
              <a:rPr lang="en-US" sz="3600" smtClean="0"/>
              <a:t>If a man is </a:t>
            </a:r>
            <a:r>
              <a:rPr lang="en-US" sz="3600" i="1" u="sng" smtClean="0">
                <a:solidFill>
                  <a:schemeClr val="hlink"/>
                </a:solidFill>
              </a:rPr>
              <a:t>honestly mistaken</a:t>
            </a:r>
            <a:r>
              <a:rPr lang="en-US" sz="3600" smtClean="0"/>
              <a:t> about a Bible truth, when he is shown the Truth he will either quit being </a:t>
            </a:r>
            <a:r>
              <a:rPr lang="en-US" sz="3600" i="1" u="sng" smtClean="0">
                <a:solidFill>
                  <a:schemeClr val="hlink"/>
                </a:solidFill>
              </a:rPr>
              <a:t>mistaken</a:t>
            </a:r>
            <a:r>
              <a:rPr lang="en-US" sz="3600" smtClean="0"/>
              <a:t> or he will quit being </a:t>
            </a:r>
            <a:r>
              <a:rPr lang="en-US" sz="3600" i="1" u="sng" smtClean="0">
                <a:solidFill>
                  <a:schemeClr val="hlink"/>
                </a:solidFill>
              </a:rPr>
              <a:t>honest</a:t>
            </a:r>
          </a:p>
          <a:p>
            <a:pPr lvl="1" eaLnBrk="1" hangingPunct="1">
              <a:buClr>
                <a:schemeClr val="accent2"/>
              </a:buClr>
              <a:defRPr/>
            </a:pPr>
            <a:r>
              <a:rPr lang="en-US" sz="3200" i="1" smtClean="0">
                <a:solidFill>
                  <a:schemeClr val="hlink"/>
                </a:solidFill>
              </a:rPr>
              <a:t>(Ac.18:24-28)</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fade">
                                      <p:cBhvr>
                                        <p:cTn id="7" dur="5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fade">
                                      <p:cBhvr>
                                        <p:cTn id="12" dur="500"/>
                                        <p:tgtEl>
                                          <p:spTgt spid="109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smtClean="0"/>
              <a:t>Acts 18:24-28</a:t>
            </a:r>
          </a:p>
        </p:txBody>
      </p:sp>
      <p:sp>
        <p:nvSpPr>
          <p:cNvPr id="134147" name="Rectangle 3"/>
          <p:cNvSpPr>
            <a:spLocks noGrp="1" noChangeArrowheads="1"/>
          </p:cNvSpPr>
          <p:nvPr>
            <p:ph type="body" idx="1"/>
          </p:nvPr>
        </p:nvSpPr>
        <p:spPr/>
        <p:txBody>
          <a:bodyPr/>
          <a:lstStyle/>
          <a:p>
            <a:pPr eaLnBrk="1" hangingPunct="1">
              <a:lnSpc>
                <a:spcPct val="90000"/>
              </a:lnSpc>
              <a:defRPr/>
            </a:pPr>
            <a:r>
              <a:rPr lang="en-US" sz="2400" smtClean="0"/>
              <a:t>Now a certain Jew named Apollos, born at Alexandria, an eloquent man and mighty in the Scriptures, came to Ephesus. This man had been instructed in the way of the Lord; and being fervent in spirit, he spoke and taught accurately the things of the Lord, though he knew only the baptism of John… When Aquila and Priscilla heard him, they took him aside and explained to him the way of God more accurately… he desired to cross to Achaia… and when he arrived, he greatly helped those who had believed through grace; for he vigorously refuted the Jews publicly, showing from the Scriptures that Jesus is the Christ.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fade">
                                      <p:cBhvr>
                                        <p:cTn id="7" dur="500"/>
                                        <p:tgtEl>
                                          <p:spTgt spid="134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en-US" sz="5400" dirty="0" smtClean="0"/>
              <a:t>Determining Honesty</a:t>
            </a:r>
          </a:p>
        </p:txBody>
      </p:sp>
      <p:sp>
        <p:nvSpPr>
          <p:cNvPr id="132099" name="Rectangle 3"/>
          <p:cNvSpPr>
            <a:spLocks noGrp="1" noChangeArrowheads="1"/>
          </p:cNvSpPr>
          <p:nvPr>
            <p:ph type="body" idx="1"/>
          </p:nvPr>
        </p:nvSpPr>
        <p:spPr/>
        <p:txBody>
          <a:bodyPr/>
          <a:lstStyle/>
          <a:p>
            <a:pPr eaLnBrk="1" hangingPunct="1">
              <a:defRPr/>
            </a:pPr>
            <a:r>
              <a:rPr lang="en-US" sz="3600" smtClean="0"/>
              <a:t>If a man is </a:t>
            </a:r>
            <a:r>
              <a:rPr lang="en-US" sz="3600" i="1" u="sng" smtClean="0">
                <a:solidFill>
                  <a:schemeClr val="hlink"/>
                </a:solidFill>
              </a:rPr>
              <a:t>honestly mistaken</a:t>
            </a:r>
            <a:r>
              <a:rPr lang="en-US" sz="3600" smtClean="0"/>
              <a:t> about a Bible truth, when he is shown the Truth he will either quit being </a:t>
            </a:r>
            <a:r>
              <a:rPr lang="en-US" sz="3600" i="1" u="sng" smtClean="0">
                <a:solidFill>
                  <a:schemeClr val="hlink"/>
                </a:solidFill>
              </a:rPr>
              <a:t>mistaken</a:t>
            </a:r>
            <a:r>
              <a:rPr lang="en-US" sz="3600" smtClean="0">
                <a:solidFill>
                  <a:schemeClr val="hlink"/>
                </a:solidFill>
              </a:rPr>
              <a:t> </a:t>
            </a:r>
            <a:r>
              <a:rPr lang="en-US" sz="3600" smtClean="0"/>
              <a:t>or he will quit being </a:t>
            </a:r>
            <a:r>
              <a:rPr lang="en-US" sz="3600" i="1" u="sng" smtClean="0">
                <a:solidFill>
                  <a:schemeClr val="hlink"/>
                </a:solidFill>
              </a:rPr>
              <a:t>honest</a:t>
            </a:r>
          </a:p>
          <a:p>
            <a:pPr lvl="1" eaLnBrk="1" hangingPunct="1">
              <a:buClr>
                <a:schemeClr val="accent2"/>
              </a:buClr>
              <a:defRPr/>
            </a:pPr>
            <a:r>
              <a:rPr lang="en-US" sz="3200" i="1" smtClean="0">
                <a:solidFill>
                  <a:schemeClr val="hlink"/>
                </a:solidFill>
              </a:rPr>
              <a:t>(Ac.18:24-28)</a:t>
            </a:r>
          </a:p>
          <a:p>
            <a:pPr lvl="1" eaLnBrk="1" hangingPunct="1">
              <a:buClr>
                <a:schemeClr val="accent2"/>
              </a:buClr>
              <a:defRPr/>
            </a:pPr>
            <a:r>
              <a:rPr lang="en-US" sz="3200" i="1" smtClean="0">
                <a:solidFill>
                  <a:schemeClr val="hlink"/>
                </a:solidFill>
              </a:rPr>
              <a:t>(Mt.19:16-22)</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099">
                                            <p:txEl>
                                              <p:pRg st="1" end="1"/>
                                            </p:txEl>
                                          </p:spTgt>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132099">
                                            <p:txEl>
                                              <p:pRg st="2" end="2"/>
                                            </p:txEl>
                                          </p:spTgt>
                                        </p:tgtEl>
                                        <p:attrNameLst>
                                          <p:attrName>style.visibility</p:attrName>
                                        </p:attrNameLst>
                                      </p:cBhvr>
                                      <p:to>
                                        <p:strVal val="visible"/>
                                      </p:to>
                                    </p:set>
                                    <p:animEffect transition="in" filter="fade">
                                      <p:cBhvr>
                                        <p:cTn id="11" dur="5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en-US" smtClean="0"/>
              <a:t>Matthew 19:16-22</a:t>
            </a:r>
          </a:p>
        </p:txBody>
      </p:sp>
      <p:sp>
        <p:nvSpPr>
          <p:cNvPr id="135171" name="Rectangle 3"/>
          <p:cNvSpPr>
            <a:spLocks noGrp="1" noChangeArrowheads="1"/>
          </p:cNvSpPr>
          <p:nvPr>
            <p:ph type="body" idx="1"/>
          </p:nvPr>
        </p:nvSpPr>
        <p:spPr/>
        <p:txBody>
          <a:bodyPr/>
          <a:lstStyle/>
          <a:p>
            <a:pPr eaLnBrk="1" hangingPunct="1">
              <a:defRPr/>
            </a:pPr>
            <a:r>
              <a:rPr lang="en-US" smtClean="0"/>
              <a:t>Now behold, one came and said to Him, "Good Teacher, what good thing shall I do that I may have eternal life?“… Jesus said to him, "If you want to be perfect, go, sell what you have and give to the poor, and you will have treasure in heaven; and come, follow Me." But when the young man heard that saying, he went away sorrowful, for he had great possessions.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fade">
                                      <p:cBhvr>
                                        <p:cTn id="7" dur="500"/>
                                        <p:tgtEl>
                                          <p:spTgt spid="135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sz="5400" dirty="0" smtClean="0"/>
              <a:t>Determining Honesty</a:t>
            </a:r>
          </a:p>
        </p:txBody>
      </p:sp>
      <p:sp>
        <p:nvSpPr>
          <p:cNvPr id="133123" name="Rectangle 3"/>
          <p:cNvSpPr>
            <a:spLocks noGrp="1" noChangeArrowheads="1"/>
          </p:cNvSpPr>
          <p:nvPr>
            <p:ph type="body" idx="1"/>
          </p:nvPr>
        </p:nvSpPr>
        <p:spPr/>
        <p:txBody>
          <a:bodyPr/>
          <a:lstStyle/>
          <a:p>
            <a:pPr eaLnBrk="1" hangingPunct="1">
              <a:defRPr/>
            </a:pPr>
            <a:r>
              <a:rPr lang="en-US" sz="3600" smtClean="0"/>
              <a:t>If a man is </a:t>
            </a:r>
            <a:r>
              <a:rPr lang="en-US" sz="3600" i="1" u="sng" smtClean="0">
                <a:solidFill>
                  <a:schemeClr val="hlink"/>
                </a:solidFill>
              </a:rPr>
              <a:t>honestly mistaken</a:t>
            </a:r>
            <a:r>
              <a:rPr lang="en-US" sz="3600" smtClean="0"/>
              <a:t> about a Bible truth, when he is shown the Truth he will either quit being </a:t>
            </a:r>
            <a:r>
              <a:rPr lang="en-US" sz="3600" i="1" u="sng" smtClean="0">
                <a:solidFill>
                  <a:schemeClr val="hlink"/>
                </a:solidFill>
              </a:rPr>
              <a:t>mistaken</a:t>
            </a:r>
            <a:r>
              <a:rPr lang="en-US" sz="3600" smtClean="0"/>
              <a:t> or he will quit being </a:t>
            </a:r>
            <a:r>
              <a:rPr lang="en-US" sz="3600" i="1" u="sng" smtClean="0">
                <a:solidFill>
                  <a:schemeClr val="hlink"/>
                </a:solidFill>
              </a:rPr>
              <a:t>honest</a:t>
            </a:r>
          </a:p>
          <a:p>
            <a:pPr lvl="1" eaLnBrk="1" hangingPunct="1">
              <a:buClr>
                <a:schemeClr val="accent2"/>
              </a:buClr>
              <a:defRPr/>
            </a:pPr>
            <a:r>
              <a:rPr lang="en-US" sz="3200" i="1" smtClean="0">
                <a:solidFill>
                  <a:schemeClr val="hlink"/>
                </a:solidFill>
              </a:rPr>
              <a:t>(Ac.18:24-28)</a:t>
            </a:r>
          </a:p>
          <a:p>
            <a:pPr lvl="1" eaLnBrk="1" hangingPunct="1">
              <a:buClr>
                <a:schemeClr val="accent2"/>
              </a:buClr>
              <a:defRPr/>
            </a:pPr>
            <a:r>
              <a:rPr lang="en-US" sz="3200" i="1" smtClean="0">
                <a:solidFill>
                  <a:schemeClr val="hlink"/>
                </a:solidFill>
              </a:rPr>
              <a:t>(Mt.19:16-22)</a:t>
            </a:r>
          </a:p>
          <a:p>
            <a:pPr lvl="1" eaLnBrk="1" hangingPunct="1">
              <a:buClr>
                <a:schemeClr val="accent2"/>
              </a:buClr>
              <a:defRPr/>
            </a:pPr>
            <a:r>
              <a:rPr lang="en-US" sz="3200" i="1" smtClean="0">
                <a:solidFill>
                  <a:schemeClr val="hlink"/>
                </a:solidFill>
              </a:rPr>
              <a:t>(Jo.3:19-21)</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23">
                                            <p:txEl>
                                              <p:pRg st="2" end="2"/>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33123">
                                            <p:txEl>
                                              <p:pRg st="3" end="3"/>
                                            </p:txEl>
                                          </p:spTgt>
                                        </p:tgtEl>
                                        <p:attrNameLst>
                                          <p:attrName>style.visibility</p:attrName>
                                        </p:attrNameLst>
                                      </p:cBhvr>
                                      <p:to>
                                        <p:strVal val="visible"/>
                                      </p:to>
                                    </p:set>
                                    <p:animEffect transition="in" filter="fade">
                                      <p:cBhvr>
                                        <p:cTn id="13" dur="500"/>
                                        <p:tgtEl>
                                          <p:spTgt spid="133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sz="5400" dirty="0" smtClean="0"/>
              <a:t>John 3:19-21</a:t>
            </a:r>
          </a:p>
        </p:txBody>
      </p:sp>
      <p:sp>
        <p:nvSpPr>
          <p:cNvPr id="136195" name="Rectangle 3"/>
          <p:cNvSpPr>
            <a:spLocks noGrp="1" noChangeArrowheads="1"/>
          </p:cNvSpPr>
          <p:nvPr>
            <p:ph type="body" idx="1"/>
          </p:nvPr>
        </p:nvSpPr>
        <p:spPr/>
        <p:txBody>
          <a:bodyPr/>
          <a:lstStyle/>
          <a:p>
            <a:pPr eaLnBrk="1" hangingPunct="1">
              <a:lnSpc>
                <a:spcPct val="90000"/>
              </a:lnSpc>
              <a:defRPr/>
            </a:pPr>
            <a:r>
              <a:rPr lang="en-US" smtClean="0"/>
              <a:t>"And this is the condemnation, that the light has come into the world, and men loved darkness rather than light, because their deeds were evil. "For everyone practicing evil hates the light and does not come to the light, lest his deeds should be exposed. "But he who does the truth comes to the light, that his deeds may be clearly seen, that they have been done in God."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fade">
                                      <p:cBhvr>
                                        <p:cTn id="7" dur="500"/>
                                        <p:tgtEl>
                                          <p:spTgt spid="136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en-US" sz="5400" dirty="0" smtClean="0"/>
              <a:t>Determining Honesty</a:t>
            </a:r>
          </a:p>
        </p:txBody>
      </p:sp>
      <p:sp>
        <p:nvSpPr>
          <p:cNvPr id="137219" name="Rectangle 3"/>
          <p:cNvSpPr>
            <a:spLocks noGrp="1" noChangeArrowheads="1"/>
          </p:cNvSpPr>
          <p:nvPr>
            <p:ph type="body" idx="1"/>
          </p:nvPr>
        </p:nvSpPr>
        <p:spPr/>
        <p:txBody>
          <a:bodyPr/>
          <a:lstStyle/>
          <a:p>
            <a:pPr eaLnBrk="1" hangingPunct="1">
              <a:defRPr/>
            </a:pPr>
            <a:r>
              <a:rPr lang="en-US" sz="3600" dirty="0" smtClean="0"/>
              <a:t>If a man is </a:t>
            </a:r>
            <a:r>
              <a:rPr lang="en-US" sz="3600" i="1" u="sng" dirty="0" smtClean="0">
                <a:solidFill>
                  <a:schemeClr val="hlink"/>
                </a:solidFill>
              </a:rPr>
              <a:t>honestly mistaken</a:t>
            </a:r>
            <a:r>
              <a:rPr lang="en-US" sz="3600" dirty="0" smtClean="0"/>
              <a:t> about a Bible truth, when he is shown the Truth he will either quit being </a:t>
            </a:r>
            <a:r>
              <a:rPr lang="en-US" sz="3600" i="1" u="sng" dirty="0" smtClean="0">
                <a:solidFill>
                  <a:schemeClr val="hlink"/>
                </a:solidFill>
              </a:rPr>
              <a:t>mistaken</a:t>
            </a:r>
            <a:r>
              <a:rPr lang="en-US" sz="3600" dirty="0" smtClean="0">
                <a:solidFill>
                  <a:schemeClr val="hlink"/>
                </a:solidFill>
              </a:rPr>
              <a:t> </a:t>
            </a:r>
            <a:r>
              <a:rPr lang="en-US" sz="3600" dirty="0" smtClean="0"/>
              <a:t>or he will quit being </a:t>
            </a:r>
            <a:r>
              <a:rPr lang="en-US" sz="3600" i="1" u="sng" dirty="0" smtClean="0">
                <a:solidFill>
                  <a:schemeClr val="hlink"/>
                </a:solidFill>
              </a:rPr>
              <a:t>honest</a:t>
            </a:r>
          </a:p>
          <a:p>
            <a:pPr lvl="1" eaLnBrk="1" hangingPunct="1">
              <a:buClr>
                <a:schemeClr val="accent2"/>
              </a:buClr>
              <a:defRPr/>
            </a:pPr>
            <a:r>
              <a:rPr lang="en-US" sz="3200" i="1" dirty="0" smtClean="0">
                <a:solidFill>
                  <a:schemeClr val="hlink"/>
                </a:solidFill>
              </a:rPr>
              <a:t>(Ac.18:24-28)</a:t>
            </a:r>
          </a:p>
          <a:p>
            <a:pPr lvl="1" eaLnBrk="1" hangingPunct="1">
              <a:buClr>
                <a:schemeClr val="accent2"/>
              </a:buClr>
              <a:defRPr/>
            </a:pPr>
            <a:r>
              <a:rPr lang="en-US" sz="3200" i="1" dirty="0" smtClean="0">
                <a:solidFill>
                  <a:schemeClr val="hlink"/>
                </a:solidFill>
              </a:rPr>
              <a:t>(Mt.19:16-22)</a:t>
            </a:r>
          </a:p>
          <a:p>
            <a:pPr lvl="1" eaLnBrk="1" hangingPunct="1">
              <a:buClr>
                <a:schemeClr val="accent2"/>
              </a:buClr>
              <a:defRPr/>
            </a:pPr>
            <a:r>
              <a:rPr lang="en-US" sz="3200" i="1" dirty="0" smtClean="0">
                <a:solidFill>
                  <a:schemeClr val="hlink"/>
                </a:solidFill>
              </a:rPr>
              <a:t>(Jo.3:19-21)</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7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6200" y="277813"/>
            <a:ext cx="8991600" cy="1143000"/>
          </a:xfrm>
        </p:spPr>
        <p:txBody>
          <a:bodyPr/>
          <a:lstStyle/>
          <a:p>
            <a:pPr eaLnBrk="1" hangingPunct="1">
              <a:defRPr/>
            </a:pPr>
            <a:r>
              <a:rPr lang="en-US" sz="5400" dirty="0" smtClean="0"/>
              <a:t>Clarity of Biblical Instruction</a:t>
            </a:r>
          </a:p>
        </p:txBody>
      </p:sp>
      <p:sp>
        <p:nvSpPr>
          <p:cNvPr id="148483" name="Rectangle 3"/>
          <p:cNvSpPr>
            <a:spLocks noGrp="1" noChangeArrowheads="1"/>
          </p:cNvSpPr>
          <p:nvPr>
            <p:ph type="body" idx="1"/>
          </p:nvPr>
        </p:nvSpPr>
        <p:spPr/>
        <p:txBody>
          <a:bodyPr/>
          <a:lstStyle/>
          <a:p>
            <a:pPr eaLnBrk="1" hangingPunct="1">
              <a:defRPr/>
            </a:pPr>
            <a:r>
              <a:rPr lang="en-US" sz="3600" smtClean="0"/>
              <a:t>Did God Reveal His Word With Sufficient Clarity That An Honest Person Can Understand It</a:t>
            </a:r>
          </a:p>
        </p:txBody>
      </p:sp>
      <p:sp>
        <p:nvSpPr>
          <p:cNvPr id="148484" name="Text Box 4"/>
          <p:cNvSpPr txBox="1">
            <a:spLocks noChangeArrowheads="1"/>
          </p:cNvSpPr>
          <p:nvPr/>
        </p:nvSpPr>
        <p:spPr bwMode="auto">
          <a:xfrm>
            <a:off x="1371600" y="2209800"/>
            <a:ext cx="6477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50000"/>
              </a:spcBef>
            </a:pPr>
            <a:r>
              <a:rPr lang="en-US" sz="30800" dirty="0">
                <a:solidFill>
                  <a:srgbClr val="990000"/>
                </a:solidFill>
                <a:latin typeface="Arial Black" pitchFamily="34" charset="0"/>
              </a:rPr>
              <a:t>?</a:t>
            </a:r>
          </a:p>
        </p:txBody>
      </p:sp>
      <p:sp>
        <p:nvSpPr>
          <p:cNvPr id="148485" name="Text Box 5"/>
          <p:cNvSpPr txBox="1">
            <a:spLocks noChangeArrowheads="1"/>
          </p:cNvSpPr>
          <p:nvPr/>
        </p:nvSpPr>
        <p:spPr bwMode="auto">
          <a:xfrm>
            <a:off x="609600" y="3048000"/>
            <a:ext cx="8229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2900" b="1" dirty="0">
                <a:effectLst>
                  <a:outerShdw blurRad="38100" dist="38100" dir="2700000" algn="tl">
                    <a:srgbClr val="000000"/>
                  </a:outerShdw>
                </a:effectLst>
              </a:rPr>
              <a:t>Yes!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fade">
                                      <p:cBhvr>
                                        <p:cTn id="7" dur="500"/>
                                        <p:tgtEl>
                                          <p:spTgt spid="14848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8484"/>
                                        </p:tgtEl>
                                        <p:attrNameLst>
                                          <p:attrName>style.visibility</p:attrName>
                                        </p:attrNameLst>
                                      </p:cBhvr>
                                      <p:to>
                                        <p:strVal val="visible"/>
                                      </p:to>
                                    </p:set>
                                    <p:animEffect transition="in" filter="fade">
                                      <p:cBhvr>
                                        <p:cTn id="11" dur="500"/>
                                        <p:tgtEl>
                                          <p:spTgt spid="1484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8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P spid="148484" grpId="0"/>
      <p:bldP spid="148485" grpId="0"/>
    </p:bld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1858</TotalTime>
  <Words>5542</Words>
  <Application>Microsoft Macintosh PowerPoint</Application>
  <PresentationFormat>On-screen Show (4:3)</PresentationFormat>
  <Paragraphs>410</Paragraphs>
  <Slides>102</Slides>
  <Notes>2</Notes>
  <HiddenSlides>1</HiddenSlides>
  <MMClips>0</MMClips>
  <ScaleCrop>false</ScaleCrop>
  <HeadingPairs>
    <vt:vector size="4" baseType="variant">
      <vt:variant>
        <vt:lpstr>Theme</vt:lpstr>
      </vt:variant>
      <vt:variant>
        <vt:i4>2</vt:i4>
      </vt:variant>
      <vt:variant>
        <vt:lpstr>Slide Titles</vt:lpstr>
      </vt:variant>
      <vt:variant>
        <vt:i4>102</vt:i4>
      </vt:variant>
    </vt:vector>
  </HeadingPairs>
  <TitlesOfParts>
    <vt:vector size="104" baseType="lpstr">
      <vt:lpstr>Balance</vt:lpstr>
      <vt:lpstr>Default Design</vt:lpstr>
      <vt:lpstr>Fellowship and Honesty</vt:lpstr>
      <vt:lpstr>PowerPoint Presentation</vt:lpstr>
      <vt:lpstr>Background Events</vt:lpstr>
      <vt:lpstr>Ed Harrell: “Homer Hailey: False Teacher?” (Christianity Magazine / November 1988 p.6)</vt:lpstr>
      <vt:lpstr>Ed Harrell: “Homer Hailey: False Teacher?” (Christianity Magazine / November 1988 p.6)</vt:lpstr>
      <vt:lpstr>Ed Harrell: “Homer Hailey: False Teacher?” (Christianity Magazine / November 1988 p.6)</vt:lpstr>
      <vt:lpstr>Ed Harrell: “Homer Hailey: False Teacher?” (Christianity Magazine / November 1988 p.8)</vt:lpstr>
      <vt:lpstr>Background Events</vt:lpstr>
      <vt:lpstr>Background Events</vt:lpstr>
      <vt:lpstr>PowerPoint Presentation</vt:lpstr>
      <vt:lpstr>PowerPoint Presentation</vt:lpstr>
      <vt:lpstr>PowerPoint Presentation</vt:lpstr>
      <vt:lpstr>PowerPoint Presentation</vt:lpstr>
      <vt:lpstr>PowerPoint Presentation</vt:lpstr>
      <vt:lpstr>PowerPoint Presentation</vt:lpstr>
      <vt:lpstr>Fellowship and Honesty</vt:lpstr>
      <vt:lpstr>Ed Harrell: “Homer Hailey: False Teacher?” (Christianity Magazine / November 1988 p.9)</vt:lpstr>
      <vt:lpstr>Ed Harrell: “The Bounds of Christian Unity 7” (Christianity Magazine / August 1989 p.6)</vt:lpstr>
      <vt:lpstr>Ed Harrell: “The Bounds of Christian Unity 7” (Christianity Magazine / August 1989 p.6)</vt:lpstr>
      <vt:lpstr>PowerPoint Presentation</vt:lpstr>
      <vt:lpstr>Ed Harrell on Determining Honesty</vt:lpstr>
      <vt:lpstr>Ed Harrell on Determining Honesty</vt:lpstr>
      <vt:lpstr>Ed Harrell on Determining Honesty</vt:lpstr>
      <vt:lpstr>Ed Harrell on Determining Honesty</vt:lpstr>
      <vt:lpstr>Ed Harrell’s Test of Honesty</vt:lpstr>
      <vt:lpstr>God’s Test of Honesty</vt:lpstr>
      <vt:lpstr>Ed Harrell on H. Hailey’s Honesty</vt:lpstr>
      <vt:lpstr>Ed Harrell on H. Hailey’s Honesty</vt:lpstr>
      <vt:lpstr>Ed Harrell on Determining Honesty</vt:lpstr>
      <vt:lpstr>Ed Harrell on H. Hailey’s Honesty</vt:lpstr>
      <vt:lpstr>Ed Harrell on H. Hailey’s Honesty</vt:lpstr>
      <vt:lpstr>Ed Harrell on H. Hailey’s Honesty</vt:lpstr>
      <vt:lpstr>Ed Harrell on Honesty and Scriptural Clarity</vt:lpstr>
      <vt:lpstr>Ed Harrell on Honesty and Scriptural Clarity</vt:lpstr>
      <vt:lpstr>Ed Harrell: “Homer Hailey: False Teacher?” (Christianity Magazine / November 1988 p.9)</vt:lpstr>
      <vt:lpstr>Ed Harrell on Honesty and Scriptural Clarity</vt:lpstr>
      <vt:lpstr>Clarity of Biblical Instruction</vt:lpstr>
      <vt:lpstr>Ed Harrell on Biblical Clarity</vt:lpstr>
      <vt:lpstr>Ed Harrell on Biblical Clarity</vt:lpstr>
      <vt:lpstr>Ed Harrell on Biblical Clarity</vt:lpstr>
      <vt:lpstr>Ed Harrell on Biblical Clarity</vt:lpstr>
      <vt:lpstr>Ed Harrell on Biblical Clarity</vt:lpstr>
      <vt:lpstr>Ed Harrell on Biblical Clarity</vt:lpstr>
      <vt:lpstr>Ed Harrell on Biblical Clarity</vt:lpstr>
      <vt:lpstr>Ed Harrell on Biblical Clarity</vt:lpstr>
      <vt:lpstr>Ed Harrell on Biblical Clarity</vt:lpstr>
      <vt:lpstr>Ed Harrell on Biblical Clarity</vt:lpstr>
      <vt:lpstr>Ed Harrell on Biblical Clarity</vt:lpstr>
      <vt:lpstr>Dee Bowman: Letter to Jarrod Jacobs (September 10, 1993)</vt:lpstr>
      <vt:lpstr>Mt.13 on Honesty &amp; Biblical Clarity</vt:lpstr>
      <vt:lpstr>Mt.13 on Honesty &amp; Biblical Clarity</vt:lpstr>
      <vt:lpstr>Mt.13 on Honesty &amp; Biblical Clarity</vt:lpstr>
      <vt:lpstr>Mt.13 on Honesty &amp; Biblical Clarity</vt:lpstr>
      <vt:lpstr>Mt.13 on Honesty &amp; Biblical Clarity</vt:lpstr>
      <vt:lpstr>Mt.13 on Honesty &amp; Biblical Clarity</vt:lpstr>
      <vt:lpstr>Mt.13 on Honesty &amp; Biblical Clarity</vt:lpstr>
      <vt:lpstr>Mt.13 on Honesty &amp; Biblical Clarity</vt:lpstr>
      <vt:lpstr>Mt.13 on Honesty &amp; Biblical Clarity</vt:lpstr>
      <vt:lpstr>The Word Manifests The Heart</vt:lpstr>
      <vt:lpstr>The Word Manifests The Heart</vt:lpstr>
      <vt:lpstr>The Word Manifests The Heart</vt:lpstr>
      <vt:lpstr>The Word Manifests The Heart</vt:lpstr>
      <vt:lpstr>The Word Manifests The Heart</vt:lpstr>
      <vt:lpstr>The Word Manifests The Heart</vt:lpstr>
      <vt:lpstr>The Word Manifests The Heart</vt:lpstr>
      <vt:lpstr>The Word Manifests The Heart</vt:lpstr>
      <vt:lpstr>The Word Manifests The Heart</vt:lpstr>
      <vt:lpstr>The Word Manifests The Heart</vt:lpstr>
      <vt:lpstr>The Word Manifests The Heart</vt:lpstr>
      <vt:lpstr>The Word Manifests The Heart</vt:lpstr>
      <vt:lpstr>The Word Manifests The Heart</vt:lpstr>
      <vt:lpstr>Eph.5:8-17 on Honesty and Biblical Clarity</vt:lpstr>
      <vt:lpstr>What Do We Mean By ‘Honesty’</vt:lpstr>
      <vt:lpstr>How May I Know That…</vt:lpstr>
      <vt:lpstr>How May I Know That…</vt:lpstr>
      <vt:lpstr>How May I Know That…</vt:lpstr>
      <vt:lpstr>How May I Know That…</vt:lpstr>
      <vt:lpstr>How May I Know That…</vt:lpstr>
      <vt:lpstr>Remember the Quote…</vt:lpstr>
      <vt:lpstr>Honesty and Biblical Clarity</vt:lpstr>
      <vt:lpstr>Honesty and Biblical Clarity</vt:lpstr>
      <vt:lpstr>Honesty and Biblical Clarity</vt:lpstr>
      <vt:lpstr>1 Corinthians 2:14</vt:lpstr>
      <vt:lpstr>John 6:60</vt:lpstr>
      <vt:lpstr>Romans 8:5-7</vt:lpstr>
      <vt:lpstr>Honesty and Biblical Clarity</vt:lpstr>
      <vt:lpstr>Why Some Fail To See The Truth</vt:lpstr>
      <vt:lpstr>Why Some Fail To See The Truth</vt:lpstr>
      <vt:lpstr>Why Some Fail To See The Truth</vt:lpstr>
      <vt:lpstr>Why Some Fail To See The Truth</vt:lpstr>
      <vt:lpstr>Why Some Fail To See The Truth</vt:lpstr>
      <vt:lpstr>Determining Honesty</vt:lpstr>
      <vt:lpstr>Acts 18:24-28</vt:lpstr>
      <vt:lpstr>Determining Honesty</vt:lpstr>
      <vt:lpstr>Matthew 19:16-22</vt:lpstr>
      <vt:lpstr>Determining Honesty</vt:lpstr>
      <vt:lpstr>John 3:19-21</vt:lpstr>
      <vt:lpstr>Determining Honesty</vt:lpstr>
      <vt:lpstr>Clarity of Biblical Instruction</vt:lpstr>
      <vt:lpstr>Honesty and Script. Clarity</vt:lpstr>
      <vt:lpstr>Fellowship and Honesty</vt:lpstr>
      <vt:lpstr>Fellowship and Honesty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Fellowship and Honesty</dc:title>
  <dc:creator>Brett W. Hogland</dc:creator>
  <cp:lastModifiedBy>Brett Hogland</cp:lastModifiedBy>
  <cp:revision>30</cp:revision>
  <cp:lastPrinted>1601-01-01T00:00:00Z</cp:lastPrinted>
  <dcterms:created xsi:type="dcterms:W3CDTF">2004-03-01T22:48:43Z</dcterms:created>
  <dcterms:modified xsi:type="dcterms:W3CDTF">2015-09-25T20:07:20Z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