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9" r:id="rId3"/>
    <p:sldId id="265" r:id="rId4"/>
    <p:sldId id="257" r:id="rId5"/>
    <p:sldId id="258" r:id="rId6"/>
    <p:sldId id="260" r:id="rId7"/>
    <p:sldId id="266" r:id="rId8"/>
    <p:sldId id="269" r:id="rId9"/>
    <p:sldId id="268" r:id="rId10"/>
    <p:sldId id="270" r:id="rId11"/>
    <p:sldId id="267" r:id="rId12"/>
    <p:sldId id="271" r:id="rId13"/>
    <p:sldId id="261"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0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339CDF2D-3B3A-4C1B-8C74-EE341BDCBFEC}" type="slidenum">
              <a:rPr lang="en-US" smtClean="0"/>
              <a:pPr/>
              <a:t>‹#›</a:t>
            </a:fld>
            <a:endParaRPr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9CDF2D-3B3A-4C1B-8C74-EE341BDCBF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9CDF2D-3B3A-4C1B-8C74-EE341BDCBF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9CDF2D-3B3A-4C1B-8C74-EE341BDCBF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9CDF2D-3B3A-4C1B-8C74-EE341BDCBFEC}"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9CDF2D-3B3A-4C1B-8C74-EE341BDCBF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39CDF2D-3B3A-4C1B-8C74-EE341BDCBFEC}"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39CDF2D-3B3A-4C1B-8C74-EE341BDCBF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39CDF2D-3B3A-4C1B-8C74-EE341BDCBF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17BAC1-AC8D-42C9-8D84-4B68ED746C81}" type="datetimeFigureOut">
              <a:rPr lang="en-US" smtClean="0"/>
              <a:pPr/>
              <a:t>9/25/15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9CDF2D-3B3A-4C1B-8C74-EE341BDCBF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A817BAC1-AC8D-42C9-8D84-4B68ED746C81}" type="datetimeFigureOut">
              <a:rPr lang="en-US" smtClean="0"/>
              <a:pPr/>
              <a:t>9/25/15</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339CDF2D-3B3A-4C1B-8C74-EE341BDCBF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817BAC1-AC8D-42C9-8D84-4B68ED746C81}" type="datetimeFigureOut">
              <a:rPr lang="en-US" smtClean="0"/>
              <a:pPr/>
              <a:t>9/25/15</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39CDF2D-3B3A-4C1B-8C74-EE341BDCBFE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b="1" kern="1200" spc="-100" baseline="0">
          <a:solidFill>
            <a:schemeClr val="tx2">
              <a:satMod val="200000"/>
            </a:schemeClr>
          </a:solidFill>
          <a:effectLst/>
          <a:latin typeface="+mn-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solidFill>
                  <a:srgbClr val="C1EEFF"/>
                </a:solidFill>
                <a:effectLst>
                  <a:outerShdw blurRad="38100" dist="38100" dir="2700000" algn="tl">
                    <a:srgbClr val="000000">
                      <a:alpha val="43137"/>
                    </a:srgbClr>
                  </a:outerShdw>
                  <a:reflection blurRad="12700" stA="34000" endA="740" endPos="53000" dir="5400000" sy="-100000" algn="bl" rotWithShape="0"/>
                </a:effectLst>
              </a:rPr>
              <a:t>Jesus</a:t>
            </a:r>
            <a:r>
              <a:rPr lang="en-US" dirty="0" smtClean="0"/>
              <a:t/>
            </a:r>
            <a:br>
              <a:rPr lang="en-US" dirty="0" smtClean="0"/>
            </a:br>
            <a:r>
              <a:rPr lang="en-US" b="0" dirty="0" smtClean="0">
                <a:solidFill>
                  <a:schemeClr val="accent1"/>
                </a:solidFill>
              </a:rPr>
              <a:t>The Captain of Our Salvation</a:t>
            </a:r>
            <a:endParaRPr lang="en-US" b="0" dirty="0">
              <a:solidFill>
                <a:schemeClr val="accent1"/>
              </a:solidFill>
            </a:endParaRPr>
          </a:p>
        </p:txBody>
      </p:sp>
      <p:sp>
        <p:nvSpPr>
          <p:cNvPr id="3" name="Subtitle 2"/>
          <p:cNvSpPr>
            <a:spLocks noGrp="1"/>
          </p:cNvSpPr>
          <p:nvPr>
            <p:ph type="subTitle" idx="1"/>
          </p:nvPr>
        </p:nvSpPr>
        <p:spPr/>
        <p:txBody>
          <a:bodyPr/>
          <a:lstStyle/>
          <a:p>
            <a:r>
              <a:rPr lang="en-US" dirty="0" smtClean="0"/>
              <a:t>Hebrews 2:10</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“Captain” - ARCHEGOS</a:t>
            </a:r>
            <a:endParaRPr lang="en-US" dirty="0"/>
          </a:p>
        </p:txBody>
      </p:sp>
      <p:sp>
        <p:nvSpPr>
          <p:cNvPr id="3" name="Content Placeholder 2"/>
          <p:cNvSpPr>
            <a:spLocks noGrp="1"/>
          </p:cNvSpPr>
          <p:nvPr>
            <p:ph idx="1"/>
          </p:nvPr>
        </p:nvSpPr>
        <p:spPr/>
        <p:txBody>
          <a:bodyPr>
            <a:normAutofit/>
          </a:bodyPr>
          <a:lstStyle/>
          <a:p>
            <a:r>
              <a:rPr lang="en-US" sz="3200" b="1" dirty="0" smtClean="0"/>
              <a:t>ARCHEGOS </a:t>
            </a:r>
            <a:r>
              <a:rPr lang="en-US" sz="3200" b="1" dirty="0" smtClean="0">
                <a:solidFill>
                  <a:schemeClr val="accent1">
                    <a:lumMod val="40000"/>
                    <a:lumOff val="60000"/>
                  </a:schemeClr>
                </a:solidFill>
              </a:rPr>
              <a:t>(747)</a:t>
            </a:r>
          </a:p>
          <a:p>
            <a:pPr lvl="1"/>
            <a:r>
              <a:rPr lang="en-US" sz="2800" dirty="0" smtClean="0"/>
              <a:t>Prince</a:t>
            </a:r>
          </a:p>
          <a:p>
            <a:pPr lvl="2"/>
            <a:r>
              <a:rPr lang="en-US" dirty="0" smtClean="0">
                <a:solidFill>
                  <a:schemeClr val="accent1"/>
                </a:solidFill>
              </a:rPr>
              <a:t>(Acts 3:13-15)</a:t>
            </a:r>
          </a:p>
          <a:p>
            <a:pPr lvl="1"/>
            <a:r>
              <a:rPr lang="en-US" sz="2800" dirty="0" smtClean="0"/>
              <a:t>Captain</a:t>
            </a:r>
          </a:p>
          <a:p>
            <a:pPr lvl="2"/>
            <a:r>
              <a:rPr lang="en-US" dirty="0" smtClean="0">
                <a:solidFill>
                  <a:schemeClr val="accent1"/>
                </a:solidFill>
              </a:rPr>
              <a:t>(Heb.2:10)</a:t>
            </a:r>
          </a:p>
          <a:p>
            <a:pPr lvl="1"/>
            <a:r>
              <a:rPr lang="en-US" sz="2800" dirty="0" smtClean="0"/>
              <a:t>Author</a:t>
            </a:r>
          </a:p>
          <a:p>
            <a:pPr lvl="2"/>
            <a:r>
              <a:rPr lang="en-US" dirty="0" smtClean="0">
                <a:solidFill>
                  <a:schemeClr val="accent1"/>
                </a:solidFill>
              </a:rPr>
              <a:t>(Heb.12:2)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dissolve">
                                      <p:cBhvr>
                                        <p:cTn id="7" dur="500"/>
                                        <p:tgtEl>
                                          <p:spTgt spid="3">
                                            <p:txEl>
                                              <p:pRg st="5" end="5"/>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dissolv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12:2</a:t>
            </a:r>
            <a:endParaRPr lang="en-US" dirty="0"/>
          </a:p>
        </p:txBody>
      </p:sp>
      <p:sp>
        <p:nvSpPr>
          <p:cNvPr id="3" name="Content Placeholder 2"/>
          <p:cNvSpPr>
            <a:spLocks noGrp="1"/>
          </p:cNvSpPr>
          <p:nvPr>
            <p:ph idx="1"/>
          </p:nvPr>
        </p:nvSpPr>
        <p:spPr/>
        <p:txBody>
          <a:bodyPr/>
          <a:lstStyle/>
          <a:p>
            <a:r>
              <a:rPr lang="en-US" dirty="0" smtClean="0"/>
              <a:t>looking unto Jesus, the </a:t>
            </a:r>
            <a:r>
              <a:rPr lang="en-US" b="1" u="sng" dirty="0" smtClean="0">
                <a:solidFill>
                  <a:schemeClr val="accent3">
                    <a:lumMod val="60000"/>
                    <a:lumOff val="40000"/>
                  </a:schemeClr>
                </a:solidFill>
              </a:rPr>
              <a:t>author</a:t>
            </a:r>
            <a:r>
              <a:rPr lang="en-US" dirty="0" smtClean="0"/>
              <a:t> and finisher </a:t>
            </a:r>
            <a:r>
              <a:rPr lang="en-US" b="1" u="sng" dirty="0" smtClean="0">
                <a:solidFill>
                  <a:schemeClr val="accent3">
                    <a:lumMod val="60000"/>
                    <a:lumOff val="40000"/>
                  </a:schemeClr>
                </a:solidFill>
              </a:rPr>
              <a:t>of our faith</a:t>
            </a:r>
            <a:r>
              <a:rPr lang="en-US" dirty="0" smtClean="0"/>
              <a:t>, who for the joy that was set before Him endured the cross, despising the shame, and has sat down at the right hand of the throne of God.  </a:t>
            </a:r>
            <a:r>
              <a:rPr lang="en-US" dirty="0" smtClean="0">
                <a:solidFill>
                  <a:schemeClr val="tx2"/>
                </a:solidFill>
              </a:rPr>
              <a:t>(NKJV)</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“Captain” - ARCHEGOS</a:t>
            </a:r>
            <a:endParaRPr lang="en-US" dirty="0"/>
          </a:p>
        </p:txBody>
      </p:sp>
      <p:sp>
        <p:nvSpPr>
          <p:cNvPr id="3" name="Content Placeholder 2"/>
          <p:cNvSpPr>
            <a:spLocks noGrp="1"/>
          </p:cNvSpPr>
          <p:nvPr>
            <p:ph idx="1"/>
          </p:nvPr>
        </p:nvSpPr>
        <p:spPr/>
        <p:txBody>
          <a:bodyPr>
            <a:normAutofit/>
          </a:bodyPr>
          <a:lstStyle/>
          <a:p>
            <a:r>
              <a:rPr lang="en-US" sz="3200" b="1" dirty="0" smtClean="0"/>
              <a:t>ARCHEGOS </a:t>
            </a:r>
            <a:r>
              <a:rPr lang="en-US" sz="3200" b="1" dirty="0" smtClean="0">
                <a:solidFill>
                  <a:schemeClr val="accent1">
                    <a:lumMod val="40000"/>
                    <a:lumOff val="60000"/>
                  </a:schemeClr>
                </a:solidFill>
              </a:rPr>
              <a:t>(747)</a:t>
            </a:r>
          </a:p>
          <a:p>
            <a:pPr lvl="1"/>
            <a:r>
              <a:rPr lang="en-US" sz="2800" dirty="0" smtClean="0"/>
              <a:t>Prince</a:t>
            </a:r>
          </a:p>
          <a:p>
            <a:pPr lvl="2"/>
            <a:r>
              <a:rPr lang="en-US" dirty="0" smtClean="0">
                <a:solidFill>
                  <a:schemeClr val="accent1"/>
                </a:solidFill>
              </a:rPr>
              <a:t>(Acts 3:13-15)</a:t>
            </a:r>
          </a:p>
          <a:p>
            <a:pPr lvl="1"/>
            <a:r>
              <a:rPr lang="en-US" sz="2800" dirty="0" smtClean="0"/>
              <a:t>Captain</a:t>
            </a:r>
          </a:p>
          <a:p>
            <a:pPr lvl="2"/>
            <a:r>
              <a:rPr lang="en-US" dirty="0" smtClean="0">
                <a:solidFill>
                  <a:schemeClr val="accent1"/>
                </a:solidFill>
              </a:rPr>
              <a:t>(Heb.2:10)</a:t>
            </a:r>
          </a:p>
          <a:p>
            <a:pPr lvl="1"/>
            <a:r>
              <a:rPr lang="en-US" sz="2800" dirty="0" smtClean="0"/>
              <a:t>Author</a:t>
            </a:r>
          </a:p>
          <a:p>
            <a:pPr lvl="2"/>
            <a:r>
              <a:rPr lang="en-US" dirty="0" smtClean="0">
                <a:solidFill>
                  <a:schemeClr val="accent1"/>
                </a:solidFill>
              </a:rPr>
              <a:t>(Heb.12:2)</a:t>
            </a:r>
          </a:p>
          <a:p>
            <a:pPr lvl="1"/>
            <a:r>
              <a:rPr lang="en-US" sz="2800" dirty="0" smtClean="0"/>
              <a:t>Pioneer</a:t>
            </a:r>
          </a:p>
          <a:p>
            <a:pPr lvl="2"/>
            <a:r>
              <a:rPr lang="en-US" dirty="0" smtClean="0">
                <a:solidFill>
                  <a:schemeClr val="accent3">
                    <a:lumMod val="60000"/>
                    <a:lumOff val="40000"/>
                  </a:schemeClr>
                </a:solidFill>
              </a:rPr>
              <a:t>One who goes before and opens the way</a:t>
            </a:r>
            <a:endParaRPr lang="en-US" dirty="0">
              <a:solidFill>
                <a:schemeClr val="accent3">
                  <a:lumMod val="60000"/>
                  <a:lumOff val="40000"/>
                </a:schemeClr>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dissolve">
                                      <p:cBhvr>
                                        <p:cTn id="7" dur="500"/>
                                        <p:tgtEl>
                                          <p:spTgt spid="3">
                                            <p:txEl>
                                              <p:pRg st="7" end="7"/>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dissolve">
                                      <p:cBhvr>
                                        <p:cTn id="1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Captain, Author, Pioneer of…</a:t>
            </a:r>
            <a:endParaRPr lang="en-US" dirty="0"/>
          </a:p>
        </p:txBody>
      </p:sp>
      <p:sp>
        <p:nvSpPr>
          <p:cNvPr id="3" name="Content Placeholder 2"/>
          <p:cNvSpPr>
            <a:spLocks noGrp="1"/>
          </p:cNvSpPr>
          <p:nvPr>
            <p:ph idx="1"/>
          </p:nvPr>
        </p:nvSpPr>
        <p:spPr/>
        <p:txBody>
          <a:bodyPr/>
          <a:lstStyle/>
          <a:p>
            <a:r>
              <a:rPr lang="en-US" sz="3200" b="1" dirty="0" smtClean="0"/>
              <a:t>Life </a:t>
            </a:r>
            <a:endParaRPr lang="en-US" sz="3200" b="1" dirty="0" smtClean="0">
              <a:solidFill>
                <a:schemeClr val="tx2"/>
              </a:solidFill>
            </a:endParaRPr>
          </a:p>
          <a:p>
            <a:pPr lvl="1"/>
            <a:r>
              <a:rPr lang="en-US" sz="2800" dirty="0" smtClean="0"/>
              <a:t>He shows us the “way” </a:t>
            </a:r>
            <a:r>
              <a:rPr lang="en-US" sz="2800" dirty="0" smtClean="0">
                <a:solidFill>
                  <a:schemeClr val="accent1"/>
                </a:solidFill>
              </a:rPr>
              <a:t>(Jn.14:6)</a:t>
            </a:r>
          </a:p>
          <a:p>
            <a:r>
              <a:rPr lang="en-US" sz="3200" b="1" dirty="0" smtClean="0"/>
              <a:t>Our Salvation</a:t>
            </a:r>
          </a:p>
          <a:p>
            <a:pPr lvl="1"/>
            <a:r>
              <a:rPr lang="en-US" sz="2800" dirty="0" smtClean="0"/>
              <a:t>Destroyed the power of the Devil </a:t>
            </a:r>
            <a:r>
              <a:rPr lang="en-US" sz="2800" dirty="0" smtClean="0">
                <a:solidFill>
                  <a:schemeClr val="accent1"/>
                </a:solidFill>
              </a:rPr>
              <a:t>(Heb.2:14)</a:t>
            </a:r>
          </a:p>
          <a:p>
            <a:pPr lvl="1"/>
            <a:r>
              <a:rPr lang="en-US" sz="2800" dirty="0" smtClean="0"/>
              <a:t>Death, burial and resurrection </a:t>
            </a:r>
            <a:r>
              <a:rPr lang="en-US" sz="2800" dirty="0" smtClean="0">
                <a:solidFill>
                  <a:schemeClr val="accent1"/>
                </a:solidFill>
              </a:rPr>
              <a:t>(Rom.6)</a:t>
            </a:r>
          </a:p>
          <a:p>
            <a:r>
              <a:rPr lang="en-US" sz="3200" b="1" dirty="0" smtClean="0"/>
              <a:t>Our Faith</a:t>
            </a:r>
          </a:p>
          <a:p>
            <a:pPr lvl="1"/>
            <a:r>
              <a:rPr lang="en-US" sz="2800" dirty="0" smtClean="0"/>
              <a:t>Endured the cross</a:t>
            </a:r>
          </a:p>
          <a:p>
            <a:pPr lvl="1"/>
            <a:r>
              <a:rPr lang="en-US" sz="2800" dirty="0" smtClean="0"/>
              <a:t>In temptation and suffering </a:t>
            </a:r>
            <a:r>
              <a:rPr lang="en-US" sz="2800" dirty="0" smtClean="0">
                <a:solidFill>
                  <a:schemeClr val="accent1"/>
                </a:solidFill>
              </a:rPr>
              <a:t>(Matt.4)</a:t>
            </a:r>
            <a:endParaRPr lang="en-US" sz="2800" dirty="0">
              <a:solidFill>
                <a:schemeClr val="accent1"/>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effectLst>
                  <a:outerShdw blurRad="38100" dist="38100" dir="2700000" algn="tl">
                    <a:srgbClr val="000000">
                      <a:alpha val="43137"/>
                    </a:srgbClr>
                  </a:outerShdw>
                  <a:reflection blurRad="12700" stA="34000" endA="740" endPos="53000" dir="5400000" sy="-100000" algn="bl" rotWithShape="0"/>
                </a:effectLst>
              </a:rPr>
              <a:t>Jesus</a:t>
            </a:r>
            <a:r>
              <a:rPr lang="en-US" dirty="0" smtClean="0"/>
              <a:t/>
            </a:r>
            <a:br>
              <a:rPr lang="en-US" dirty="0" smtClean="0"/>
            </a:br>
            <a:r>
              <a:rPr lang="en-US" b="0" dirty="0" smtClean="0">
                <a:solidFill>
                  <a:schemeClr val="accent1"/>
                </a:solidFill>
              </a:rPr>
              <a:t>The Captain of Our Salvation</a:t>
            </a:r>
            <a:endParaRPr lang="en-US" b="0" dirty="0">
              <a:solidFill>
                <a:schemeClr val="accent1"/>
              </a:solidFill>
            </a:endParaRPr>
          </a:p>
        </p:txBody>
      </p:sp>
      <p:sp>
        <p:nvSpPr>
          <p:cNvPr id="3" name="Subtitle 2"/>
          <p:cNvSpPr>
            <a:spLocks noGrp="1"/>
          </p:cNvSpPr>
          <p:nvPr>
            <p:ph type="subTitle" idx="1"/>
          </p:nvPr>
        </p:nvSpPr>
        <p:spPr/>
        <p:txBody>
          <a:bodyPr/>
          <a:lstStyle/>
          <a:p>
            <a:r>
              <a:rPr lang="en-US" dirty="0" smtClean="0"/>
              <a:t>Hebrews 2:10</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2:10</a:t>
            </a:r>
            <a:endParaRPr lang="en-US" dirty="0"/>
          </a:p>
        </p:txBody>
      </p:sp>
      <p:sp>
        <p:nvSpPr>
          <p:cNvPr id="3" name="Content Placeholder 2"/>
          <p:cNvSpPr>
            <a:spLocks noGrp="1"/>
          </p:cNvSpPr>
          <p:nvPr>
            <p:ph idx="1"/>
          </p:nvPr>
        </p:nvSpPr>
        <p:spPr/>
        <p:txBody>
          <a:bodyPr/>
          <a:lstStyle/>
          <a:p>
            <a:r>
              <a:rPr lang="en-US" dirty="0" smtClean="0"/>
              <a:t>For it was fitting for Him, for whom are all things and by whom are all things, in bringing many sons to glory, to make the captain of their salvation perfect through sufferings.  </a:t>
            </a:r>
            <a:r>
              <a:rPr lang="en-US" dirty="0" smtClean="0">
                <a:solidFill>
                  <a:schemeClr val="tx2"/>
                </a:solidFill>
              </a:rPr>
              <a:t>(NKJV)</a:t>
            </a:r>
          </a:p>
          <a:p>
            <a:endParaRPr lang="en-US" dirty="0" smtClean="0"/>
          </a:p>
          <a:p>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2:10</a:t>
            </a:r>
            <a:endParaRPr lang="en-US" dirty="0"/>
          </a:p>
        </p:txBody>
      </p:sp>
      <p:sp>
        <p:nvSpPr>
          <p:cNvPr id="3" name="Content Placeholder 2"/>
          <p:cNvSpPr>
            <a:spLocks noGrp="1"/>
          </p:cNvSpPr>
          <p:nvPr>
            <p:ph idx="1"/>
          </p:nvPr>
        </p:nvSpPr>
        <p:spPr/>
        <p:txBody>
          <a:bodyPr/>
          <a:lstStyle/>
          <a:p>
            <a:r>
              <a:rPr lang="en-US" dirty="0" smtClean="0"/>
              <a:t>For it was fitting for Him, for whom are all things and by whom are all things, in bringing many sons to glory, to make the </a:t>
            </a:r>
            <a:r>
              <a:rPr lang="en-US" b="1" u="sng" dirty="0" smtClean="0">
                <a:solidFill>
                  <a:schemeClr val="accent3"/>
                </a:solidFill>
              </a:rPr>
              <a:t>captain of their salvation</a:t>
            </a:r>
            <a:r>
              <a:rPr lang="en-US" dirty="0" smtClean="0"/>
              <a:t> perfect through sufferings.  </a:t>
            </a:r>
            <a:r>
              <a:rPr lang="en-US" dirty="0" smtClean="0">
                <a:solidFill>
                  <a:schemeClr val="tx2"/>
                </a:solidFill>
              </a:rPr>
              <a:t>(NKJV)</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“Captain” - ARCHEGOS</a:t>
            </a:r>
            <a:endParaRPr lang="en-US" dirty="0"/>
          </a:p>
        </p:txBody>
      </p:sp>
      <p:sp>
        <p:nvSpPr>
          <p:cNvPr id="3" name="Content Placeholder 2"/>
          <p:cNvSpPr>
            <a:spLocks noGrp="1"/>
          </p:cNvSpPr>
          <p:nvPr>
            <p:ph idx="1"/>
          </p:nvPr>
        </p:nvSpPr>
        <p:spPr/>
        <p:txBody>
          <a:bodyPr>
            <a:normAutofit/>
          </a:bodyPr>
          <a:lstStyle/>
          <a:p>
            <a:r>
              <a:rPr lang="en-US" sz="3200" b="1" dirty="0" smtClean="0"/>
              <a:t>ARCHEGOS </a:t>
            </a:r>
            <a:r>
              <a:rPr lang="en-US" sz="3200" b="1" dirty="0" smtClean="0">
                <a:solidFill>
                  <a:schemeClr val="accent1">
                    <a:lumMod val="40000"/>
                    <a:lumOff val="60000"/>
                  </a:schemeClr>
                </a:solidFill>
              </a:rPr>
              <a:t>(747)</a:t>
            </a:r>
          </a:p>
          <a:p>
            <a:pPr lvl="1"/>
            <a:r>
              <a:rPr lang="en-US" sz="2800" dirty="0" smtClean="0"/>
              <a:t>Combination of two Greek words </a:t>
            </a:r>
          </a:p>
          <a:p>
            <a:pPr lvl="2"/>
            <a:r>
              <a:rPr lang="en-US" dirty="0" err="1" smtClean="0"/>
              <a:t>arche</a:t>
            </a:r>
            <a:r>
              <a:rPr lang="en-US" dirty="0" smtClean="0"/>
              <a:t> </a:t>
            </a:r>
            <a:r>
              <a:rPr lang="en-US" dirty="0" smtClean="0">
                <a:solidFill>
                  <a:schemeClr val="accent1">
                    <a:lumMod val="40000"/>
                    <a:lumOff val="60000"/>
                  </a:schemeClr>
                </a:solidFill>
              </a:rPr>
              <a:t>(746)</a:t>
            </a:r>
            <a:r>
              <a:rPr lang="en-US" dirty="0" smtClean="0"/>
              <a:t>: “a beginning”</a:t>
            </a:r>
          </a:p>
          <a:p>
            <a:pPr lvl="2"/>
            <a:r>
              <a:rPr lang="en-US" dirty="0" smtClean="0"/>
              <a:t>ago </a:t>
            </a:r>
            <a:r>
              <a:rPr lang="en-US" dirty="0" smtClean="0">
                <a:solidFill>
                  <a:schemeClr val="accent1">
                    <a:lumMod val="40000"/>
                    <a:lumOff val="60000"/>
                  </a:schemeClr>
                </a:solidFill>
              </a:rPr>
              <a:t>(71)</a:t>
            </a:r>
            <a:r>
              <a:rPr lang="en-US" dirty="0" smtClean="0"/>
              <a:t>: “to lead”</a:t>
            </a:r>
          </a:p>
          <a:p>
            <a:pPr lvl="1"/>
            <a:r>
              <a:rPr lang="en-US" sz="2800" dirty="0" smtClean="0">
                <a:solidFill>
                  <a:schemeClr val="accent3">
                    <a:lumMod val="60000"/>
                    <a:lumOff val="40000"/>
                  </a:schemeClr>
                </a:solidFill>
              </a:rPr>
              <a:t>W.E. Vine</a:t>
            </a:r>
            <a:r>
              <a:rPr lang="en-US" sz="2800" dirty="0" smtClean="0"/>
              <a:t>: </a:t>
            </a:r>
            <a:r>
              <a:rPr lang="en-US" dirty="0" smtClean="0"/>
              <a:t>primarily signifies “one who takes a lead in, or provides the first occasion of anything.” In the Sept. it is used of the chief of a tribe or family. “…suggests a combination of the meaning of leader with that of the source from whence a thing proceeds.”</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ssolv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“Captain” - ARCHEGOS</a:t>
            </a:r>
            <a:endParaRPr lang="en-US" dirty="0"/>
          </a:p>
        </p:txBody>
      </p:sp>
      <p:sp>
        <p:nvSpPr>
          <p:cNvPr id="3" name="Content Placeholder 2"/>
          <p:cNvSpPr>
            <a:spLocks noGrp="1"/>
          </p:cNvSpPr>
          <p:nvPr>
            <p:ph idx="1"/>
          </p:nvPr>
        </p:nvSpPr>
        <p:spPr/>
        <p:txBody>
          <a:bodyPr>
            <a:normAutofit/>
          </a:bodyPr>
          <a:lstStyle/>
          <a:p>
            <a:r>
              <a:rPr lang="en-US" sz="3200" b="1" dirty="0" smtClean="0"/>
              <a:t>ARCHEGOS </a:t>
            </a:r>
            <a:r>
              <a:rPr lang="en-US" sz="3200" b="1" dirty="0" smtClean="0">
                <a:solidFill>
                  <a:schemeClr val="accent1">
                    <a:lumMod val="40000"/>
                    <a:lumOff val="60000"/>
                  </a:schemeClr>
                </a:solidFill>
              </a:rPr>
              <a:t>(747)</a:t>
            </a:r>
          </a:p>
          <a:p>
            <a:pPr lvl="1"/>
            <a:r>
              <a:rPr lang="en-US" sz="2800" dirty="0" smtClean="0"/>
              <a:t>Combination of two Greek words </a:t>
            </a:r>
          </a:p>
          <a:p>
            <a:pPr lvl="2"/>
            <a:r>
              <a:rPr lang="en-US" dirty="0" err="1" smtClean="0"/>
              <a:t>arche</a:t>
            </a:r>
            <a:r>
              <a:rPr lang="en-US" dirty="0" smtClean="0"/>
              <a:t> </a:t>
            </a:r>
            <a:r>
              <a:rPr lang="en-US" dirty="0" smtClean="0">
                <a:solidFill>
                  <a:schemeClr val="accent1">
                    <a:lumMod val="40000"/>
                    <a:lumOff val="60000"/>
                  </a:schemeClr>
                </a:solidFill>
              </a:rPr>
              <a:t>(746)</a:t>
            </a:r>
            <a:r>
              <a:rPr lang="en-US" dirty="0" smtClean="0"/>
              <a:t>: “a beginning”</a:t>
            </a:r>
          </a:p>
          <a:p>
            <a:pPr lvl="2"/>
            <a:r>
              <a:rPr lang="en-US" dirty="0" smtClean="0"/>
              <a:t>ago </a:t>
            </a:r>
            <a:r>
              <a:rPr lang="en-US" dirty="0" smtClean="0">
                <a:solidFill>
                  <a:schemeClr val="accent1">
                    <a:lumMod val="40000"/>
                    <a:lumOff val="60000"/>
                  </a:schemeClr>
                </a:solidFill>
              </a:rPr>
              <a:t>(71)</a:t>
            </a:r>
            <a:r>
              <a:rPr lang="en-US" dirty="0" smtClean="0"/>
              <a:t>: “to lead”</a:t>
            </a:r>
          </a:p>
          <a:p>
            <a:pPr lvl="1"/>
            <a:r>
              <a:rPr lang="en-US" sz="2800" dirty="0" smtClean="0">
                <a:solidFill>
                  <a:schemeClr val="accent3">
                    <a:lumMod val="60000"/>
                    <a:lumOff val="40000"/>
                  </a:schemeClr>
                </a:solidFill>
              </a:rPr>
              <a:t>Thayer</a:t>
            </a:r>
            <a:r>
              <a:rPr lang="en-US" sz="2800" dirty="0" smtClean="0"/>
              <a:t>:</a:t>
            </a:r>
          </a:p>
          <a:p>
            <a:pPr lvl="2"/>
            <a:r>
              <a:rPr lang="en-US" dirty="0" smtClean="0"/>
              <a:t>1. the chief leader, prince: </a:t>
            </a:r>
            <a:r>
              <a:rPr lang="en-US" dirty="0" smtClean="0">
                <a:solidFill>
                  <a:schemeClr val="accent1"/>
                </a:solidFill>
              </a:rPr>
              <a:t>(Acts 5:31)</a:t>
            </a:r>
          </a:p>
          <a:p>
            <a:pPr lvl="2"/>
            <a:r>
              <a:rPr lang="en-US" dirty="0" smtClean="0"/>
              <a:t>2. one that takes the lead in anything  and thus affords an example, a predecessor in a matter </a:t>
            </a:r>
            <a:r>
              <a:rPr lang="en-US" dirty="0" smtClean="0">
                <a:solidFill>
                  <a:schemeClr val="accent1"/>
                </a:solidFill>
              </a:rPr>
              <a:t>(Heb.12:2)</a:t>
            </a:r>
          </a:p>
          <a:p>
            <a:pPr lvl="2"/>
            <a:r>
              <a:rPr lang="en-US" dirty="0" smtClean="0"/>
              <a:t>3. the author </a:t>
            </a:r>
            <a:r>
              <a:rPr lang="en-US" dirty="0" smtClean="0">
                <a:solidFill>
                  <a:schemeClr val="accent1"/>
                </a:solidFill>
              </a:rPr>
              <a:t>(Heb.2:10)</a:t>
            </a:r>
            <a:endParaRPr lang="en-US" dirty="0">
              <a:solidFill>
                <a:schemeClr val="accent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ssolve">
                                      <p:cBhvr>
                                        <p:cTn id="7" dur="500"/>
                                        <p:tgtEl>
                                          <p:spTgt spid="3">
                                            <p:txEl>
                                              <p:pRg st="4" end="4"/>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dissolve">
                                      <p:cBhvr>
                                        <p:cTn id="10" dur="500"/>
                                        <p:tgtEl>
                                          <p:spTgt spid="3">
                                            <p:txEl>
                                              <p:pRg st="5" end="5"/>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dissolve">
                                      <p:cBhvr>
                                        <p:cTn id="13" dur="500"/>
                                        <p:tgtEl>
                                          <p:spTgt spid="3">
                                            <p:txEl>
                                              <p:pRg st="6" end="6"/>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dissolve">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“Captain” - ARCHEGOS</a:t>
            </a:r>
            <a:endParaRPr lang="en-US" dirty="0"/>
          </a:p>
        </p:txBody>
      </p:sp>
      <p:sp>
        <p:nvSpPr>
          <p:cNvPr id="3" name="Content Placeholder 2"/>
          <p:cNvSpPr>
            <a:spLocks noGrp="1"/>
          </p:cNvSpPr>
          <p:nvPr>
            <p:ph idx="1"/>
          </p:nvPr>
        </p:nvSpPr>
        <p:spPr/>
        <p:txBody>
          <a:bodyPr>
            <a:normAutofit/>
          </a:bodyPr>
          <a:lstStyle/>
          <a:p>
            <a:r>
              <a:rPr lang="en-US" sz="3200" b="1" dirty="0" smtClean="0"/>
              <a:t>ARCHEGOS </a:t>
            </a:r>
            <a:r>
              <a:rPr lang="en-US" sz="3200" b="1" dirty="0" smtClean="0">
                <a:solidFill>
                  <a:schemeClr val="accent1">
                    <a:lumMod val="40000"/>
                    <a:lumOff val="60000"/>
                  </a:schemeClr>
                </a:solidFill>
              </a:rPr>
              <a:t>(747)</a:t>
            </a:r>
          </a:p>
          <a:p>
            <a:pPr lvl="1"/>
            <a:r>
              <a:rPr lang="en-US" sz="2800" dirty="0" smtClean="0"/>
              <a:t>Prince</a:t>
            </a:r>
          </a:p>
          <a:p>
            <a:pPr lvl="2"/>
            <a:r>
              <a:rPr lang="en-US" dirty="0" smtClean="0">
                <a:solidFill>
                  <a:schemeClr val="accent1"/>
                </a:solidFill>
              </a:rPr>
              <a:t>(Acts 3:13-15)</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3:13-15</a:t>
            </a:r>
            <a:endParaRPr lang="en-US" dirty="0"/>
          </a:p>
        </p:txBody>
      </p:sp>
      <p:sp>
        <p:nvSpPr>
          <p:cNvPr id="3" name="Content Placeholder 2"/>
          <p:cNvSpPr>
            <a:spLocks noGrp="1"/>
          </p:cNvSpPr>
          <p:nvPr>
            <p:ph idx="1"/>
          </p:nvPr>
        </p:nvSpPr>
        <p:spPr/>
        <p:txBody>
          <a:bodyPr>
            <a:normAutofit/>
          </a:bodyPr>
          <a:lstStyle/>
          <a:p>
            <a:r>
              <a:rPr lang="en-US" dirty="0" smtClean="0"/>
              <a:t>"The God of Abraham, Isaac, and Jacob, the God of our fathers, glorified His Servant Jesus, whom you delivered up and denied in the presence of Pilate, when he was determined to let Him go. "But you denied the Holy One and the Just, and asked for a murderer to be granted to you, "and killed the </a:t>
            </a:r>
            <a:r>
              <a:rPr lang="en-US" b="1" u="sng" dirty="0" smtClean="0">
                <a:solidFill>
                  <a:schemeClr val="accent3">
                    <a:lumMod val="60000"/>
                    <a:lumOff val="40000"/>
                  </a:schemeClr>
                </a:solidFill>
              </a:rPr>
              <a:t>Prince of life</a:t>
            </a:r>
            <a:r>
              <a:rPr lang="en-US" dirty="0" smtClean="0"/>
              <a:t>, whom God raised from the dead, of which we are witnesses. </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“Captain” - ARCHEGOS</a:t>
            </a:r>
            <a:endParaRPr lang="en-US" dirty="0"/>
          </a:p>
        </p:txBody>
      </p:sp>
      <p:sp>
        <p:nvSpPr>
          <p:cNvPr id="3" name="Content Placeholder 2"/>
          <p:cNvSpPr>
            <a:spLocks noGrp="1"/>
          </p:cNvSpPr>
          <p:nvPr>
            <p:ph idx="1"/>
          </p:nvPr>
        </p:nvSpPr>
        <p:spPr/>
        <p:txBody>
          <a:bodyPr>
            <a:normAutofit/>
          </a:bodyPr>
          <a:lstStyle/>
          <a:p>
            <a:r>
              <a:rPr lang="en-US" sz="3200" b="1" dirty="0" smtClean="0"/>
              <a:t>ARCHEGOS </a:t>
            </a:r>
            <a:r>
              <a:rPr lang="en-US" sz="3200" b="1" dirty="0" smtClean="0">
                <a:solidFill>
                  <a:schemeClr val="accent1">
                    <a:lumMod val="40000"/>
                    <a:lumOff val="60000"/>
                  </a:schemeClr>
                </a:solidFill>
              </a:rPr>
              <a:t>(747)</a:t>
            </a:r>
          </a:p>
          <a:p>
            <a:pPr lvl="1"/>
            <a:r>
              <a:rPr lang="en-US" sz="2800" dirty="0" smtClean="0"/>
              <a:t>Prince</a:t>
            </a:r>
          </a:p>
          <a:p>
            <a:pPr lvl="2"/>
            <a:r>
              <a:rPr lang="en-US" dirty="0" smtClean="0">
                <a:solidFill>
                  <a:schemeClr val="accent1"/>
                </a:solidFill>
              </a:rPr>
              <a:t>(Acts 3:13-15)</a:t>
            </a:r>
          </a:p>
          <a:p>
            <a:pPr lvl="1"/>
            <a:r>
              <a:rPr lang="en-US" sz="2800" dirty="0" smtClean="0"/>
              <a:t>Captain</a:t>
            </a:r>
          </a:p>
          <a:p>
            <a:pPr lvl="2"/>
            <a:r>
              <a:rPr lang="en-US" dirty="0" smtClean="0">
                <a:solidFill>
                  <a:schemeClr val="accent1"/>
                </a:solidFill>
              </a:rPr>
              <a:t>(Heb.2:10)</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dissolv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2:10</a:t>
            </a:r>
            <a:endParaRPr lang="en-US" dirty="0"/>
          </a:p>
        </p:txBody>
      </p:sp>
      <p:sp>
        <p:nvSpPr>
          <p:cNvPr id="3" name="Content Placeholder 2"/>
          <p:cNvSpPr>
            <a:spLocks noGrp="1"/>
          </p:cNvSpPr>
          <p:nvPr>
            <p:ph idx="1"/>
          </p:nvPr>
        </p:nvSpPr>
        <p:spPr/>
        <p:txBody>
          <a:bodyPr/>
          <a:lstStyle/>
          <a:p>
            <a:r>
              <a:rPr lang="en-US" dirty="0" smtClean="0"/>
              <a:t>For it was fitting for Him, for whom are all things and by whom are all things, in bringing many sons to glory, to make the </a:t>
            </a:r>
            <a:r>
              <a:rPr lang="en-US" b="1" u="sng" dirty="0" smtClean="0">
                <a:solidFill>
                  <a:schemeClr val="accent3">
                    <a:lumMod val="60000"/>
                    <a:lumOff val="40000"/>
                  </a:schemeClr>
                </a:solidFill>
              </a:rPr>
              <a:t>captain of their salvation</a:t>
            </a:r>
            <a:r>
              <a:rPr lang="en-US" dirty="0" smtClean="0"/>
              <a:t> perfect through sufferings.  </a:t>
            </a:r>
            <a:r>
              <a:rPr lang="en-US" dirty="0" smtClean="0">
                <a:solidFill>
                  <a:schemeClr val="tx2"/>
                </a:solidFill>
              </a:rPr>
              <a:t>(NKJV)</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327</TotalTime>
  <Words>646</Words>
  <Application>Microsoft Macintosh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Metro</vt:lpstr>
      <vt:lpstr>Jesus The Captain of Our Salvation</vt:lpstr>
      <vt:lpstr>Hebrews 2:10</vt:lpstr>
      <vt:lpstr>Hebrews 2:10</vt:lpstr>
      <vt:lpstr>“Captain” - ARCHEGOS</vt:lpstr>
      <vt:lpstr>“Captain” - ARCHEGOS</vt:lpstr>
      <vt:lpstr>“Captain” - ARCHEGOS</vt:lpstr>
      <vt:lpstr>Acts 3:13-15</vt:lpstr>
      <vt:lpstr>“Captain” - ARCHEGOS</vt:lpstr>
      <vt:lpstr>Hebrews 2:10</vt:lpstr>
      <vt:lpstr>“Captain” - ARCHEGOS</vt:lpstr>
      <vt:lpstr>Hebrews 12:2</vt:lpstr>
      <vt:lpstr>“Captain” - ARCHEGOS</vt:lpstr>
      <vt:lpstr>The Captain, Author, Pioneer of…</vt:lpstr>
      <vt:lpstr>Jesus The Captain of Our Salvation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The Captain of Our Salvation</dc:title>
  <dc:creator> </dc:creator>
  <cp:lastModifiedBy>Brett Hogland</cp:lastModifiedBy>
  <cp:revision>25</cp:revision>
  <dcterms:created xsi:type="dcterms:W3CDTF">2010-10-24T07:57:10Z</dcterms:created>
  <dcterms:modified xsi:type="dcterms:W3CDTF">2015-09-25T20:11:45Z</dcterms:modified>
</cp:coreProperties>
</file>