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86" r:id="rId3"/>
    <p:sldId id="261" r:id="rId4"/>
    <p:sldId id="262" r:id="rId5"/>
    <p:sldId id="259" r:id="rId6"/>
    <p:sldId id="260" r:id="rId7"/>
    <p:sldId id="264" r:id="rId8"/>
    <p:sldId id="280" r:id="rId9"/>
    <p:sldId id="265" r:id="rId10"/>
    <p:sldId id="266" r:id="rId11"/>
    <p:sldId id="267" r:id="rId12"/>
    <p:sldId id="281" r:id="rId13"/>
    <p:sldId id="268" r:id="rId14"/>
    <p:sldId id="288" r:id="rId15"/>
    <p:sldId id="289" r:id="rId16"/>
    <p:sldId id="287" r:id="rId17"/>
    <p:sldId id="269" r:id="rId18"/>
    <p:sldId id="271" r:id="rId19"/>
    <p:sldId id="270" r:id="rId20"/>
    <p:sldId id="273" r:id="rId21"/>
    <p:sldId id="274" r:id="rId22"/>
    <p:sldId id="272" r:id="rId23"/>
    <p:sldId id="276" r:id="rId24"/>
    <p:sldId id="283" r:id="rId25"/>
    <p:sldId id="277" r:id="rId26"/>
    <p:sldId id="284" r:id="rId27"/>
    <p:sldId id="278" r:id="rId28"/>
    <p:sldId id="275" r:id="rId29"/>
    <p:sldId id="282" r:id="rId30"/>
  </p:sldIdLst>
  <p:sldSz cx="12192000" cy="6858000"/>
  <p:notesSz cx="6858000" cy="9144000"/>
  <p:embeddedFontLst>
    <p:embeddedFont>
      <p:font typeface="Albertus Medium" panose="020E0602030304020304" pitchFamily="3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opperplate Gothic Bold" panose="020E0705020206020404" pitchFamily="34" charset="77"/>
      <p:bold r:id="rId38"/>
    </p:embeddedFont>
    <p:embeddedFont>
      <p:font typeface="Garamond" panose="02020404030301010803" pitchFamily="18" charset="0"/>
      <p:regular r:id="rId39"/>
      <p:bold r:id="rId40"/>
      <p:italic r:id="rId41"/>
    </p:embeddedFont>
    <p:embeddedFont>
      <p:font typeface="Lucida Sans Unicode" panose="020B0602030504020204" pitchFamily="34" charset="0"/>
      <p:regular r:id="rId42"/>
    </p:embeddedFont>
    <p:embeddedFont>
      <p:font typeface="Verdana" panose="020B0604030504040204" pitchFamily="34" charset="0"/>
      <p:regular r:id="rId43"/>
      <p:bold r:id="rId44"/>
      <p:italic r:id="rId45"/>
      <p:boldItalic r:id="rId46"/>
    </p:embeddedFont>
    <p:embeddedFont>
      <p:font typeface="Wingdings 2" pitchFamily="2" charset="2"/>
      <p:regular r:id="rId47"/>
    </p:embeddedFont>
    <p:embeddedFont>
      <p:font typeface="Wingdings 3" pitchFamily="2"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1"/>
  </p:normalViewPr>
  <p:slideViewPr>
    <p:cSldViewPr>
      <p:cViewPr varScale="1">
        <p:scale>
          <a:sx n="109" d="100"/>
          <a:sy n="109" d="100"/>
        </p:scale>
        <p:origin x="680"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B4893CD-50CF-4A7E-9CE7-69404E8054CC}" type="datetimeFigureOut">
              <a:rPr lang="en-US" smtClean="0"/>
              <a:pPr/>
              <a:t>9/15/19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DEFE27-1442-4377-8CEA-62EAEC1DE3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4893CD-50CF-4A7E-9CE7-69404E8054CC}" type="datetimeFigureOut">
              <a:rPr lang="en-US" smtClean="0"/>
              <a:pPr/>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EFE27-1442-4377-8CEA-62EAEC1DE3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4893CD-50CF-4A7E-9CE7-69404E8054CC}" type="datetimeFigureOut">
              <a:rPr lang="en-US" smtClean="0"/>
              <a:pPr/>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EFE27-1442-4377-8CEA-62EAEC1DE3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62E8-73E7-CE47-BC20-27651B5694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BBFC39-5320-2343-A2A1-16332BBCC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7F9BAC-8BFE-C544-A344-7D630579E032}"/>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5" name="Footer Placeholder 4">
            <a:extLst>
              <a:ext uri="{FF2B5EF4-FFF2-40B4-BE49-F238E27FC236}">
                <a16:creationId xmlns:a16="http://schemas.microsoft.com/office/drawing/2014/main" id="{3FF5A7AC-A892-6A4D-AB69-C53C82E8E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91574-99C4-B347-8C22-38E82F588345}"/>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280952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7F45-2A86-1940-95E5-10308F671D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53D58B-4348-A145-AC7D-A6D2A84931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250F6-D332-0D47-AF5B-88C4C9DCC358}"/>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5" name="Footer Placeholder 4">
            <a:extLst>
              <a:ext uri="{FF2B5EF4-FFF2-40B4-BE49-F238E27FC236}">
                <a16:creationId xmlns:a16="http://schemas.microsoft.com/office/drawing/2014/main" id="{B7CB5BB7-8FBD-8642-BD44-A5D83E849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AB5CE-151A-B841-B6F2-EEBB3E25ACE0}"/>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880020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27DD-A0A0-8B43-B944-1CE64D23A1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026E0-F2D8-F14A-AEC1-8E658C57A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83F1E0-01CE-1846-946F-950A6546DF44}"/>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5" name="Footer Placeholder 4">
            <a:extLst>
              <a:ext uri="{FF2B5EF4-FFF2-40B4-BE49-F238E27FC236}">
                <a16:creationId xmlns:a16="http://schemas.microsoft.com/office/drawing/2014/main" id="{50A51CFE-EBB1-C74F-AA00-24DCCDFD0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F0E2B-F73E-F146-A300-4262A4004BF0}"/>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3785191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4399-7845-C048-8A33-C9389275E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58FAF-0533-C04E-861B-AF04AF0CD4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5E385-D579-554C-B5FD-07216C60A9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D9A23-DE69-1B4F-AA27-E2BE2633BC2A}"/>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6" name="Footer Placeholder 5">
            <a:extLst>
              <a:ext uri="{FF2B5EF4-FFF2-40B4-BE49-F238E27FC236}">
                <a16:creationId xmlns:a16="http://schemas.microsoft.com/office/drawing/2014/main" id="{527A3378-CD1C-A34A-958A-CE20E69D2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A453F-1F58-C943-A6ED-D658BFF7AD6D}"/>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3965685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76A4-1581-564B-8C32-27E0DA79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D8D328-4987-D147-9BC5-8A4C3FCF51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A28C8-1F22-5543-BF2B-AC903BEB3F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1C1DD-C871-274D-9C3C-C055CDCE2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65FDD6-E3DF-5641-8C7C-4057B50F99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C82EB-1C16-3040-96A6-7A0C0A36E0E7}"/>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8" name="Footer Placeholder 7">
            <a:extLst>
              <a:ext uri="{FF2B5EF4-FFF2-40B4-BE49-F238E27FC236}">
                <a16:creationId xmlns:a16="http://schemas.microsoft.com/office/drawing/2014/main" id="{48560C96-3869-F14A-BDEC-D1BA4202F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84630C-4F65-304A-B2F8-421FBB15C777}"/>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104200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980B-0C10-884E-BB8E-49EE42DB2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3CC8BC-65A8-B144-9F56-1FB58A120011}"/>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4" name="Footer Placeholder 3">
            <a:extLst>
              <a:ext uri="{FF2B5EF4-FFF2-40B4-BE49-F238E27FC236}">
                <a16:creationId xmlns:a16="http://schemas.microsoft.com/office/drawing/2014/main" id="{62F2DD09-E27F-F34B-B76B-2A8387CD59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F69F97-6B65-F949-98F7-2EB67D18D5E8}"/>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819247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DEE64-8850-0648-B32A-60B689AAE47D}"/>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3" name="Footer Placeholder 2">
            <a:extLst>
              <a:ext uri="{FF2B5EF4-FFF2-40B4-BE49-F238E27FC236}">
                <a16:creationId xmlns:a16="http://schemas.microsoft.com/office/drawing/2014/main" id="{8AD35CF5-EE09-8043-BDED-C67C96E350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D7FF7C-1650-1549-B559-DB3ECAC190CB}"/>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361204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4A0E-3AAE-1141-BBEC-615EE1C78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98BC65-72B6-C449-933D-CA5ED638B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CD868-8D8C-D84D-B3F0-EC1AA1D4C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1C961-7B41-034E-8687-0DC35DF4AF23}"/>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6" name="Footer Placeholder 5">
            <a:extLst>
              <a:ext uri="{FF2B5EF4-FFF2-40B4-BE49-F238E27FC236}">
                <a16:creationId xmlns:a16="http://schemas.microsoft.com/office/drawing/2014/main" id="{A0F949E5-B22D-F644-A5AD-067A498A10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6B343-424C-674A-8221-D408445E6138}"/>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387089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4893CD-50CF-4A7E-9CE7-69404E8054CC}" type="datetimeFigureOut">
              <a:rPr lang="en-US" smtClean="0"/>
              <a:pPr/>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EFE27-1442-4377-8CEA-62EAEC1DE3C8}"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AD68-B7B9-0E46-BC97-CB12E8398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24EEEB-121E-C74C-B7A2-BDD59287F4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177D09-30F3-C446-AABF-3269A70BB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53370-63C1-514B-8987-361B74A81117}"/>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6" name="Footer Placeholder 5">
            <a:extLst>
              <a:ext uri="{FF2B5EF4-FFF2-40B4-BE49-F238E27FC236}">
                <a16:creationId xmlns:a16="http://schemas.microsoft.com/office/drawing/2014/main" id="{326C45DA-D531-FF49-8299-D453E3B19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04E76-8CC7-D442-B537-13DFBDC46B88}"/>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3813202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9FD-EBCA-5045-BDEE-6488B53D9F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7861F0-00A6-EF4D-8EB6-46808A538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DCF9F-CC51-144F-AB58-4D1257021B97}"/>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5" name="Footer Placeholder 4">
            <a:extLst>
              <a:ext uri="{FF2B5EF4-FFF2-40B4-BE49-F238E27FC236}">
                <a16:creationId xmlns:a16="http://schemas.microsoft.com/office/drawing/2014/main" id="{AC883D61-153F-FA4E-A6E5-8692972D3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C4BE8-CE4F-174C-BAEE-5C617DFF5939}"/>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3791763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80B47-E1DE-5D46-9E2B-496F078CE3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DDBC0-0EFC-2C4C-B0CD-1BB5A4643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2C64A-F516-C541-A559-9C9561C5BA6C}"/>
              </a:ext>
            </a:extLst>
          </p:cNvPr>
          <p:cNvSpPr>
            <a:spLocks noGrp="1"/>
          </p:cNvSpPr>
          <p:nvPr>
            <p:ph type="dt" sz="half" idx="10"/>
          </p:nvPr>
        </p:nvSpPr>
        <p:spPr/>
        <p:txBody>
          <a:bodyPr/>
          <a:lstStyle/>
          <a:p>
            <a:fld id="{DB4893CD-50CF-4A7E-9CE7-69404E8054CC}" type="datetimeFigureOut">
              <a:rPr lang="en-US" smtClean="0"/>
              <a:pPr/>
              <a:t>9/15/19</a:t>
            </a:fld>
            <a:endParaRPr lang="en-US"/>
          </a:p>
        </p:txBody>
      </p:sp>
      <p:sp>
        <p:nvSpPr>
          <p:cNvPr id="5" name="Footer Placeholder 4">
            <a:extLst>
              <a:ext uri="{FF2B5EF4-FFF2-40B4-BE49-F238E27FC236}">
                <a16:creationId xmlns:a16="http://schemas.microsoft.com/office/drawing/2014/main" id="{C16758E3-8968-4F47-A8CE-135D17AE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AF51F-DFC5-BF4B-B089-653003FC02B6}"/>
              </a:ext>
            </a:extLst>
          </p:cNvPr>
          <p:cNvSpPr>
            <a:spLocks noGrp="1"/>
          </p:cNvSpPr>
          <p:nvPr>
            <p:ph type="sldNum" sz="quarter" idx="12"/>
          </p:nvPr>
        </p:nvSpPr>
        <p:spPr/>
        <p:txBody>
          <a:bodyPr/>
          <a:lstStyle/>
          <a:p>
            <a:fld id="{94DEFE27-1442-4377-8CEA-62EAEC1DE3C8}" type="slidenum">
              <a:rPr lang="en-US" smtClean="0"/>
              <a:pPr/>
              <a:t>‹#›</a:t>
            </a:fld>
            <a:endParaRPr lang="en-US"/>
          </a:p>
        </p:txBody>
      </p:sp>
    </p:spTree>
    <p:extLst>
      <p:ext uri="{BB962C8B-B14F-4D97-AF65-F5344CB8AC3E}">
        <p14:creationId xmlns:p14="http://schemas.microsoft.com/office/powerpoint/2010/main" val="115678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B4893CD-50CF-4A7E-9CE7-69404E8054CC}" type="datetimeFigureOut">
              <a:rPr lang="en-US" smtClean="0"/>
              <a:pPr/>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EFE27-1442-4377-8CEA-62EAEC1DE3C8}"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B4893CD-50CF-4A7E-9CE7-69404E8054CC}" type="datetimeFigureOut">
              <a:rPr lang="en-US" smtClean="0"/>
              <a:pPr/>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EFE27-1442-4377-8CEA-62EAEC1DE3C8}"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B4893CD-50CF-4A7E-9CE7-69404E8054CC}" type="datetimeFigureOut">
              <a:rPr lang="en-US" smtClean="0"/>
              <a:pPr/>
              <a:t>9/15/19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EFE27-1442-4377-8CEA-62EAEC1DE3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4893CD-50CF-4A7E-9CE7-69404E8054CC}" type="datetimeFigureOut">
              <a:rPr lang="en-US" smtClean="0"/>
              <a:pPr/>
              <a:t>9/15/19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EFE27-1442-4377-8CEA-62EAEC1DE3C8}"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893CD-50CF-4A7E-9CE7-69404E8054CC}" type="datetimeFigureOut">
              <a:rPr lang="en-US" smtClean="0"/>
              <a:pPr/>
              <a:t>9/15/19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EFE27-1442-4377-8CEA-62EAEC1DE3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DB4893CD-50CF-4A7E-9CE7-69404E8054CC}" type="datetimeFigureOut">
              <a:rPr lang="en-US" smtClean="0"/>
              <a:pPr/>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EFE27-1442-4377-8CEA-62EAEC1DE3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B4893CD-50CF-4A7E-9CE7-69404E8054CC}" type="datetimeFigureOut">
              <a:rPr lang="en-US" smtClean="0"/>
              <a:pPr/>
              <a:t>9/15/19</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DEFE27-1442-4377-8CEA-62EAEC1DE3C8}"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DB4893CD-50CF-4A7E-9CE7-69404E8054CC}" type="datetimeFigureOut">
              <a:rPr lang="en-US" smtClean="0"/>
              <a:pPr/>
              <a:t>9/15/19</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4DEFE27-1442-4377-8CEA-62EAEC1DE3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9B0AAF-3095-4549-ABF2-3061D61968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C767F9-E1B8-2C48-A491-47270C2F1F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72888-3317-E04B-9C65-A77D9C687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893CD-50CF-4A7E-9CE7-69404E8054CC}" type="datetimeFigureOut">
              <a:rPr lang="en-US" smtClean="0"/>
              <a:pPr/>
              <a:t>9/15/19</a:t>
            </a:fld>
            <a:endParaRPr lang="en-US"/>
          </a:p>
        </p:txBody>
      </p:sp>
      <p:sp>
        <p:nvSpPr>
          <p:cNvPr id="5" name="Footer Placeholder 4">
            <a:extLst>
              <a:ext uri="{FF2B5EF4-FFF2-40B4-BE49-F238E27FC236}">
                <a16:creationId xmlns:a16="http://schemas.microsoft.com/office/drawing/2014/main" id="{2E0CA426-0960-A847-8755-C87B7C69B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CBA06E-D60A-A342-BE5B-AAA7405332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EFE27-1442-4377-8CEA-62EAEC1DE3C8}" type="slidenum">
              <a:rPr lang="en-US" smtClean="0"/>
              <a:pPr/>
              <a:t>‹#›</a:t>
            </a:fld>
            <a:endParaRPr lang="en-US"/>
          </a:p>
        </p:txBody>
      </p:sp>
    </p:spTree>
    <p:extLst>
      <p:ext uri="{BB962C8B-B14F-4D97-AF65-F5344CB8AC3E}">
        <p14:creationId xmlns:p14="http://schemas.microsoft.com/office/powerpoint/2010/main" val="3418475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794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E8F02-2A5C-3847-BC18-CF130330F449}"/>
              </a:ext>
            </a:extLst>
          </p:cNvPr>
          <p:cNvPicPr>
            <a:picLocks noChangeAspect="1"/>
          </p:cNvPicPr>
          <p:nvPr/>
        </p:nvPicPr>
        <p:blipFill rotWithShape="1">
          <a:blip r:embed="rId2">
            <a:extLst>
              <a:ext uri="{28A0092B-C50C-407E-A947-70E740481C1C}">
                <a14:useLocalDpi xmlns:a14="http://schemas.microsoft.com/office/drawing/2010/main" val="0"/>
              </a:ext>
            </a:extLst>
          </a:blip>
          <a:srcRect t="14001" b="10999"/>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845E82B5-6E41-B14E-BBE1-74D72FE99A98}"/>
              </a:ext>
            </a:extLst>
          </p:cNvPr>
          <p:cNvSpPr txBox="1"/>
          <p:nvPr/>
        </p:nvSpPr>
        <p:spPr>
          <a:xfrm>
            <a:off x="596704" y="3986482"/>
            <a:ext cx="3348784" cy="1631216"/>
          </a:xfrm>
          <a:prstGeom prst="rect">
            <a:avLst/>
          </a:prstGeom>
          <a:noFill/>
        </p:spPr>
        <p:txBody>
          <a:bodyPr wrap="square" rtlCol="0">
            <a:spAutoFit/>
          </a:bodyPr>
          <a:lstStyle/>
          <a:p>
            <a:pPr algn="r"/>
            <a:r>
              <a:rPr lang="en-US" sz="2000" b="1" dirty="0">
                <a:solidFill>
                  <a:srgbClr val="000000"/>
                </a:solidFill>
                <a:effectLst>
                  <a:outerShdw blurRad="50800" dist="38100" dir="2700000" algn="tl" rotWithShape="0">
                    <a:prstClr val="black">
                      <a:alpha val="40000"/>
                    </a:prstClr>
                  </a:outerShdw>
                </a:effectLst>
                <a:latin typeface="Garamond"/>
                <a:cs typeface="Garamond"/>
              </a:rPr>
              <a:t>A series of sermons regarding some of the giants that we face today and the power that God provides to overcome them.</a:t>
            </a:r>
          </a:p>
        </p:txBody>
      </p:sp>
      <p:sp>
        <p:nvSpPr>
          <p:cNvPr id="18" name="TextBox 17">
            <a:extLst>
              <a:ext uri="{FF2B5EF4-FFF2-40B4-BE49-F238E27FC236}">
                <a16:creationId xmlns:a16="http://schemas.microsoft.com/office/drawing/2014/main" id="{9C374A6C-2D74-724A-AB28-B1E70F8F8169}"/>
              </a:ext>
            </a:extLst>
          </p:cNvPr>
          <p:cNvSpPr txBox="1"/>
          <p:nvPr/>
        </p:nvSpPr>
        <p:spPr>
          <a:xfrm>
            <a:off x="3543300" y="5814952"/>
            <a:ext cx="5105399" cy="1015663"/>
          </a:xfrm>
          <a:prstGeom prst="rect">
            <a:avLst/>
          </a:prstGeom>
          <a:noFill/>
        </p:spPr>
        <p:txBody>
          <a:bodyPr wrap="square" rtlCol="0">
            <a:spAutoFit/>
          </a:bodyPr>
          <a:lstStyle/>
          <a:p>
            <a:pPr algn="ctr"/>
            <a:r>
              <a:rPr lang="en-US" sz="2800" dirty="0">
                <a:solidFill>
                  <a:schemeClr val="bg1"/>
                </a:solidFill>
                <a:latin typeface="Copperplate Gothic Bold" panose="020E0705020206020404" pitchFamily="34" charset="77"/>
                <a:cs typeface="Phosphate Inline" panose="02000506050000020004" pitchFamily="2" charset="77"/>
              </a:rPr>
              <a:t>Mt. Baker</a:t>
            </a:r>
          </a:p>
          <a:p>
            <a:pPr algn="ctr"/>
            <a:r>
              <a:rPr lang="en-US" sz="3200" dirty="0">
                <a:solidFill>
                  <a:schemeClr val="bg1"/>
                </a:solidFill>
                <a:latin typeface="Copperplate Gothic Bold" panose="020E0705020206020404" pitchFamily="34" charset="77"/>
              </a:rPr>
              <a:t>Church of Christ</a:t>
            </a:r>
          </a:p>
        </p:txBody>
      </p:sp>
      <p:sp>
        <p:nvSpPr>
          <p:cNvPr id="6" name="Title 1">
            <a:extLst>
              <a:ext uri="{FF2B5EF4-FFF2-40B4-BE49-F238E27FC236}">
                <a16:creationId xmlns:a16="http://schemas.microsoft.com/office/drawing/2014/main" id="{DA7E834A-80D9-3E42-AC8B-2F723BE9A18D}"/>
              </a:ext>
            </a:extLst>
          </p:cNvPr>
          <p:cNvSpPr txBox="1">
            <a:spLocks/>
          </p:cNvSpPr>
          <p:nvPr/>
        </p:nvSpPr>
        <p:spPr>
          <a:xfrm>
            <a:off x="596704" y="685800"/>
            <a:ext cx="6096000" cy="34705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effectLst>
                  <a:outerShdw blurRad="50800" dist="38100" dir="2700000" algn="tl" rotWithShape="0">
                    <a:prstClr val="black">
                      <a:alpha val="40000"/>
                    </a:prstClr>
                  </a:outerShdw>
                </a:effectLst>
                <a:latin typeface="Albertus Medium" panose="020E0602030304020304" pitchFamily="34" charset="0"/>
                <a:cs typeface="Herculanum"/>
              </a:rPr>
              <a:t>Conquering Giants</a:t>
            </a:r>
            <a:br>
              <a:rPr lang="en-US" sz="8000" dirty="0">
                <a:effectLst>
                  <a:outerShdw blurRad="50800" dist="38100" dir="2700000" algn="tl" rotWithShape="0">
                    <a:prstClr val="black">
                      <a:alpha val="40000"/>
                    </a:prstClr>
                  </a:outerShdw>
                </a:effectLst>
                <a:latin typeface="Albertus Medium" panose="020E0602030304020304" pitchFamily="34" charset="0"/>
                <a:cs typeface="Herculanum"/>
              </a:rPr>
            </a:br>
            <a:r>
              <a:rPr lang="en-US" sz="3200" dirty="0">
                <a:solidFill>
                  <a:srgbClr val="674521"/>
                </a:solidFill>
                <a:latin typeface="Albertus Medium" panose="020E0602030304020304" pitchFamily="34" charset="0"/>
                <a:cs typeface="Herculanum"/>
              </a:rPr>
              <a:t>1 Samuel 17:40-51</a:t>
            </a:r>
            <a:br>
              <a:rPr lang="en-US" sz="2400" dirty="0">
                <a:solidFill>
                  <a:srgbClr val="674521"/>
                </a:solidFill>
                <a:latin typeface="Albertus Medium" panose="020E0602030304020304" pitchFamily="34" charset="0"/>
                <a:cs typeface="Herculanum"/>
              </a:rPr>
            </a:br>
            <a:endParaRPr lang="en-US" sz="2800" dirty="0">
              <a:solidFill>
                <a:srgbClr val="674521"/>
              </a:solidFill>
              <a:latin typeface="Albertus Medium" panose="020E0602030304020304" pitchFamily="34" charset="0"/>
              <a:cs typeface="Herculanum"/>
            </a:endParaRPr>
          </a:p>
        </p:txBody>
      </p:sp>
    </p:spTree>
    <p:extLst>
      <p:ext uri="{BB962C8B-B14F-4D97-AF65-F5344CB8AC3E}">
        <p14:creationId xmlns:p14="http://schemas.microsoft.com/office/powerpoint/2010/main" val="802834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81200" y="228601"/>
            <a:ext cx="8229600" cy="5897563"/>
          </a:xfrm>
        </p:spPr>
        <p:txBody>
          <a:bodyPr>
            <a:normAutofit/>
          </a:bodyPr>
          <a:lstStyle/>
          <a:p>
            <a:pPr>
              <a:buNone/>
            </a:pPr>
            <a:br>
              <a:rPr lang="en-US" dirty="0"/>
            </a:br>
            <a:r>
              <a:rPr lang="en-US" dirty="0"/>
              <a:t>IN WITNESS WHEREOF, I have hereunto set my hand this first day of June, in the year of our Lord two thousand nine, and of the Independence of the United States of America the two hundred and thirty-third.</a:t>
            </a:r>
            <a:br>
              <a:rPr lang="en-US" dirty="0"/>
            </a:br>
            <a:br>
              <a:rPr lang="en-US" dirty="0"/>
            </a:br>
            <a:r>
              <a:rPr lang="en-US" dirty="0"/>
              <a:t>BARACK OBAMA</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effectLst>
                  <a:outerShdw blurRad="50800" dist="38100" dir="2700000" algn="tl" rotWithShape="0">
                    <a:prstClr val="black">
                      <a:alpha val="40000"/>
                    </a:prstClr>
                  </a:outerShdw>
                </a:effectLst>
              </a:rPr>
              <a:t>Homosexuality</a:t>
            </a:r>
            <a:endParaRPr lang="en-US" sz="5400" dirty="0"/>
          </a:p>
        </p:txBody>
      </p:sp>
      <p:sp>
        <p:nvSpPr>
          <p:cNvPr id="3" name="Subtitle 2"/>
          <p:cNvSpPr>
            <a:spLocks noGrp="1"/>
          </p:cNvSpPr>
          <p:nvPr>
            <p:ph type="subTitle" idx="1"/>
          </p:nvPr>
        </p:nvSpPr>
        <p:spPr/>
        <p:txBody>
          <a:bodyPr>
            <a:normAutofit/>
          </a:bodyPr>
          <a:lstStyle/>
          <a:p>
            <a:r>
              <a:rPr lang="en-US" sz="4000" dirty="0"/>
              <a:t>…What Is God’s Ruling?</a:t>
            </a:r>
          </a:p>
        </p:txBody>
      </p:sp>
    </p:spTree>
    <p:extLst>
      <p:ext uri="{BB962C8B-B14F-4D97-AF65-F5344CB8AC3E}">
        <p14:creationId xmlns:p14="http://schemas.microsoft.com/office/powerpoint/2010/main" val="1923689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200" dirty="0">
                <a:effectLst>
                  <a:outerShdw blurRad="50800" dist="38100" dir="2700000" algn="tl" rotWithShape="0">
                    <a:prstClr val="black">
                      <a:alpha val="40000"/>
                    </a:prstClr>
                  </a:outerShdw>
                </a:effectLst>
              </a:rPr>
              <a:t>It Is Condemned By “</a:t>
            </a:r>
            <a:r>
              <a:rPr lang="en-US" sz="3200" u="sng" dirty="0">
                <a:effectLst>
                  <a:outerShdw blurRad="50800" dist="38100" dir="2700000" algn="tl" rotWithShape="0">
                    <a:prstClr val="black">
                      <a:alpha val="40000"/>
                    </a:prstClr>
                  </a:outerShdw>
                </a:effectLst>
              </a:rPr>
              <a:t>Exclusion</a:t>
            </a:r>
            <a:r>
              <a:rPr lang="en-US" sz="3200" dirty="0">
                <a:effectLst>
                  <a:outerShdw blurRad="50800" dist="38100" dir="2700000" algn="tl" rotWithShape="0">
                    <a:prstClr val="black">
                      <a:alpha val="40000"/>
                    </a:prstClr>
                  </a:outerShdw>
                </a:effectLst>
              </a:rPr>
              <a:t>”</a:t>
            </a:r>
          </a:p>
          <a:p>
            <a:pPr lvl="1"/>
            <a:r>
              <a:rPr lang="en-US" sz="2800" dirty="0"/>
              <a:t>Whatever is not authorized is excluded </a:t>
            </a:r>
            <a:r>
              <a:rPr lang="en-US" sz="2800" b="1" dirty="0">
                <a:solidFill>
                  <a:schemeClr val="accent4"/>
                </a:solidFill>
                <a:effectLst>
                  <a:outerShdw blurRad="50800" dist="38100" dir="2700000" algn="tl" rotWithShape="0">
                    <a:prstClr val="black">
                      <a:alpha val="40000"/>
                    </a:prstClr>
                  </a:outerShdw>
                </a:effectLst>
              </a:rPr>
              <a:t>(Heb.7:12-14)</a:t>
            </a:r>
          </a:p>
          <a:p>
            <a:pPr lvl="1"/>
            <a:r>
              <a:rPr lang="en-US" sz="2800" dirty="0"/>
              <a:t>Sexuality confined to marriage </a:t>
            </a:r>
            <a:r>
              <a:rPr lang="en-US" sz="2800" b="1" dirty="0">
                <a:solidFill>
                  <a:srgbClr val="39639D"/>
                </a:solidFill>
                <a:effectLst>
                  <a:outerShdw blurRad="50800" dist="38100" dir="2700000" algn="tl" rotWithShape="0">
                    <a:prstClr val="black">
                      <a:alpha val="40000"/>
                    </a:prstClr>
                  </a:outerShdw>
                </a:effectLst>
              </a:rPr>
              <a:t>(Heb.13:4)</a:t>
            </a:r>
          </a:p>
          <a:p>
            <a:pPr lvl="1"/>
            <a:r>
              <a:rPr lang="en-US" sz="2800" dirty="0"/>
              <a:t>Marriage confined to man and woman </a:t>
            </a:r>
            <a:r>
              <a:rPr lang="en-US" sz="2800" b="1" dirty="0">
                <a:solidFill>
                  <a:srgbClr val="39639D"/>
                </a:solidFill>
                <a:effectLst>
                  <a:outerShdw blurRad="50800" dist="38100" dir="2700000" algn="tl" rotWithShape="0">
                    <a:prstClr val="black">
                      <a:alpha val="40000"/>
                    </a:prstClr>
                  </a:outerShdw>
                </a:effectLst>
              </a:rPr>
              <a:t>(1Cor.7:2) (Matt.19:4-6)</a:t>
            </a:r>
          </a:p>
        </p:txBody>
      </p:sp>
      <p:sp>
        <p:nvSpPr>
          <p:cNvPr id="5" name="Title 4"/>
          <p:cNvSpPr>
            <a:spLocks noGrp="1"/>
          </p:cNvSpPr>
          <p:nvPr>
            <p:ph type="title"/>
          </p:nvPr>
        </p:nvSpPr>
        <p:spPr/>
        <p:txBody>
          <a:bodyPr>
            <a:normAutofit/>
          </a:bodyPr>
          <a:lstStyle/>
          <a:p>
            <a:r>
              <a:rPr lang="en-US" dirty="0"/>
              <a:t>God’s View of Homosexuality</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200" dirty="0">
                <a:effectLst>
                  <a:outerShdw blurRad="50800" dist="38100" dir="2700000" algn="tl" rotWithShape="0">
                    <a:prstClr val="black">
                      <a:alpha val="40000"/>
                    </a:prstClr>
                  </a:outerShdw>
                </a:effectLst>
              </a:rPr>
              <a:t>1996 Defense of Marriage Act</a:t>
            </a:r>
          </a:p>
          <a:p>
            <a:pPr lvl="1"/>
            <a:r>
              <a:rPr lang="en-US" sz="2800" dirty="0"/>
              <a:t>Defines marriage for the purpose of federal law as the legal union between a man and a woman</a:t>
            </a:r>
            <a:endParaRPr lang="en-US" sz="2800" b="1" dirty="0">
              <a:solidFill>
                <a:schemeClr val="accent4"/>
              </a:solidFill>
              <a:effectLst>
                <a:outerShdw blurRad="50800" dist="38100" dir="2700000" algn="tl" rotWithShape="0">
                  <a:prstClr val="black">
                    <a:alpha val="40000"/>
                  </a:prstClr>
                </a:outerShdw>
              </a:effectLst>
            </a:endParaRPr>
          </a:p>
          <a:p>
            <a:pPr lvl="1"/>
            <a:r>
              <a:rPr lang="en-US" sz="2800" dirty="0"/>
              <a:t>1996 law does not explicitly forbid anything</a:t>
            </a:r>
          </a:p>
          <a:p>
            <a:pPr lvl="1"/>
            <a:r>
              <a:rPr lang="en-US" sz="2800" dirty="0"/>
              <a:t>Simply defines the bounds of legal marriage</a:t>
            </a:r>
          </a:p>
          <a:p>
            <a:pPr lvl="1"/>
            <a:r>
              <a:rPr lang="en-US" sz="2800" dirty="0"/>
              <a:t>Anything that does not fit this description – a legal union between one man and one woman – is not marriage</a:t>
            </a:r>
          </a:p>
        </p:txBody>
      </p:sp>
      <p:sp>
        <p:nvSpPr>
          <p:cNvPr id="5" name="Title 4"/>
          <p:cNvSpPr>
            <a:spLocks noGrp="1"/>
          </p:cNvSpPr>
          <p:nvPr>
            <p:ph type="title"/>
          </p:nvPr>
        </p:nvSpPr>
        <p:spPr/>
        <p:txBody>
          <a:bodyPr>
            <a:normAutofit/>
          </a:bodyPr>
          <a:lstStyle/>
          <a:p>
            <a:r>
              <a:rPr lang="en-US" dirty="0"/>
              <a:t>The Law / Principle of Exclusion</a:t>
            </a:r>
          </a:p>
        </p:txBody>
      </p:sp>
    </p:spTree>
    <p:extLst>
      <p:ext uri="{BB962C8B-B14F-4D97-AF65-F5344CB8AC3E}">
        <p14:creationId xmlns:p14="http://schemas.microsoft.com/office/powerpoint/2010/main" val="3960014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sz="3200" dirty="0">
                <a:effectLst>
                  <a:outerShdw blurRad="50800" dist="38100" dir="2700000" algn="tl" rotWithShape="0">
                    <a:prstClr val="black">
                      <a:alpha val="40000"/>
                    </a:prstClr>
                  </a:outerShdw>
                </a:effectLst>
              </a:rPr>
              <a:t>1996 Defense of Marriage Act</a:t>
            </a:r>
          </a:p>
          <a:p>
            <a:pPr lvl="1"/>
            <a:r>
              <a:rPr lang="en-US" sz="2800" dirty="0"/>
              <a:t>The law does not have to tell us everything that is not marriage</a:t>
            </a:r>
          </a:p>
          <a:p>
            <a:pPr lvl="1"/>
            <a:r>
              <a:rPr lang="en-US" sz="2800" dirty="0"/>
              <a:t>By setting the bounds of marriage, every other kind of relationship is excluded from being marriage</a:t>
            </a:r>
          </a:p>
          <a:p>
            <a:pPr lvl="1"/>
            <a:r>
              <a:rPr lang="en-US" sz="2800" dirty="0"/>
              <a:t>When one in authority tells what is allowed, everything which contradicts this is implicitly disallowed</a:t>
            </a:r>
          </a:p>
          <a:p>
            <a:pPr lvl="1"/>
            <a:r>
              <a:rPr lang="en-US" sz="2800" dirty="0"/>
              <a:t>Authority is “exclusive”</a:t>
            </a:r>
          </a:p>
          <a:p>
            <a:pPr lvl="1"/>
            <a:r>
              <a:rPr lang="en-US" sz="2800" dirty="0"/>
              <a:t>It implicitly forbids (or “bans”) everything inharmonious with what it explicitly allows</a:t>
            </a:r>
          </a:p>
        </p:txBody>
      </p:sp>
      <p:sp>
        <p:nvSpPr>
          <p:cNvPr id="5" name="Title 4"/>
          <p:cNvSpPr>
            <a:spLocks noGrp="1"/>
          </p:cNvSpPr>
          <p:nvPr>
            <p:ph type="title"/>
          </p:nvPr>
        </p:nvSpPr>
        <p:spPr/>
        <p:txBody>
          <a:bodyPr>
            <a:normAutofit/>
          </a:bodyPr>
          <a:lstStyle/>
          <a:p>
            <a:r>
              <a:rPr lang="en-US" dirty="0"/>
              <a:t>The Law / Principle of Exclusion</a:t>
            </a:r>
          </a:p>
        </p:txBody>
      </p:sp>
    </p:spTree>
    <p:extLst>
      <p:ext uri="{BB962C8B-B14F-4D97-AF65-F5344CB8AC3E}">
        <p14:creationId xmlns:p14="http://schemas.microsoft.com/office/powerpoint/2010/main" val="137647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200" dirty="0">
                <a:effectLst>
                  <a:outerShdw blurRad="50800" dist="38100" dir="2700000" algn="tl" rotWithShape="0">
                    <a:prstClr val="black">
                      <a:alpha val="40000"/>
                    </a:prstClr>
                  </a:outerShdw>
                </a:effectLst>
              </a:rPr>
              <a:t>It Is Condemned By “</a:t>
            </a:r>
            <a:r>
              <a:rPr lang="en-US" sz="3200" u="sng" dirty="0">
                <a:effectLst>
                  <a:outerShdw blurRad="50800" dist="38100" dir="2700000" algn="tl" rotWithShape="0">
                    <a:prstClr val="black">
                      <a:alpha val="40000"/>
                    </a:prstClr>
                  </a:outerShdw>
                </a:effectLst>
              </a:rPr>
              <a:t>Exclusion</a:t>
            </a:r>
            <a:r>
              <a:rPr lang="en-US" sz="3200" dirty="0">
                <a:effectLst>
                  <a:outerShdw blurRad="50800" dist="38100" dir="2700000" algn="tl" rotWithShape="0">
                    <a:prstClr val="black">
                      <a:alpha val="40000"/>
                    </a:prstClr>
                  </a:outerShdw>
                </a:effectLst>
              </a:rPr>
              <a:t>”</a:t>
            </a:r>
          </a:p>
          <a:p>
            <a:pPr lvl="1"/>
            <a:r>
              <a:rPr lang="en-US" sz="2800" dirty="0"/>
              <a:t>Whatever is not authorized is excluded </a:t>
            </a:r>
            <a:r>
              <a:rPr lang="en-US" sz="2800" b="1" dirty="0">
                <a:solidFill>
                  <a:schemeClr val="accent4"/>
                </a:solidFill>
                <a:effectLst>
                  <a:outerShdw blurRad="50800" dist="38100" dir="2700000" algn="tl" rotWithShape="0">
                    <a:prstClr val="black">
                      <a:alpha val="40000"/>
                    </a:prstClr>
                  </a:outerShdw>
                </a:effectLst>
              </a:rPr>
              <a:t>(Heb.7:12-14)</a:t>
            </a:r>
          </a:p>
          <a:p>
            <a:pPr lvl="1"/>
            <a:r>
              <a:rPr lang="en-US" sz="2800" dirty="0"/>
              <a:t>Sexuality confined to marriage </a:t>
            </a:r>
            <a:r>
              <a:rPr lang="en-US" sz="2800" b="1" dirty="0">
                <a:solidFill>
                  <a:srgbClr val="39639D"/>
                </a:solidFill>
                <a:effectLst>
                  <a:outerShdw blurRad="50800" dist="38100" dir="2700000" algn="tl" rotWithShape="0">
                    <a:prstClr val="black">
                      <a:alpha val="40000"/>
                    </a:prstClr>
                  </a:outerShdw>
                </a:effectLst>
              </a:rPr>
              <a:t>(Heb.13:4)</a:t>
            </a:r>
          </a:p>
          <a:p>
            <a:pPr lvl="1"/>
            <a:r>
              <a:rPr lang="en-US" sz="2800" dirty="0"/>
              <a:t>Marriage confined to man and woman </a:t>
            </a:r>
            <a:r>
              <a:rPr lang="en-US" sz="2800" b="1" dirty="0">
                <a:solidFill>
                  <a:srgbClr val="39639D"/>
                </a:solidFill>
                <a:effectLst>
                  <a:outerShdw blurRad="50800" dist="38100" dir="2700000" algn="tl" rotWithShape="0">
                    <a:prstClr val="black">
                      <a:alpha val="40000"/>
                    </a:prstClr>
                  </a:outerShdw>
                </a:effectLst>
              </a:rPr>
              <a:t>(1Cor.7:2) (Matt.19:4-6)</a:t>
            </a:r>
          </a:p>
        </p:txBody>
      </p:sp>
      <p:sp>
        <p:nvSpPr>
          <p:cNvPr id="5" name="Title 4"/>
          <p:cNvSpPr>
            <a:spLocks noGrp="1"/>
          </p:cNvSpPr>
          <p:nvPr>
            <p:ph type="title"/>
          </p:nvPr>
        </p:nvSpPr>
        <p:spPr/>
        <p:txBody>
          <a:bodyPr>
            <a:normAutofit/>
          </a:bodyPr>
          <a:lstStyle/>
          <a:p>
            <a:r>
              <a:rPr lang="en-US" dirty="0"/>
              <a:t>God’s View of Homosexuality</a:t>
            </a:r>
          </a:p>
        </p:txBody>
      </p:sp>
    </p:spTree>
    <p:extLst>
      <p:ext uri="{BB962C8B-B14F-4D97-AF65-F5344CB8AC3E}">
        <p14:creationId xmlns:p14="http://schemas.microsoft.com/office/powerpoint/2010/main" val="1305970871"/>
      </p:ext>
    </p:extLst>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200" b="1" dirty="0">
                <a:solidFill>
                  <a:schemeClr val="tx2">
                    <a:lumMod val="60000"/>
                    <a:lumOff val="40000"/>
                  </a:schemeClr>
                </a:solidFill>
                <a:effectLst>
                  <a:outerShdw blurRad="50800" dist="38100" dir="2700000" algn="tl" rotWithShape="0">
                    <a:prstClr val="black">
                      <a:alpha val="40000"/>
                    </a:prstClr>
                  </a:outerShdw>
                </a:effectLst>
              </a:rPr>
              <a:t>It is condemned by “exclusion”</a:t>
            </a:r>
          </a:p>
          <a:p>
            <a:r>
              <a:rPr lang="en-US" sz="3200" b="1" dirty="0">
                <a:effectLst>
                  <a:outerShdw blurRad="50800" dist="38100" dir="2700000" algn="tl" rotWithShape="0">
                    <a:prstClr val="black">
                      <a:alpha val="40000"/>
                    </a:prstClr>
                  </a:outerShdw>
                </a:effectLst>
              </a:rPr>
              <a:t>It is specifically condemned</a:t>
            </a:r>
          </a:p>
          <a:p>
            <a:pPr lvl="1"/>
            <a:r>
              <a:rPr lang="en-US" sz="2800" dirty="0"/>
              <a:t>In the Old Testament </a:t>
            </a:r>
            <a:r>
              <a:rPr lang="en-US" sz="2800" b="1" dirty="0">
                <a:solidFill>
                  <a:srgbClr val="39639D"/>
                </a:solidFill>
                <a:effectLst>
                  <a:outerShdw blurRad="50800" dist="38100" dir="2700000" algn="tl" rotWithShape="0">
                    <a:prstClr val="black">
                      <a:alpha val="40000"/>
                    </a:prstClr>
                  </a:outerShdw>
                </a:effectLst>
              </a:rPr>
              <a:t>(Lev.18:22; 20:13) (Gen.19:1-13, 24-25) (cf. 2Pet.2:6-9 ; Jude 7)</a:t>
            </a:r>
          </a:p>
          <a:p>
            <a:pPr lvl="1"/>
            <a:r>
              <a:rPr lang="en-US" sz="2800" dirty="0"/>
              <a:t>In the New Testament </a:t>
            </a:r>
            <a:r>
              <a:rPr lang="en-US" sz="2800" b="1" dirty="0">
                <a:solidFill>
                  <a:schemeClr val="accent4"/>
                </a:solidFill>
                <a:effectLst>
                  <a:outerShdw blurRad="50800" dist="38100" dir="2700000" algn="tl" rotWithShape="0">
                    <a:prstClr val="black">
                      <a:alpha val="40000"/>
                    </a:prstClr>
                  </a:outerShdw>
                </a:effectLst>
              </a:rPr>
              <a:t>(1Cor.6:9-10) (Rom.1:18,21,24-28)</a:t>
            </a:r>
          </a:p>
          <a:p>
            <a:pPr lvl="1"/>
            <a:r>
              <a:rPr lang="en-US" sz="2800" dirty="0"/>
              <a:t>It is fornication </a:t>
            </a:r>
            <a:r>
              <a:rPr lang="en-US" sz="2800" b="1" dirty="0">
                <a:solidFill>
                  <a:srgbClr val="39639D"/>
                </a:solidFill>
                <a:effectLst>
                  <a:outerShdw blurRad="50800" dist="38100" dir="2700000" algn="tl" rotWithShape="0">
                    <a:prstClr val="black">
                      <a:alpha val="40000"/>
                    </a:prstClr>
                  </a:outerShdw>
                </a:effectLst>
              </a:rPr>
              <a:t>(Jude 7; cf. Heb.13:4 ; Gal.5:16-21)</a:t>
            </a:r>
          </a:p>
        </p:txBody>
      </p:sp>
      <p:sp>
        <p:nvSpPr>
          <p:cNvPr id="5" name="Title 4"/>
          <p:cNvSpPr>
            <a:spLocks noGrp="1"/>
          </p:cNvSpPr>
          <p:nvPr>
            <p:ph type="title"/>
          </p:nvPr>
        </p:nvSpPr>
        <p:spPr/>
        <p:txBody>
          <a:bodyPr>
            <a:normAutofit/>
          </a:bodyPr>
          <a:lstStyle/>
          <a:p>
            <a:r>
              <a:rPr lang="en-US" dirty="0"/>
              <a:t>God’s View of Homosexuality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b="1" dirty="0">
                <a:effectLst>
                  <a:outerShdw blurRad="50800" dist="38100" dir="2700000" algn="tl" rotWithShape="0">
                    <a:prstClr val="black">
                      <a:alpha val="40000"/>
                    </a:prstClr>
                  </a:outerShdw>
                </a:effectLst>
              </a:rPr>
              <a:t>Homosexuality is…</a:t>
            </a:r>
            <a:r>
              <a:rPr lang="en-US" sz="3200" b="1" i="1" dirty="0">
                <a:solidFill>
                  <a:srgbClr val="39639D"/>
                </a:solidFill>
                <a:effectLst>
                  <a:outerShdw blurRad="50800" dist="38100" dir="2700000" algn="tl" rotWithShape="0">
                    <a:prstClr val="black">
                      <a:alpha val="40000"/>
                    </a:prstClr>
                  </a:outerShdw>
                </a:effectLst>
              </a:rPr>
              <a:t>(</a:t>
            </a:r>
            <a:r>
              <a:rPr lang="en-US" sz="2800" b="1" i="1" dirty="0">
                <a:solidFill>
                  <a:srgbClr val="39639D"/>
                </a:solidFill>
                <a:effectLst>
                  <a:outerShdw blurRad="50800" dist="38100" dir="2700000" algn="tl" rotWithShape="0">
                    <a:prstClr val="black">
                      <a:alpha val="40000"/>
                    </a:prstClr>
                  </a:outerShdw>
                </a:effectLst>
              </a:rPr>
              <a:t>Romans 1:24-28)</a:t>
            </a:r>
            <a:r>
              <a:rPr lang="en-US" sz="3200" b="1" i="1" dirty="0">
                <a:effectLst>
                  <a:outerShdw blurRad="50800" dist="38100" dir="2700000" algn="tl" rotWithShape="0">
                    <a:prstClr val="black">
                      <a:alpha val="40000"/>
                    </a:prstClr>
                  </a:outerShdw>
                </a:effectLst>
              </a:rPr>
              <a:t> </a:t>
            </a:r>
            <a:endParaRPr lang="en-US" sz="3200" b="1" dirty="0">
              <a:effectLst>
                <a:outerShdw blurRad="50800" dist="38100" dir="2700000" algn="tl" rotWithShape="0">
                  <a:prstClr val="black">
                    <a:alpha val="40000"/>
                  </a:prstClr>
                </a:outerShdw>
              </a:effectLst>
            </a:endParaRPr>
          </a:p>
          <a:p>
            <a:pPr lvl="1"/>
            <a:r>
              <a:rPr lang="en-US" sz="2800" dirty="0"/>
              <a:t>Unclean and dishonorable </a:t>
            </a:r>
            <a:r>
              <a:rPr lang="en-US" sz="2800" b="1" dirty="0">
                <a:solidFill>
                  <a:srgbClr val="39639D"/>
                </a:solidFill>
                <a:effectLst>
                  <a:outerShdw blurRad="50800" dist="38100" dir="2700000" algn="tl" rotWithShape="0">
                    <a:prstClr val="black">
                      <a:alpha val="40000"/>
                    </a:prstClr>
                  </a:outerShdw>
                </a:effectLst>
              </a:rPr>
              <a:t>(v.24)</a:t>
            </a:r>
          </a:p>
          <a:p>
            <a:pPr lvl="1"/>
            <a:r>
              <a:rPr lang="en-US" sz="2800" dirty="0"/>
              <a:t>A vile passion </a:t>
            </a:r>
            <a:r>
              <a:rPr lang="en-US" sz="2800" b="1" dirty="0">
                <a:solidFill>
                  <a:srgbClr val="39639D"/>
                </a:solidFill>
                <a:effectLst>
                  <a:outerShdw blurRad="50800" dist="38100" dir="2700000" algn="tl" rotWithShape="0">
                    <a:prstClr val="black">
                      <a:alpha val="40000"/>
                    </a:prstClr>
                  </a:outerShdw>
                </a:effectLst>
              </a:rPr>
              <a:t>(v.26)</a:t>
            </a:r>
          </a:p>
          <a:p>
            <a:pPr lvl="1"/>
            <a:r>
              <a:rPr lang="en-US" sz="2800" dirty="0"/>
              <a:t>Against nature </a:t>
            </a:r>
            <a:r>
              <a:rPr lang="en-US" sz="2800" b="1" dirty="0">
                <a:solidFill>
                  <a:srgbClr val="39639D"/>
                </a:solidFill>
                <a:effectLst>
                  <a:outerShdw blurRad="50800" dist="38100" dir="2700000" algn="tl" rotWithShape="0">
                    <a:prstClr val="black">
                      <a:alpha val="40000"/>
                    </a:prstClr>
                  </a:outerShdw>
                </a:effectLst>
              </a:rPr>
              <a:t>(v.26)</a:t>
            </a:r>
          </a:p>
          <a:p>
            <a:pPr lvl="1"/>
            <a:r>
              <a:rPr lang="en-US" sz="2800" b="1" u="sng" dirty="0"/>
              <a:t>Shameful</a:t>
            </a:r>
            <a:r>
              <a:rPr lang="en-US" sz="2800" dirty="0"/>
              <a:t> </a:t>
            </a:r>
            <a:r>
              <a:rPr lang="en-US" sz="2800" b="1" dirty="0">
                <a:solidFill>
                  <a:srgbClr val="39639D"/>
                </a:solidFill>
                <a:effectLst>
                  <a:outerShdw blurRad="50800" dist="38100" dir="2700000" algn="tl" rotWithShape="0">
                    <a:prstClr val="black">
                      <a:alpha val="40000"/>
                    </a:prstClr>
                  </a:outerShdw>
                </a:effectLst>
              </a:rPr>
              <a:t>(v.27)</a:t>
            </a:r>
          </a:p>
          <a:p>
            <a:pPr lvl="1"/>
            <a:r>
              <a:rPr lang="en-US" sz="2800" dirty="0"/>
              <a:t>Error </a:t>
            </a:r>
            <a:r>
              <a:rPr lang="en-US" sz="2800" b="1" dirty="0">
                <a:solidFill>
                  <a:srgbClr val="39639D"/>
                </a:solidFill>
                <a:effectLst>
                  <a:outerShdw blurRad="50800" dist="38100" dir="2700000" algn="tl" rotWithShape="0">
                    <a:prstClr val="black">
                      <a:alpha val="40000"/>
                    </a:prstClr>
                  </a:outerShdw>
                </a:effectLst>
              </a:rPr>
              <a:t>(v.27)</a:t>
            </a:r>
          </a:p>
          <a:p>
            <a:pPr lvl="1"/>
            <a:r>
              <a:rPr lang="en-US" sz="2800" dirty="0"/>
              <a:t>The result of a “debased” mind </a:t>
            </a:r>
            <a:r>
              <a:rPr lang="en-US" sz="2800" b="1" dirty="0">
                <a:solidFill>
                  <a:srgbClr val="39639D"/>
                </a:solidFill>
                <a:effectLst>
                  <a:outerShdw blurRad="50800" dist="38100" dir="2700000" algn="tl" rotWithShape="0">
                    <a:prstClr val="black">
                      <a:alpha val="40000"/>
                    </a:prstClr>
                  </a:outerShdw>
                </a:effectLst>
              </a:rPr>
              <a:t>(v.28)</a:t>
            </a:r>
          </a:p>
          <a:p>
            <a:pPr lvl="1"/>
            <a:endParaRPr lang="en-US" sz="2800" dirty="0"/>
          </a:p>
        </p:txBody>
      </p:sp>
      <p:sp>
        <p:nvSpPr>
          <p:cNvPr id="2" name="Title 1"/>
          <p:cNvSpPr>
            <a:spLocks noGrp="1"/>
          </p:cNvSpPr>
          <p:nvPr>
            <p:ph type="title"/>
          </p:nvPr>
        </p:nvSpPr>
        <p:spPr/>
        <p:txBody>
          <a:bodyPr>
            <a:normAutofit fontScale="90000"/>
          </a:bodyPr>
          <a:lstStyle/>
          <a:p>
            <a:r>
              <a:rPr lang="en-US" dirty="0"/>
              <a:t>Is Homosexuality Something To Take Pride In?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3200" b="1" dirty="0">
                <a:effectLst>
                  <a:outerShdw blurRad="50800" dist="38100" dir="2700000" algn="tl" rotWithShape="0">
                    <a:prstClr val="black">
                      <a:alpha val="40000"/>
                    </a:prstClr>
                  </a:outerShdw>
                </a:effectLst>
              </a:rPr>
              <a:t>Homosexuality represented as simply an alternate lifestyle for establishing a lifelong loving and caring relationship</a:t>
            </a:r>
          </a:p>
          <a:p>
            <a:pPr lvl="1"/>
            <a:r>
              <a:rPr lang="en-US" sz="2800" dirty="0"/>
              <a:t>1% of homosexuals have had fewer than 8 lifetime partners!</a:t>
            </a:r>
          </a:p>
          <a:p>
            <a:pPr lvl="1"/>
            <a:r>
              <a:rPr lang="en-US" sz="2800" dirty="0"/>
              <a:t>75% of homosexual men report more than 30 partners</a:t>
            </a:r>
          </a:p>
          <a:p>
            <a:pPr lvl="1"/>
            <a:r>
              <a:rPr lang="en-US" sz="2800" dirty="0"/>
              <a:t>The average homosexual has had 59 to 500 different sexual contacts, depending on the study</a:t>
            </a:r>
          </a:p>
        </p:txBody>
      </p:sp>
      <p:sp>
        <p:nvSpPr>
          <p:cNvPr id="5" name="Title 4"/>
          <p:cNvSpPr>
            <a:spLocks noGrp="1"/>
          </p:cNvSpPr>
          <p:nvPr>
            <p:ph type="title"/>
          </p:nvPr>
        </p:nvSpPr>
        <p:spPr/>
        <p:txBody>
          <a:bodyPr>
            <a:normAutofit fontScale="90000"/>
          </a:bodyPr>
          <a:lstStyle/>
          <a:p>
            <a:r>
              <a:rPr lang="en-US" dirty="0"/>
              <a:t>“He who justifies the wicked… an abomination to the Lord” </a:t>
            </a:r>
            <a:r>
              <a:rPr lang="en-US" sz="3100" dirty="0"/>
              <a:t>(Prov.17:15)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200" b="1" dirty="0">
                <a:effectLst>
                  <a:outerShdw blurRad="50800" dist="38100" dir="2700000" algn="tl" rotWithShape="0">
                    <a:prstClr val="black">
                      <a:alpha val="40000"/>
                    </a:prstClr>
                  </a:outerShdw>
                </a:effectLst>
              </a:rPr>
              <a:t>Homosexuality represented as simply an alternate lifestyle for establishing a lifelong loving and caring relationship</a:t>
            </a:r>
          </a:p>
          <a:p>
            <a:endParaRPr lang="en-US" dirty="0"/>
          </a:p>
          <a:p>
            <a:pPr algn="ctr">
              <a:buNone/>
            </a:pPr>
            <a:r>
              <a:rPr lang="en-US" sz="3600" b="1" dirty="0">
                <a:solidFill>
                  <a:srgbClr val="39639D"/>
                </a:solidFill>
                <a:effectLst>
                  <a:outerShdw blurRad="50800" dist="38100" dir="2700000" algn="tl" rotWithShape="0">
                    <a:prstClr val="black">
                      <a:alpha val="40000"/>
                    </a:prstClr>
                  </a:outerShdw>
                </a:effectLst>
              </a:rPr>
              <a:t>(Isaiah 5:20) </a:t>
            </a:r>
            <a:r>
              <a:rPr lang="en-US" sz="3600" i="1" dirty="0"/>
              <a:t>Woe to those who call evil good, and good evil; Who put darkness for light, and light for darkness; Who put bitter for sweet, and sweet for bitter!</a:t>
            </a:r>
          </a:p>
          <a:p>
            <a:pPr algn="ctr">
              <a:buNone/>
            </a:pPr>
            <a:endParaRPr lang="en-US" sz="3600" dirty="0"/>
          </a:p>
          <a:p>
            <a:pPr algn="ctr">
              <a:buNone/>
            </a:pPr>
            <a:endParaRPr lang="en-US" sz="3600" dirty="0"/>
          </a:p>
        </p:txBody>
      </p:sp>
      <p:sp>
        <p:nvSpPr>
          <p:cNvPr id="5" name="Title 4"/>
          <p:cNvSpPr>
            <a:spLocks noGrp="1"/>
          </p:cNvSpPr>
          <p:nvPr>
            <p:ph type="title"/>
          </p:nvPr>
        </p:nvSpPr>
        <p:spPr/>
        <p:txBody>
          <a:bodyPr>
            <a:normAutofit fontScale="90000"/>
          </a:bodyPr>
          <a:lstStyle/>
          <a:p>
            <a:r>
              <a:rPr lang="en-US" dirty="0"/>
              <a:t>“He who justifies the wicked… an abomination to the Lord” </a:t>
            </a:r>
            <a:r>
              <a:rPr lang="en-US" sz="3100" dirty="0"/>
              <a:t>(Prov.17:15)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81200" y="228601"/>
            <a:ext cx="8229600" cy="5897563"/>
          </a:xfrm>
        </p:spPr>
        <p:txBody>
          <a:bodyPr>
            <a:noAutofit/>
          </a:bodyPr>
          <a:lstStyle/>
          <a:p>
            <a:pPr>
              <a:buNone/>
            </a:pPr>
            <a:r>
              <a:rPr lang="en-US" sz="2000" dirty="0"/>
              <a:t> </a:t>
            </a:r>
          </a:p>
          <a:p>
            <a:pPr>
              <a:buNone/>
            </a:pPr>
            <a:r>
              <a:rPr lang="en-US" sz="2000" dirty="0"/>
              <a:t> </a:t>
            </a:r>
          </a:p>
          <a:p>
            <a:pPr algn="ctr">
              <a:buNone/>
            </a:pPr>
            <a:r>
              <a:rPr lang="en-US" sz="2000" b="1" dirty="0"/>
              <a:t>THE WHITE HOUSE</a:t>
            </a:r>
            <a:br>
              <a:rPr lang="en-US" sz="2000" dirty="0"/>
            </a:br>
            <a:r>
              <a:rPr lang="en-US" sz="2000" dirty="0"/>
              <a:t>Office of the Press Secretary</a:t>
            </a:r>
            <a:br>
              <a:rPr lang="en-US" sz="2000" dirty="0"/>
            </a:br>
            <a:br>
              <a:rPr lang="en-US" sz="2000" dirty="0"/>
            </a:br>
            <a:r>
              <a:rPr lang="en-US" sz="2000" dirty="0"/>
              <a:t>___________________________________________________________</a:t>
            </a:r>
            <a:br>
              <a:rPr lang="en-US" sz="2000" dirty="0"/>
            </a:br>
            <a:r>
              <a:rPr lang="en-US" sz="2000" dirty="0"/>
              <a:t>For Immediate Release                                     June 1, 2009</a:t>
            </a:r>
            <a:br>
              <a:rPr lang="en-US" sz="2000" dirty="0"/>
            </a:br>
            <a:br>
              <a:rPr lang="en-US" sz="2000" dirty="0"/>
            </a:br>
            <a:r>
              <a:rPr lang="en-US" sz="2000" b="1" dirty="0"/>
              <a:t>LESBIAN, GAY, BISEXUAL, AND TRANSGENDER PRIDE MONTH, 2009</a:t>
            </a:r>
            <a:br>
              <a:rPr lang="en-US" sz="2000" dirty="0"/>
            </a:br>
            <a:r>
              <a:rPr lang="en-US" sz="2000" dirty="0"/>
              <a:t>- - - - - - -</a:t>
            </a:r>
            <a:br>
              <a:rPr lang="en-US" sz="2000" dirty="0"/>
            </a:br>
            <a:r>
              <a:rPr lang="en-US" sz="2000" dirty="0"/>
              <a:t>BY THE PRESIDENT OF THE UNITED STATES OF AMERICA</a:t>
            </a:r>
            <a:br>
              <a:rPr lang="en-US" sz="2000" dirty="0"/>
            </a:br>
            <a:r>
              <a:rPr lang="en-US" sz="2000" dirty="0"/>
              <a:t>A PROCLAMATION</a:t>
            </a:r>
          </a:p>
          <a:p>
            <a:pPr>
              <a:buNone/>
            </a:pPr>
            <a:br>
              <a:rPr lang="en-US" sz="2000" dirty="0"/>
            </a:br>
            <a:endParaRPr lang="en-US" sz="2000"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3200" b="1" dirty="0">
                <a:effectLst>
                  <a:outerShdw blurRad="50800" dist="38100" dir="2700000" algn="tl" rotWithShape="0">
                    <a:prstClr val="black">
                      <a:alpha val="40000"/>
                    </a:prstClr>
                  </a:outerShdw>
                </a:effectLst>
              </a:rPr>
              <a:t>Homosexuality not a matter of morality but a matter of civil rights??</a:t>
            </a:r>
          </a:p>
          <a:p>
            <a:endParaRPr lang="en-US" dirty="0"/>
          </a:p>
          <a:p>
            <a:pPr algn="ctr">
              <a:buNone/>
            </a:pPr>
            <a:r>
              <a:rPr lang="en-US" sz="3600" b="1" dirty="0">
                <a:solidFill>
                  <a:srgbClr val="39639D"/>
                </a:solidFill>
                <a:effectLst>
                  <a:outerShdw blurRad="50800" dist="38100" dir="2700000" algn="tl" rotWithShape="0">
                    <a:prstClr val="black">
                      <a:alpha val="40000"/>
                    </a:prstClr>
                  </a:outerShdw>
                </a:effectLst>
              </a:rPr>
              <a:t>(Proverbs 17:15)</a:t>
            </a:r>
            <a:r>
              <a:rPr lang="en-US" sz="3600" dirty="0"/>
              <a:t> </a:t>
            </a:r>
            <a:r>
              <a:rPr lang="en-US" sz="3600" i="1" dirty="0"/>
              <a:t>He who justifies the wicked, and he who condemns the just, Both of them alike are an abomination to the LORD.</a:t>
            </a:r>
          </a:p>
        </p:txBody>
      </p:sp>
      <p:sp>
        <p:nvSpPr>
          <p:cNvPr id="5" name="Title 4"/>
          <p:cNvSpPr>
            <a:spLocks noGrp="1"/>
          </p:cNvSpPr>
          <p:nvPr>
            <p:ph type="title"/>
          </p:nvPr>
        </p:nvSpPr>
        <p:spPr/>
        <p:txBody>
          <a:bodyPr>
            <a:normAutofit fontScale="90000"/>
          </a:bodyPr>
          <a:lstStyle/>
          <a:p>
            <a:r>
              <a:rPr lang="en-US" dirty="0"/>
              <a:t>“He who justifies the wicked… an abomination to the Lord” </a:t>
            </a:r>
            <a:r>
              <a:rPr lang="en-US" sz="3100" dirty="0"/>
              <a:t>(Prov.17:15)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a:t>Speak Out!</a:t>
            </a:r>
          </a:p>
          <a:p>
            <a:pPr lvl="1"/>
            <a:r>
              <a:rPr lang="en-US" sz="3200" dirty="0"/>
              <a:t>We must not shut our mouth</a:t>
            </a:r>
          </a:p>
          <a:p>
            <a:pPr lvl="1"/>
            <a:r>
              <a:rPr lang="en-US" sz="2800" b="1" dirty="0">
                <a:solidFill>
                  <a:srgbClr val="39639D"/>
                </a:solidFill>
                <a:effectLst>
                  <a:outerShdw blurRad="50800" dist="38100" dir="2700000" algn="tl" rotWithShape="0">
                    <a:prstClr val="black">
                      <a:alpha val="40000"/>
                    </a:prstClr>
                  </a:outerShdw>
                </a:effectLst>
              </a:rPr>
              <a:t>(Jer.20:7-9) (Ezek.3:17-21)</a:t>
            </a:r>
            <a:endParaRPr lang="en-US" sz="3200" b="1" dirty="0">
              <a:solidFill>
                <a:srgbClr val="39639D"/>
              </a:solidFill>
              <a:effectLst>
                <a:outerShdw blurRad="50800" dist="38100" dir="2700000" algn="tl" rotWithShape="0">
                  <a:prstClr val="black">
                    <a:alpha val="40000"/>
                  </a:prstClr>
                </a:outerShdw>
              </a:effectLst>
            </a:endParaRPr>
          </a:p>
          <a:p>
            <a:endParaRPr lang="en-US" sz="3600" dirty="0"/>
          </a:p>
          <a:p>
            <a:r>
              <a:rPr lang="en-US" sz="3600" dirty="0"/>
              <a:t>Reach Out!</a:t>
            </a:r>
          </a:p>
          <a:p>
            <a:pPr lvl="1"/>
            <a:r>
              <a:rPr lang="en-US" sz="3200" dirty="0"/>
              <a:t>We must love all sinners enough to take the gospel to them</a:t>
            </a:r>
          </a:p>
          <a:p>
            <a:pPr lvl="1"/>
            <a:r>
              <a:rPr lang="en-US" sz="2800" b="1" dirty="0">
                <a:solidFill>
                  <a:srgbClr val="39639D"/>
                </a:solidFill>
                <a:effectLst>
                  <a:outerShdw blurRad="50800" dist="38100" dir="2700000" algn="tl" rotWithShape="0">
                    <a:prstClr val="black">
                      <a:alpha val="40000"/>
                    </a:prstClr>
                  </a:outerShdw>
                </a:effectLst>
              </a:rPr>
              <a:t>(1Cor.6:9-11) (Rom.1:16)</a:t>
            </a:r>
          </a:p>
        </p:txBody>
      </p:sp>
      <p:sp>
        <p:nvSpPr>
          <p:cNvPr id="2" name="Title 1"/>
          <p:cNvSpPr>
            <a:spLocks noGrp="1"/>
          </p:cNvSpPr>
          <p:nvPr>
            <p:ph type="title"/>
          </p:nvPr>
        </p:nvSpPr>
        <p:spPr/>
        <p:txBody>
          <a:bodyPr>
            <a:normAutofit/>
          </a:bodyPr>
          <a:lstStyle/>
          <a:p>
            <a:r>
              <a:rPr lang="en-US" sz="4400" dirty="0"/>
              <a:t>How Should We Respond?</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a:t>Believe that Jesus Christ is your Savior who can free you from your habit</a:t>
            </a:r>
          </a:p>
          <a:p>
            <a:pPr lvl="1"/>
            <a:r>
              <a:rPr lang="en-US" sz="2800" b="1" dirty="0">
                <a:solidFill>
                  <a:srgbClr val="39639D"/>
                </a:solidFill>
                <a:effectLst>
                  <a:outerShdw blurRad="50800" dist="38100" dir="2700000" algn="tl" rotWithShape="0">
                    <a:prstClr val="black">
                      <a:alpha val="40000"/>
                    </a:prstClr>
                  </a:outerShdw>
                </a:effectLst>
              </a:rPr>
              <a:t>(Jn.3:16;  Phil.4:13;  1Cor.10:13)</a:t>
            </a:r>
            <a:endParaRPr lang="en-US" sz="3200" b="1" dirty="0">
              <a:solidFill>
                <a:srgbClr val="39639D"/>
              </a:solidFill>
              <a:effectLst>
                <a:outerShdw blurRad="50800" dist="38100" dir="2700000" algn="tl" rotWithShape="0">
                  <a:prstClr val="black">
                    <a:alpha val="40000"/>
                  </a:prstClr>
                </a:outerShdw>
              </a:effectLst>
            </a:endParaRPr>
          </a:p>
          <a:p>
            <a:endParaRPr lang="en-US" sz="3200" dirty="0"/>
          </a:p>
          <a:p>
            <a:r>
              <a:rPr lang="en-US" sz="3200" dirty="0"/>
              <a:t>Repent of your sins, including homosexuality</a:t>
            </a:r>
          </a:p>
          <a:p>
            <a:pPr lvl="1"/>
            <a:r>
              <a:rPr lang="en-US" sz="2800" b="1" dirty="0">
                <a:solidFill>
                  <a:srgbClr val="39639D"/>
                </a:solidFill>
                <a:effectLst>
                  <a:outerShdw blurRad="50800" dist="38100" dir="2700000" algn="tl" rotWithShape="0">
                    <a:prstClr val="black">
                      <a:alpha val="40000"/>
                    </a:prstClr>
                  </a:outerShdw>
                </a:effectLst>
              </a:rPr>
              <a:t>(Acts 17:30;  2Pet.3:9;  Dan.1:8;  Prov.28:13)</a:t>
            </a:r>
          </a:p>
        </p:txBody>
      </p:sp>
      <p:sp>
        <p:nvSpPr>
          <p:cNvPr id="2" name="Title 1"/>
          <p:cNvSpPr>
            <a:spLocks noGrp="1"/>
          </p:cNvSpPr>
          <p:nvPr>
            <p:ph type="title"/>
          </p:nvPr>
        </p:nvSpPr>
        <p:spPr/>
        <p:txBody>
          <a:bodyPr>
            <a:normAutofit/>
          </a:bodyPr>
          <a:lstStyle/>
          <a:p>
            <a:r>
              <a:rPr lang="en-US" sz="4400" dirty="0"/>
              <a:t>How You Can Overcome Homosexuality</a:t>
            </a:r>
          </a:p>
        </p:txBody>
      </p:sp>
    </p:spTree>
    <p:extLst>
      <p:ext uri="{BB962C8B-B14F-4D97-AF65-F5344CB8AC3E}">
        <p14:creationId xmlns:p14="http://schemas.microsoft.com/office/powerpoint/2010/main" val="31366953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a:t>Confess Christ and be baptized to receive the forgiveness of your sins by Jesus’ blood</a:t>
            </a:r>
          </a:p>
          <a:p>
            <a:pPr lvl="1"/>
            <a:r>
              <a:rPr lang="en-US" sz="2800" b="1" dirty="0">
                <a:solidFill>
                  <a:srgbClr val="39639D"/>
                </a:solidFill>
                <a:effectLst>
                  <a:outerShdw blurRad="50800" dist="38100" dir="2700000" algn="tl" rotWithShape="0">
                    <a:prstClr val="black">
                      <a:alpha val="40000"/>
                    </a:prstClr>
                  </a:outerShdw>
                </a:effectLst>
              </a:rPr>
              <a:t>(Mk.16:16;  Acts 22:16;  2:38;  Rom.6:3-4)</a:t>
            </a:r>
          </a:p>
          <a:p>
            <a:endParaRPr lang="en-US" sz="3200" dirty="0"/>
          </a:p>
          <a:p>
            <a:r>
              <a:rPr lang="en-US" sz="3200" dirty="0"/>
              <a:t>Totally devote your life to God’s service</a:t>
            </a:r>
          </a:p>
          <a:p>
            <a:pPr lvl="1"/>
            <a:r>
              <a:rPr lang="en-US" sz="2800" b="1" dirty="0">
                <a:solidFill>
                  <a:srgbClr val="39639D"/>
                </a:solidFill>
                <a:effectLst>
                  <a:outerShdw blurRad="50800" dist="38100" dir="2700000" algn="tl" rotWithShape="0">
                    <a:prstClr val="black">
                      <a:alpha val="40000"/>
                    </a:prstClr>
                  </a:outerShdw>
                </a:effectLst>
              </a:rPr>
              <a:t>(Rom.12:1-2)</a:t>
            </a:r>
            <a:endParaRPr lang="en-US" sz="3200" b="1" dirty="0">
              <a:solidFill>
                <a:srgbClr val="39639D"/>
              </a:solidFill>
              <a:effectLst>
                <a:outerShdw blurRad="50800" dist="38100" dir="2700000" algn="tl" rotWithShape="0">
                  <a:prstClr val="black">
                    <a:alpha val="40000"/>
                  </a:prstClr>
                </a:outerShdw>
              </a:effectLst>
            </a:endParaRPr>
          </a:p>
        </p:txBody>
      </p:sp>
      <p:sp>
        <p:nvSpPr>
          <p:cNvPr id="2" name="Title 1"/>
          <p:cNvSpPr>
            <a:spLocks noGrp="1"/>
          </p:cNvSpPr>
          <p:nvPr>
            <p:ph type="title"/>
          </p:nvPr>
        </p:nvSpPr>
        <p:spPr/>
        <p:txBody>
          <a:bodyPr>
            <a:normAutofit/>
          </a:bodyPr>
          <a:lstStyle/>
          <a:p>
            <a:r>
              <a:rPr lang="en-US" sz="4400" dirty="0"/>
              <a:t>How You Can Overcome Homosexuality</a:t>
            </a:r>
          </a:p>
        </p:txBody>
      </p:sp>
    </p:spTree>
    <p:extLst>
      <p:ext uri="{BB962C8B-B14F-4D97-AF65-F5344CB8AC3E}">
        <p14:creationId xmlns:p14="http://schemas.microsoft.com/office/powerpoint/2010/main" val="1803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a:t>Study the Bible diligently</a:t>
            </a:r>
          </a:p>
          <a:p>
            <a:pPr lvl="1"/>
            <a:r>
              <a:rPr lang="en-US" sz="2800" b="1" dirty="0">
                <a:solidFill>
                  <a:srgbClr val="39639D"/>
                </a:solidFill>
                <a:effectLst>
                  <a:outerShdw blurRad="50800" dist="38100" dir="2700000" algn="tl" rotWithShape="0">
                    <a:prstClr val="black">
                      <a:alpha val="40000"/>
                    </a:prstClr>
                  </a:outerShdw>
                </a:effectLst>
              </a:rPr>
              <a:t>(2Tim.2:15;  Acts 17:11;  Matt.4:1-11;  Psa.119:9-16)</a:t>
            </a:r>
          </a:p>
          <a:p>
            <a:endParaRPr lang="en-US" sz="3200" dirty="0"/>
          </a:p>
          <a:p>
            <a:r>
              <a:rPr lang="en-US" sz="3200" dirty="0"/>
              <a:t>Pray to God regularly</a:t>
            </a:r>
          </a:p>
          <a:p>
            <a:pPr lvl="1"/>
            <a:r>
              <a:rPr lang="en-US" sz="2800" b="1" dirty="0">
                <a:solidFill>
                  <a:srgbClr val="39639D"/>
                </a:solidFill>
                <a:effectLst>
                  <a:outerShdw blurRad="50800" dist="38100" dir="2700000" algn="tl" rotWithShape="0">
                    <a:prstClr val="black">
                      <a:alpha val="40000"/>
                    </a:prstClr>
                  </a:outerShdw>
                </a:effectLst>
              </a:rPr>
              <a:t>(Matt.6:13;  26:36-46)</a:t>
            </a:r>
            <a:endParaRPr lang="en-US" sz="3200" b="1" dirty="0">
              <a:solidFill>
                <a:srgbClr val="39639D"/>
              </a:solidFill>
              <a:effectLst>
                <a:outerShdw blurRad="50800" dist="38100" dir="2700000" algn="tl" rotWithShape="0">
                  <a:prstClr val="black">
                    <a:alpha val="40000"/>
                  </a:prstClr>
                </a:outerShdw>
              </a:effectLst>
            </a:endParaRPr>
          </a:p>
          <a:p>
            <a:endParaRPr lang="en-US" sz="3200" dirty="0"/>
          </a:p>
          <a:p>
            <a:r>
              <a:rPr lang="en-US" sz="3200" dirty="0"/>
              <a:t>Worship with the church faithfully</a:t>
            </a:r>
          </a:p>
          <a:p>
            <a:pPr lvl="1"/>
            <a:r>
              <a:rPr lang="en-US" sz="2800" b="1" dirty="0">
                <a:solidFill>
                  <a:srgbClr val="39639D"/>
                </a:solidFill>
                <a:effectLst>
                  <a:outerShdw blurRad="50800" dist="38100" dir="2700000" algn="tl" rotWithShape="0">
                    <a:prstClr val="black">
                      <a:alpha val="40000"/>
                    </a:prstClr>
                  </a:outerShdw>
                </a:effectLst>
              </a:rPr>
              <a:t>(Heb.10:24-25)</a:t>
            </a:r>
          </a:p>
        </p:txBody>
      </p:sp>
      <p:sp>
        <p:nvSpPr>
          <p:cNvPr id="2" name="Title 1"/>
          <p:cNvSpPr>
            <a:spLocks noGrp="1"/>
          </p:cNvSpPr>
          <p:nvPr>
            <p:ph type="title"/>
          </p:nvPr>
        </p:nvSpPr>
        <p:spPr/>
        <p:txBody>
          <a:bodyPr>
            <a:normAutofit/>
          </a:bodyPr>
          <a:lstStyle/>
          <a:p>
            <a:r>
              <a:rPr lang="en-US" sz="4400" dirty="0"/>
              <a:t>How You Can Overcome Homosexuality</a:t>
            </a:r>
          </a:p>
        </p:txBody>
      </p:sp>
    </p:spTree>
    <p:extLst>
      <p:ext uri="{BB962C8B-B14F-4D97-AF65-F5344CB8AC3E}">
        <p14:creationId xmlns:p14="http://schemas.microsoft.com/office/powerpoint/2010/main" val="21970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Talk to faithful Christians about your struggle with sin</a:t>
            </a:r>
          </a:p>
          <a:p>
            <a:pPr lvl="1"/>
            <a:r>
              <a:rPr lang="en-US" sz="2800" b="1" dirty="0">
                <a:solidFill>
                  <a:srgbClr val="39639D"/>
                </a:solidFill>
                <a:effectLst>
                  <a:outerShdw blurRad="50800" dist="38100" dir="2700000" algn="tl" rotWithShape="0">
                    <a:prstClr val="black">
                      <a:alpha val="40000"/>
                    </a:prstClr>
                  </a:outerShdw>
                </a:effectLst>
              </a:rPr>
              <a:t>(Jas.5:16;  Gal.6:2)</a:t>
            </a:r>
          </a:p>
          <a:p>
            <a:endParaRPr lang="en-US" sz="3200" dirty="0"/>
          </a:p>
          <a:p>
            <a:r>
              <a:rPr lang="en-US" sz="3200" dirty="0"/>
              <a:t>Learn to control your thoughts</a:t>
            </a:r>
          </a:p>
          <a:p>
            <a:pPr lvl="1"/>
            <a:r>
              <a:rPr lang="en-US" sz="2800" b="1" dirty="0">
                <a:solidFill>
                  <a:srgbClr val="39639D"/>
                </a:solidFill>
                <a:effectLst>
                  <a:outerShdw blurRad="50800" dist="38100" dir="2700000" algn="tl" rotWithShape="0">
                    <a:prstClr val="black">
                      <a:alpha val="40000"/>
                    </a:prstClr>
                  </a:outerShdw>
                </a:effectLst>
              </a:rPr>
              <a:t>(Prov.4:23;  Matt.15:19-20;  Phil.4:8)</a:t>
            </a:r>
            <a:endParaRPr lang="en-US" sz="3200" b="1" dirty="0">
              <a:solidFill>
                <a:srgbClr val="39639D"/>
              </a:solidFill>
              <a:effectLst>
                <a:outerShdw blurRad="50800" dist="38100" dir="2700000" algn="tl" rotWithShape="0">
                  <a:prstClr val="black">
                    <a:alpha val="40000"/>
                  </a:prstClr>
                </a:outerShdw>
              </a:effectLst>
            </a:endParaRPr>
          </a:p>
        </p:txBody>
      </p:sp>
      <p:sp>
        <p:nvSpPr>
          <p:cNvPr id="2" name="Title 1"/>
          <p:cNvSpPr>
            <a:spLocks noGrp="1"/>
          </p:cNvSpPr>
          <p:nvPr>
            <p:ph type="title"/>
          </p:nvPr>
        </p:nvSpPr>
        <p:spPr/>
        <p:txBody>
          <a:bodyPr>
            <a:normAutofit/>
          </a:bodyPr>
          <a:lstStyle/>
          <a:p>
            <a:r>
              <a:rPr lang="en-US" sz="4400" dirty="0"/>
              <a:t>How You Can Overcome Homosexuality</a:t>
            </a:r>
          </a:p>
        </p:txBody>
      </p:sp>
    </p:spTree>
    <p:extLst>
      <p:ext uri="{BB962C8B-B14F-4D97-AF65-F5344CB8AC3E}">
        <p14:creationId xmlns:p14="http://schemas.microsoft.com/office/powerpoint/2010/main" val="415938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Avoid people and places that tempt you</a:t>
            </a:r>
          </a:p>
          <a:p>
            <a:pPr lvl="1"/>
            <a:r>
              <a:rPr lang="en-US" sz="2800" b="1" dirty="0">
                <a:solidFill>
                  <a:srgbClr val="39639D"/>
                </a:solidFill>
                <a:effectLst>
                  <a:outerShdw blurRad="50800" dist="38100" dir="2700000" algn="tl" rotWithShape="0">
                    <a:prstClr val="black">
                      <a:alpha val="40000"/>
                    </a:prstClr>
                  </a:outerShdw>
                </a:effectLst>
              </a:rPr>
              <a:t>(1Cor.15:33;  Prov.13:20;  Matt.6:13;  Psa.26:5)</a:t>
            </a:r>
          </a:p>
          <a:p>
            <a:endParaRPr lang="en-US" sz="3200" dirty="0"/>
          </a:p>
          <a:p>
            <a:r>
              <a:rPr lang="en-US" sz="3200" dirty="0"/>
              <a:t>If you sin again, repent and pray to God to forgive you</a:t>
            </a:r>
          </a:p>
          <a:p>
            <a:pPr lvl="1"/>
            <a:r>
              <a:rPr lang="en-US" sz="2800" b="1" dirty="0">
                <a:solidFill>
                  <a:srgbClr val="39639D"/>
                </a:solidFill>
                <a:effectLst>
                  <a:outerShdw blurRad="50800" dist="38100" dir="2700000" algn="tl" rotWithShape="0">
                    <a:prstClr val="black">
                      <a:alpha val="40000"/>
                    </a:prstClr>
                  </a:outerShdw>
                </a:effectLst>
              </a:rPr>
              <a:t>(Acts 8:22;  1Jn.1:8-10;  1Cor.9:24-27)</a:t>
            </a:r>
          </a:p>
        </p:txBody>
      </p:sp>
      <p:sp>
        <p:nvSpPr>
          <p:cNvPr id="2" name="Title 1"/>
          <p:cNvSpPr>
            <a:spLocks noGrp="1"/>
          </p:cNvSpPr>
          <p:nvPr>
            <p:ph type="title"/>
          </p:nvPr>
        </p:nvSpPr>
        <p:spPr/>
        <p:txBody>
          <a:bodyPr>
            <a:normAutofit/>
          </a:bodyPr>
          <a:lstStyle/>
          <a:p>
            <a:r>
              <a:rPr lang="en-US" sz="4400" dirty="0"/>
              <a:t>How You Can Overcome Homosexuality</a:t>
            </a:r>
          </a:p>
        </p:txBody>
      </p:sp>
    </p:spTree>
    <p:extLst>
      <p:ext uri="{BB962C8B-B14F-4D97-AF65-F5344CB8AC3E}">
        <p14:creationId xmlns:p14="http://schemas.microsoft.com/office/powerpoint/2010/main" val="19657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b="1" dirty="0">
                <a:effectLst>
                  <a:outerShdw blurRad="50800" dist="38100" dir="2700000" algn="tl" rotWithShape="0">
                    <a:prstClr val="black">
                      <a:alpha val="40000"/>
                    </a:prstClr>
                  </a:outerShdw>
                </a:effectLst>
              </a:rPr>
              <a:t>Righteousness exalts a nation, But sin is a reproach to any people. </a:t>
            </a:r>
          </a:p>
        </p:txBody>
      </p:sp>
      <p:sp>
        <p:nvSpPr>
          <p:cNvPr id="2" name="Title 1"/>
          <p:cNvSpPr>
            <a:spLocks noGrp="1"/>
          </p:cNvSpPr>
          <p:nvPr>
            <p:ph type="title"/>
          </p:nvPr>
        </p:nvSpPr>
        <p:spPr/>
        <p:txBody>
          <a:bodyPr>
            <a:normAutofit/>
          </a:bodyPr>
          <a:lstStyle/>
          <a:p>
            <a:r>
              <a:rPr lang="en-US" sz="4400" dirty="0"/>
              <a:t>Proverbs 14:34</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effectLst>
                  <a:outerShdw blurRad="50800" dist="38100" dir="2700000" algn="tl" rotWithShape="0">
                    <a:prstClr val="black">
                      <a:alpha val="40000"/>
                    </a:prstClr>
                  </a:outerShdw>
                </a:effectLst>
              </a:rPr>
              <a:t>Homosexuality</a:t>
            </a:r>
            <a:endParaRPr lang="en-US" sz="5400" dirty="0"/>
          </a:p>
        </p:txBody>
      </p:sp>
      <p:sp>
        <p:nvSpPr>
          <p:cNvPr id="3" name="Subtitle 2"/>
          <p:cNvSpPr>
            <a:spLocks noGrp="1"/>
          </p:cNvSpPr>
          <p:nvPr>
            <p:ph type="subTitle" idx="1"/>
          </p:nvPr>
        </p:nvSpPr>
        <p:spPr/>
        <p:txBody>
          <a:bodyPr>
            <a:normAutofit/>
          </a:bodyPr>
          <a:lstStyle/>
          <a:p>
            <a:r>
              <a:rPr lang="en-US" sz="4000" dirty="0"/>
              <a:t>…What Is God’s Ruling?</a:t>
            </a:r>
          </a:p>
        </p:txBody>
      </p:sp>
    </p:spTree>
    <p:extLst>
      <p:ext uri="{BB962C8B-B14F-4D97-AF65-F5344CB8AC3E}">
        <p14:creationId xmlns:p14="http://schemas.microsoft.com/office/powerpoint/2010/main" val="3816284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81200" y="228601"/>
            <a:ext cx="8229600" cy="5897563"/>
          </a:xfrm>
        </p:spPr>
        <p:txBody>
          <a:bodyPr>
            <a:normAutofit/>
          </a:bodyPr>
          <a:lstStyle/>
          <a:p>
            <a:pPr>
              <a:buNone/>
            </a:pPr>
            <a:r>
              <a:rPr lang="en-US" dirty="0"/>
              <a:t> </a:t>
            </a:r>
            <a:br>
              <a:rPr lang="en-US" dirty="0"/>
            </a:br>
            <a:r>
              <a:rPr lang="en-US" dirty="0"/>
              <a:t>Forty years ago, patrons and supporters of the Stonewall Inn in New York City resisted police harassment that had become all too common for members of the lesbian, gay, bisexual, and transgender (LGBT) community. Out of this resistance, the LGBT rights movement in America was born. During LGBT Pride Month, we commemorate the events of June 1969 and commit to achieving equal justice under law for LGBT Americans.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81200" y="228601"/>
            <a:ext cx="8229600" cy="5897563"/>
          </a:xfrm>
        </p:spPr>
        <p:txBody>
          <a:bodyPr>
            <a:normAutofit/>
          </a:bodyPr>
          <a:lstStyle/>
          <a:p>
            <a:pPr>
              <a:buNone/>
            </a:pPr>
            <a:endParaRPr lang="en-US" dirty="0"/>
          </a:p>
          <a:p>
            <a:pPr>
              <a:buNone/>
            </a:pPr>
            <a:br>
              <a:rPr lang="en-US" dirty="0"/>
            </a:br>
            <a:r>
              <a:rPr lang="en-US" u="sng" dirty="0"/>
              <a:t>LGBT Americans</a:t>
            </a:r>
            <a:r>
              <a:rPr lang="en-US" dirty="0"/>
              <a:t> have made, and continue to make, great and lasting contributions that continue to </a:t>
            </a:r>
            <a:r>
              <a:rPr lang="en-US" u="sng" dirty="0"/>
              <a:t>strengthen the fabric of American society</a:t>
            </a:r>
            <a:r>
              <a:rPr lang="en-US" dirty="0"/>
              <a:t>. There are many well-respected LGBT leaders in all professional fields, including the arts and business communities…              Due in no small part to the determination and dedication of the LGBT rights movement, more LGBT Americans are living their lives openly today than ever before.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81200" y="228601"/>
            <a:ext cx="8229600" cy="5897563"/>
          </a:xfrm>
        </p:spPr>
        <p:txBody>
          <a:bodyPr>
            <a:normAutofit/>
          </a:bodyPr>
          <a:lstStyle/>
          <a:p>
            <a:pPr>
              <a:buNone/>
            </a:pPr>
            <a:br>
              <a:rPr lang="en-US" dirty="0"/>
            </a:br>
            <a:r>
              <a:rPr lang="en-US" u="sng" dirty="0"/>
              <a:t>I am proud to be the first President to appoint openly LGBT candidates to Senate-confirmed positions</a:t>
            </a:r>
            <a:r>
              <a:rPr lang="en-US" dirty="0"/>
              <a:t> in the first 100 days of an Administration. </a:t>
            </a:r>
            <a:r>
              <a:rPr lang="en-US" u="sng" dirty="0"/>
              <a:t>These individuals embody the best qualities we seek in public servants</a:t>
            </a:r>
            <a:r>
              <a:rPr lang="en-US" dirty="0"/>
              <a:t>, and across my Administration -- in both the White House and the Federal agencies -- openly LGBT employees are doing their jobs with distinction and professionalism.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81200" y="228601"/>
            <a:ext cx="8229600" cy="5897563"/>
          </a:xfrm>
        </p:spPr>
        <p:txBody>
          <a:bodyPr>
            <a:normAutofit/>
          </a:bodyPr>
          <a:lstStyle/>
          <a:p>
            <a:pPr>
              <a:buNone/>
            </a:pPr>
            <a:br>
              <a:rPr lang="en-US" dirty="0"/>
            </a:br>
            <a:r>
              <a:rPr lang="en-US" u="sng" dirty="0"/>
              <a:t>My Administration has partnered with the LGBT community to advance a wide range of initiatives</a:t>
            </a:r>
            <a:r>
              <a:rPr lang="en-US" dirty="0"/>
              <a:t>. At the international level, I have joined efforts at the United Nations to decriminalize homosexuality around the world.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81200" y="228601"/>
            <a:ext cx="8229600" cy="5897563"/>
          </a:xfrm>
        </p:spPr>
        <p:txBody>
          <a:bodyPr>
            <a:normAutofit/>
          </a:bodyPr>
          <a:lstStyle/>
          <a:p>
            <a:pPr>
              <a:buNone/>
            </a:pPr>
            <a:br>
              <a:rPr lang="en-US" dirty="0"/>
            </a:br>
            <a:r>
              <a:rPr lang="en-US" dirty="0"/>
              <a:t>Here at home, </a:t>
            </a:r>
            <a:r>
              <a:rPr lang="en-US" b="1" u="sng" dirty="0"/>
              <a:t>I continue to support measures</a:t>
            </a:r>
            <a:r>
              <a:rPr lang="en-US" dirty="0"/>
              <a:t> to bring the full spectrum of equal rights to LGBT Americans. These measures include enhancing hate crimes laws, </a:t>
            </a:r>
            <a:r>
              <a:rPr lang="en-US" b="1" u="sng" dirty="0"/>
              <a:t>supporting civil unions</a:t>
            </a:r>
            <a:r>
              <a:rPr lang="en-US" dirty="0"/>
              <a:t> and Federal rights for LGBT couples, outlawing discrimination in the workplace, </a:t>
            </a:r>
            <a:r>
              <a:rPr lang="en-US" b="1" u="sng" dirty="0"/>
              <a:t>ensuring adoption rights</a:t>
            </a:r>
            <a:r>
              <a:rPr lang="en-US" dirty="0"/>
              <a:t>, and ending the existing "Don't Ask, Don't Tell" policy in a way that strengthens our Armed Forces and our national security.</a:t>
            </a:r>
          </a:p>
        </p:txBody>
      </p:sp>
    </p:spTree>
    <p:extLst>
      <p:ext uri="{BB962C8B-B14F-4D97-AF65-F5344CB8AC3E}">
        <p14:creationId xmlns:p14="http://schemas.microsoft.com/office/powerpoint/2010/main" val="58163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81200" y="228601"/>
            <a:ext cx="8229600" cy="5897563"/>
          </a:xfrm>
        </p:spPr>
        <p:txBody>
          <a:bodyPr>
            <a:normAutofit/>
          </a:bodyPr>
          <a:lstStyle/>
          <a:p>
            <a:pPr>
              <a:buNone/>
            </a:pPr>
            <a:br>
              <a:rPr lang="en-US" dirty="0"/>
            </a:br>
            <a:r>
              <a:rPr lang="en-US" dirty="0"/>
              <a:t>During LGBT Pride Month, I call upon the LGBT community, the Congress, and the American people to work together to promote equal rights for all, regardless of </a:t>
            </a:r>
            <a:r>
              <a:rPr lang="en-US" u="sng" dirty="0"/>
              <a:t>sexual orientation</a:t>
            </a:r>
            <a:r>
              <a:rPr lang="en-US" dirty="0"/>
              <a:t> or </a:t>
            </a:r>
            <a:r>
              <a:rPr lang="en-US" u="sng" dirty="0"/>
              <a:t>gender identity</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81200" y="228601"/>
            <a:ext cx="8229600" cy="5897563"/>
          </a:xfrm>
        </p:spPr>
        <p:txBody>
          <a:bodyPr>
            <a:normAutofit/>
          </a:bodyPr>
          <a:lstStyle/>
          <a:p>
            <a:pPr>
              <a:buNone/>
            </a:pPr>
            <a:br>
              <a:rPr lang="en-US" dirty="0"/>
            </a:br>
            <a:r>
              <a:rPr lang="en-US" dirty="0"/>
              <a:t>NOW, THEREFORE, I, BARACK OBAMA, President of the United States of America, by virtue of the authority vested in me by the Constitution and laws of the United States, do hereby proclaim June 2009 as Lesbian, Gay, Bisexual, and Transgender Pride Month. I call upon the people of the United States to turn back discrimination and prejudice everywhere it exists.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812</TotalTime>
  <Words>925</Words>
  <Application>Microsoft Macintosh PowerPoint</Application>
  <PresentationFormat>Widescreen</PresentationFormat>
  <Paragraphs>114</Paragraphs>
  <Slides>28</Slides>
  <Notes>0</Notes>
  <HiddenSlides>6</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Garamond</vt:lpstr>
      <vt:lpstr>Arial</vt:lpstr>
      <vt:lpstr>Wingdings 2</vt:lpstr>
      <vt:lpstr>Verdana</vt:lpstr>
      <vt:lpstr>Calibri Light</vt:lpstr>
      <vt:lpstr>Lucida Sans Unicode</vt:lpstr>
      <vt:lpstr>Wingdings 3</vt:lpstr>
      <vt:lpstr>Albertus Medium</vt:lpstr>
      <vt:lpstr>Copperplate Gothic Bold</vt:lpstr>
      <vt:lpstr>Calibri</vt:lpstr>
      <vt:lpstr>Concourse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Homosexuality</vt:lpstr>
      <vt:lpstr>God’s View of Homosexuality</vt:lpstr>
      <vt:lpstr>The Law / Principle of Exclusion</vt:lpstr>
      <vt:lpstr>The Law / Principle of Exclusion</vt:lpstr>
      <vt:lpstr>God’s View of Homosexuality</vt:lpstr>
      <vt:lpstr>God’s View of Homosexuality</vt:lpstr>
      <vt:lpstr>Is Homosexuality Something To Take Pride In?</vt:lpstr>
      <vt:lpstr>“He who justifies the wicked… an abomination to the Lord” (Prov.17:15)</vt:lpstr>
      <vt:lpstr>“He who justifies the wicked… an abomination to the Lord” (Prov.17:15)</vt:lpstr>
      <vt:lpstr>“He who justifies the wicked… an abomination to the Lord” (Prov.17:15)</vt:lpstr>
      <vt:lpstr>How Should We Respond?</vt:lpstr>
      <vt:lpstr>How You Can Overcome Homosexuality</vt:lpstr>
      <vt:lpstr>How You Can Overcome Homosexuality</vt:lpstr>
      <vt:lpstr>How You Can Overcome Homosexuality</vt:lpstr>
      <vt:lpstr>How You Can Overcome Homosexuality</vt:lpstr>
      <vt:lpstr>How You Can Overcome Homosexuality</vt:lpstr>
      <vt:lpstr>Proverbs 14:34</vt:lpstr>
      <vt:lpstr>Homosexuality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Gay and Lesbian Pride Month</dc:title>
  <dc:creator> </dc:creator>
  <cp:lastModifiedBy>Brett Hogland</cp:lastModifiedBy>
  <cp:revision>33</cp:revision>
  <dcterms:created xsi:type="dcterms:W3CDTF">2009-06-03T16:22:50Z</dcterms:created>
  <dcterms:modified xsi:type="dcterms:W3CDTF">2019-09-16T00:07:00Z</dcterms:modified>
</cp:coreProperties>
</file>