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57" r:id="rId1"/>
    <p:sldMasterId id="2147483765" r:id="rId2"/>
  </p:sldMasterIdLst>
  <p:handoutMasterIdLst>
    <p:handoutMasterId r:id="rId19"/>
  </p:handoutMasterIdLst>
  <p:sldIdLst>
    <p:sldId id="277" r:id="rId3"/>
    <p:sldId id="256" r:id="rId4"/>
    <p:sldId id="260" r:id="rId5"/>
    <p:sldId id="265" r:id="rId6"/>
    <p:sldId id="266" r:id="rId7"/>
    <p:sldId id="269" r:id="rId8"/>
    <p:sldId id="261" r:id="rId9"/>
    <p:sldId id="262" r:id="rId10"/>
    <p:sldId id="267" r:id="rId11"/>
    <p:sldId id="263" r:id="rId12"/>
    <p:sldId id="268" r:id="rId13"/>
    <p:sldId id="270" r:id="rId14"/>
    <p:sldId id="272" r:id="rId15"/>
    <p:sldId id="273" r:id="rId16"/>
    <p:sldId id="274" r:id="rId17"/>
    <p:sldId id="275" r:id="rId18"/>
  </p:sldIdLst>
  <p:sldSz cx="12192000" cy="6858000"/>
  <p:notesSz cx="6858000" cy="9144000"/>
  <p:embeddedFontLst>
    <p:embeddedFont>
      <p:font typeface="Albertus Medium" panose="020E0602030304020304" pitchFamily="34" charset="0"/>
      <p:regular r:id="rId20"/>
    </p:embeddedFont>
    <p:embeddedFont>
      <p:font typeface="Arial Black" panose="020B0604020202020204" pitchFamily="34" charset="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Copperplate Gothic Bold" panose="020E0705020206020404" pitchFamily="34" charset="77"/>
      <p:bold r:id="rId28"/>
    </p:embeddedFont>
    <p:embeddedFont>
      <p:font typeface="Garamond" panose="02020404030301010803" pitchFamily="18" charset="0"/>
      <p:regular r:id="rId29"/>
      <p:bold r:id="rId30"/>
      <p:italic r:id="rId3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clrMru>
    <a:srgbClr val="AB7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4"/>
  </p:normalViewPr>
  <p:slideViewPr>
    <p:cSldViewPr>
      <p:cViewPr varScale="1">
        <p:scale>
          <a:sx n="109" d="100"/>
          <a:sy n="109" d="100"/>
        </p:scale>
        <p:origin x="680" y="1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35E1C70-8A60-2C40-B4AF-D82E13FAFF16}" type="datetimeFigureOut">
              <a:rPr lang="en-US" altLang="en-US"/>
              <a:pPr>
                <a:defRPr/>
              </a:pPr>
              <a:t>9/17/19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20083ED-50AB-6D4B-AFFE-3A96691FD6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9871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36800" y="2133601"/>
            <a:ext cx="9550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1600" y="3886200"/>
            <a:ext cx="8534400" cy="1295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7AC73-0BB6-6D43-8C1C-FF8EE33BF8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8846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B3248-D9D6-ED40-8090-ADC093355C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5423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66200" y="274639"/>
            <a:ext cx="2616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274639"/>
            <a:ext cx="7645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9D475-71BB-9749-9201-6D06E125A4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5581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F2B57-59CE-BD4E-98D8-C5E073D014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9E64AD-8A68-BE4B-BF14-01EEEC6FAB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9286C-452A-8747-8950-3F4C256EC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6C632-1399-9D41-A580-D8F0BADDF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DF025-9A1E-2445-B120-E728D0787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A7AC73-0BB6-6D43-8C1C-FF8EE33BF8E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1575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1E5AA-E6F7-FA47-B28B-F91BB7A2D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17163-BA11-DC41-A806-7A4165A4A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58F7BF-9B09-094B-AE0F-72267E4DF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297CA-AA29-F245-BADA-119F344C8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71590-E719-4441-A61D-0C08ABC90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0FF45E-8B0F-E446-8733-E7625FCB24F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3937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09F41-6767-3745-9735-83D440EBE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C34E63-AD66-6244-AFCD-725A91B188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9E546-D48B-F842-B57E-7DAC192E4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DA155C-C2B1-6B46-A9EA-60EF22E22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725B9-8515-3649-8AEA-FB38EC925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062597-9B4D-764A-8876-6D69A4AF658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9672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754D8-FD37-B246-8B7B-8F2048378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FDC2D-8B3F-1E49-A48F-EC6B7F17D2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A85FF4-F67D-6F43-83AB-F89D933B1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B384A4-6981-5043-B0DB-47EBAD046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A1B7FF-9C57-D649-81D9-4078D8A09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556197-CA14-BC44-A212-5F458D5CD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E27C5-5117-A247-9FE3-446E4028476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3322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1C75F-4BE3-E543-AC04-9A8FBF83C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037EA0-6765-024C-A07B-236D40732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3DEB72-8EAC-0D40-AEB9-4DE560D9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BD88AA-F0B5-5E41-A8F8-C4C3C0907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B38CE1-0A85-3E42-B711-3F793BEFDD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B60A35-5409-724A-83A1-39D438E24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59F192-C18B-2442-91CA-9D7FB975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6A5277-6725-EA4F-9D41-C8D609F37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6DDDF4-BDA8-2348-9315-4054CD1704A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8663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426BF-676E-A34A-84C8-3705241DE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8ADA6D-F470-594F-AED7-4D3A65006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17437-A87F-444A-A027-F6ECFB8B5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7E8507-14E1-6448-8CCF-A1DFD3698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E7509-7CB1-6D4A-9A09-1CA5A380CF7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4441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51755D-6C61-4D4E-9512-2DEFE4553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FE0C3E-1798-7B4A-BCC8-B15F3A764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0DEB30-4C22-1549-B8EB-076E78D5F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9CD52-2D6E-304B-8192-7DFA129D5A5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10751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41B03-C7B7-1E41-9B8C-8C21E5896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F20D4-2771-8847-BC46-A915822C7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623969-5E0C-9D4F-9DBF-4A84F81E46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3C31E7-95AE-6044-B1F9-90A803FF8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00F2A8-F151-6A46-A002-905525143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A9F324-5E4F-964B-B40B-6FE07C051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8A4943-6616-F24E-BC3D-735E7DB0AD3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3772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FF45E-8B0F-E446-8733-E7625FCB24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53794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8D6FA-E5F2-5349-A19A-FEA2CCF6A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EAF3A8-C792-7A4B-942D-A3B3B71752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E5753C-8424-644B-B56B-735E447A4E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6243EA-FF90-F042-8CA1-F2D3F2846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3DEA94-CEA2-6C4C-B080-1C96D9D61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DAC68F-36E5-1F41-A27F-550265F99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A5D81D-CA1C-6844-9ECB-E014D3A6E90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22625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99DAB-B00C-7741-8749-6D13E911A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D882B1-A2A5-0D4B-B644-F28D63E5A1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D9D5B-72B3-C344-83C3-718F1E162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A6235E-906F-A946-8237-D8E7C8987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49088-2A0F-7A49-9702-DCCAF5818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6B3248-D9D6-ED40-8090-ADC093355C1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0179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3A56B9-4109-504C-99B0-A2135B8679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1E226C-106F-0541-AD6C-20F0A8B53F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046046-4D4E-6141-8A97-395BB04FA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073E1-3EDE-7645-84DC-3A101B986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9FC24-527B-394D-8979-75FEA0B41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19D475-71BB-9749-9201-6D06E125A47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5296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62597-9B4D-764A-8876-6D69A4AF65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7831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600201"/>
            <a:ext cx="5130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1600" y="1600201"/>
            <a:ext cx="5130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E27C5-5117-A247-9FE3-446E402847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7457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DDDF4-BDA8-2348-9315-4054CD1704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760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E7509-7CB1-6D4A-9A09-1CA5A380CF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792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9CD52-2D6E-304B-8192-7DFA129D5A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3254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A4943-6616-F24E-BC3D-735E7DB0AD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8600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5D81D-CA1C-6844-9ECB-E014D3A6E9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6179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7600" y="274638"/>
            <a:ext cx="1046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1600201"/>
            <a:ext cx="10464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9DE7781-D56D-1B4A-AC9F-3825581977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4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B562FF-5AEC-C149-8805-D3C851228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7A1BF2-CB6A-284D-8F52-E113C2EAE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EF10B-7EF4-9C45-A850-144848A433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5EEE1F-D04D-CA45-9F9A-CCFAF91135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46D77-694B-7C42-8707-4CC5823DDC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9DE7781-D56D-1B4A-AC9F-38255819771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060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79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AE8F02-2A5C-3847-BC18-CF130330F4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1" b="1099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45E82B5-6E41-B14E-BBE1-74D72FE99A98}"/>
              </a:ext>
            </a:extLst>
          </p:cNvPr>
          <p:cNvSpPr txBox="1"/>
          <p:nvPr/>
        </p:nvSpPr>
        <p:spPr>
          <a:xfrm>
            <a:off x="596704" y="3986482"/>
            <a:ext cx="33487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ramond"/>
                <a:cs typeface="Garamond"/>
              </a:rPr>
              <a:t>A series of sermons regarding some of the giants that we face today and the power that God provides to overcome them.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374A6C-2D74-724A-AB28-B1E70F8F8169}"/>
              </a:ext>
            </a:extLst>
          </p:cNvPr>
          <p:cNvSpPr txBox="1"/>
          <p:nvPr/>
        </p:nvSpPr>
        <p:spPr>
          <a:xfrm>
            <a:off x="3543300" y="5814952"/>
            <a:ext cx="5105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opperplate Gothic Bold" panose="020E0705020206020404" pitchFamily="34" charset="77"/>
                <a:cs typeface="Phosphate Inline" panose="02000506050000020004" pitchFamily="2" charset="77"/>
              </a:rPr>
              <a:t>Mt. Baker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Copperplate Gothic Bold" panose="020E0705020206020404" pitchFamily="34" charset="77"/>
              </a:rPr>
              <a:t>Church of Christ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02BFB5-A2A5-E544-BCC2-D3C143B195F0}"/>
              </a:ext>
            </a:extLst>
          </p:cNvPr>
          <p:cNvSpPr txBox="1">
            <a:spLocks/>
          </p:cNvSpPr>
          <p:nvPr/>
        </p:nvSpPr>
        <p:spPr>
          <a:xfrm>
            <a:off x="596704" y="685800"/>
            <a:ext cx="6096000" cy="34705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anose="020E0602030304020304" pitchFamily="34" charset="0"/>
                <a:cs typeface="Herculanum"/>
              </a:rPr>
              <a:t>Conquering Giants</a:t>
            </a:r>
            <a:br>
              <a:rPr lang="en-US" sz="8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anose="020E0602030304020304" pitchFamily="34" charset="0"/>
                <a:cs typeface="Herculanum"/>
              </a:rPr>
            </a:br>
            <a:r>
              <a:rPr lang="en-US" sz="3200" dirty="0">
                <a:solidFill>
                  <a:srgbClr val="674521"/>
                </a:solidFill>
                <a:latin typeface="Albertus Medium" panose="020E0602030304020304" pitchFamily="34" charset="0"/>
                <a:cs typeface="Herculanum"/>
              </a:rPr>
              <a:t>1 Samuel 17:40-51</a:t>
            </a:r>
            <a:br>
              <a:rPr lang="en-US" sz="2400" dirty="0">
                <a:solidFill>
                  <a:srgbClr val="674521"/>
                </a:solidFill>
                <a:latin typeface="Albertus Medium" panose="020E0602030304020304" pitchFamily="34" charset="0"/>
                <a:cs typeface="Herculanum"/>
              </a:rPr>
            </a:br>
            <a:endParaRPr lang="en-US" sz="2800" dirty="0">
              <a:solidFill>
                <a:srgbClr val="674521"/>
              </a:solidFill>
              <a:latin typeface="Albertus Medium" panose="020E0602030304020304" pitchFamily="34" charset="0"/>
              <a:cs typeface="Herculanum"/>
            </a:endParaRPr>
          </a:p>
        </p:txBody>
      </p:sp>
    </p:spTree>
    <p:extLst>
      <p:ext uri="{BB962C8B-B14F-4D97-AF65-F5344CB8AC3E}">
        <p14:creationId xmlns:p14="http://schemas.microsoft.com/office/powerpoint/2010/main" val="326934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dirty="0">
                <a:solidFill>
                  <a:schemeClr val="tx2">
                    <a:lumMod val="50000"/>
                  </a:schemeClr>
                </a:solidFill>
                <a:cs typeface="+mj-cs"/>
              </a:rPr>
              <a:t>The Dangers of Wealth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rgbClr val="34352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While not inherently evil, wealth does involve some real dangers</a:t>
            </a:r>
          </a:p>
          <a:p>
            <a:pPr lvl="1" eaLnBrk="1" hangingPunct="1">
              <a:defRPr/>
            </a:pPr>
            <a:r>
              <a:rPr lang="en-US" altLang="en-US" dirty="0">
                <a:solidFill>
                  <a:srgbClr val="4E5046"/>
                </a:solidFill>
              </a:rPr>
              <a:t>(</a:t>
            </a:r>
            <a:r>
              <a:rPr lang="en-US" altLang="en-US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Prov.23:4-5</a:t>
            </a:r>
            <a:r>
              <a:rPr lang="en-US" altLang="en-US" dirty="0">
                <a:solidFill>
                  <a:srgbClr val="4E5046"/>
                </a:solidFill>
              </a:rPr>
              <a:t>)</a:t>
            </a:r>
          </a:p>
          <a:p>
            <a:pPr lvl="1" eaLnBrk="1" hangingPunct="1">
              <a:defRPr/>
            </a:pPr>
            <a:r>
              <a:rPr lang="en-US" altLang="en-US" dirty="0">
                <a:solidFill>
                  <a:srgbClr val="4E5046"/>
                </a:solidFill>
              </a:rPr>
              <a:t>(</a:t>
            </a:r>
            <a:r>
              <a:rPr lang="en-US" altLang="en-US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Mk.4:19</a:t>
            </a:r>
            <a:r>
              <a:rPr lang="en-US" altLang="en-US" dirty="0">
                <a:solidFill>
                  <a:srgbClr val="4E5046"/>
                </a:solidFill>
              </a:rPr>
              <a:t>)</a:t>
            </a:r>
          </a:p>
          <a:p>
            <a:pPr lvl="1" eaLnBrk="1" hangingPunct="1">
              <a:defRPr/>
            </a:pPr>
            <a:r>
              <a:rPr lang="en-US" altLang="en-US" dirty="0">
                <a:solidFill>
                  <a:srgbClr val="4E5046"/>
                </a:solidFill>
              </a:rPr>
              <a:t>(</a:t>
            </a:r>
            <a:r>
              <a:rPr lang="en-US" altLang="en-US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1Tim.6:9-10</a:t>
            </a:r>
            <a:r>
              <a:rPr lang="en-US" altLang="en-US" dirty="0">
                <a:solidFill>
                  <a:srgbClr val="4E5046"/>
                </a:solidFill>
              </a:rPr>
              <a:t>)</a:t>
            </a:r>
          </a:p>
          <a:p>
            <a:pPr eaLnBrk="1" hangingPunct="1">
              <a:defRPr/>
            </a:pPr>
            <a:r>
              <a:rPr lang="en-US" altLang="en-US" b="1" dirty="0">
                <a:solidFill>
                  <a:srgbClr val="34352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Able to see difficulties of being “hungry” but fail to see difficulties of being “full”</a:t>
            </a:r>
          </a:p>
          <a:p>
            <a:pPr lvl="1" eaLnBrk="1" hangingPunct="1">
              <a:defRPr/>
            </a:pPr>
            <a:r>
              <a:rPr lang="en-US" altLang="en-US" dirty="0">
                <a:solidFill>
                  <a:srgbClr val="4E5046"/>
                </a:solidFill>
              </a:rPr>
              <a:t>(</a:t>
            </a:r>
            <a:r>
              <a:rPr lang="en-US" altLang="en-US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Phil.4:11-13</a:t>
            </a:r>
            <a:r>
              <a:rPr lang="en-US" altLang="en-US" dirty="0">
                <a:solidFill>
                  <a:srgbClr val="4E5046"/>
                </a:solidFill>
              </a:rPr>
              <a:t>) (</a:t>
            </a:r>
            <a:r>
              <a:rPr lang="en-US" altLang="en-US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Prov.30:8-9</a:t>
            </a:r>
            <a:r>
              <a:rPr lang="en-US" altLang="en-US" dirty="0">
                <a:solidFill>
                  <a:srgbClr val="4E5046"/>
                </a:solidFill>
              </a:rPr>
              <a:t>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dirty="0">
                <a:solidFill>
                  <a:schemeClr val="tx2">
                    <a:lumMod val="50000"/>
                  </a:schemeClr>
                </a:solidFill>
                <a:cs typeface="+mj-cs"/>
              </a:rPr>
              <a:t>The Dangers of Wealth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34352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Tends to draw our trust away from God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4E5046"/>
                </a:solidFill>
              </a:rPr>
              <a:t>(</a:t>
            </a:r>
            <a:r>
              <a:rPr lang="en-US" b="1" dirty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Prov.11:28</a:t>
            </a:r>
            <a:r>
              <a:rPr lang="en-US" dirty="0">
                <a:solidFill>
                  <a:srgbClr val="4E5046"/>
                </a:solidFill>
              </a:rPr>
              <a:t>)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4E5046"/>
                </a:solidFill>
              </a:rPr>
              <a:t>(</a:t>
            </a:r>
            <a:r>
              <a:rPr lang="en-US" b="1" dirty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Lk.12:13-21</a:t>
            </a:r>
            <a:r>
              <a:rPr lang="en-US" b="1" dirty="0">
                <a:solidFill>
                  <a:srgbClr val="4E5046"/>
                </a:solidFill>
              </a:rPr>
              <a:t>; </a:t>
            </a:r>
            <a:r>
              <a:rPr lang="en-US" b="1" dirty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16:19-31</a:t>
            </a:r>
            <a:r>
              <a:rPr lang="en-US" dirty="0">
                <a:solidFill>
                  <a:srgbClr val="4E5046"/>
                </a:solidFill>
              </a:rPr>
              <a:t>)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4E5046"/>
                </a:solidFill>
              </a:rPr>
              <a:t>(</a:t>
            </a:r>
            <a:r>
              <a:rPr lang="en-US" b="1" dirty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1Tim.6:17</a:t>
            </a:r>
            <a:r>
              <a:rPr lang="en-US" dirty="0">
                <a:solidFill>
                  <a:srgbClr val="4E5046"/>
                </a:solidFill>
              </a:rPr>
              <a:t>)</a:t>
            </a:r>
          </a:p>
          <a:p>
            <a:pPr eaLnBrk="1" hangingPunct="1">
              <a:defRPr/>
            </a:pPr>
            <a:r>
              <a:rPr lang="en-US" sz="3600" b="1" dirty="0">
                <a:solidFill>
                  <a:srgbClr val="34352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The heart is devoted to the treasure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4E5046"/>
                </a:solidFill>
              </a:rPr>
              <a:t>(</a:t>
            </a:r>
            <a:r>
              <a:rPr lang="en-US" b="1" dirty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Matt.6:21</a:t>
            </a:r>
            <a:r>
              <a:rPr lang="en-US" dirty="0">
                <a:solidFill>
                  <a:srgbClr val="4E5046"/>
                </a:solidFill>
              </a:rPr>
              <a:t>)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4E5046"/>
                </a:solidFill>
              </a:rPr>
              <a:t>(</a:t>
            </a:r>
            <a:r>
              <a:rPr lang="en-US" b="1" dirty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Matt.19:23-24</a:t>
            </a:r>
            <a:r>
              <a:rPr lang="en-US" dirty="0">
                <a:solidFill>
                  <a:srgbClr val="4E5046"/>
                </a:solidFill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>
                <a:solidFill>
                  <a:schemeClr val="tx2">
                    <a:lumMod val="50000"/>
                  </a:schemeClr>
                </a:solidFill>
                <a:cs typeface="+mj-cs"/>
              </a:rPr>
              <a:t>Desire For Earthly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34352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Great in God’s mind or in man’s?</a:t>
            </a:r>
          </a:p>
          <a:p>
            <a:pPr lvl="1" eaLnBrk="1" hangingPunct="1"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(</a:t>
            </a:r>
            <a:r>
              <a:rPr lang="en-US" b="1" dirty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Mk.10:43-45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)</a:t>
            </a:r>
          </a:p>
          <a:p>
            <a:pPr lvl="1" eaLnBrk="1" hangingPunct="1"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(</a:t>
            </a:r>
            <a:r>
              <a:rPr lang="en-US" b="1" dirty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Jn.5:44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)</a:t>
            </a:r>
          </a:p>
          <a:p>
            <a:pPr lvl="1" eaLnBrk="1" hangingPunct="1"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(</a:t>
            </a:r>
            <a:r>
              <a:rPr lang="en-US" b="1" dirty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Jn.12:42-43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)</a:t>
            </a:r>
          </a:p>
          <a:p>
            <a:pPr eaLnBrk="1" hangingPunct="1">
              <a:defRPr/>
            </a:pPr>
            <a:r>
              <a:rPr lang="en-US" sz="3600" b="1" dirty="0">
                <a:solidFill>
                  <a:srgbClr val="34352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The Danger</a:t>
            </a:r>
          </a:p>
          <a:p>
            <a:pPr lvl="1" eaLnBrk="1" hangingPunct="1"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May have to surrender it (</a:t>
            </a:r>
            <a:r>
              <a:rPr lang="en-US" b="1" dirty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Matt.10:22-25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)</a:t>
            </a:r>
          </a:p>
          <a:p>
            <a:pPr lvl="1" eaLnBrk="1" hangingPunct="1"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Earthly success is intoxicating and deceiving (</a:t>
            </a:r>
            <a:r>
              <a:rPr lang="en-US" b="1" dirty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2Cor.10:12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>
                <a:solidFill>
                  <a:schemeClr val="tx2">
                    <a:lumMod val="50000"/>
                  </a:schemeClr>
                </a:solidFill>
                <a:cs typeface="+mj-cs"/>
              </a:rPr>
              <a:t>Desire For Earthly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34352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Women pressure to follow the world’s standards for success</a:t>
            </a:r>
          </a:p>
          <a:p>
            <a:pPr lvl="1" eaLnBrk="1" hangingPunct="1"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God’s priority for the woman – “home keeper” or “home manager” (</a:t>
            </a:r>
            <a:r>
              <a:rPr lang="en-US" dirty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Titus 2:5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) (</a:t>
            </a:r>
            <a:r>
              <a:rPr lang="en-US" dirty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1Tim.5:14</a:t>
            </a:r>
            <a:r>
              <a:rPr lang="en-US" dirty="0">
                <a:solidFill>
                  <a:srgbClr val="4E5046"/>
                </a:solidFill>
              </a:rPr>
              <a:t>)</a:t>
            </a:r>
          </a:p>
          <a:p>
            <a:pPr lvl="1" eaLnBrk="1" hangingPunct="1"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Women were created for this purpose (</a:t>
            </a:r>
            <a:r>
              <a:rPr lang="en-US" dirty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Gen.2:18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)  (</a:t>
            </a:r>
            <a:r>
              <a:rPr lang="en-US" dirty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1Cor.11:9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)</a:t>
            </a:r>
          </a:p>
          <a:p>
            <a:pPr lvl="1" eaLnBrk="1" hangingPunct="1"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Older women should be teaching this! (</a:t>
            </a:r>
            <a:r>
              <a:rPr lang="en-US" dirty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Titus 2:3-5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>
                <a:solidFill>
                  <a:schemeClr val="tx2">
                    <a:lumMod val="50000"/>
                  </a:schemeClr>
                </a:solidFill>
                <a:cs typeface="+mj-cs"/>
              </a:rPr>
              <a:t>Desire For Earthly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34352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Pursuing career or school at God’s expense?</a:t>
            </a:r>
          </a:p>
          <a:p>
            <a:pPr lvl="1" eaLnBrk="1" hangingPunct="1"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Does career or school cause you to regularly miss assemblies? (</a:t>
            </a:r>
            <a:r>
              <a:rPr lang="en-US" dirty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Heb.10:25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)</a:t>
            </a:r>
          </a:p>
          <a:p>
            <a:pPr lvl="1" eaLnBrk="1" hangingPunct="1"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“Ox in the ditch”? (</a:t>
            </a:r>
            <a:r>
              <a:rPr lang="en-US" dirty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Lk.14:5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)</a:t>
            </a:r>
          </a:p>
          <a:p>
            <a:pPr lvl="1" eaLnBrk="1" hangingPunct="1"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Planning to devote self more fully in the future? (</a:t>
            </a:r>
            <a:r>
              <a:rPr lang="en-US" dirty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Jas.4:14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)</a:t>
            </a:r>
          </a:p>
          <a:p>
            <a:pPr lvl="1" eaLnBrk="1" hangingPunct="1"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No one can serve two masters (</a:t>
            </a:r>
            <a:r>
              <a:rPr lang="en-US" dirty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Matt.6:24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>
                <a:solidFill>
                  <a:schemeClr val="tx2">
                    <a:lumMod val="50000"/>
                  </a:schemeClr>
                </a:solidFill>
                <a:cs typeface="+mj-cs"/>
              </a:rPr>
              <a:t>Materialism – Our </a:t>
            </a:r>
            <a:r>
              <a:rPr lang="en-US" sz="4800" i="1" dirty="0">
                <a:solidFill>
                  <a:schemeClr val="tx2">
                    <a:lumMod val="50000"/>
                  </a:schemeClr>
                </a:solidFill>
                <a:cs typeface="+mj-cs"/>
              </a:rPr>
              <a:t>“Goliath”</a:t>
            </a:r>
            <a:endParaRPr lang="en-US" sz="4800" dirty="0">
              <a:solidFill>
                <a:schemeClr val="tx2">
                  <a:lumMod val="50000"/>
                </a:schemeClr>
              </a:solidFill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34352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So how do we defeat this </a:t>
            </a:r>
            <a:r>
              <a:rPr lang="en-US" sz="3600" b="1" i="1" dirty="0">
                <a:solidFill>
                  <a:srgbClr val="34352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Giant</a:t>
            </a:r>
            <a:r>
              <a:rPr lang="en-US" sz="3600" b="1" dirty="0">
                <a:solidFill>
                  <a:srgbClr val="34352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?</a:t>
            </a:r>
          </a:p>
          <a:p>
            <a:pPr lvl="1" eaLnBrk="1" hangingPunct="1"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Don’t be deceived (</a:t>
            </a:r>
            <a:r>
              <a:rPr lang="en-US" dirty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Mk.4:19; Prov.23:4-5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)</a:t>
            </a:r>
          </a:p>
          <a:p>
            <a:pPr lvl="1" eaLnBrk="1" hangingPunct="1"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Learn contentment (</a:t>
            </a:r>
            <a:r>
              <a:rPr lang="en-US" dirty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1Tim.6:6-8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)</a:t>
            </a:r>
          </a:p>
          <a:p>
            <a:pPr lvl="1" eaLnBrk="1" hangingPunct="1"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Don’t become </a:t>
            </a:r>
            <a:r>
              <a:rPr lang="en-US" i="1" dirty="0">
                <a:solidFill>
                  <a:schemeClr val="accent4">
                    <a:lumMod val="10000"/>
                  </a:schemeClr>
                </a:solidFill>
              </a:rPr>
              <a:t>“entangled” 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(</a:t>
            </a:r>
            <a:r>
              <a:rPr lang="en-US" dirty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2Tim.2:4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)</a:t>
            </a:r>
          </a:p>
          <a:p>
            <a:pPr lvl="1" eaLnBrk="1" hangingPunct="1"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Lay aside the weight (</a:t>
            </a:r>
            <a:r>
              <a:rPr lang="en-US" dirty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Heb.12:1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)</a:t>
            </a:r>
          </a:p>
          <a:p>
            <a:pPr lvl="1" eaLnBrk="1" hangingPunct="1"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Look unto Jesus (</a:t>
            </a:r>
            <a:r>
              <a:rPr lang="en-US" dirty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Heb.12:2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)</a:t>
            </a:r>
          </a:p>
          <a:p>
            <a:pPr lvl="1" eaLnBrk="1" hangingPunct="1"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Lay your treasures in heaven (</a:t>
            </a:r>
            <a:r>
              <a:rPr lang="en-US" dirty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Matt.6:24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eaLnBrk="1" hangingPunct="1">
              <a:defRPr/>
            </a:pPr>
            <a:r>
              <a:rPr lang="en-US" sz="6600" dirty="0">
                <a:solidFill>
                  <a:schemeClr val="tx2">
                    <a:lumMod val="50000"/>
                  </a:schemeClr>
                </a:solidFill>
                <a:cs typeface="+mj-cs"/>
              </a:rPr>
              <a:t>Materialism</a:t>
            </a:r>
            <a:endParaRPr lang="en-US" sz="4800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cs typeface="+mn-cs"/>
              </a:rPr>
              <a:t>1 John 2:15-17</a:t>
            </a:r>
          </a:p>
        </p:txBody>
      </p:sp>
    </p:spTree>
    <p:extLst>
      <p:ext uri="{BB962C8B-B14F-4D97-AF65-F5344CB8AC3E}">
        <p14:creationId xmlns:p14="http://schemas.microsoft.com/office/powerpoint/2010/main" val="280035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eaLnBrk="1" hangingPunct="1">
              <a:defRPr/>
            </a:pPr>
            <a:r>
              <a:rPr lang="en-US" sz="6600" dirty="0">
                <a:solidFill>
                  <a:schemeClr val="tx2">
                    <a:lumMod val="50000"/>
                  </a:schemeClr>
                </a:solidFill>
                <a:cs typeface="+mj-cs"/>
              </a:rPr>
              <a:t>Materialism</a:t>
            </a:r>
            <a:endParaRPr lang="en-US" sz="4800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cs typeface="+mn-cs"/>
              </a:rPr>
              <a:t>1 John 2:15-17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dirty="0">
                <a:solidFill>
                  <a:schemeClr val="tx2">
                    <a:lumMod val="50000"/>
                  </a:schemeClr>
                </a:solidFill>
                <a:cs typeface="+mj-cs"/>
              </a:rPr>
              <a:t>Materialism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3600" b="1" dirty="0">
                <a:solidFill>
                  <a:srgbClr val="34352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Definition:</a:t>
            </a:r>
          </a:p>
          <a:p>
            <a:pPr lvl="1" eaLnBrk="1" hangingPunct="1">
              <a:defRPr/>
            </a:pPr>
            <a:r>
              <a:rPr lang="en-US" altLang="en-US" dirty="0">
                <a:solidFill>
                  <a:schemeClr val="accent4">
                    <a:lumMod val="10000"/>
                  </a:schemeClr>
                </a:solidFill>
              </a:rPr>
              <a:t>“a great or excessive regard for worldly concerns.” </a:t>
            </a:r>
            <a:r>
              <a:rPr lang="en-US" altLang="en-US" i="1" dirty="0">
                <a:solidFill>
                  <a:schemeClr val="tx2"/>
                </a:solidFill>
              </a:rPr>
              <a:t>(American Heritage Dictionary)</a:t>
            </a:r>
          </a:p>
          <a:p>
            <a:pPr lvl="1" eaLnBrk="1" hangingPunct="1">
              <a:defRPr/>
            </a:pPr>
            <a:r>
              <a:rPr lang="en-US" altLang="en-US" dirty="0">
                <a:solidFill>
                  <a:schemeClr val="accent4">
                    <a:lumMod val="10000"/>
                  </a:schemeClr>
                </a:solidFill>
              </a:rPr>
              <a:t>“The tendency to be more concerned with material than with spiritual goals.”</a:t>
            </a:r>
          </a:p>
          <a:p>
            <a:pPr eaLnBrk="1" hangingPunct="1">
              <a:defRPr/>
            </a:pPr>
            <a:r>
              <a:rPr lang="en-US" altLang="en-US" sz="3600" b="1" dirty="0">
                <a:solidFill>
                  <a:srgbClr val="34352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Christian faces no greater problem</a:t>
            </a:r>
          </a:p>
          <a:p>
            <a:pPr lvl="1" eaLnBrk="1" hangingPunct="1">
              <a:defRPr/>
            </a:pPr>
            <a:r>
              <a:rPr lang="en-US" altLang="en-US" dirty="0">
                <a:solidFill>
                  <a:schemeClr val="accent4">
                    <a:lumMod val="10000"/>
                  </a:schemeClr>
                </a:solidFill>
              </a:rPr>
              <a:t>Based on bulk of N.T. teaching on it</a:t>
            </a:r>
          </a:p>
          <a:p>
            <a:pPr lvl="1" eaLnBrk="1" hangingPunct="1">
              <a:defRPr/>
            </a:pPr>
            <a:r>
              <a:rPr lang="en-US" altLang="en-US" dirty="0">
                <a:solidFill>
                  <a:schemeClr val="accent4">
                    <a:lumMod val="10000"/>
                  </a:schemeClr>
                </a:solidFill>
              </a:rPr>
              <a:t>Truly a “first principals” subject </a:t>
            </a:r>
            <a:r>
              <a:rPr lang="en-US" altLang="en-US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(Matt.6:24)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dirty="0">
                <a:solidFill>
                  <a:schemeClr val="tx2">
                    <a:lumMod val="50000"/>
                  </a:schemeClr>
                </a:solidFill>
                <a:cs typeface="+mj-cs"/>
              </a:rPr>
              <a:t>Clarifying The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1600200"/>
            <a:ext cx="104648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rgbClr val="34352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 inherent virtue or spiritual value in being poor…</a:t>
            </a:r>
          </a:p>
          <a:p>
            <a:pPr lvl="1" eaLnBrk="1" hangingPunct="1">
              <a:defRPr/>
            </a:pPr>
            <a:r>
              <a:rPr lang="en-US" altLang="en-US" dirty="0">
                <a:solidFill>
                  <a:schemeClr val="accent4">
                    <a:lumMod val="10000"/>
                  </a:schemeClr>
                </a:solidFill>
              </a:rPr>
              <a:t>Not advocating “theology of poverty”</a:t>
            </a:r>
          </a:p>
          <a:p>
            <a:pPr lvl="1" eaLnBrk="1" hangingPunct="1">
              <a:defRPr/>
            </a:pPr>
            <a:r>
              <a:rPr lang="en-US" altLang="en-US" dirty="0">
                <a:solidFill>
                  <a:schemeClr val="accent4">
                    <a:lumMod val="10000"/>
                  </a:schemeClr>
                </a:solidFill>
              </a:rPr>
              <a:t>The poor may be very materialistic</a:t>
            </a:r>
          </a:p>
          <a:p>
            <a:pPr eaLnBrk="1" hangingPunct="1">
              <a:defRPr/>
            </a:pPr>
            <a:r>
              <a:rPr lang="en-US" altLang="en-US" b="1" dirty="0">
                <a:solidFill>
                  <a:srgbClr val="34352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 inherent virtue or spiritual value in being rich</a:t>
            </a:r>
          </a:p>
          <a:p>
            <a:pPr lvl="1" eaLnBrk="1" hangingPunct="1">
              <a:defRPr/>
            </a:pPr>
            <a:r>
              <a:rPr lang="en-US" altLang="en-US" dirty="0">
                <a:solidFill>
                  <a:srgbClr val="4E5046"/>
                </a:solidFill>
              </a:rPr>
              <a:t>(</a:t>
            </a:r>
            <a:r>
              <a:rPr lang="en-US" altLang="en-US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Job 34:19</a:t>
            </a:r>
            <a:r>
              <a:rPr lang="en-US" altLang="en-US" dirty="0">
                <a:solidFill>
                  <a:srgbClr val="4E5046"/>
                </a:solidFill>
              </a:rPr>
              <a:t>;  </a:t>
            </a:r>
            <a:r>
              <a:rPr lang="en-US" altLang="en-US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Psa.73:12</a:t>
            </a:r>
            <a:r>
              <a:rPr lang="en-US" altLang="en-US" dirty="0">
                <a:solidFill>
                  <a:srgbClr val="4E5046"/>
                </a:solidFill>
              </a:rPr>
              <a:t>)</a:t>
            </a:r>
          </a:p>
          <a:p>
            <a:pPr eaLnBrk="1" hangingPunct="1">
              <a:defRPr/>
            </a:pPr>
            <a:r>
              <a:rPr lang="en-US" altLang="en-US" b="1" dirty="0">
                <a:solidFill>
                  <a:srgbClr val="34352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problem is in our </a:t>
            </a:r>
            <a:r>
              <a:rPr lang="en-US" altLang="en-US" b="1" i="1" dirty="0">
                <a:solidFill>
                  <a:srgbClr val="34352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attitude</a:t>
            </a:r>
            <a:r>
              <a:rPr lang="en-US" altLang="en-US" b="1" dirty="0">
                <a:solidFill>
                  <a:srgbClr val="34352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toward money and material things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dirty="0">
                <a:solidFill>
                  <a:schemeClr val="tx2">
                    <a:lumMod val="50000"/>
                  </a:schemeClr>
                </a:solidFill>
                <a:cs typeface="+mj-cs"/>
              </a:rPr>
              <a:t>Clarifying The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34352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Materialism actually encompasses several related problems</a:t>
            </a:r>
          </a:p>
          <a:p>
            <a:pPr lvl="1" eaLnBrk="1" hangingPunct="1">
              <a:defRPr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</a:rPr>
              <a:t>Discontent</a:t>
            </a:r>
          </a:p>
          <a:p>
            <a:pPr lvl="1" eaLnBrk="1" hangingPunct="1">
              <a:defRPr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</a:rPr>
              <a:t>Envy or Jealousy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dirty="0">
                <a:solidFill>
                  <a:schemeClr val="tx2">
                    <a:lumMod val="50000"/>
                  </a:schemeClr>
                </a:solidFill>
                <a:cs typeface="+mj-cs"/>
              </a:rPr>
              <a:t>Clarifying The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3600" b="1" dirty="0">
                <a:solidFill>
                  <a:srgbClr val="34352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Desire to better one’s “station in life” is not in itself materialistic</a:t>
            </a:r>
          </a:p>
          <a:p>
            <a:pPr lvl="1" eaLnBrk="1" hangingPunct="1">
              <a:defRPr/>
            </a:pPr>
            <a:endParaRPr lang="en-US" altLang="en-US" sz="3200" b="1" dirty="0">
              <a:solidFill>
                <a:srgbClr val="34352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en-US" altLang="en-US" sz="3600" b="1" dirty="0">
                <a:solidFill>
                  <a:srgbClr val="34352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distinguishes </a:t>
            </a:r>
            <a:r>
              <a:rPr lang="en-US" altLang="en-US" sz="3600" b="1" i="1" dirty="0">
                <a:solidFill>
                  <a:srgbClr val="34352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materialism</a:t>
            </a:r>
            <a:r>
              <a:rPr lang="en-US" altLang="en-US" sz="3600" b="1" dirty="0">
                <a:solidFill>
                  <a:srgbClr val="34352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from honorable work ethic?</a:t>
            </a:r>
          </a:p>
          <a:p>
            <a:pPr lvl="1" eaLnBrk="1" hangingPunct="1">
              <a:defRPr/>
            </a:pPr>
            <a:r>
              <a:rPr lang="en-US" altLang="en-US" sz="3200" dirty="0">
                <a:solidFill>
                  <a:schemeClr val="accent4">
                    <a:lumMod val="10000"/>
                  </a:schemeClr>
                </a:solidFill>
              </a:rPr>
              <a:t>Selfishness</a:t>
            </a:r>
          </a:p>
          <a:p>
            <a:pPr lvl="1" eaLnBrk="1" hangingPunct="1">
              <a:defRPr/>
            </a:pPr>
            <a:r>
              <a:rPr lang="en-US" altLang="en-US" sz="3200" dirty="0">
                <a:solidFill>
                  <a:schemeClr val="accent4">
                    <a:lumMod val="10000"/>
                  </a:schemeClr>
                </a:solidFill>
              </a:rPr>
              <a:t>Excessiveness and covetousness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dirty="0">
                <a:solidFill>
                  <a:schemeClr val="tx2">
                    <a:lumMod val="50000"/>
                  </a:schemeClr>
                </a:solidFill>
                <a:cs typeface="+mj-cs"/>
              </a:rPr>
              <a:t>The Sin of Covetousness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Covetousness is harshly condemned in the Bible</a:t>
            </a:r>
          </a:p>
          <a:p>
            <a:pPr lvl="1" eaLnBrk="1" hangingPunct="1">
              <a:defRPr/>
            </a:pPr>
            <a:r>
              <a:rPr lang="en-US" sz="3200" dirty="0">
                <a:solidFill>
                  <a:srgbClr val="4E5046"/>
                </a:solidFill>
              </a:rPr>
              <a:t>(</a:t>
            </a:r>
            <a:r>
              <a:rPr lang="en-US" sz="3200" dirty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Eph.5:3,5</a:t>
            </a:r>
            <a:r>
              <a:rPr lang="en-US" sz="3200" dirty="0">
                <a:solidFill>
                  <a:srgbClr val="4E5046"/>
                </a:solidFill>
              </a:rPr>
              <a:t>) (</a:t>
            </a:r>
            <a:r>
              <a:rPr lang="en-US" sz="3200" dirty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Col.3:5</a:t>
            </a:r>
            <a:r>
              <a:rPr lang="en-US" sz="3200" dirty="0">
                <a:solidFill>
                  <a:srgbClr val="4E5046"/>
                </a:solidFill>
              </a:rPr>
              <a:t>) (</a:t>
            </a:r>
            <a:r>
              <a:rPr lang="en-US" sz="3200" dirty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1Cor.6:9,10</a:t>
            </a:r>
            <a:r>
              <a:rPr lang="en-US" sz="3200" dirty="0">
                <a:solidFill>
                  <a:srgbClr val="4E5046"/>
                </a:solidFill>
              </a:rPr>
              <a:t>)</a:t>
            </a:r>
          </a:p>
          <a:p>
            <a:pPr lvl="1" eaLnBrk="1" hangingPunct="1">
              <a:defRPr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</a:rPr>
              <a:t>Yet we tend to ignore it</a:t>
            </a:r>
          </a:p>
          <a:p>
            <a:pPr eaLnBrk="1" hangingPunct="1">
              <a:defRPr/>
            </a:pPr>
            <a:r>
              <a:rPr lang="en-US" sz="3600" b="1" dirty="0">
                <a:solidFill>
                  <a:srgbClr val="34352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One of few sins specifically named as grounds for withdrawal of fellowship</a:t>
            </a:r>
          </a:p>
          <a:p>
            <a:pPr lvl="1" eaLnBrk="1" hangingPunct="1">
              <a:defRPr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</a:rPr>
              <a:t>Yet never confessed and hard to identify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dirty="0">
                <a:solidFill>
                  <a:schemeClr val="tx2">
                    <a:lumMod val="50000"/>
                  </a:schemeClr>
                </a:solidFill>
                <a:cs typeface="+mj-cs"/>
              </a:rPr>
              <a:t>Materialistic Addiction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1600200"/>
            <a:ext cx="104648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4352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Pattern of behavior regarding material things often fits pattern of addiction</a:t>
            </a:r>
          </a:p>
          <a:p>
            <a:pPr lvl="1" eaLnBrk="1" hangingPunct="1"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cs typeface="+mn-cs"/>
              </a:rPr>
              <a:t>Creates predictable, reliable sensations</a:t>
            </a:r>
          </a:p>
          <a:p>
            <a:pPr lvl="1" eaLnBrk="1" hangingPunct="1"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cs typeface="+mn-cs"/>
              </a:rPr>
              <a:t>Becomes the primary focus and absorbs attention</a:t>
            </a:r>
          </a:p>
          <a:p>
            <a:pPr lvl="1" eaLnBrk="1" hangingPunct="1"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cs typeface="+mn-cs"/>
              </a:rPr>
              <a:t>Temporarily eradicates pain and other negative sensations</a:t>
            </a:r>
          </a:p>
          <a:p>
            <a:pPr lvl="1" eaLnBrk="1" hangingPunct="1"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cs typeface="+mn-cs"/>
              </a:rPr>
              <a:t>Provides artificial sense of self-worth, power, control, security, intimacy, accomplishment</a:t>
            </a:r>
          </a:p>
          <a:p>
            <a:pPr lvl="1" eaLnBrk="1" hangingPunct="1"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cs typeface="+mn-cs"/>
              </a:rPr>
              <a:t>Exacerbates the problems and feelings it is sought to remedy</a:t>
            </a:r>
          </a:p>
          <a:p>
            <a:pPr lvl="1" eaLnBrk="1" hangingPunct="1"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cs typeface="+mn-cs"/>
              </a:rPr>
              <a:t>Worsens functioning, creates loss of relationships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dirty="0">
                <a:solidFill>
                  <a:schemeClr val="tx2">
                    <a:lumMod val="50000"/>
                  </a:schemeClr>
                </a:solidFill>
                <a:cs typeface="+mj-cs"/>
              </a:rPr>
              <a:t>Our Materialistic Addiction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1600201"/>
            <a:ext cx="104648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rgbClr val="34352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Pattern of behavior regarding material things often fits pattern of addiction</a:t>
            </a:r>
          </a:p>
          <a:p>
            <a:pPr eaLnBrk="1" hangingPunct="1">
              <a:defRPr/>
            </a:pPr>
            <a:r>
              <a:rPr lang="en-US" altLang="en-US" b="1" dirty="0">
                <a:solidFill>
                  <a:srgbClr val="34352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Yet this addiction is applauded</a:t>
            </a:r>
          </a:p>
          <a:p>
            <a:pPr eaLnBrk="1" hangingPunct="1">
              <a:defRPr/>
            </a:pPr>
            <a:r>
              <a:rPr lang="en-US" altLang="en-US" b="1" dirty="0">
                <a:solidFill>
                  <a:srgbClr val="34352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With materialism the “fix” never lasts</a:t>
            </a:r>
          </a:p>
          <a:p>
            <a:pPr lvl="1" eaLnBrk="1" hangingPunct="1">
              <a:defRPr/>
            </a:pPr>
            <a:r>
              <a:rPr lang="en-US" altLang="en-US" dirty="0">
                <a:solidFill>
                  <a:srgbClr val="4E5046"/>
                </a:solidFill>
              </a:rPr>
              <a:t>(</a:t>
            </a:r>
            <a:r>
              <a:rPr lang="en-US" altLang="en-US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Ecc.5:10</a:t>
            </a:r>
            <a:r>
              <a:rPr lang="en-US" altLang="en-US" dirty="0">
                <a:solidFill>
                  <a:srgbClr val="4E5046"/>
                </a:solidFill>
              </a:rPr>
              <a:t>)</a:t>
            </a:r>
          </a:p>
          <a:p>
            <a:pPr eaLnBrk="1" hangingPunct="1">
              <a:defRPr/>
            </a:pPr>
            <a:r>
              <a:rPr lang="en-US" altLang="en-US" b="1" dirty="0">
                <a:solidFill>
                  <a:srgbClr val="34352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Material addiction leads to living beyond means, crushing debt, stress</a:t>
            </a:r>
          </a:p>
          <a:p>
            <a:pPr lvl="1" eaLnBrk="1" hangingPunct="1">
              <a:defRPr/>
            </a:pPr>
            <a:r>
              <a:rPr lang="en-US" altLang="en-US" dirty="0">
                <a:solidFill>
                  <a:srgbClr val="4E5046"/>
                </a:solidFill>
              </a:rPr>
              <a:t>(</a:t>
            </a:r>
            <a:r>
              <a:rPr lang="en-US" altLang="en-US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Ecc.5:12</a:t>
            </a:r>
            <a:r>
              <a:rPr lang="en-US" altLang="en-US" dirty="0">
                <a:solidFill>
                  <a:srgbClr val="4E5046"/>
                </a:solidFill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Columns design template">
  <a:themeElements>
    <a:clrScheme name="Columns design template 12">
      <a:dk1>
        <a:srgbClr val="777777"/>
      </a:dk1>
      <a:lt1>
        <a:srgbClr val="FFFFFF"/>
      </a:lt1>
      <a:dk2>
        <a:srgbClr val="686B5D"/>
      </a:dk2>
      <a:lt2>
        <a:srgbClr val="7C625E"/>
      </a:lt2>
      <a:accent1>
        <a:srgbClr val="909082"/>
      </a:accent1>
      <a:accent2>
        <a:srgbClr val="809EA8"/>
      </a:accent2>
      <a:accent3>
        <a:srgbClr val="B9BAB6"/>
      </a:accent3>
      <a:accent4>
        <a:srgbClr val="DADADA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Columns design template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Column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umn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umn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umn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umn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umn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umn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umn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umn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umns design template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umns design template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umns design template 12">
        <a:dk1>
          <a:srgbClr val="777777"/>
        </a:dk1>
        <a:lt1>
          <a:srgbClr val="FFFFFF"/>
        </a:lt1>
        <a:dk2>
          <a:srgbClr val="686B5D"/>
        </a:dk2>
        <a:lt2>
          <a:srgbClr val="7C625E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</TotalTime>
  <Words>713</Words>
  <Application>Microsoft Macintosh PowerPoint</Application>
  <PresentationFormat>Widescreen</PresentationFormat>
  <Paragraphs>95</Paragraphs>
  <Slides>16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Garamond</vt:lpstr>
      <vt:lpstr>Arial</vt:lpstr>
      <vt:lpstr>Calibri Light</vt:lpstr>
      <vt:lpstr>Albertus Medium</vt:lpstr>
      <vt:lpstr>Copperplate Gothic Bold</vt:lpstr>
      <vt:lpstr>Calibri</vt:lpstr>
      <vt:lpstr>Arial Black</vt:lpstr>
      <vt:lpstr>Columns design template</vt:lpstr>
      <vt:lpstr>Office Theme</vt:lpstr>
      <vt:lpstr>PowerPoint Presentation</vt:lpstr>
      <vt:lpstr>Materialism</vt:lpstr>
      <vt:lpstr>Materialism</vt:lpstr>
      <vt:lpstr>Clarifying The Problem</vt:lpstr>
      <vt:lpstr>Clarifying The Problem</vt:lpstr>
      <vt:lpstr>Clarifying The Problem</vt:lpstr>
      <vt:lpstr>The Sin of Covetousness</vt:lpstr>
      <vt:lpstr>Materialistic Addiction</vt:lpstr>
      <vt:lpstr>Our Materialistic Addiction</vt:lpstr>
      <vt:lpstr>The Dangers of Wealth</vt:lpstr>
      <vt:lpstr>The Dangers of Wealth</vt:lpstr>
      <vt:lpstr>Desire For Earthly Success</vt:lpstr>
      <vt:lpstr>Desire For Earthly Success</vt:lpstr>
      <vt:lpstr>Desire For Earthly Success</vt:lpstr>
      <vt:lpstr>Materialism – Our “Goliath”</vt:lpstr>
      <vt:lpstr>Materialism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Materialism - Part II - </dc:title>
  <dc:creator>Brett W. Hogland</dc:creator>
  <cp:lastModifiedBy>Brett Hogland</cp:lastModifiedBy>
  <cp:revision>32</cp:revision>
  <cp:lastPrinted>2014-07-13T05:00:08Z</cp:lastPrinted>
  <dcterms:created xsi:type="dcterms:W3CDTF">2007-12-16T22:28:36Z</dcterms:created>
  <dcterms:modified xsi:type="dcterms:W3CDTF">2019-09-17T22:44:04Z</dcterms:modified>
</cp:coreProperties>
</file>