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6" r:id="rId4"/>
    <p:sldId id="259" r:id="rId5"/>
    <p:sldId id="265" r:id="rId6"/>
    <p:sldId id="260" r:id="rId7"/>
    <p:sldId id="261" r:id="rId8"/>
    <p:sldId id="263" r:id="rId9"/>
    <p:sldId id="264" r:id="rId10"/>
    <p:sldId id="262" r:id="rId11"/>
    <p:sldId id="25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412106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4034555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112547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2219371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249880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22746947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63B827-81CE-40A0-ACE6-1A0A36EC8DCE}" type="datetimeFigureOut">
              <a:rPr lang="en-US" smtClean="0"/>
              <a:t>4/1/2018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2926293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63B827-81CE-40A0-ACE6-1A0A36EC8DCE}" type="datetimeFigureOut">
              <a:rPr lang="en-US" smtClean="0"/>
              <a:t>4/1/2018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33135861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63B827-81CE-40A0-ACE6-1A0A36EC8DCE}" type="datetimeFigureOut">
              <a:rPr lang="en-US" smtClean="0"/>
              <a:t>4/1/2018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4210175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63B827-81CE-40A0-ACE6-1A0A36EC8DCE}" type="datetimeFigureOut">
              <a:rPr lang="en-US" smtClean="0"/>
              <a:t>4/1/2018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4765554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63B827-81CE-40A0-ACE6-1A0A36EC8DCE}" type="datetimeFigureOut">
              <a:rPr lang="en-US" smtClean="0"/>
              <a:t>4/1/2018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3974374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6328400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63B827-81CE-40A0-ACE6-1A0A36EC8DCE}" type="datetimeFigureOut">
              <a:rPr lang="en-US" smtClean="0"/>
              <a:t>4/1/2018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6614675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4368439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413570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63B827-81CE-40A0-ACE6-1A0A36EC8DCE}" type="datetimeFigureOut">
              <a:rPr lang="en-US" smtClean="0"/>
              <a:t>4/1/2018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2509221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63B827-81CE-40A0-ACE6-1A0A36EC8DCE}" type="datetimeFigureOut">
              <a:rPr lang="en-US" smtClean="0"/>
              <a:t>4/1/2018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3702659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63B827-81CE-40A0-ACE6-1A0A36EC8DCE}" type="datetimeFigureOut">
              <a:rPr lang="en-US" smtClean="0"/>
              <a:t>4/1/2018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256208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63B827-81CE-40A0-ACE6-1A0A36EC8DCE}" type="datetimeFigureOut">
              <a:rPr lang="en-US" smtClean="0"/>
              <a:t>4/1/2018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2934832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63B827-81CE-40A0-ACE6-1A0A36EC8DCE}" type="datetimeFigureOut">
              <a:rPr lang="en-US" smtClean="0"/>
              <a:t>4/1/2018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160800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63B827-81CE-40A0-ACE6-1A0A36EC8DCE}" type="datetimeFigureOut">
              <a:rPr lang="en-US" smtClean="0"/>
              <a:t>4/1/2018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137550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63B827-81CE-40A0-ACE6-1A0A36EC8DCE}" type="datetimeFigureOut">
              <a:rPr lang="en-US" smtClean="0"/>
              <a:t>4/1/2018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A945A1-EBF0-4D28-B46F-CD5E27DB914C}" type="slidenum">
              <a:rPr lang="en-US" smtClean="0"/>
              <a:t>‹#›</a:t>
            </a:fld>
            <a:endParaRPr lang="en-US"/>
          </a:p>
        </p:txBody>
      </p:sp>
    </p:spTree>
    <p:extLst>
      <p:ext uri="{BB962C8B-B14F-4D97-AF65-F5344CB8AC3E}">
        <p14:creationId xmlns:p14="http://schemas.microsoft.com/office/powerpoint/2010/main" val="2815427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3B827-81CE-40A0-ACE6-1A0A36EC8DCE}" type="datetimeFigureOut">
              <a:rPr lang="en-US" smtClean="0"/>
              <a:t>4/1/2018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945A1-EBF0-4D28-B46F-CD5E27DB914C}" type="slidenum">
              <a:rPr lang="en-US" smtClean="0"/>
              <a:t>‹#›</a:t>
            </a:fld>
            <a:endParaRPr lang="en-US"/>
          </a:p>
        </p:txBody>
      </p:sp>
    </p:spTree>
    <p:extLst>
      <p:ext uri="{BB962C8B-B14F-4D97-AF65-F5344CB8AC3E}">
        <p14:creationId xmlns:p14="http://schemas.microsoft.com/office/powerpoint/2010/main" val="1373282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63B827-81CE-40A0-ACE6-1A0A36EC8DCE}" type="datetimeFigureOut">
              <a:rPr lang="en-US" smtClean="0"/>
              <a:t>4/1/2018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945A1-EBF0-4D28-B46F-CD5E27DB914C}" type="slidenum">
              <a:rPr lang="en-US" smtClean="0"/>
              <a:t>‹#›</a:t>
            </a:fld>
            <a:endParaRPr lang="en-US"/>
          </a:p>
        </p:txBody>
      </p:sp>
    </p:spTree>
    <p:extLst>
      <p:ext uri="{BB962C8B-B14F-4D97-AF65-F5344CB8AC3E}">
        <p14:creationId xmlns:p14="http://schemas.microsoft.com/office/powerpoint/2010/main" val="5128373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8272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6882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44A9D-6FBF-4FD5-A687-BC1ED2961E16}"/>
              </a:ext>
            </a:extLst>
          </p:cNvPr>
          <p:cNvSpPr>
            <a:spLocks noGrp="1"/>
          </p:cNvSpPr>
          <p:nvPr>
            <p:ph type="ctrTitle"/>
          </p:nvPr>
        </p:nvSpPr>
        <p:spPr>
          <a:xfrm>
            <a:off x="685800" y="1122364"/>
            <a:ext cx="7772400" cy="1104002"/>
          </a:xfrm>
        </p:spPr>
        <p:txBody>
          <a:bodyPr/>
          <a:lstStyle/>
          <a:p>
            <a:r>
              <a:rPr lang="en-US" b="1" dirty="0">
                <a:latin typeface="+mn-lt"/>
              </a:rPr>
              <a:t>Edification</a:t>
            </a:r>
          </a:p>
        </p:txBody>
      </p:sp>
      <p:sp>
        <p:nvSpPr>
          <p:cNvPr id="3" name="Subtitle 2">
            <a:extLst>
              <a:ext uri="{FF2B5EF4-FFF2-40B4-BE49-F238E27FC236}">
                <a16:creationId xmlns:a16="http://schemas.microsoft.com/office/drawing/2014/main" id="{959A6360-83B6-4144-A756-5196E30C5FFE}"/>
              </a:ext>
            </a:extLst>
          </p:cNvPr>
          <p:cNvSpPr>
            <a:spLocks noGrp="1"/>
          </p:cNvSpPr>
          <p:nvPr>
            <p:ph type="subTitle" idx="1"/>
          </p:nvPr>
        </p:nvSpPr>
        <p:spPr>
          <a:xfrm>
            <a:off x="1143000" y="2769704"/>
            <a:ext cx="6858000" cy="3829879"/>
          </a:xfrm>
        </p:spPr>
        <p:txBody>
          <a:bodyPr>
            <a:normAutofit/>
          </a:bodyPr>
          <a:lstStyle/>
          <a:p>
            <a:r>
              <a:rPr lang="en-US" sz="3600" dirty="0"/>
              <a:t>“Then the churches throughout all Judea, Galilee, and Samaria had peace and were edified. And walking in the fear of the Lord and in the comfort of the Holy Spirit, they were multiplied.” </a:t>
            </a:r>
          </a:p>
          <a:p>
            <a:r>
              <a:rPr lang="en-US" sz="3600" dirty="0"/>
              <a:t>Acts 9:31</a:t>
            </a:r>
          </a:p>
        </p:txBody>
      </p:sp>
    </p:spTree>
    <p:extLst>
      <p:ext uri="{BB962C8B-B14F-4D97-AF65-F5344CB8AC3E}">
        <p14:creationId xmlns:p14="http://schemas.microsoft.com/office/powerpoint/2010/main" val="1720394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3F1E-29F3-46B7-B14B-71CCF8BCB612}"/>
              </a:ext>
            </a:extLst>
          </p:cNvPr>
          <p:cNvSpPr>
            <a:spLocks noGrp="1"/>
          </p:cNvSpPr>
          <p:nvPr>
            <p:ph type="title"/>
          </p:nvPr>
        </p:nvSpPr>
        <p:spPr/>
        <p:txBody>
          <a:bodyPr/>
          <a:lstStyle/>
          <a:p>
            <a:pPr algn="ctr"/>
            <a:r>
              <a:rPr lang="en-US" b="1" dirty="0">
                <a:latin typeface="+mn-lt"/>
              </a:rPr>
              <a:t>What is Edification?</a:t>
            </a:r>
          </a:p>
        </p:txBody>
      </p:sp>
      <p:sp>
        <p:nvSpPr>
          <p:cNvPr id="3" name="Content Placeholder 2">
            <a:extLst>
              <a:ext uri="{FF2B5EF4-FFF2-40B4-BE49-F238E27FC236}">
                <a16:creationId xmlns:a16="http://schemas.microsoft.com/office/drawing/2014/main" id="{C8EAAFA4-D045-4D9A-80EF-1AD4727CD8C6}"/>
              </a:ext>
            </a:extLst>
          </p:cNvPr>
          <p:cNvSpPr>
            <a:spLocks noGrp="1"/>
          </p:cNvSpPr>
          <p:nvPr>
            <p:ph idx="1"/>
          </p:nvPr>
        </p:nvSpPr>
        <p:spPr/>
        <p:txBody>
          <a:bodyPr>
            <a:normAutofit/>
          </a:bodyPr>
          <a:lstStyle/>
          <a:p>
            <a:r>
              <a:rPr lang="en-US" sz="3600" dirty="0"/>
              <a:t>The English word </a:t>
            </a:r>
            <a:r>
              <a:rPr lang="en-US" sz="3600" b="1" dirty="0"/>
              <a:t>edify</a:t>
            </a:r>
            <a:r>
              <a:rPr lang="en-US" sz="3600" dirty="0"/>
              <a:t> means “to instruct, especially to instruct or improve morally or spiritually” </a:t>
            </a:r>
            <a:r>
              <a:rPr lang="en-US" dirty="0"/>
              <a:t>(Webster’s).</a:t>
            </a:r>
          </a:p>
          <a:p>
            <a:endParaRPr lang="en-US" sz="800" dirty="0"/>
          </a:p>
          <a:p>
            <a:r>
              <a:rPr lang="en-US" sz="3600" b="1" dirty="0"/>
              <a:t>Edification</a:t>
            </a:r>
            <a:r>
              <a:rPr lang="en-US" sz="3600" dirty="0"/>
              <a:t> is “instruction; especially moral or spiritual instruction or improvement</a:t>
            </a:r>
            <a:r>
              <a:rPr lang="en-US" dirty="0"/>
              <a:t> (Webster’s).</a:t>
            </a:r>
          </a:p>
        </p:txBody>
      </p:sp>
    </p:spTree>
    <p:extLst>
      <p:ext uri="{BB962C8B-B14F-4D97-AF65-F5344CB8AC3E}">
        <p14:creationId xmlns:p14="http://schemas.microsoft.com/office/powerpoint/2010/main" val="26791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3F1E-29F3-46B7-B14B-71CCF8BCB612}"/>
              </a:ext>
            </a:extLst>
          </p:cNvPr>
          <p:cNvSpPr>
            <a:spLocks noGrp="1"/>
          </p:cNvSpPr>
          <p:nvPr>
            <p:ph type="title"/>
          </p:nvPr>
        </p:nvSpPr>
        <p:spPr/>
        <p:txBody>
          <a:bodyPr/>
          <a:lstStyle/>
          <a:p>
            <a:pPr algn="ctr"/>
            <a:r>
              <a:rPr lang="en-US" b="1" dirty="0">
                <a:latin typeface="+mn-lt"/>
              </a:rPr>
              <a:t>What is Edification?</a:t>
            </a:r>
          </a:p>
        </p:txBody>
      </p:sp>
      <p:sp>
        <p:nvSpPr>
          <p:cNvPr id="3" name="Content Placeholder 2">
            <a:extLst>
              <a:ext uri="{FF2B5EF4-FFF2-40B4-BE49-F238E27FC236}">
                <a16:creationId xmlns:a16="http://schemas.microsoft.com/office/drawing/2014/main" id="{C8EAAFA4-D045-4D9A-80EF-1AD4727CD8C6}"/>
              </a:ext>
            </a:extLst>
          </p:cNvPr>
          <p:cNvSpPr>
            <a:spLocks noGrp="1"/>
          </p:cNvSpPr>
          <p:nvPr>
            <p:ph idx="1"/>
          </p:nvPr>
        </p:nvSpPr>
        <p:spPr/>
        <p:txBody>
          <a:bodyPr>
            <a:normAutofit/>
          </a:bodyPr>
          <a:lstStyle/>
          <a:p>
            <a:r>
              <a:rPr lang="en-US" sz="3600" dirty="0"/>
              <a:t>Greek term </a:t>
            </a:r>
            <a:r>
              <a:rPr lang="en-US" sz="3600" b="1" i="1" dirty="0" err="1"/>
              <a:t>oikodomeo</a:t>
            </a:r>
            <a:r>
              <a:rPr lang="en-US" sz="3600" dirty="0"/>
              <a:t> is defined as: </a:t>
            </a:r>
          </a:p>
          <a:p>
            <a:pPr marL="457200" lvl="1" indent="0">
              <a:buNone/>
            </a:pPr>
            <a:r>
              <a:rPr lang="en-US" sz="3600" dirty="0"/>
              <a:t>“promoting the spiritual growth and development of character of believers, by teaching or by example, suggesting such spiritual progress as the result of patient labor” </a:t>
            </a:r>
            <a:r>
              <a:rPr lang="en-US" dirty="0"/>
              <a:t>(Vine’s). </a:t>
            </a:r>
          </a:p>
        </p:txBody>
      </p:sp>
    </p:spTree>
    <p:extLst>
      <p:ext uri="{BB962C8B-B14F-4D97-AF65-F5344CB8AC3E}">
        <p14:creationId xmlns:p14="http://schemas.microsoft.com/office/powerpoint/2010/main" val="3638513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3F1E-29F3-46B7-B14B-71CCF8BCB612}"/>
              </a:ext>
            </a:extLst>
          </p:cNvPr>
          <p:cNvSpPr>
            <a:spLocks noGrp="1"/>
          </p:cNvSpPr>
          <p:nvPr>
            <p:ph type="title"/>
          </p:nvPr>
        </p:nvSpPr>
        <p:spPr/>
        <p:txBody>
          <a:bodyPr/>
          <a:lstStyle/>
          <a:p>
            <a:pPr algn="ctr"/>
            <a:r>
              <a:rPr lang="en-US" b="1" dirty="0">
                <a:latin typeface="+mn-lt"/>
              </a:rPr>
              <a:t>What is Edification?</a:t>
            </a:r>
          </a:p>
        </p:txBody>
      </p:sp>
      <p:sp>
        <p:nvSpPr>
          <p:cNvPr id="3" name="Content Placeholder 2">
            <a:extLst>
              <a:ext uri="{FF2B5EF4-FFF2-40B4-BE49-F238E27FC236}">
                <a16:creationId xmlns:a16="http://schemas.microsoft.com/office/drawing/2014/main" id="{C8EAAFA4-D045-4D9A-80EF-1AD4727CD8C6}"/>
              </a:ext>
            </a:extLst>
          </p:cNvPr>
          <p:cNvSpPr>
            <a:spLocks noGrp="1"/>
          </p:cNvSpPr>
          <p:nvPr>
            <p:ph idx="1"/>
          </p:nvPr>
        </p:nvSpPr>
        <p:spPr/>
        <p:txBody>
          <a:bodyPr>
            <a:normAutofit/>
          </a:bodyPr>
          <a:lstStyle/>
          <a:p>
            <a:pPr lvl="0"/>
            <a:r>
              <a:rPr lang="en-US" sz="3600" b="1" dirty="0"/>
              <a:t>Christians can be edified individually.</a:t>
            </a:r>
          </a:p>
          <a:p>
            <a:pPr lvl="1"/>
            <a:r>
              <a:rPr lang="en-US" sz="3600" b="1" dirty="0">
                <a:solidFill>
                  <a:srgbClr val="002060"/>
                </a:solidFill>
              </a:rPr>
              <a:t>1 Cor. 14:4; 1 Thess. 5:11</a:t>
            </a:r>
          </a:p>
          <a:p>
            <a:pPr lvl="0"/>
            <a:r>
              <a:rPr lang="en-US" sz="3600" b="1" dirty="0"/>
              <a:t>Congregations can be edified.</a:t>
            </a:r>
          </a:p>
          <a:p>
            <a:pPr lvl="1"/>
            <a:r>
              <a:rPr lang="en-US" sz="3600" b="1" dirty="0">
                <a:solidFill>
                  <a:srgbClr val="002060"/>
                </a:solidFill>
              </a:rPr>
              <a:t>1 Cor. 14:4; Acts 9:31; Eph. 4:11-16</a:t>
            </a:r>
          </a:p>
        </p:txBody>
      </p:sp>
    </p:spTree>
    <p:extLst>
      <p:ext uri="{BB962C8B-B14F-4D97-AF65-F5344CB8AC3E}">
        <p14:creationId xmlns:p14="http://schemas.microsoft.com/office/powerpoint/2010/main" val="956824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3F1E-29F3-46B7-B14B-71CCF8BCB612}"/>
              </a:ext>
            </a:extLst>
          </p:cNvPr>
          <p:cNvSpPr>
            <a:spLocks noGrp="1"/>
          </p:cNvSpPr>
          <p:nvPr>
            <p:ph type="title"/>
          </p:nvPr>
        </p:nvSpPr>
        <p:spPr/>
        <p:txBody>
          <a:bodyPr/>
          <a:lstStyle/>
          <a:p>
            <a:pPr algn="ctr"/>
            <a:r>
              <a:rPr lang="en-US" b="1" dirty="0">
                <a:latin typeface="+mn-lt"/>
              </a:rPr>
              <a:t>When Are We Edified?</a:t>
            </a:r>
          </a:p>
        </p:txBody>
      </p:sp>
      <p:sp>
        <p:nvSpPr>
          <p:cNvPr id="3" name="Content Placeholder 2">
            <a:extLst>
              <a:ext uri="{FF2B5EF4-FFF2-40B4-BE49-F238E27FC236}">
                <a16:creationId xmlns:a16="http://schemas.microsoft.com/office/drawing/2014/main" id="{C8EAAFA4-D045-4D9A-80EF-1AD4727CD8C6}"/>
              </a:ext>
            </a:extLst>
          </p:cNvPr>
          <p:cNvSpPr>
            <a:spLocks noGrp="1"/>
          </p:cNvSpPr>
          <p:nvPr>
            <p:ph idx="1"/>
          </p:nvPr>
        </p:nvSpPr>
        <p:spPr>
          <a:xfrm>
            <a:off x="628650" y="1825624"/>
            <a:ext cx="7886700" cy="4667249"/>
          </a:xfrm>
        </p:spPr>
        <p:txBody>
          <a:bodyPr>
            <a:noAutofit/>
          </a:bodyPr>
          <a:lstStyle/>
          <a:p>
            <a:r>
              <a:rPr lang="en-US" sz="3600" dirty="0"/>
              <a:t>Edification is the growth or building up of the moral character of believers through instruction. </a:t>
            </a:r>
          </a:p>
          <a:p>
            <a:r>
              <a:rPr lang="en-US" sz="3600" dirty="0"/>
              <a:t>It is a rational process in which the mind learns truths that shape and develop one’s beliefs, morals, and character. </a:t>
            </a:r>
          </a:p>
          <a:p>
            <a:r>
              <a:rPr lang="en-US" sz="3600" dirty="0"/>
              <a:t>Edification is not to be misunderstood as or confused with </a:t>
            </a:r>
            <a:r>
              <a:rPr lang="en-US" sz="3600" b="1" i="1" dirty="0"/>
              <a:t>emotionalism</a:t>
            </a:r>
            <a:r>
              <a:rPr lang="en-US" sz="3600" dirty="0"/>
              <a:t>. </a:t>
            </a:r>
          </a:p>
        </p:txBody>
      </p:sp>
    </p:spTree>
    <p:extLst>
      <p:ext uri="{BB962C8B-B14F-4D97-AF65-F5344CB8AC3E}">
        <p14:creationId xmlns:p14="http://schemas.microsoft.com/office/powerpoint/2010/main" val="1151765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E3F1E-29F3-46B7-B14B-71CCF8BCB612}"/>
              </a:ext>
            </a:extLst>
          </p:cNvPr>
          <p:cNvSpPr>
            <a:spLocks noGrp="1"/>
          </p:cNvSpPr>
          <p:nvPr>
            <p:ph type="title"/>
          </p:nvPr>
        </p:nvSpPr>
        <p:spPr/>
        <p:txBody>
          <a:bodyPr/>
          <a:lstStyle/>
          <a:p>
            <a:pPr algn="ctr"/>
            <a:r>
              <a:rPr lang="en-US" b="1" dirty="0">
                <a:latin typeface="+mn-lt"/>
              </a:rPr>
              <a:t>When Are We Edified?</a:t>
            </a:r>
          </a:p>
        </p:txBody>
      </p:sp>
      <p:sp>
        <p:nvSpPr>
          <p:cNvPr id="3" name="Content Placeholder 2">
            <a:extLst>
              <a:ext uri="{FF2B5EF4-FFF2-40B4-BE49-F238E27FC236}">
                <a16:creationId xmlns:a16="http://schemas.microsoft.com/office/drawing/2014/main" id="{C8EAAFA4-D045-4D9A-80EF-1AD4727CD8C6}"/>
              </a:ext>
            </a:extLst>
          </p:cNvPr>
          <p:cNvSpPr>
            <a:spLocks noGrp="1"/>
          </p:cNvSpPr>
          <p:nvPr>
            <p:ph idx="1"/>
          </p:nvPr>
        </p:nvSpPr>
        <p:spPr/>
        <p:txBody>
          <a:bodyPr>
            <a:normAutofit/>
          </a:bodyPr>
          <a:lstStyle/>
          <a:p>
            <a:r>
              <a:rPr lang="en-US" sz="3600" b="1" dirty="0"/>
              <a:t>Edification takes place when God’s Word is taught. </a:t>
            </a:r>
          </a:p>
          <a:p>
            <a:endParaRPr lang="en-US" sz="1000" b="1" dirty="0"/>
          </a:p>
          <a:p>
            <a:pPr lvl="1"/>
            <a:r>
              <a:rPr lang="en-US" sz="3600" b="1" dirty="0">
                <a:solidFill>
                  <a:srgbClr val="002060"/>
                </a:solidFill>
              </a:rPr>
              <a:t>Acts 20:32</a:t>
            </a:r>
          </a:p>
          <a:p>
            <a:pPr lvl="1"/>
            <a:r>
              <a:rPr lang="en-US" sz="3600" b="1" dirty="0">
                <a:solidFill>
                  <a:srgbClr val="002060"/>
                </a:solidFill>
              </a:rPr>
              <a:t>Col. 2:7</a:t>
            </a:r>
          </a:p>
          <a:p>
            <a:pPr lvl="1"/>
            <a:r>
              <a:rPr lang="en-US" sz="3600" b="1" dirty="0">
                <a:solidFill>
                  <a:srgbClr val="002060"/>
                </a:solidFill>
              </a:rPr>
              <a:t>1 Cor. 14:26</a:t>
            </a:r>
          </a:p>
          <a:p>
            <a:pPr lvl="1"/>
            <a:r>
              <a:rPr lang="en-US" sz="3600" b="1" dirty="0">
                <a:solidFill>
                  <a:srgbClr val="002060"/>
                </a:solidFill>
              </a:rPr>
              <a:t>Eph. 4:11-12</a:t>
            </a:r>
          </a:p>
        </p:txBody>
      </p:sp>
      <p:pic>
        <p:nvPicPr>
          <p:cNvPr id="1026" name="Picture 2" descr="Bible">
            <a:extLst>
              <a:ext uri="{FF2B5EF4-FFF2-40B4-BE49-F238E27FC236}">
                <a16:creationId xmlns:a16="http://schemas.microsoft.com/office/drawing/2014/main" id="{1B1873CB-C2BC-48E8-965D-FD8BFF0256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37044" y="3684104"/>
            <a:ext cx="1828800" cy="181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560310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76CB2-9F64-4F2F-B165-3D2076ECA7E2}"/>
              </a:ext>
            </a:extLst>
          </p:cNvPr>
          <p:cNvSpPr>
            <a:spLocks noGrp="1"/>
          </p:cNvSpPr>
          <p:nvPr>
            <p:ph type="title"/>
          </p:nvPr>
        </p:nvSpPr>
        <p:spPr>
          <a:xfrm>
            <a:off x="628650" y="365126"/>
            <a:ext cx="7886700" cy="1516683"/>
          </a:xfrm>
        </p:spPr>
        <p:txBody>
          <a:bodyPr/>
          <a:lstStyle/>
          <a:p>
            <a:pPr algn="ctr"/>
            <a:r>
              <a:rPr lang="en-US" b="1" dirty="0">
                <a:solidFill>
                  <a:schemeClr val="bg1"/>
                </a:solidFill>
                <a:latin typeface="+mn-lt"/>
              </a:rPr>
              <a:t>Things That Distract Believers From Edification</a:t>
            </a:r>
          </a:p>
        </p:txBody>
      </p:sp>
      <p:sp>
        <p:nvSpPr>
          <p:cNvPr id="3" name="Content Placeholder 2">
            <a:extLst>
              <a:ext uri="{FF2B5EF4-FFF2-40B4-BE49-F238E27FC236}">
                <a16:creationId xmlns:a16="http://schemas.microsoft.com/office/drawing/2014/main" id="{EBC64A7B-7425-4169-8CB9-4D6EFC36500E}"/>
              </a:ext>
            </a:extLst>
          </p:cNvPr>
          <p:cNvSpPr>
            <a:spLocks noGrp="1"/>
          </p:cNvSpPr>
          <p:nvPr>
            <p:ph idx="1"/>
          </p:nvPr>
        </p:nvSpPr>
        <p:spPr>
          <a:xfrm>
            <a:off x="628650" y="2080591"/>
            <a:ext cx="7886700" cy="4096371"/>
          </a:xfrm>
        </p:spPr>
        <p:txBody>
          <a:bodyPr>
            <a:normAutofit/>
          </a:bodyPr>
          <a:lstStyle/>
          <a:p>
            <a:r>
              <a:rPr lang="en-US" sz="3600" b="1" dirty="0">
                <a:solidFill>
                  <a:schemeClr val="bg1"/>
                </a:solidFill>
              </a:rPr>
              <a:t>A Lack of Love - </a:t>
            </a:r>
            <a:r>
              <a:rPr lang="en-US" sz="3600" b="1" dirty="0">
                <a:solidFill>
                  <a:schemeClr val="accent5">
                    <a:lumMod val="40000"/>
                    <a:lumOff val="60000"/>
                  </a:schemeClr>
                </a:solidFill>
              </a:rPr>
              <a:t>1 Cor. 8:1</a:t>
            </a:r>
          </a:p>
          <a:p>
            <a:r>
              <a:rPr lang="en-US" sz="3600" b="1" dirty="0">
                <a:solidFill>
                  <a:schemeClr val="bg1"/>
                </a:solidFill>
              </a:rPr>
              <a:t>Selfishness - </a:t>
            </a:r>
            <a:r>
              <a:rPr lang="en-US" sz="3600" b="1" dirty="0">
                <a:solidFill>
                  <a:schemeClr val="accent5">
                    <a:lumMod val="40000"/>
                    <a:lumOff val="60000"/>
                  </a:schemeClr>
                </a:solidFill>
              </a:rPr>
              <a:t>1 Cor. 10:23-24</a:t>
            </a:r>
          </a:p>
          <a:p>
            <a:r>
              <a:rPr lang="en-US" sz="3600" b="1" dirty="0">
                <a:solidFill>
                  <a:schemeClr val="bg1"/>
                </a:solidFill>
              </a:rPr>
              <a:t>Confusion or Distractions - </a:t>
            </a:r>
            <a:r>
              <a:rPr lang="en-US" sz="3600" b="1" dirty="0">
                <a:solidFill>
                  <a:schemeClr val="accent5">
                    <a:lumMod val="40000"/>
                    <a:lumOff val="60000"/>
                  </a:schemeClr>
                </a:solidFill>
              </a:rPr>
              <a:t>1 Cor. 14:17</a:t>
            </a:r>
          </a:p>
          <a:p>
            <a:r>
              <a:rPr lang="en-US" sz="3600" b="1" dirty="0">
                <a:solidFill>
                  <a:schemeClr val="bg1"/>
                </a:solidFill>
              </a:rPr>
              <a:t>Different or Strange Doctrines - </a:t>
            </a:r>
            <a:br>
              <a:rPr lang="en-US" sz="3600" b="1" dirty="0">
                <a:solidFill>
                  <a:schemeClr val="bg1"/>
                </a:solidFill>
              </a:rPr>
            </a:br>
            <a:r>
              <a:rPr lang="en-US" sz="3600" b="1" dirty="0">
                <a:solidFill>
                  <a:schemeClr val="accent5">
                    <a:lumMod val="40000"/>
                    <a:lumOff val="60000"/>
                  </a:schemeClr>
                </a:solidFill>
              </a:rPr>
              <a:t>1 Tim. 1:3-4; 6:3-5</a:t>
            </a:r>
          </a:p>
          <a:p>
            <a:r>
              <a:rPr lang="en-US" sz="3600" b="1" dirty="0">
                <a:solidFill>
                  <a:schemeClr val="bg1"/>
                </a:solidFill>
              </a:rPr>
              <a:t>Love of the World - </a:t>
            </a:r>
            <a:r>
              <a:rPr lang="en-US" sz="3600" b="1" dirty="0">
                <a:solidFill>
                  <a:schemeClr val="accent5">
                    <a:lumMod val="40000"/>
                    <a:lumOff val="60000"/>
                  </a:schemeClr>
                </a:solidFill>
              </a:rPr>
              <a:t>Mark 4:18-19</a:t>
            </a:r>
          </a:p>
        </p:txBody>
      </p:sp>
    </p:spTree>
    <p:extLst>
      <p:ext uri="{BB962C8B-B14F-4D97-AF65-F5344CB8AC3E}">
        <p14:creationId xmlns:p14="http://schemas.microsoft.com/office/powerpoint/2010/main" val="1257251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EAAFA4-D045-4D9A-80EF-1AD4727CD8C6}"/>
              </a:ext>
            </a:extLst>
          </p:cNvPr>
          <p:cNvSpPr>
            <a:spLocks noGrp="1"/>
          </p:cNvSpPr>
          <p:nvPr>
            <p:ph idx="1"/>
          </p:nvPr>
        </p:nvSpPr>
        <p:spPr/>
        <p:txBody>
          <a:bodyPr>
            <a:normAutofit/>
          </a:bodyPr>
          <a:lstStyle/>
          <a:p>
            <a:pPr marL="0" indent="0">
              <a:buNone/>
            </a:pPr>
            <a:r>
              <a:rPr lang="en-US" sz="3600" b="1" dirty="0"/>
              <a:t>“Therefore let us pursue the things which make for peace and the things by which one may edify another.”</a:t>
            </a:r>
          </a:p>
          <a:p>
            <a:pPr marL="0" indent="0" algn="r">
              <a:buNone/>
            </a:pPr>
            <a:r>
              <a:rPr lang="en-US" sz="3600" b="1" dirty="0"/>
              <a:t>Romans 14:19</a:t>
            </a:r>
          </a:p>
        </p:txBody>
      </p:sp>
      <p:pic>
        <p:nvPicPr>
          <p:cNvPr id="6" name="Picture 2" descr="Bible">
            <a:extLst>
              <a:ext uri="{FF2B5EF4-FFF2-40B4-BE49-F238E27FC236}">
                <a16:creationId xmlns:a16="http://schemas.microsoft.com/office/drawing/2014/main" id="{E6651107-3059-4E06-A337-B39658F74C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4661" y="3733800"/>
            <a:ext cx="1828800" cy="1817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02778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77</TotalTime>
  <Words>299</Words>
  <Application>Microsoft Office PowerPoint</Application>
  <PresentationFormat>On-screen Show (4:3)</PresentationFormat>
  <Paragraphs>34</Paragraphs>
  <Slides>10</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Calibri Light</vt:lpstr>
      <vt:lpstr>Office Theme</vt:lpstr>
      <vt:lpstr>1_Office Theme</vt:lpstr>
      <vt:lpstr>PowerPoint Presentation</vt:lpstr>
      <vt:lpstr>Edification</vt:lpstr>
      <vt:lpstr>What is Edification?</vt:lpstr>
      <vt:lpstr>What is Edification?</vt:lpstr>
      <vt:lpstr>What is Edification?</vt:lpstr>
      <vt:lpstr>When Are We Edified?</vt:lpstr>
      <vt:lpstr>When Are We Edified?</vt:lpstr>
      <vt:lpstr>Things That Distract Believers From Edification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Edification</dc:title>
  <dc:creator>Heath Rogers</dc:creator>
  <cp:lastModifiedBy>Heath Rogers</cp:lastModifiedBy>
  <cp:revision>12</cp:revision>
  <dcterms:created xsi:type="dcterms:W3CDTF">2017-12-14T18:47:45Z</dcterms:created>
  <dcterms:modified xsi:type="dcterms:W3CDTF">2018-04-01T22:03:40Z</dcterms:modified>
</cp:coreProperties>
</file>