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79" r:id="rId5"/>
    <p:sldId id="280" r:id="rId6"/>
    <p:sldId id="263" r:id="rId7"/>
    <p:sldId id="264" r:id="rId8"/>
    <p:sldId id="287" r:id="rId9"/>
    <p:sldId id="297" r:id="rId10"/>
    <p:sldId id="298" r:id="rId11"/>
    <p:sldId id="281" r:id="rId12"/>
    <p:sldId id="288" r:id="rId13"/>
    <p:sldId id="301" r:id="rId14"/>
    <p:sldId id="302" r:id="rId15"/>
    <p:sldId id="304" r:id="rId16"/>
    <p:sldId id="305" r:id="rId17"/>
    <p:sldId id="282" r:id="rId18"/>
    <p:sldId id="290" r:id="rId19"/>
    <p:sldId id="291" r:id="rId20"/>
    <p:sldId id="283" r:id="rId21"/>
    <p:sldId id="292" r:id="rId22"/>
    <p:sldId id="284" r:id="rId23"/>
    <p:sldId id="293" r:id="rId24"/>
    <p:sldId id="285" r:id="rId25"/>
    <p:sldId id="294" r:id="rId26"/>
    <p:sldId id="295" r:id="rId27"/>
    <p:sldId id="286" r:id="rId28"/>
    <p:sldId id="307" r:id="rId29"/>
    <p:sldId id="296" r:id="rId30"/>
    <p:sldId id="257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D187C9-4189-4559-B7E8-52F5A01C6D1D}" v="5" dt="2018-10-05T14:03:35.9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7" d="100"/>
          <a:sy n="57" d="100"/>
        </p:scale>
        <p:origin x="1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EAEF-5031-467C-A177-4376813FE811}" type="datetimeFigureOut">
              <a:rPr lang="en-US" smtClean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535D-2FEB-4A09-A065-FD13D4A41E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966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EAEF-5031-467C-A177-4376813FE811}" type="datetimeFigureOut">
              <a:rPr lang="en-US" smtClean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535D-2FEB-4A09-A065-FD13D4A41E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907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EAEF-5031-467C-A177-4376813FE811}" type="datetimeFigureOut">
              <a:rPr lang="en-US" smtClean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535D-2FEB-4A09-A065-FD13D4A41E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21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EAEF-5031-467C-A177-4376813FE811}" type="datetimeFigureOut">
              <a:rPr lang="en-US" smtClean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535D-2FEB-4A09-A065-FD13D4A41E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329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EAEF-5031-467C-A177-4376813FE811}" type="datetimeFigureOut">
              <a:rPr lang="en-US" smtClean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535D-2FEB-4A09-A065-FD13D4A41E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978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EAEF-5031-467C-A177-4376813FE811}" type="datetimeFigureOut">
              <a:rPr lang="en-US" smtClean="0"/>
              <a:t>4/12/2019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535D-2FEB-4A09-A065-FD13D4A41E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448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EAEF-5031-467C-A177-4376813FE811}" type="datetimeFigureOut">
              <a:rPr lang="en-US" smtClean="0"/>
              <a:t>4/12/2019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535D-2FEB-4A09-A065-FD13D4A41E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547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EAEF-5031-467C-A177-4376813FE811}" type="datetimeFigureOut">
              <a:rPr lang="en-US" smtClean="0"/>
              <a:t>4/12/2019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535D-2FEB-4A09-A065-FD13D4A41E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68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EAEF-5031-467C-A177-4376813FE811}" type="datetimeFigureOut">
              <a:rPr lang="en-US" smtClean="0"/>
              <a:t>4/12/2019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535D-2FEB-4A09-A065-FD13D4A41E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89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EAEF-5031-467C-A177-4376813FE811}" type="datetimeFigureOut">
              <a:rPr lang="en-US" smtClean="0"/>
              <a:t>4/12/2019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535D-2FEB-4A09-A065-FD13D4A41E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871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EAEF-5031-467C-A177-4376813FE811}" type="datetimeFigureOut">
              <a:rPr lang="en-US" smtClean="0"/>
              <a:t>4/12/2019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535D-2FEB-4A09-A065-FD13D4A41E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520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DEAEF-5031-467C-A177-4376813FE811}" type="datetimeFigureOut">
              <a:rPr lang="en-US" smtClean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6535D-2FEB-4A09-A065-FD13D4A41E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008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13057-6BF0-4DB6-9529-60CA39534E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4161F5-AF38-4B7B-ADAC-ACEE5ECC8A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114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C5F99-88E5-4B2F-843D-CFEDF150A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Fellowship – Purpose of Word        </a:t>
            </a:r>
            <a:r>
              <a:rPr lang="en-US" b="1" dirty="0">
                <a:solidFill>
                  <a:schemeClr val="accent1"/>
                </a:solidFill>
              </a:rPr>
              <a:t>(I Jn. 1:3-7)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37E91-623A-4633-8C1D-C7A3FD3C3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Basis of fellowship “with us” (Apostles – Man)  and “with the Father and the Son” (God)  </a:t>
            </a:r>
          </a:p>
          <a:p>
            <a:r>
              <a:rPr lang="en-US" sz="3200" b="1" dirty="0"/>
              <a:t>Apostles Declare Revealed Truth: </a:t>
            </a:r>
            <a:r>
              <a:rPr lang="en-US" sz="3200" b="1" i="1" dirty="0"/>
              <a:t>God is light </a:t>
            </a:r>
            <a:r>
              <a:rPr lang="en-US" sz="3200" b="1" dirty="0"/>
              <a:t>(v. 3,5)</a:t>
            </a:r>
          </a:p>
          <a:p>
            <a:r>
              <a:rPr lang="en-US" sz="3200" b="1" dirty="0"/>
              <a:t>Revealed light  produces differences for the mind – </a:t>
            </a:r>
            <a:r>
              <a:rPr lang="en-US" sz="3200" b="1" i="1" dirty="0"/>
              <a:t>no darkness at all </a:t>
            </a:r>
            <a:r>
              <a:rPr lang="en-US" sz="3200" b="1" dirty="0"/>
              <a:t>(v. 5)</a:t>
            </a:r>
          </a:p>
          <a:p>
            <a:r>
              <a:rPr lang="en-US" sz="3200" b="1" dirty="0"/>
              <a:t>Revealed light establishes boundary for living – </a:t>
            </a:r>
            <a:r>
              <a:rPr lang="en-US" sz="3200" b="1" i="1" dirty="0"/>
              <a:t>walk in the light </a:t>
            </a:r>
            <a:r>
              <a:rPr lang="en-US" sz="3200" b="1" dirty="0">
                <a:solidFill>
                  <a:schemeClr val="accent1"/>
                </a:solidFill>
              </a:rPr>
              <a:t>(v. 7) </a:t>
            </a:r>
          </a:p>
        </p:txBody>
      </p:sp>
    </p:spTree>
    <p:extLst>
      <p:ext uri="{BB962C8B-B14F-4D97-AF65-F5344CB8AC3E}">
        <p14:creationId xmlns:p14="http://schemas.microsoft.com/office/powerpoint/2010/main" val="3628124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C5F99-88E5-4B2F-843D-CFEDF150A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Fellowship with God  – When My Life is not Sinless ???  </a:t>
            </a:r>
            <a:r>
              <a:rPr lang="en-US" b="1" dirty="0">
                <a:solidFill>
                  <a:schemeClr val="accent1"/>
                </a:solidFill>
              </a:rPr>
              <a:t>(I Jn. 1:5,7)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37E91-623A-4633-8C1D-C7A3FD3C3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Spiritual Mindset: I will not continue in sin             </a:t>
            </a:r>
            <a:r>
              <a:rPr lang="en-US" sz="3200" b="1" dirty="0">
                <a:solidFill>
                  <a:srgbClr val="00B0F0"/>
                </a:solidFill>
              </a:rPr>
              <a:t>(I Jn. 3:9, Rom. 6:10-11) </a:t>
            </a:r>
          </a:p>
        </p:txBody>
      </p:sp>
    </p:spTree>
    <p:extLst>
      <p:ext uri="{BB962C8B-B14F-4D97-AF65-F5344CB8AC3E}">
        <p14:creationId xmlns:p14="http://schemas.microsoft.com/office/powerpoint/2010/main" val="1565477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C5F99-88E5-4B2F-843D-CFEDF150A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Fellowship with God  – When My Life is not Sinless ???  </a:t>
            </a:r>
            <a:r>
              <a:rPr lang="en-US" b="1" dirty="0">
                <a:solidFill>
                  <a:schemeClr val="accent1"/>
                </a:solidFill>
              </a:rPr>
              <a:t>(I Jn. 1:5,7)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37E91-623A-4633-8C1D-C7A3FD3C3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Spiritual Mindset: I will not continue in sin             (I Jn. 3:9, Rom. 6:10-11) </a:t>
            </a:r>
          </a:p>
          <a:p>
            <a:r>
              <a:rPr lang="en-US" sz="3200" b="1" dirty="0"/>
              <a:t>Yet…??? (Truth: </a:t>
            </a:r>
            <a:r>
              <a:rPr lang="en-US" sz="3200" b="1" dirty="0">
                <a:solidFill>
                  <a:srgbClr val="0070C0"/>
                </a:solidFill>
              </a:rPr>
              <a:t>I Jn. 1:6, 8, 10</a:t>
            </a:r>
            <a:r>
              <a:rPr lang="en-US" sz="3200" b="1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922128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C5F99-88E5-4B2F-843D-CFEDF150A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Fellowship with God  – When My Life is not Sinless ???  </a:t>
            </a:r>
            <a:r>
              <a:rPr lang="en-US" b="1" dirty="0">
                <a:solidFill>
                  <a:schemeClr val="accent1"/>
                </a:solidFill>
              </a:rPr>
              <a:t>(I Jn. 1:5,7)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37E91-623A-4633-8C1D-C7A3FD3C3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Spiritual Mindset: I will not continue in sin             (I Jn. 3:9, Rom. 6:10-11) </a:t>
            </a:r>
          </a:p>
          <a:p>
            <a:r>
              <a:rPr lang="en-US" sz="3200" b="1" dirty="0"/>
              <a:t>Yet…??? (Truth: I Jn. 1:6, 8, 10)</a:t>
            </a:r>
          </a:p>
          <a:p>
            <a:r>
              <a:rPr lang="en-US" sz="3200" b="1" dirty="0"/>
              <a:t>Spiritual Action: CONFESS; REPENT, PRAY              </a:t>
            </a:r>
            <a:r>
              <a:rPr lang="en-US" sz="3200" b="1" dirty="0">
                <a:solidFill>
                  <a:srgbClr val="0070C0"/>
                </a:solidFill>
              </a:rPr>
              <a:t>(I Jn. 1:9, Acts 8:13, 18-19, 22-24) </a:t>
            </a:r>
          </a:p>
          <a:p>
            <a:pPr marL="0" indent="0">
              <a:buNone/>
            </a:pPr>
            <a:endParaRPr lang="en-US" sz="3200" b="1" dirty="0"/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9778844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C5F99-88E5-4B2F-843D-CFEDF150A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Fellowship with God  – When My Life is not Sinless ???  </a:t>
            </a:r>
            <a:r>
              <a:rPr lang="en-US" b="1" dirty="0">
                <a:solidFill>
                  <a:schemeClr val="accent1"/>
                </a:solidFill>
              </a:rPr>
              <a:t>(I Jn. 1:5,7)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37E91-623A-4633-8C1D-C7A3FD3C3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Spiritual Mindset: I will not continue in sin             (I Jn. 3:9, Rom. 6:10-11) </a:t>
            </a:r>
          </a:p>
          <a:p>
            <a:r>
              <a:rPr lang="en-US" sz="3200" b="1" dirty="0"/>
              <a:t>Yet…??? (Truth: I Jn. 1:6, 8, 10)</a:t>
            </a:r>
          </a:p>
          <a:p>
            <a:r>
              <a:rPr lang="en-US" sz="3200" b="1" dirty="0"/>
              <a:t>Spiritual Action: CONFESS; REPENT, PRAY              (I Jn. 1:9, Acts 8:13, 18-19, 22-24) </a:t>
            </a:r>
          </a:p>
          <a:p>
            <a:r>
              <a:rPr lang="en-US" sz="3200" b="1" dirty="0"/>
              <a:t>Was Simon’s Sin a “sin unto death”?     </a:t>
            </a:r>
            <a:r>
              <a:rPr lang="en-US" sz="3200" b="1" dirty="0">
                <a:solidFill>
                  <a:srgbClr val="0070C0"/>
                </a:solidFill>
              </a:rPr>
              <a:t>(Rom. 6:23,  I Jn. 5:16-17, Acts 8:23-24)</a:t>
            </a:r>
          </a:p>
          <a:p>
            <a:pPr marL="0" indent="0">
              <a:buNone/>
            </a:pPr>
            <a:endParaRPr lang="en-US" sz="3200" b="1" dirty="0"/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904133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EB6DBCB-98E7-4D03-A188-D446A53B324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4000">
                <a:schemeClr val="accent1">
                  <a:lumMod val="11000"/>
                  <a:lumOff val="89000"/>
                  <a:alpha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A close up of a piece of paper&#10;&#10;Description generated with high confidence">
            <a:extLst>
              <a:ext uri="{FF2B5EF4-FFF2-40B4-BE49-F238E27FC236}">
                <a16:creationId xmlns:a16="http://schemas.microsoft.com/office/drawing/2014/main" id="{FD00EF15-571C-4997-B643-3051F77428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 trans="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061"/>
            <a:ext cx="9144000" cy="6858000"/>
          </a:xfrm>
          <a:prstGeom prst="rect">
            <a:avLst/>
          </a:prstGeom>
          <a:gradFill>
            <a:gsLst>
              <a:gs pos="4000">
                <a:schemeClr val="accent1">
                  <a:lumMod val="11000"/>
                  <a:lumOff val="89000"/>
                  <a:alpha val="51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01A0A71-2241-47F1-834F-4B297762FC2A}"/>
              </a:ext>
            </a:extLst>
          </p:cNvPr>
          <p:cNvSpPr/>
          <p:nvPr/>
        </p:nvSpPr>
        <p:spPr>
          <a:xfrm>
            <a:off x="2255274" y="2108180"/>
            <a:ext cx="5014452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6000" b="1" cap="none" spc="0" dirty="0">
                <a:ln/>
                <a:solidFill>
                  <a:srgbClr val="002060"/>
                </a:solidFill>
                <a:effectLst/>
              </a:rPr>
              <a:t>What is my Life Like in Fellowship with God?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4B0940-95F5-4DB7-B1CD-63F2AF6115F6}"/>
              </a:ext>
            </a:extLst>
          </p:cNvPr>
          <p:cNvSpPr txBox="1"/>
          <p:nvPr/>
        </p:nvSpPr>
        <p:spPr>
          <a:xfrm>
            <a:off x="142695" y="152490"/>
            <a:ext cx="42251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C000"/>
                </a:solidFill>
              </a:rPr>
              <a:t>I will walk in the light –    do the truth   </a:t>
            </a:r>
          </a:p>
        </p:txBody>
      </p:sp>
    </p:spTree>
    <p:extLst>
      <p:ext uri="{BB962C8B-B14F-4D97-AF65-F5344CB8AC3E}">
        <p14:creationId xmlns:p14="http://schemas.microsoft.com/office/powerpoint/2010/main" val="1604481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EB6DBCB-98E7-4D03-A188-D446A53B324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4000">
                <a:schemeClr val="accent1">
                  <a:lumMod val="11000"/>
                  <a:lumOff val="89000"/>
                  <a:alpha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A close up of a piece of paper&#10;&#10;Description generated with high confidence">
            <a:extLst>
              <a:ext uri="{FF2B5EF4-FFF2-40B4-BE49-F238E27FC236}">
                <a16:creationId xmlns:a16="http://schemas.microsoft.com/office/drawing/2014/main" id="{FD00EF15-571C-4997-B643-3051F77428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 trans="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061"/>
            <a:ext cx="9144000" cy="6858000"/>
          </a:xfrm>
          <a:prstGeom prst="rect">
            <a:avLst/>
          </a:prstGeom>
          <a:gradFill>
            <a:gsLst>
              <a:gs pos="4000">
                <a:schemeClr val="accent1">
                  <a:lumMod val="11000"/>
                  <a:lumOff val="89000"/>
                  <a:alpha val="51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01A0A71-2241-47F1-834F-4B297762FC2A}"/>
              </a:ext>
            </a:extLst>
          </p:cNvPr>
          <p:cNvSpPr/>
          <p:nvPr/>
        </p:nvSpPr>
        <p:spPr>
          <a:xfrm>
            <a:off x="2255274" y="2108180"/>
            <a:ext cx="5014452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6000" b="1" cap="none" spc="0" dirty="0">
                <a:ln/>
                <a:solidFill>
                  <a:srgbClr val="002060"/>
                </a:solidFill>
                <a:effectLst/>
              </a:rPr>
              <a:t>What is my Life Like in Fellowship with God?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4B0940-95F5-4DB7-B1CD-63F2AF6115F6}"/>
              </a:ext>
            </a:extLst>
          </p:cNvPr>
          <p:cNvSpPr txBox="1"/>
          <p:nvPr/>
        </p:nvSpPr>
        <p:spPr>
          <a:xfrm>
            <a:off x="142695" y="152490"/>
            <a:ext cx="42251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C000"/>
                </a:solidFill>
              </a:rPr>
              <a:t>I will walk in the light –    do the truth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91EFB0-0087-4286-ADCA-6FBC451FE9CA}"/>
              </a:ext>
            </a:extLst>
          </p:cNvPr>
          <p:cNvSpPr txBox="1"/>
          <p:nvPr/>
        </p:nvSpPr>
        <p:spPr>
          <a:xfrm>
            <a:off x="5055073" y="105014"/>
            <a:ext cx="44293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I will make the necessary corrections when I do sin…</a:t>
            </a:r>
          </a:p>
        </p:txBody>
      </p:sp>
    </p:spTree>
    <p:extLst>
      <p:ext uri="{BB962C8B-B14F-4D97-AF65-F5344CB8AC3E}">
        <p14:creationId xmlns:p14="http://schemas.microsoft.com/office/powerpoint/2010/main" val="12696997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C5F99-88E5-4B2F-843D-CFEDF150A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Fellowship with God  – Grounded in Absolute Truth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37E91-623A-4633-8C1D-C7A3FD3C3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Jesus Christ – His Word                                  </a:t>
            </a:r>
            <a:r>
              <a:rPr lang="en-US" sz="3200" b="1" dirty="0">
                <a:solidFill>
                  <a:srgbClr val="00B0F0"/>
                </a:solidFill>
              </a:rPr>
              <a:t>(Jn. 14:6, Jn. 8:31-32) </a:t>
            </a:r>
          </a:p>
        </p:txBody>
      </p:sp>
    </p:spTree>
    <p:extLst>
      <p:ext uri="{BB962C8B-B14F-4D97-AF65-F5344CB8AC3E}">
        <p14:creationId xmlns:p14="http://schemas.microsoft.com/office/powerpoint/2010/main" val="33348340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C5F99-88E5-4B2F-843D-CFEDF150A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Fellowship with God  – Grounded in Absolute Truth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37E91-623A-4633-8C1D-C7A3FD3C3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Jesus Christ – His Word                                  (Jn. 14:6, Jn. 8:31-32) </a:t>
            </a:r>
          </a:p>
          <a:p>
            <a:r>
              <a:rPr lang="en-US" sz="3200" b="1" dirty="0"/>
              <a:t>Truth “in us” – we should “do the truth”      </a:t>
            </a:r>
            <a:r>
              <a:rPr lang="en-US" sz="3200" b="1" dirty="0">
                <a:solidFill>
                  <a:srgbClr val="00B0F0"/>
                </a:solidFill>
              </a:rPr>
              <a:t>(I Jn. 1:6,8) </a:t>
            </a:r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928288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C5F99-88E5-4B2F-843D-CFEDF150A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Fellowship with God  – Grounded in Absolute Truth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37E91-623A-4633-8C1D-C7A3FD3C3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Jesus Christ – His Word                                  (Jn. 14:6, Jn. 8:31-32) </a:t>
            </a:r>
          </a:p>
          <a:p>
            <a:r>
              <a:rPr lang="en-US" sz="3200" b="1" dirty="0"/>
              <a:t>Truth “in us” – we should “do the truth”      (I Jn. 1:6,8) </a:t>
            </a:r>
          </a:p>
          <a:p>
            <a:r>
              <a:rPr lang="en-US" sz="3200" b="1" dirty="0"/>
              <a:t>Objective Truth Clarifies Subjective Claims  </a:t>
            </a:r>
            <a:r>
              <a:rPr lang="en-US" sz="3200" b="1" dirty="0">
                <a:solidFill>
                  <a:srgbClr val="00B0F0"/>
                </a:solidFill>
              </a:rPr>
              <a:t>(I Jn. 2:4-6) </a:t>
            </a:r>
          </a:p>
          <a:p>
            <a:pPr lvl="1"/>
            <a:r>
              <a:rPr lang="en-US" sz="2800" b="1" dirty="0"/>
              <a:t>“I Know Jesus”</a:t>
            </a:r>
          </a:p>
          <a:p>
            <a:pPr lvl="1"/>
            <a:r>
              <a:rPr lang="en-US" sz="2800" b="1" dirty="0"/>
              <a:t>“I love God” </a:t>
            </a:r>
          </a:p>
          <a:p>
            <a:pPr lvl="1"/>
            <a:r>
              <a:rPr lang="en-US" sz="2800" b="1" dirty="0"/>
              <a:t>“I am in Him” </a:t>
            </a:r>
          </a:p>
        </p:txBody>
      </p:sp>
    </p:spTree>
    <p:extLst>
      <p:ext uri="{BB962C8B-B14F-4D97-AF65-F5344CB8AC3E}">
        <p14:creationId xmlns:p14="http://schemas.microsoft.com/office/powerpoint/2010/main" val="59352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EB6DBCB-98E7-4D03-A188-D446A53B324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4000">
                <a:schemeClr val="accent1">
                  <a:lumMod val="11000"/>
                  <a:lumOff val="89000"/>
                  <a:alpha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A close up of a piece of paper&#10;&#10;Description generated with high confidence">
            <a:extLst>
              <a:ext uri="{FF2B5EF4-FFF2-40B4-BE49-F238E27FC236}">
                <a16:creationId xmlns:a16="http://schemas.microsoft.com/office/drawing/2014/main" id="{FD00EF15-571C-4997-B643-3051F77428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 trans="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4000">
                <a:schemeClr val="accent1">
                  <a:lumMod val="11000"/>
                  <a:lumOff val="89000"/>
                  <a:alpha val="51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01A0A71-2241-47F1-834F-4B297762FC2A}"/>
              </a:ext>
            </a:extLst>
          </p:cNvPr>
          <p:cNvSpPr/>
          <p:nvPr/>
        </p:nvSpPr>
        <p:spPr>
          <a:xfrm>
            <a:off x="2255274" y="2108180"/>
            <a:ext cx="5014452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6000" b="1" cap="none" spc="0" dirty="0">
                <a:ln/>
                <a:solidFill>
                  <a:srgbClr val="002060"/>
                </a:solidFill>
                <a:effectLst/>
              </a:rPr>
              <a:t>What is my Life Like in Fellowship with God? </a:t>
            </a:r>
          </a:p>
        </p:txBody>
      </p:sp>
    </p:spTree>
    <p:extLst>
      <p:ext uri="{BB962C8B-B14F-4D97-AF65-F5344CB8AC3E}">
        <p14:creationId xmlns:p14="http://schemas.microsoft.com/office/powerpoint/2010/main" val="232280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C5F99-88E5-4B2F-843D-CFEDF150A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Fellowship with God  – Grounded in Absolute Truth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37E91-623A-4633-8C1D-C7A3FD3C3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Found in the “Apostles’ Doctrine”                  </a:t>
            </a:r>
            <a:r>
              <a:rPr lang="en-US" sz="3200" b="1" dirty="0">
                <a:solidFill>
                  <a:schemeClr val="accent1"/>
                </a:solidFill>
              </a:rPr>
              <a:t>(I Jn. 4:2-6, Acts 2:42)</a:t>
            </a:r>
          </a:p>
          <a:p>
            <a:pPr lvl="1"/>
            <a:r>
              <a:rPr lang="en-US" sz="3200" b="1" dirty="0"/>
              <a:t>We know the Truth from God’s Spirit, and are Of God if we believe Jesus Christ has come in the flesh </a:t>
            </a:r>
            <a:r>
              <a:rPr lang="en-US" sz="3200" b="1" dirty="0">
                <a:solidFill>
                  <a:schemeClr val="accent1"/>
                </a:solidFill>
              </a:rPr>
              <a:t>(I Jn. 4:2)</a:t>
            </a:r>
            <a:r>
              <a:rPr lang="en-US" sz="32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776063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C5F99-88E5-4B2F-843D-CFEDF150A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Fellowship with God  – Grounded in Absolute Truth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37E91-623A-4633-8C1D-C7A3FD3C3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/>
              <a:t>Found in the “Apostles’ Doctrine”                  </a:t>
            </a:r>
            <a:r>
              <a:rPr lang="en-US" sz="3200" b="1" dirty="0">
                <a:solidFill>
                  <a:schemeClr val="accent1"/>
                </a:solidFill>
              </a:rPr>
              <a:t>(I Jn. 4:2-6, Acts 2:42)</a:t>
            </a:r>
          </a:p>
          <a:p>
            <a:pPr lvl="1"/>
            <a:r>
              <a:rPr lang="en-US" sz="3200" b="1" dirty="0"/>
              <a:t>We know the Truth from God’s Spirit, and are Of God if we believe Jesus Christ has come in the flesh </a:t>
            </a:r>
            <a:r>
              <a:rPr lang="en-US" sz="3200" b="1" dirty="0">
                <a:solidFill>
                  <a:schemeClr val="accent1"/>
                </a:solidFill>
              </a:rPr>
              <a:t>(I Jn. 4:2)</a:t>
            </a:r>
            <a:r>
              <a:rPr lang="en-US" sz="3200" b="1" dirty="0"/>
              <a:t>. </a:t>
            </a:r>
          </a:p>
          <a:p>
            <a:pPr lvl="1"/>
            <a:r>
              <a:rPr lang="en-US" sz="3200" b="1" dirty="0"/>
              <a:t>Don’t confess this Truth? - Not of God     </a:t>
            </a:r>
            <a:r>
              <a:rPr lang="en-US" sz="3200" b="1" dirty="0">
                <a:solidFill>
                  <a:schemeClr val="accent1"/>
                </a:solidFill>
              </a:rPr>
              <a:t>(I Jn. 4:3)  </a:t>
            </a:r>
          </a:p>
          <a:p>
            <a:pPr lvl="1"/>
            <a:r>
              <a:rPr lang="en-US" sz="3200" b="1" dirty="0"/>
              <a:t>Those of God hear “us” the apostles : can distinguish between Truth And Error        </a:t>
            </a:r>
            <a:r>
              <a:rPr lang="en-US" sz="3200" b="1" dirty="0">
                <a:solidFill>
                  <a:schemeClr val="accent1"/>
                </a:solidFill>
              </a:rPr>
              <a:t>(I Jn. 4:6) </a:t>
            </a:r>
          </a:p>
        </p:txBody>
      </p:sp>
    </p:spTree>
    <p:extLst>
      <p:ext uri="{BB962C8B-B14F-4D97-AF65-F5344CB8AC3E}">
        <p14:creationId xmlns:p14="http://schemas.microsoft.com/office/powerpoint/2010/main" val="42268673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C5F99-88E5-4B2F-843D-CFEDF150A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Fellowship with God  – We Do Not Love the World </a:t>
            </a:r>
            <a:r>
              <a:rPr lang="en-US" b="1" dirty="0">
                <a:solidFill>
                  <a:schemeClr val="accent1"/>
                </a:solidFill>
              </a:rPr>
              <a:t>(I Jn. 2:15-17)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37E91-623A-4633-8C1D-C7A3FD3C3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Knowledge Equips Us With A “Discerning Love” </a:t>
            </a:r>
            <a:r>
              <a:rPr lang="en-US" sz="3200" b="1" dirty="0">
                <a:solidFill>
                  <a:schemeClr val="accent1"/>
                </a:solidFill>
              </a:rPr>
              <a:t>(Phil. 1:9-10) </a:t>
            </a:r>
          </a:p>
          <a:p>
            <a:pPr marL="0" indent="0">
              <a:buNone/>
            </a:pPr>
            <a:endParaRPr lang="en-US" sz="3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3573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C5F99-88E5-4B2F-843D-CFEDF150A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Fellowship with God  – We Do Not Love the World </a:t>
            </a:r>
            <a:r>
              <a:rPr lang="en-US" b="1" dirty="0">
                <a:solidFill>
                  <a:schemeClr val="accent1"/>
                </a:solidFill>
              </a:rPr>
              <a:t>(I Jn. 2:15-17)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37E91-623A-4633-8C1D-C7A3FD3C3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Knowledge Equips Us With A “Discerning Love” </a:t>
            </a:r>
            <a:r>
              <a:rPr lang="en-US" sz="3200" b="1" dirty="0">
                <a:solidFill>
                  <a:schemeClr val="accent1"/>
                </a:solidFill>
              </a:rPr>
              <a:t>(Phil. 1:9-10) </a:t>
            </a:r>
          </a:p>
          <a:p>
            <a:r>
              <a:rPr lang="en-US" sz="3200" b="1" dirty="0"/>
              <a:t>We will value the world or value God          </a:t>
            </a:r>
            <a:r>
              <a:rPr lang="en-US" sz="3200" b="1" dirty="0">
                <a:solidFill>
                  <a:schemeClr val="accent1"/>
                </a:solidFill>
              </a:rPr>
              <a:t>(cf. I Peter 2:11) </a:t>
            </a:r>
          </a:p>
          <a:p>
            <a:r>
              <a:rPr lang="en-US" sz="3200" b="1" dirty="0"/>
              <a:t>The world with all its trappings will perish – obey God: you will abide forever </a:t>
            </a:r>
            <a:r>
              <a:rPr lang="en-US" sz="3200" b="1" dirty="0">
                <a:solidFill>
                  <a:schemeClr val="accent1"/>
                </a:solidFill>
              </a:rPr>
              <a:t>(I Jn. 2:17) </a:t>
            </a:r>
          </a:p>
          <a:p>
            <a:endParaRPr lang="en-US" sz="3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308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C5F99-88E5-4B2F-843D-CFEDF150A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Fellowship with God  – We Will Love Our Brother </a:t>
            </a:r>
            <a:r>
              <a:rPr lang="en-US" b="1" dirty="0">
                <a:solidFill>
                  <a:schemeClr val="accent1"/>
                </a:solidFill>
              </a:rPr>
              <a:t>(I Jn. 2:9-10)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37E91-623A-4633-8C1D-C7A3FD3C3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Determining factor if we are walking in the light or walking in Darkness.</a:t>
            </a:r>
          </a:p>
          <a:p>
            <a:r>
              <a:rPr lang="en-US" sz="3200" b="1" dirty="0"/>
              <a:t>One is in Darkness, despite of what one says, if he hates his brother. </a:t>
            </a:r>
          </a:p>
          <a:p>
            <a:endParaRPr lang="en-US" sz="3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2103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C5F99-88E5-4B2F-843D-CFEDF150A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Fellowship with God  – We Will Love Our Brother </a:t>
            </a:r>
            <a:r>
              <a:rPr lang="en-US" b="1" dirty="0">
                <a:solidFill>
                  <a:schemeClr val="accent1"/>
                </a:solidFill>
              </a:rPr>
              <a:t>(I Jn. 2:9-10)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37E91-623A-4633-8C1D-C7A3FD3C3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Determining factor if we are walking in the light or walking in Darkness.</a:t>
            </a:r>
          </a:p>
          <a:p>
            <a:r>
              <a:rPr lang="en-US" sz="3200" b="1" dirty="0"/>
              <a:t>One is in Darkness, despite of what one says, if he hates his brother. </a:t>
            </a:r>
          </a:p>
          <a:p>
            <a:r>
              <a:rPr lang="en-US" sz="3200" b="1" dirty="0"/>
              <a:t>Being in the light – one is not a stumbling block to self or others. </a:t>
            </a:r>
          </a:p>
          <a:p>
            <a:pPr marL="0" indent="0">
              <a:buNone/>
            </a:pPr>
            <a:endParaRPr lang="en-US" sz="3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005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C5F99-88E5-4B2F-843D-CFEDF150A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Fellowship with God  – We Will Love Our Brother </a:t>
            </a:r>
            <a:r>
              <a:rPr lang="en-US" b="1" dirty="0">
                <a:solidFill>
                  <a:schemeClr val="accent1"/>
                </a:solidFill>
              </a:rPr>
              <a:t>(I Jn. 2:9-10)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37E91-623A-4633-8C1D-C7A3FD3C3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/>
              <a:t>Determining factor if we are walking in the light or walking in Darkness.</a:t>
            </a:r>
          </a:p>
          <a:p>
            <a:r>
              <a:rPr lang="en-US" sz="3200" b="1" dirty="0"/>
              <a:t>One is in Darkness, despite of what one says, if he hates his brother. </a:t>
            </a:r>
          </a:p>
          <a:p>
            <a:r>
              <a:rPr lang="en-US" sz="3200" b="1" dirty="0"/>
              <a:t>Being in the light – one is not a stumbling block to self or others. </a:t>
            </a:r>
          </a:p>
          <a:p>
            <a:r>
              <a:rPr lang="en-US" sz="3200" b="1" dirty="0"/>
              <a:t>Love God and Obey His Commandments: you will know if you are loving your brother </a:t>
            </a:r>
            <a:r>
              <a:rPr lang="en-US" sz="3200" b="1" dirty="0">
                <a:solidFill>
                  <a:srgbClr val="00B0F0"/>
                </a:solidFill>
              </a:rPr>
              <a:t>(I Jn. 5:2) </a:t>
            </a:r>
            <a:r>
              <a:rPr lang="en-US" sz="3200" b="1" dirty="0"/>
              <a:t>– no stumbling block. </a:t>
            </a:r>
          </a:p>
          <a:p>
            <a:endParaRPr lang="en-US" sz="3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2395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C5F99-88E5-4B2F-843D-CFEDF150A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Fellowship with God  – Are You Dressing Modestly? </a:t>
            </a:r>
            <a:r>
              <a:rPr lang="en-US" b="1" dirty="0">
                <a:solidFill>
                  <a:srgbClr val="00B0F0"/>
                </a:solidFill>
              </a:rPr>
              <a:t>(I Tim. 2:9-10)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37E91-623A-4633-8C1D-C7A3FD3C3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Will manifest when heart is molded by God’s declaration of Truth: “Shamefastness” and “Sobriety”</a:t>
            </a:r>
          </a:p>
          <a:p>
            <a:pPr lvl="1"/>
            <a:r>
              <a:rPr lang="en-US" sz="2800" b="1" dirty="0"/>
              <a:t>Shamefastness: </a:t>
            </a:r>
            <a:r>
              <a:rPr lang="en-US" sz="2800" b="1" i="1" dirty="0"/>
              <a:t>“shrinking back from crossing the line of impropriety” </a:t>
            </a:r>
          </a:p>
          <a:p>
            <a:pPr lvl="1"/>
            <a:r>
              <a:rPr lang="en-US" sz="2800" b="1" dirty="0"/>
              <a:t>Lack of it: </a:t>
            </a:r>
            <a:r>
              <a:rPr lang="en-US" sz="2800" b="1" dirty="0">
                <a:solidFill>
                  <a:schemeClr val="accent1"/>
                </a:solidFill>
              </a:rPr>
              <a:t>(Lk. 11:5-8) </a:t>
            </a:r>
          </a:p>
          <a:p>
            <a:pPr marL="0" indent="0">
              <a:buNone/>
            </a:pPr>
            <a:endParaRPr lang="en-US" sz="3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4865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C5F99-88E5-4B2F-843D-CFEDF150A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Fellowship with God  – Are You Dressing Modestly? </a:t>
            </a:r>
            <a:r>
              <a:rPr lang="en-US" b="1" dirty="0">
                <a:solidFill>
                  <a:srgbClr val="00B0F0"/>
                </a:solidFill>
              </a:rPr>
              <a:t>(I Tim. 2:9-10)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37E91-623A-4633-8C1D-C7A3FD3C3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Will manifest when heart is molded by God’s declaration of Truth: “Shamefastness” and “Sobriety”</a:t>
            </a:r>
          </a:p>
          <a:p>
            <a:pPr lvl="1"/>
            <a:r>
              <a:rPr lang="en-US" sz="2800" b="1" dirty="0"/>
              <a:t>Shamefastness: </a:t>
            </a:r>
            <a:r>
              <a:rPr lang="en-US" sz="2800" b="1" i="1" dirty="0"/>
              <a:t>“shrinking back from crossing the line of impropriety” </a:t>
            </a:r>
          </a:p>
          <a:p>
            <a:pPr lvl="1"/>
            <a:r>
              <a:rPr lang="en-US" sz="2800" b="1" dirty="0"/>
              <a:t>Lack of it: (Lk. 11:5-8) </a:t>
            </a:r>
          </a:p>
          <a:p>
            <a:pPr lvl="1"/>
            <a:r>
              <a:rPr lang="en-US" sz="2800" b="1" dirty="0"/>
              <a:t>Nakedness covered? </a:t>
            </a:r>
            <a:r>
              <a:rPr lang="en-US" sz="2800" b="1" dirty="0">
                <a:solidFill>
                  <a:schemeClr val="accent1"/>
                </a:solidFill>
              </a:rPr>
              <a:t>(Ex. 28:42, Isa. 47:2-3)</a:t>
            </a:r>
          </a:p>
          <a:p>
            <a:pPr marL="0" indent="0">
              <a:buNone/>
            </a:pPr>
            <a:endParaRPr lang="en-US" sz="3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4528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C5F99-88E5-4B2F-843D-CFEDF150A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Fellowship with God  – Are You Dressing Modestly? </a:t>
            </a:r>
            <a:r>
              <a:rPr lang="en-US" b="1" dirty="0">
                <a:solidFill>
                  <a:srgbClr val="00B0F0"/>
                </a:solidFill>
              </a:rPr>
              <a:t>(I Tim. 2:9-10)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37E91-623A-4633-8C1D-C7A3FD3C3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Will manifest when heart is molded by God’s declaration of Truth: “Shamefastness” and “Sobriety”</a:t>
            </a:r>
          </a:p>
          <a:p>
            <a:pPr lvl="1"/>
            <a:r>
              <a:rPr lang="en-US" sz="2800" b="1" dirty="0"/>
              <a:t>Shamefastness: </a:t>
            </a:r>
            <a:r>
              <a:rPr lang="en-US" sz="2800" b="1" i="1" dirty="0"/>
              <a:t>“shrinking back from crossing the line of impropriety” </a:t>
            </a:r>
          </a:p>
          <a:p>
            <a:pPr lvl="1"/>
            <a:r>
              <a:rPr lang="en-US" sz="2800" b="1" dirty="0"/>
              <a:t>Lack of it: (Lk. 11:5-8) </a:t>
            </a:r>
          </a:p>
          <a:p>
            <a:pPr lvl="1"/>
            <a:r>
              <a:rPr lang="en-US" sz="2800" b="1" dirty="0"/>
              <a:t>Nakedness covered? (Ex. 28:42, Isa. 47:2-3)</a:t>
            </a:r>
          </a:p>
          <a:p>
            <a:pPr lvl="1"/>
            <a:r>
              <a:rPr lang="en-US" sz="2800" b="1" dirty="0"/>
              <a:t>Sobriety: the sound mind – in </a:t>
            </a:r>
            <a:r>
              <a:rPr lang="en-US" sz="2800" b="1" i="1" dirty="0"/>
              <a:t>control </a:t>
            </a:r>
            <a:r>
              <a:rPr lang="en-US" sz="2800" b="1" dirty="0"/>
              <a:t>of self, </a:t>
            </a:r>
            <a:r>
              <a:rPr lang="en-US" sz="2800" b="1" i="1" dirty="0"/>
              <a:t>sober</a:t>
            </a:r>
            <a:r>
              <a:rPr lang="en-US" sz="2800" b="1" dirty="0"/>
              <a:t> mind – </a:t>
            </a:r>
            <a:r>
              <a:rPr lang="en-US" sz="2800" b="1" dirty="0">
                <a:solidFill>
                  <a:srgbClr val="00B0F0"/>
                </a:solidFill>
              </a:rPr>
              <a:t>sound reasoning  </a:t>
            </a:r>
            <a:r>
              <a:rPr lang="en-US" sz="2800" b="1" dirty="0"/>
              <a:t>(I Tim. 2:15, Acts 26:25)</a:t>
            </a:r>
          </a:p>
          <a:p>
            <a:endParaRPr lang="en-US" sz="3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917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herd of cattle standing on top of a dirt field&#10;&#10;Description generated with very high confidence">
            <a:extLst>
              <a:ext uri="{FF2B5EF4-FFF2-40B4-BE49-F238E27FC236}">
                <a16:creationId xmlns:a16="http://schemas.microsoft.com/office/drawing/2014/main" id="{EB563D99-CD12-41C9-80C2-1BDB82CE98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6" y="174550"/>
            <a:ext cx="3777343" cy="283300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B84BD64-550A-4658-890B-7E9C79476A0D}"/>
              </a:ext>
            </a:extLst>
          </p:cNvPr>
          <p:cNvSpPr txBox="1"/>
          <p:nvPr/>
        </p:nvSpPr>
        <p:spPr>
          <a:xfrm>
            <a:off x="593359" y="2951946"/>
            <a:ext cx="29528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“unequally yoked” – Deut. 22:10</a:t>
            </a:r>
          </a:p>
        </p:txBody>
      </p:sp>
      <p:pic>
        <p:nvPicPr>
          <p:cNvPr id="11" name="Picture 10" descr="A group of cattle standing on top of a dry grass field&#10;&#10;Description generated with high confidence">
            <a:extLst>
              <a:ext uri="{FF2B5EF4-FFF2-40B4-BE49-F238E27FC236}">
                <a16:creationId xmlns:a16="http://schemas.microsoft.com/office/drawing/2014/main" id="{01486136-4E7F-4891-AC84-10AEB230F6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6" y="3906053"/>
            <a:ext cx="3868709" cy="2869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7342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13057-6BF0-4DB6-9529-60CA39534E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4161F5-AF38-4B7B-ADAC-ACEE5ECC8A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718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herd of cattle standing on top of a dirt field&#10;&#10;Description generated with very high confidence">
            <a:extLst>
              <a:ext uri="{FF2B5EF4-FFF2-40B4-BE49-F238E27FC236}">
                <a16:creationId xmlns:a16="http://schemas.microsoft.com/office/drawing/2014/main" id="{EB563D99-CD12-41C9-80C2-1BDB82CE98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6" y="174550"/>
            <a:ext cx="3777343" cy="28330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BB4794D-7A35-4C2E-829F-A23F71F18B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9565" y="751114"/>
            <a:ext cx="3777343" cy="207229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B84BD64-550A-4658-890B-7E9C79476A0D}"/>
              </a:ext>
            </a:extLst>
          </p:cNvPr>
          <p:cNvSpPr txBox="1"/>
          <p:nvPr/>
        </p:nvSpPr>
        <p:spPr>
          <a:xfrm>
            <a:off x="593359" y="2951946"/>
            <a:ext cx="29528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“unequally yoked” – Deut. 22:10</a:t>
            </a:r>
          </a:p>
        </p:txBody>
      </p:sp>
      <p:pic>
        <p:nvPicPr>
          <p:cNvPr id="11" name="Picture 10" descr="A group of cattle standing on top of a dry grass field&#10;&#10;Description generated with high confidence">
            <a:extLst>
              <a:ext uri="{FF2B5EF4-FFF2-40B4-BE49-F238E27FC236}">
                <a16:creationId xmlns:a16="http://schemas.microsoft.com/office/drawing/2014/main" id="{01486136-4E7F-4891-AC84-10AEB230F6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6" y="3906053"/>
            <a:ext cx="3868709" cy="286929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EEDBC67-5C8A-4EFB-9141-EE1DE7F40F41}"/>
              </a:ext>
            </a:extLst>
          </p:cNvPr>
          <p:cNvSpPr txBox="1"/>
          <p:nvPr/>
        </p:nvSpPr>
        <p:spPr>
          <a:xfrm>
            <a:off x="5259410" y="227894"/>
            <a:ext cx="3172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Concord - Harmony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4C73E75-F6CA-4B08-BB60-AA752A00F9CD}"/>
              </a:ext>
            </a:extLst>
          </p:cNvPr>
          <p:cNvSpPr txBox="1"/>
          <p:nvPr/>
        </p:nvSpPr>
        <p:spPr>
          <a:xfrm>
            <a:off x="4099466" y="2671975"/>
            <a:ext cx="50445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“Sharing in -Partnership with”</a:t>
            </a:r>
          </a:p>
        </p:txBody>
      </p:sp>
    </p:spTree>
    <p:extLst>
      <p:ext uri="{BB962C8B-B14F-4D97-AF65-F5344CB8AC3E}">
        <p14:creationId xmlns:p14="http://schemas.microsoft.com/office/powerpoint/2010/main" val="3486260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herd of cattle standing on top of a dirt field&#10;&#10;Description generated with very high confidence">
            <a:extLst>
              <a:ext uri="{FF2B5EF4-FFF2-40B4-BE49-F238E27FC236}">
                <a16:creationId xmlns:a16="http://schemas.microsoft.com/office/drawing/2014/main" id="{EB563D99-CD12-41C9-80C2-1BDB82CE98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6" y="174550"/>
            <a:ext cx="3777343" cy="28330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BB4794D-7A35-4C2E-829F-A23F71F18B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9565" y="751114"/>
            <a:ext cx="3777343" cy="2072292"/>
          </a:xfrm>
          <a:prstGeom prst="rect">
            <a:avLst/>
          </a:prstGeom>
        </p:spPr>
      </p:pic>
      <p:pic>
        <p:nvPicPr>
          <p:cNvPr id="7" name="Picture 6" descr="A group of people in a field&#10;&#10;Description generated with very high confidence">
            <a:extLst>
              <a:ext uri="{FF2B5EF4-FFF2-40B4-BE49-F238E27FC236}">
                <a16:creationId xmlns:a16="http://schemas.microsoft.com/office/drawing/2014/main" id="{4B24CACA-506F-4C96-9F58-1831EC52A5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4494" y="3429000"/>
            <a:ext cx="3287486" cy="237794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B84BD64-550A-4658-890B-7E9C79476A0D}"/>
              </a:ext>
            </a:extLst>
          </p:cNvPr>
          <p:cNvSpPr txBox="1"/>
          <p:nvPr/>
        </p:nvSpPr>
        <p:spPr>
          <a:xfrm>
            <a:off x="593359" y="2951946"/>
            <a:ext cx="29528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“unequally yoked” – Deut. 22:10</a:t>
            </a:r>
          </a:p>
        </p:txBody>
      </p:sp>
      <p:pic>
        <p:nvPicPr>
          <p:cNvPr id="11" name="Picture 10" descr="A group of cattle standing on top of a dry grass field&#10;&#10;Description generated with high confidence">
            <a:extLst>
              <a:ext uri="{FF2B5EF4-FFF2-40B4-BE49-F238E27FC236}">
                <a16:creationId xmlns:a16="http://schemas.microsoft.com/office/drawing/2014/main" id="{01486136-4E7F-4891-AC84-10AEB230F65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6" y="3906053"/>
            <a:ext cx="3868709" cy="286929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EEDBC67-5C8A-4EFB-9141-EE1DE7F40F41}"/>
              </a:ext>
            </a:extLst>
          </p:cNvPr>
          <p:cNvSpPr txBox="1"/>
          <p:nvPr/>
        </p:nvSpPr>
        <p:spPr>
          <a:xfrm>
            <a:off x="5259410" y="227894"/>
            <a:ext cx="3172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Concord - Harmony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AD8E40C-C956-4A9C-8726-9A5D0F0E72CA}"/>
              </a:ext>
            </a:extLst>
          </p:cNvPr>
          <p:cNvSpPr txBox="1"/>
          <p:nvPr/>
        </p:nvSpPr>
        <p:spPr>
          <a:xfrm>
            <a:off x="5341098" y="5956310"/>
            <a:ext cx="2894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“Portion”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4C73E75-F6CA-4B08-BB60-AA752A00F9CD}"/>
              </a:ext>
            </a:extLst>
          </p:cNvPr>
          <p:cNvSpPr txBox="1"/>
          <p:nvPr/>
        </p:nvSpPr>
        <p:spPr>
          <a:xfrm>
            <a:off x="4099466" y="2671975"/>
            <a:ext cx="50445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“Sharing in -Partnership with”</a:t>
            </a:r>
          </a:p>
        </p:txBody>
      </p:sp>
    </p:spTree>
    <p:extLst>
      <p:ext uri="{BB962C8B-B14F-4D97-AF65-F5344CB8AC3E}">
        <p14:creationId xmlns:p14="http://schemas.microsoft.com/office/powerpoint/2010/main" val="895586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7EA6B-B4EE-46FF-A2B9-21394D4BF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Fellowship – </a:t>
            </a:r>
            <a:r>
              <a:rPr lang="en-US" b="1" dirty="0">
                <a:solidFill>
                  <a:schemeClr val="accent1"/>
                </a:solidFill>
              </a:rPr>
              <a:t>Spiritual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5932F-0B4D-4AE0-8483-3A33A3A06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“fellow – citizens” </a:t>
            </a:r>
            <a:r>
              <a:rPr lang="en-US" b="1" dirty="0">
                <a:solidFill>
                  <a:schemeClr val="accent1"/>
                </a:solidFill>
              </a:rPr>
              <a:t>(Eph. 2:19)</a:t>
            </a:r>
          </a:p>
          <a:p>
            <a:r>
              <a:rPr lang="en-US" b="1" dirty="0"/>
              <a:t>“fellow – heirs” </a:t>
            </a:r>
            <a:r>
              <a:rPr lang="en-US" b="1" dirty="0">
                <a:solidFill>
                  <a:schemeClr val="accent1"/>
                </a:solidFill>
              </a:rPr>
              <a:t>(Eph. 3:6) </a:t>
            </a:r>
          </a:p>
          <a:p>
            <a:r>
              <a:rPr lang="en-US" b="1" dirty="0"/>
              <a:t>“fellow – elder” </a:t>
            </a:r>
            <a:r>
              <a:rPr lang="en-US" b="1" dirty="0">
                <a:solidFill>
                  <a:schemeClr val="accent1"/>
                </a:solidFill>
              </a:rPr>
              <a:t>(I Pet. 5:1) </a:t>
            </a:r>
          </a:p>
          <a:p>
            <a:r>
              <a:rPr lang="en-US" b="1" dirty="0"/>
              <a:t>“fellow – soldier” </a:t>
            </a:r>
            <a:r>
              <a:rPr lang="en-US" b="1" dirty="0">
                <a:solidFill>
                  <a:schemeClr val="accent1"/>
                </a:solidFill>
              </a:rPr>
              <a:t>(Philm. 2) </a:t>
            </a:r>
          </a:p>
          <a:p>
            <a:r>
              <a:rPr lang="en-US" b="1" dirty="0"/>
              <a:t>“fellow – workers </a:t>
            </a:r>
            <a:r>
              <a:rPr lang="en-US" b="1" dirty="0">
                <a:solidFill>
                  <a:schemeClr val="accent1"/>
                </a:solidFill>
              </a:rPr>
              <a:t>(Rom. 16:3) </a:t>
            </a:r>
          </a:p>
        </p:txBody>
      </p:sp>
    </p:spTree>
    <p:extLst>
      <p:ext uri="{BB962C8B-B14F-4D97-AF65-F5344CB8AC3E}">
        <p14:creationId xmlns:p14="http://schemas.microsoft.com/office/powerpoint/2010/main" val="3729634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C5F99-88E5-4B2F-843D-CFEDF150A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Fellowship – Purpose of Word        </a:t>
            </a:r>
            <a:r>
              <a:rPr lang="en-US" b="1" dirty="0">
                <a:solidFill>
                  <a:schemeClr val="accent1"/>
                </a:solidFill>
              </a:rPr>
              <a:t>(I Jn. 1:3-7)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37E91-623A-4633-8C1D-C7A3FD3C3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Basis of fellowship “with us” (Apostles – Man)  and “with the Father and the Son” (God)  </a:t>
            </a:r>
          </a:p>
        </p:txBody>
      </p:sp>
    </p:spTree>
    <p:extLst>
      <p:ext uri="{BB962C8B-B14F-4D97-AF65-F5344CB8AC3E}">
        <p14:creationId xmlns:p14="http://schemas.microsoft.com/office/powerpoint/2010/main" val="1286317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C5F99-88E5-4B2F-843D-CFEDF150A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Fellowship – Purpose of Word        </a:t>
            </a:r>
            <a:r>
              <a:rPr lang="en-US" b="1" dirty="0">
                <a:solidFill>
                  <a:schemeClr val="accent1"/>
                </a:solidFill>
              </a:rPr>
              <a:t>(I Jn. 1:3-7)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37E91-623A-4633-8C1D-C7A3FD3C3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Basis of fellowship “with us” (Apostles – Man)  and “with the Father and the Son” (God)  </a:t>
            </a:r>
          </a:p>
          <a:p>
            <a:r>
              <a:rPr lang="en-US" sz="3200" b="1" dirty="0"/>
              <a:t>Apostles Declare Revealed Truth: </a:t>
            </a:r>
            <a:r>
              <a:rPr lang="en-US" sz="3200" b="1" i="1" dirty="0"/>
              <a:t>God is light </a:t>
            </a:r>
            <a:r>
              <a:rPr lang="en-US" sz="3200" b="1" dirty="0">
                <a:solidFill>
                  <a:schemeClr val="accent1"/>
                </a:solidFill>
              </a:rPr>
              <a:t>(v. 3,5)</a:t>
            </a:r>
          </a:p>
        </p:txBody>
      </p:sp>
    </p:spTree>
    <p:extLst>
      <p:ext uri="{BB962C8B-B14F-4D97-AF65-F5344CB8AC3E}">
        <p14:creationId xmlns:p14="http://schemas.microsoft.com/office/powerpoint/2010/main" val="1541622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C5F99-88E5-4B2F-843D-CFEDF150A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Fellowship – Purpose of Word        </a:t>
            </a:r>
            <a:r>
              <a:rPr lang="en-US" b="1" dirty="0">
                <a:solidFill>
                  <a:schemeClr val="accent1"/>
                </a:solidFill>
              </a:rPr>
              <a:t>(I Jn. 1:3-7)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37E91-623A-4633-8C1D-C7A3FD3C3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Basis of fellowship “with us” (Apostles – Man)  and “with the Father and the Son” (God)  </a:t>
            </a:r>
          </a:p>
          <a:p>
            <a:r>
              <a:rPr lang="en-US" sz="3200" b="1" dirty="0"/>
              <a:t>Apostles Declare Revealed Truth: </a:t>
            </a:r>
            <a:r>
              <a:rPr lang="en-US" sz="3200" b="1" i="1" dirty="0"/>
              <a:t>God is light </a:t>
            </a:r>
            <a:r>
              <a:rPr lang="en-US" sz="3200" b="1" dirty="0"/>
              <a:t>(v. 3,5)</a:t>
            </a:r>
          </a:p>
          <a:p>
            <a:r>
              <a:rPr lang="en-US" sz="3200" b="1" dirty="0"/>
              <a:t>Revealed light  produces differences for the mind – </a:t>
            </a:r>
            <a:r>
              <a:rPr lang="en-US" sz="3200" b="1" i="1" dirty="0"/>
              <a:t>no darkness at all </a:t>
            </a:r>
            <a:r>
              <a:rPr lang="en-US" sz="3200" b="1" dirty="0">
                <a:solidFill>
                  <a:schemeClr val="accent1"/>
                </a:solidFill>
              </a:rPr>
              <a:t>(v. 5)</a:t>
            </a:r>
          </a:p>
        </p:txBody>
      </p:sp>
    </p:spTree>
    <p:extLst>
      <p:ext uri="{BB962C8B-B14F-4D97-AF65-F5344CB8AC3E}">
        <p14:creationId xmlns:p14="http://schemas.microsoft.com/office/powerpoint/2010/main" val="3715651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275</TotalTime>
  <Words>1423</Words>
  <Application>Microsoft Office PowerPoint</Application>
  <PresentationFormat>On-screen Show (4:3)</PresentationFormat>
  <Paragraphs>101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Fellowship – Spiritual Relationship</vt:lpstr>
      <vt:lpstr>Fellowship – Purpose of Word        (I Jn. 1:3-7) </vt:lpstr>
      <vt:lpstr>Fellowship – Purpose of Word        (I Jn. 1:3-7) </vt:lpstr>
      <vt:lpstr>Fellowship – Purpose of Word        (I Jn. 1:3-7) </vt:lpstr>
      <vt:lpstr>Fellowship – Purpose of Word        (I Jn. 1:3-7) </vt:lpstr>
      <vt:lpstr>Fellowship with God  – When My Life is not Sinless ???  (I Jn. 1:5,7) </vt:lpstr>
      <vt:lpstr>Fellowship with God  – When My Life is not Sinless ???  (I Jn. 1:5,7) </vt:lpstr>
      <vt:lpstr>Fellowship with God  – When My Life is not Sinless ???  (I Jn. 1:5,7) </vt:lpstr>
      <vt:lpstr>Fellowship with God  – When My Life is not Sinless ???  (I Jn. 1:5,7) </vt:lpstr>
      <vt:lpstr>PowerPoint Presentation</vt:lpstr>
      <vt:lpstr>PowerPoint Presentation</vt:lpstr>
      <vt:lpstr>Fellowship with God  – Grounded in Absolute Truth </vt:lpstr>
      <vt:lpstr>Fellowship with God  – Grounded in Absolute Truth </vt:lpstr>
      <vt:lpstr>Fellowship with God  – Grounded in Absolute Truth </vt:lpstr>
      <vt:lpstr>Fellowship with God  – Grounded in Absolute Truth </vt:lpstr>
      <vt:lpstr>Fellowship with God  – Grounded in Absolute Truth </vt:lpstr>
      <vt:lpstr>Fellowship with God  – We Do Not Love the World (I Jn. 2:15-17)</vt:lpstr>
      <vt:lpstr>Fellowship with God  – We Do Not Love the World (I Jn. 2:15-17)</vt:lpstr>
      <vt:lpstr>Fellowship with God  – We Will Love Our Brother (I Jn. 2:9-10)</vt:lpstr>
      <vt:lpstr>Fellowship with God  – We Will Love Our Brother (I Jn. 2:9-10)</vt:lpstr>
      <vt:lpstr>Fellowship with God  – We Will Love Our Brother (I Jn. 2:9-10)</vt:lpstr>
      <vt:lpstr>Fellowship with God  – Are You Dressing Modestly? (I Tim. 2:9-10)</vt:lpstr>
      <vt:lpstr>Fellowship with God  – Are You Dressing Modestly? (I Tim. 2:9-10)</vt:lpstr>
      <vt:lpstr>Fellowship with God  – Are You Dressing Modestly? (I Tim. 2:9-10)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Jerry Fite</dc:creator>
  <cp:lastModifiedBy>Jerry Fite</cp:lastModifiedBy>
  <cp:revision>24</cp:revision>
  <dcterms:created xsi:type="dcterms:W3CDTF">2018-10-03T14:38:23Z</dcterms:created>
  <dcterms:modified xsi:type="dcterms:W3CDTF">2019-04-12T12:59:11Z</dcterms:modified>
</cp:coreProperties>
</file>