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6" r:id="rId4"/>
    <p:sldId id="277" r:id="rId5"/>
    <p:sldId id="259" r:id="rId6"/>
    <p:sldId id="260" r:id="rId7"/>
    <p:sldId id="261" r:id="rId8"/>
    <p:sldId id="262" r:id="rId9"/>
    <p:sldId id="263" r:id="rId10"/>
    <p:sldId id="264" r:id="rId11"/>
    <p:sldId id="265" r:id="rId12"/>
    <p:sldId id="266" r:id="rId13"/>
    <p:sldId id="278" r:id="rId14"/>
    <p:sldId id="267" r:id="rId15"/>
    <p:sldId id="279" r:id="rId16"/>
    <p:sldId id="268" r:id="rId17"/>
    <p:sldId id="269" r:id="rId18"/>
    <p:sldId id="274" r:id="rId19"/>
    <p:sldId id="270" r:id="rId20"/>
    <p:sldId id="275" r:id="rId21"/>
    <p:sldId id="280" r:id="rId22"/>
    <p:sldId id="25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96579-9953-4165-A337-0EB6D0528CD8}" v="16" dt="2018-10-07T12:41:38.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12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Fite" userId="5c817e7aab5c3f9a" providerId="LiveId" clId="{F7896579-9953-4165-A337-0EB6D0528CD8}"/>
    <pc:docChg chg="custSel addSld delSld modSld sldOrd">
      <pc:chgData name="Jerry Fite" userId="5c817e7aab5c3f9a" providerId="LiveId" clId="{F7896579-9953-4165-A337-0EB6D0528CD8}" dt="2018-10-07T12:41:38.565" v="753" actId="207"/>
      <pc:docMkLst>
        <pc:docMk/>
      </pc:docMkLst>
      <pc:sldChg chg="modSp">
        <pc:chgData name="Jerry Fite" userId="5c817e7aab5c3f9a" providerId="LiveId" clId="{F7896579-9953-4165-A337-0EB6D0528CD8}" dt="2018-10-07T12:20:57.050" v="660" actId="207"/>
        <pc:sldMkLst>
          <pc:docMk/>
          <pc:sldMk cId="3905042516" sldId="266"/>
        </pc:sldMkLst>
        <pc:spChg chg="mod">
          <ac:chgData name="Jerry Fite" userId="5c817e7aab5c3f9a" providerId="LiveId" clId="{F7896579-9953-4165-A337-0EB6D0528CD8}" dt="2018-10-07T12:20:57.050" v="660" actId="207"/>
          <ac:spMkLst>
            <pc:docMk/>
            <pc:sldMk cId="3905042516" sldId="266"/>
            <ac:spMk id="3" creationId="{F3AF88FD-4EF6-4A9D-BDC5-526EC0D7D59B}"/>
          </ac:spMkLst>
        </pc:spChg>
      </pc:sldChg>
      <pc:sldChg chg="modSp">
        <pc:chgData name="Jerry Fite" userId="5c817e7aab5c3f9a" providerId="LiveId" clId="{F7896579-9953-4165-A337-0EB6D0528CD8}" dt="2018-10-07T12:23:41.879" v="664" actId="207"/>
        <pc:sldMkLst>
          <pc:docMk/>
          <pc:sldMk cId="302931494" sldId="267"/>
        </pc:sldMkLst>
        <pc:spChg chg="mod">
          <ac:chgData name="Jerry Fite" userId="5c817e7aab5c3f9a" providerId="LiveId" clId="{F7896579-9953-4165-A337-0EB6D0528CD8}" dt="2018-10-07T12:23:41.879" v="664" actId="207"/>
          <ac:spMkLst>
            <pc:docMk/>
            <pc:sldMk cId="302931494" sldId="267"/>
            <ac:spMk id="3" creationId="{A6B80D27-AC55-45D3-ACE2-E89AF505B225}"/>
          </ac:spMkLst>
        </pc:spChg>
      </pc:sldChg>
      <pc:sldChg chg="del">
        <pc:chgData name="Jerry Fite" userId="5c817e7aab5c3f9a" providerId="LiveId" clId="{F7896579-9953-4165-A337-0EB6D0528CD8}" dt="2018-10-07T12:28:58.446" v="665" actId="2696"/>
        <pc:sldMkLst>
          <pc:docMk/>
          <pc:sldMk cId="0" sldId="271"/>
        </pc:sldMkLst>
      </pc:sldChg>
      <pc:sldChg chg="del">
        <pc:chgData name="Jerry Fite" userId="5c817e7aab5c3f9a" providerId="LiveId" clId="{F7896579-9953-4165-A337-0EB6D0528CD8}" dt="2018-10-07T12:29:03.148" v="666" actId="2696"/>
        <pc:sldMkLst>
          <pc:docMk/>
          <pc:sldMk cId="3031731221" sldId="272"/>
        </pc:sldMkLst>
      </pc:sldChg>
      <pc:sldChg chg="del">
        <pc:chgData name="Jerry Fite" userId="5c817e7aab5c3f9a" providerId="LiveId" clId="{F7896579-9953-4165-A337-0EB6D0528CD8}" dt="2018-10-07T12:29:07.147" v="667" actId="2696"/>
        <pc:sldMkLst>
          <pc:docMk/>
          <pc:sldMk cId="1568596790" sldId="273"/>
        </pc:sldMkLst>
      </pc:sldChg>
      <pc:sldChg chg="modSp add ord">
        <pc:chgData name="Jerry Fite" userId="5c817e7aab5c3f9a" providerId="LiveId" clId="{F7896579-9953-4165-A337-0EB6D0528CD8}" dt="2018-10-07T12:15:17.954" v="657" actId="114"/>
        <pc:sldMkLst>
          <pc:docMk/>
          <pc:sldMk cId="1109158612" sldId="276"/>
        </pc:sldMkLst>
        <pc:spChg chg="mod">
          <ac:chgData name="Jerry Fite" userId="5c817e7aab5c3f9a" providerId="LiveId" clId="{F7896579-9953-4165-A337-0EB6D0528CD8}" dt="2018-10-06T16:11:51.793" v="31" actId="20577"/>
          <ac:spMkLst>
            <pc:docMk/>
            <pc:sldMk cId="1109158612" sldId="276"/>
            <ac:spMk id="2" creationId="{6BEC72B7-137A-45BE-B808-211FDE00D3DF}"/>
          </ac:spMkLst>
        </pc:spChg>
        <pc:spChg chg="mod">
          <ac:chgData name="Jerry Fite" userId="5c817e7aab5c3f9a" providerId="LiveId" clId="{F7896579-9953-4165-A337-0EB6D0528CD8}" dt="2018-10-07T12:15:17.954" v="657" actId="114"/>
          <ac:spMkLst>
            <pc:docMk/>
            <pc:sldMk cId="1109158612" sldId="276"/>
            <ac:spMk id="3" creationId="{E4E5F4C2-67A9-4FA2-BE85-D7C8E9DB0518}"/>
          </ac:spMkLst>
        </pc:spChg>
      </pc:sldChg>
      <pc:sldChg chg="modSp add ord">
        <pc:chgData name="Jerry Fite" userId="5c817e7aab5c3f9a" providerId="LiveId" clId="{F7896579-9953-4165-A337-0EB6D0528CD8}" dt="2018-10-07T12:15:00.458" v="642" actId="207"/>
        <pc:sldMkLst>
          <pc:docMk/>
          <pc:sldMk cId="3572571328" sldId="277"/>
        </pc:sldMkLst>
        <pc:spChg chg="mod">
          <ac:chgData name="Jerry Fite" userId="5c817e7aab5c3f9a" providerId="LiveId" clId="{F7896579-9953-4165-A337-0EB6D0528CD8}" dt="2018-10-07T12:15:00.458" v="642" actId="207"/>
          <ac:spMkLst>
            <pc:docMk/>
            <pc:sldMk cId="3572571328" sldId="277"/>
            <ac:spMk id="3" creationId="{E4E5F4C2-67A9-4FA2-BE85-D7C8E9DB0518}"/>
          </ac:spMkLst>
        </pc:spChg>
      </pc:sldChg>
      <pc:sldChg chg="add">
        <pc:chgData name="Jerry Fite" userId="5c817e7aab5c3f9a" providerId="LiveId" clId="{F7896579-9953-4165-A337-0EB6D0528CD8}" dt="2018-10-07T12:20:35.274" v="658"/>
        <pc:sldMkLst>
          <pc:docMk/>
          <pc:sldMk cId="4178522388" sldId="278"/>
        </pc:sldMkLst>
      </pc:sldChg>
      <pc:sldChg chg="add">
        <pc:chgData name="Jerry Fite" userId="5c817e7aab5c3f9a" providerId="LiveId" clId="{F7896579-9953-4165-A337-0EB6D0528CD8}" dt="2018-10-07T12:22:18.415" v="661"/>
        <pc:sldMkLst>
          <pc:docMk/>
          <pc:sldMk cId="685468587" sldId="279"/>
        </pc:sldMkLst>
      </pc:sldChg>
      <pc:sldChg chg="modSp add">
        <pc:chgData name="Jerry Fite" userId="5c817e7aab5c3f9a" providerId="LiveId" clId="{F7896579-9953-4165-A337-0EB6D0528CD8}" dt="2018-10-07T12:41:38.565" v="753" actId="207"/>
        <pc:sldMkLst>
          <pc:docMk/>
          <pc:sldMk cId="3761270265" sldId="280"/>
        </pc:sldMkLst>
        <pc:spChg chg="mod">
          <ac:chgData name="Jerry Fite" userId="5c817e7aab5c3f9a" providerId="LiveId" clId="{F7896579-9953-4165-A337-0EB6D0528CD8}" dt="2018-10-07T12:40:01.650" v="741" actId="207"/>
          <ac:spMkLst>
            <pc:docMk/>
            <pc:sldMk cId="3761270265" sldId="280"/>
            <ac:spMk id="16" creationId="{139E1675-63E4-46C4-A8BA-579384EC963D}"/>
          </ac:spMkLst>
        </pc:spChg>
        <pc:spChg chg="mod">
          <ac:chgData name="Jerry Fite" userId="5c817e7aab5c3f9a" providerId="LiveId" clId="{F7896579-9953-4165-A337-0EB6D0528CD8}" dt="2018-10-07T12:41:38.565" v="753" actId="207"/>
          <ac:spMkLst>
            <pc:docMk/>
            <pc:sldMk cId="3761270265" sldId="280"/>
            <ac:spMk id="17" creationId="{33B90F81-4EA7-4FB5-9601-BC1A2D8710A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27709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181191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191037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98055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169908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247997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330750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401810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410097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125236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F0D086-1FAF-49B7-897E-7F1F4073A17F}" type="datetimeFigureOut">
              <a:rPr lang="en-US" smtClean="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E55E41-E6B6-446E-8B30-F695FEC0D13A}" type="slidenum">
              <a:rPr lang="en-US" smtClean="0"/>
              <a:t>‹#›</a:t>
            </a:fld>
            <a:endParaRPr lang="en-US" dirty="0"/>
          </a:p>
        </p:txBody>
      </p:sp>
    </p:spTree>
    <p:extLst>
      <p:ext uri="{BB962C8B-B14F-4D97-AF65-F5344CB8AC3E}">
        <p14:creationId xmlns:p14="http://schemas.microsoft.com/office/powerpoint/2010/main" val="139156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0D086-1FAF-49B7-897E-7F1F4073A17F}" type="datetimeFigureOut">
              <a:rPr lang="en-US" smtClean="0"/>
              <a:t>10/7/2018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55E41-E6B6-446E-8B30-F695FEC0D13A}" type="slidenum">
              <a:rPr lang="en-US" smtClean="0"/>
              <a:t>‹#›</a:t>
            </a:fld>
            <a:endParaRPr lang="en-US" dirty="0"/>
          </a:p>
        </p:txBody>
      </p:sp>
    </p:spTree>
    <p:extLst>
      <p:ext uri="{BB962C8B-B14F-4D97-AF65-F5344CB8AC3E}">
        <p14:creationId xmlns:p14="http://schemas.microsoft.com/office/powerpoint/2010/main" val="1554279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herestorationmovement.com/_states/kentucky/mcgarvey,jw.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41D2-890C-449C-BD16-F2F977323C2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19E8AB8-B062-40DA-930D-3176BF63DB0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89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4D42-521B-4F87-B4D7-9A76DF363495}"/>
              </a:ext>
            </a:extLst>
          </p:cNvPr>
          <p:cNvSpPr>
            <a:spLocks noGrp="1"/>
          </p:cNvSpPr>
          <p:nvPr>
            <p:ph type="title"/>
          </p:nvPr>
        </p:nvSpPr>
        <p:spPr/>
        <p:txBody>
          <a:bodyPr/>
          <a:lstStyle/>
          <a:p>
            <a:r>
              <a:rPr lang="en-US" b="1" dirty="0"/>
              <a:t>McGarvey – Jesse P. Sewell </a:t>
            </a:r>
          </a:p>
        </p:txBody>
      </p:sp>
      <p:sp>
        <p:nvSpPr>
          <p:cNvPr id="3" name="Content Placeholder 2">
            <a:extLst>
              <a:ext uri="{FF2B5EF4-FFF2-40B4-BE49-F238E27FC236}">
                <a16:creationId xmlns:a16="http://schemas.microsoft.com/office/drawing/2014/main" id="{D5657D95-0AE3-4334-90F9-94338386139F}"/>
              </a:ext>
            </a:extLst>
          </p:cNvPr>
          <p:cNvSpPr>
            <a:spLocks noGrp="1"/>
          </p:cNvSpPr>
          <p:nvPr>
            <p:ph idx="1"/>
          </p:nvPr>
        </p:nvSpPr>
        <p:spPr/>
        <p:txBody>
          <a:bodyPr>
            <a:normAutofit/>
          </a:bodyPr>
          <a:lstStyle/>
          <a:p>
            <a:r>
              <a:rPr lang="en-US" dirty="0"/>
              <a:t>Brother McGarvey said to me: "Brother Sewell I want to say something to you, if you'll accept it in the spirit in which I mean it." I told him I'd appreciate anything he had to say to me. He said about these words, "You are or the right road, and whatever you do, </a:t>
            </a:r>
            <a:r>
              <a:rPr lang="en-US" b="1" dirty="0">
                <a:solidFill>
                  <a:srgbClr val="FF0000"/>
                </a:solidFill>
              </a:rPr>
              <a:t>don't ever let anybody persuade you that you can successfully combat error by fellowshipping it and going along with it</a:t>
            </a:r>
            <a:r>
              <a:rPr lang="en-US" dirty="0"/>
              <a:t>. I have tried. I believed at the start that was the only way to do it. </a:t>
            </a:r>
          </a:p>
        </p:txBody>
      </p:sp>
    </p:spTree>
    <p:extLst>
      <p:ext uri="{BB962C8B-B14F-4D97-AF65-F5344CB8AC3E}">
        <p14:creationId xmlns:p14="http://schemas.microsoft.com/office/powerpoint/2010/main" val="73335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4D42-521B-4F87-B4D7-9A76DF363495}"/>
              </a:ext>
            </a:extLst>
          </p:cNvPr>
          <p:cNvSpPr>
            <a:spLocks noGrp="1"/>
          </p:cNvSpPr>
          <p:nvPr>
            <p:ph type="title"/>
          </p:nvPr>
        </p:nvSpPr>
        <p:spPr/>
        <p:txBody>
          <a:bodyPr/>
          <a:lstStyle/>
          <a:p>
            <a:r>
              <a:rPr lang="en-US" b="1" dirty="0"/>
              <a:t>McGarvey – Jesse P. Sewell </a:t>
            </a:r>
          </a:p>
        </p:txBody>
      </p:sp>
      <p:sp>
        <p:nvSpPr>
          <p:cNvPr id="3" name="Content Placeholder 2">
            <a:extLst>
              <a:ext uri="{FF2B5EF4-FFF2-40B4-BE49-F238E27FC236}">
                <a16:creationId xmlns:a16="http://schemas.microsoft.com/office/drawing/2014/main" id="{D5657D95-0AE3-4334-90F9-94338386139F}"/>
              </a:ext>
            </a:extLst>
          </p:cNvPr>
          <p:cNvSpPr>
            <a:spLocks noGrp="1"/>
          </p:cNvSpPr>
          <p:nvPr>
            <p:ph idx="1"/>
          </p:nvPr>
        </p:nvSpPr>
        <p:spPr/>
        <p:txBody>
          <a:bodyPr>
            <a:normAutofit lnSpcReduction="10000"/>
          </a:bodyPr>
          <a:lstStyle/>
          <a:p>
            <a:r>
              <a:rPr lang="en-US" dirty="0"/>
              <a:t>I've never held membership in a congregation that uses instrumental music. I have, however, accepted invitations to preach without distinction between churches that used it and churches that didn't. I've gone along with their papers and magazines and things of that sort. During all these years </a:t>
            </a:r>
            <a:r>
              <a:rPr lang="en-US" b="1" dirty="0">
                <a:solidFill>
                  <a:srgbClr val="FF0000"/>
                </a:solidFill>
              </a:rPr>
              <a:t>I have taught the truth as the New Testament teaches it to every young preacher who has passed through the College of the Bible. Yet, I do not know of more than six of those men who are preaching the truth today."</a:t>
            </a:r>
            <a:r>
              <a:rPr lang="en-US" dirty="0"/>
              <a:t> He said, "It won't work.“ </a:t>
            </a:r>
            <a:r>
              <a:rPr lang="en-US" b="1" i="1" dirty="0"/>
              <a:t>(Harding Lectures, 1950)</a:t>
            </a:r>
          </a:p>
        </p:txBody>
      </p:sp>
    </p:spTree>
    <p:extLst>
      <p:ext uri="{BB962C8B-B14F-4D97-AF65-F5344CB8AC3E}">
        <p14:creationId xmlns:p14="http://schemas.microsoft.com/office/powerpoint/2010/main" val="233669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53F1-676A-496B-8C27-F249938AD64E}"/>
              </a:ext>
            </a:extLst>
          </p:cNvPr>
          <p:cNvSpPr>
            <a:spLocks noGrp="1"/>
          </p:cNvSpPr>
          <p:nvPr>
            <p:ph type="title"/>
          </p:nvPr>
        </p:nvSpPr>
        <p:spPr/>
        <p:txBody>
          <a:bodyPr>
            <a:normAutofit/>
          </a:bodyPr>
          <a:lstStyle/>
          <a:p>
            <a:r>
              <a:rPr lang="en-US" sz="4000" b="1" dirty="0"/>
              <a:t>Fellowship: Premillennialism</a:t>
            </a:r>
          </a:p>
        </p:txBody>
      </p:sp>
      <p:sp>
        <p:nvSpPr>
          <p:cNvPr id="3" name="Content Placeholder 2">
            <a:extLst>
              <a:ext uri="{FF2B5EF4-FFF2-40B4-BE49-F238E27FC236}">
                <a16:creationId xmlns:a16="http://schemas.microsoft.com/office/drawing/2014/main" id="{F3AF88FD-4EF6-4A9D-BDC5-526EC0D7D59B}"/>
              </a:ext>
            </a:extLst>
          </p:cNvPr>
          <p:cNvSpPr>
            <a:spLocks noGrp="1"/>
          </p:cNvSpPr>
          <p:nvPr>
            <p:ph idx="1"/>
          </p:nvPr>
        </p:nvSpPr>
        <p:spPr/>
        <p:txBody>
          <a:bodyPr/>
          <a:lstStyle/>
          <a:p>
            <a:r>
              <a:rPr lang="en-US" dirty="0"/>
              <a:t>Established church’s eternal glory reduced to a substitute of God’s desired kingdom </a:t>
            </a:r>
            <a:r>
              <a:rPr lang="en-US" b="1" dirty="0">
                <a:solidFill>
                  <a:schemeClr val="accent1"/>
                </a:solidFill>
              </a:rPr>
              <a:t>(Eph. 3:10-11)</a:t>
            </a:r>
          </a:p>
          <a:p>
            <a:r>
              <a:rPr lang="en-US" dirty="0"/>
              <a:t>Prominent preacher: R.H. Boll… </a:t>
            </a:r>
          </a:p>
        </p:txBody>
      </p:sp>
    </p:spTree>
    <p:extLst>
      <p:ext uri="{BB962C8B-B14F-4D97-AF65-F5344CB8AC3E}">
        <p14:creationId xmlns:p14="http://schemas.microsoft.com/office/powerpoint/2010/main" val="390504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53F1-676A-496B-8C27-F249938AD64E}"/>
              </a:ext>
            </a:extLst>
          </p:cNvPr>
          <p:cNvSpPr>
            <a:spLocks noGrp="1"/>
          </p:cNvSpPr>
          <p:nvPr>
            <p:ph type="title"/>
          </p:nvPr>
        </p:nvSpPr>
        <p:spPr/>
        <p:txBody>
          <a:bodyPr>
            <a:normAutofit/>
          </a:bodyPr>
          <a:lstStyle/>
          <a:p>
            <a:r>
              <a:rPr lang="en-US" sz="4000" b="1" dirty="0"/>
              <a:t>Fellowship: Premillennialism</a:t>
            </a:r>
          </a:p>
        </p:txBody>
      </p:sp>
      <p:sp>
        <p:nvSpPr>
          <p:cNvPr id="3" name="Content Placeholder 2">
            <a:extLst>
              <a:ext uri="{FF2B5EF4-FFF2-40B4-BE49-F238E27FC236}">
                <a16:creationId xmlns:a16="http://schemas.microsoft.com/office/drawing/2014/main" id="{F3AF88FD-4EF6-4A9D-BDC5-526EC0D7D59B}"/>
              </a:ext>
            </a:extLst>
          </p:cNvPr>
          <p:cNvSpPr>
            <a:spLocks noGrp="1"/>
          </p:cNvSpPr>
          <p:nvPr>
            <p:ph idx="1"/>
          </p:nvPr>
        </p:nvSpPr>
        <p:spPr/>
        <p:txBody>
          <a:bodyPr/>
          <a:lstStyle/>
          <a:p>
            <a:r>
              <a:rPr lang="en-US" dirty="0"/>
              <a:t>Established church’s eternal glory reduced to a substitute of God’s desired kingdom </a:t>
            </a:r>
            <a:r>
              <a:rPr lang="en-US" b="1" dirty="0"/>
              <a:t>(Eph. 3:10-11)</a:t>
            </a:r>
          </a:p>
          <a:p>
            <a:r>
              <a:rPr lang="en-US" dirty="0"/>
              <a:t>Prominent preacher: R.H. Boll… </a:t>
            </a:r>
          </a:p>
          <a:p>
            <a:r>
              <a:rPr lang="en-US" dirty="0"/>
              <a:t>“Some leaders in the churches of Christ never believed that premillennial convictions should be a test of fellowship, and many influential older preachers refused to denounce R.H. Boll, who they regarded as a pious man.” </a:t>
            </a:r>
            <a:r>
              <a:rPr lang="en-US" b="1" dirty="0"/>
              <a:t>(Ed Harrell; The Churches Of Christ In The 20</a:t>
            </a:r>
            <a:r>
              <a:rPr lang="en-US" b="1" baseline="30000" dirty="0"/>
              <a:t>th</a:t>
            </a:r>
            <a:r>
              <a:rPr lang="en-US" b="1" dirty="0"/>
              <a:t>. Century, p. 64)  </a:t>
            </a:r>
          </a:p>
        </p:txBody>
      </p:sp>
    </p:spTree>
    <p:extLst>
      <p:ext uri="{BB962C8B-B14F-4D97-AF65-F5344CB8AC3E}">
        <p14:creationId xmlns:p14="http://schemas.microsoft.com/office/powerpoint/2010/main" val="417852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9044-E0B5-4762-8DC4-A51EE7DE35E4}"/>
              </a:ext>
            </a:extLst>
          </p:cNvPr>
          <p:cNvSpPr>
            <a:spLocks noGrp="1"/>
          </p:cNvSpPr>
          <p:nvPr>
            <p:ph type="title"/>
          </p:nvPr>
        </p:nvSpPr>
        <p:spPr/>
        <p:txBody>
          <a:bodyPr/>
          <a:lstStyle/>
          <a:p>
            <a:r>
              <a:rPr lang="en-US" b="1" dirty="0"/>
              <a:t>Fellowship: Grace – Unity Movement </a:t>
            </a:r>
          </a:p>
        </p:txBody>
      </p:sp>
      <p:sp>
        <p:nvSpPr>
          <p:cNvPr id="3" name="Content Placeholder 2">
            <a:extLst>
              <a:ext uri="{FF2B5EF4-FFF2-40B4-BE49-F238E27FC236}">
                <a16:creationId xmlns:a16="http://schemas.microsoft.com/office/drawing/2014/main" id="{A6B80D27-AC55-45D3-ACE2-E89AF505B225}"/>
              </a:ext>
            </a:extLst>
          </p:cNvPr>
          <p:cNvSpPr>
            <a:spLocks noGrp="1"/>
          </p:cNvSpPr>
          <p:nvPr>
            <p:ph idx="1"/>
          </p:nvPr>
        </p:nvSpPr>
        <p:spPr/>
        <p:txBody>
          <a:bodyPr>
            <a:normAutofit/>
          </a:bodyPr>
          <a:lstStyle/>
          <a:p>
            <a:r>
              <a:rPr lang="en-US" dirty="0"/>
              <a:t>1970’s Gospel/Doctrine distinction </a:t>
            </a:r>
            <a:r>
              <a:rPr lang="en-US" b="1" dirty="0">
                <a:solidFill>
                  <a:schemeClr val="accent1"/>
                </a:solidFill>
              </a:rPr>
              <a:t>(I Timothy 1:10-11) </a:t>
            </a:r>
          </a:p>
          <a:p>
            <a:r>
              <a:rPr lang="en-US" dirty="0"/>
              <a:t>Broader fellowship – including Denominations</a:t>
            </a:r>
          </a:p>
        </p:txBody>
      </p:sp>
    </p:spTree>
    <p:extLst>
      <p:ext uri="{BB962C8B-B14F-4D97-AF65-F5344CB8AC3E}">
        <p14:creationId xmlns:p14="http://schemas.microsoft.com/office/powerpoint/2010/main" val="30293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9044-E0B5-4762-8DC4-A51EE7DE35E4}"/>
              </a:ext>
            </a:extLst>
          </p:cNvPr>
          <p:cNvSpPr>
            <a:spLocks noGrp="1"/>
          </p:cNvSpPr>
          <p:nvPr>
            <p:ph type="title"/>
          </p:nvPr>
        </p:nvSpPr>
        <p:spPr/>
        <p:txBody>
          <a:bodyPr/>
          <a:lstStyle/>
          <a:p>
            <a:r>
              <a:rPr lang="en-US" b="1" dirty="0"/>
              <a:t>Fellowship: Grace – Unity Movement </a:t>
            </a:r>
          </a:p>
        </p:txBody>
      </p:sp>
      <p:sp>
        <p:nvSpPr>
          <p:cNvPr id="3" name="Content Placeholder 2">
            <a:extLst>
              <a:ext uri="{FF2B5EF4-FFF2-40B4-BE49-F238E27FC236}">
                <a16:creationId xmlns:a16="http://schemas.microsoft.com/office/drawing/2014/main" id="{A6B80D27-AC55-45D3-ACE2-E89AF505B225}"/>
              </a:ext>
            </a:extLst>
          </p:cNvPr>
          <p:cNvSpPr>
            <a:spLocks noGrp="1"/>
          </p:cNvSpPr>
          <p:nvPr>
            <p:ph idx="1"/>
          </p:nvPr>
        </p:nvSpPr>
        <p:spPr/>
        <p:txBody>
          <a:bodyPr>
            <a:normAutofit fontScale="92500"/>
          </a:bodyPr>
          <a:lstStyle/>
          <a:p>
            <a:r>
              <a:rPr lang="en-US" dirty="0"/>
              <a:t>1970’s Gospel/Doctrine distinction </a:t>
            </a:r>
            <a:r>
              <a:rPr lang="en-US" b="1" dirty="0"/>
              <a:t>(I Timothy 1:10-11) </a:t>
            </a:r>
          </a:p>
          <a:p>
            <a:r>
              <a:rPr lang="en-US" dirty="0"/>
              <a:t>Broader fellowship – including Denominations</a:t>
            </a:r>
          </a:p>
          <a:p>
            <a:r>
              <a:rPr lang="en-US" b="1" dirty="0"/>
              <a:t>Max Lucado </a:t>
            </a:r>
            <a:r>
              <a:rPr lang="en-US" i="1" dirty="0"/>
              <a:t>in context of speaking on the thief on the cross… </a:t>
            </a:r>
            <a:r>
              <a:rPr lang="en-US" dirty="0"/>
              <a:t>“What could Jesus do to extend a hand that was far greater than the canyon between a Baptist and a Church of Christ or a Methodist and a Church of Christ? What could Jesus do to extend a hand from Him who has never sinned to he who has done nothing but sin?... Far greater than any canyon that you or I will ever bridge is the canyon that Christ bridged…” </a:t>
            </a:r>
          </a:p>
        </p:txBody>
      </p:sp>
    </p:spTree>
    <p:extLst>
      <p:ext uri="{BB962C8B-B14F-4D97-AF65-F5344CB8AC3E}">
        <p14:creationId xmlns:p14="http://schemas.microsoft.com/office/powerpoint/2010/main" val="68546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9044-E0B5-4762-8DC4-A51EE7DE35E4}"/>
              </a:ext>
            </a:extLst>
          </p:cNvPr>
          <p:cNvSpPr>
            <a:spLocks noGrp="1"/>
          </p:cNvSpPr>
          <p:nvPr>
            <p:ph type="title"/>
          </p:nvPr>
        </p:nvSpPr>
        <p:spPr/>
        <p:txBody>
          <a:bodyPr/>
          <a:lstStyle/>
          <a:p>
            <a:r>
              <a:rPr lang="en-US" b="1" dirty="0"/>
              <a:t>Fellowship: Grace – Unity Movement </a:t>
            </a:r>
          </a:p>
        </p:txBody>
      </p:sp>
      <p:sp>
        <p:nvSpPr>
          <p:cNvPr id="3" name="Content Placeholder 2">
            <a:extLst>
              <a:ext uri="{FF2B5EF4-FFF2-40B4-BE49-F238E27FC236}">
                <a16:creationId xmlns:a16="http://schemas.microsoft.com/office/drawing/2014/main" id="{A6B80D27-AC55-45D3-ACE2-E89AF505B225}"/>
              </a:ext>
            </a:extLst>
          </p:cNvPr>
          <p:cNvSpPr>
            <a:spLocks noGrp="1"/>
          </p:cNvSpPr>
          <p:nvPr>
            <p:ph idx="1"/>
          </p:nvPr>
        </p:nvSpPr>
        <p:spPr/>
        <p:txBody>
          <a:bodyPr>
            <a:normAutofit fontScale="92500"/>
          </a:bodyPr>
          <a:lstStyle/>
          <a:p>
            <a:r>
              <a:rPr lang="en-US" dirty="0"/>
              <a:t>1970’s Gospel/Doctrine distinction </a:t>
            </a:r>
            <a:r>
              <a:rPr lang="en-US" b="1" dirty="0"/>
              <a:t>(I Timothy 1:10-11) </a:t>
            </a:r>
          </a:p>
          <a:p>
            <a:r>
              <a:rPr lang="en-US" dirty="0"/>
              <a:t>Broader fellowship – including Denominations</a:t>
            </a:r>
          </a:p>
          <a:p>
            <a:r>
              <a:rPr lang="en-US" b="1" dirty="0"/>
              <a:t>Max Lucado </a:t>
            </a:r>
            <a:r>
              <a:rPr lang="en-US" i="1" dirty="0"/>
              <a:t>in context of speaking on the thief on the cross…cont. </a:t>
            </a:r>
            <a:r>
              <a:rPr lang="en-US" dirty="0"/>
              <a:t>“</a:t>
            </a:r>
            <a:r>
              <a:rPr lang="en-US" b="1" dirty="0"/>
              <a:t>And my question is this</a:t>
            </a:r>
            <a:r>
              <a:rPr lang="en-US" dirty="0"/>
              <a:t>: If Christ can do all that to accept us, can’t we do something to accept His other children?... Doesn’t Christ accept us with all of our doctrinal misinterpretations and curiosities and peculiarities and unevenness?  Can’t we do the same for others?...That’s  the reason we must accept one another.  Not because they are right; not because we are right; but because He is right.” </a:t>
            </a:r>
          </a:p>
        </p:txBody>
      </p:sp>
    </p:spTree>
    <p:extLst>
      <p:ext uri="{BB962C8B-B14F-4D97-AF65-F5344CB8AC3E}">
        <p14:creationId xmlns:p14="http://schemas.microsoft.com/office/powerpoint/2010/main" val="270361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BD12-F677-4C2E-AA5A-E27DD22033A3}"/>
              </a:ext>
            </a:extLst>
          </p:cNvPr>
          <p:cNvSpPr>
            <a:spLocks noGrp="1"/>
          </p:cNvSpPr>
          <p:nvPr>
            <p:ph type="title"/>
          </p:nvPr>
        </p:nvSpPr>
        <p:spPr/>
        <p:txBody>
          <a:bodyPr/>
          <a:lstStyle/>
          <a:p>
            <a:r>
              <a:rPr lang="en-US" dirty="0"/>
              <a:t>Fellowship: Honoring Men Above The Truth </a:t>
            </a:r>
          </a:p>
        </p:txBody>
      </p:sp>
      <p:sp>
        <p:nvSpPr>
          <p:cNvPr id="3" name="Content Placeholder 2">
            <a:extLst>
              <a:ext uri="{FF2B5EF4-FFF2-40B4-BE49-F238E27FC236}">
                <a16:creationId xmlns:a16="http://schemas.microsoft.com/office/drawing/2014/main" id="{74186C8A-4F6F-47F1-A10C-587F8A789DCF}"/>
              </a:ext>
            </a:extLst>
          </p:cNvPr>
          <p:cNvSpPr>
            <a:spLocks noGrp="1"/>
          </p:cNvSpPr>
          <p:nvPr>
            <p:ph idx="1"/>
          </p:nvPr>
        </p:nvSpPr>
        <p:spPr/>
        <p:txBody>
          <a:bodyPr/>
          <a:lstStyle/>
          <a:p>
            <a:r>
              <a:rPr lang="en-US" b="1" dirty="0"/>
              <a:t>Ed Harrell’s defense of  – Homer Hailey (I Cor. 4:6)</a:t>
            </a:r>
          </a:p>
          <a:p>
            <a:r>
              <a:rPr lang="en-US" b="1" dirty="0"/>
              <a:t>Homer Hailey </a:t>
            </a:r>
            <a:r>
              <a:rPr lang="en-US" dirty="0"/>
              <a:t>applied his error on divorce and remarriage in a case of an unlawful marriage in Belen, New Mexico (March, 1988)</a:t>
            </a:r>
          </a:p>
          <a:p>
            <a:pPr marL="0" indent="0">
              <a:buNone/>
            </a:pPr>
            <a:endParaRPr lang="en-US" b="1" dirty="0"/>
          </a:p>
        </p:txBody>
      </p:sp>
    </p:spTree>
    <p:extLst>
      <p:ext uri="{BB962C8B-B14F-4D97-AF65-F5344CB8AC3E}">
        <p14:creationId xmlns:p14="http://schemas.microsoft.com/office/powerpoint/2010/main" val="416283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BD12-F677-4C2E-AA5A-E27DD22033A3}"/>
              </a:ext>
            </a:extLst>
          </p:cNvPr>
          <p:cNvSpPr>
            <a:spLocks noGrp="1"/>
          </p:cNvSpPr>
          <p:nvPr>
            <p:ph type="title"/>
          </p:nvPr>
        </p:nvSpPr>
        <p:spPr/>
        <p:txBody>
          <a:bodyPr/>
          <a:lstStyle/>
          <a:p>
            <a:r>
              <a:rPr lang="en-US" dirty="0"/>
              <a:t>Fellowship: Honoring Men Above The Truth </a:t>
            </a:r>
          </a:p>
        </p:txBody>
      </p:sp>
      <p:sp>
        <p:nvSpPr>
          <p:cNvPr id="3" name="Content Placeholder 2">
            <a:extLst>
              <a:ext uri="{FF2B5EF4-FFF2-40B4-BE49-F238E27FC236}">
                <a16:creationId xmlns:a16="http://schemas.microsoft.com/office/drawing/2014/main" id="{74186C8A-4F6F-47F1-A10C-587F8A789DCF}"/>
              </a:ext>
            </a:extLst>
          </p:cNvPr>
          <p:cNvSpPr>
            <a:spLocks noGrp="1"/>
          </p:cNvSpPr>
          <p:nvPr>
            <p:ph idx="1"/>
          </p:nvPr>
        </p:nvSpPr>
        <p:spPr/>
        <p:txBody>
          <a:bodyPr/>
          <a:lstStyle/>
          <a:p>
            <a:r>
              <a:rPr lang="en-US" b="1" dirty="0"/>
              <a:t>Ed Harrell’s defense of  – Homer Hailey (I Cor. 4:6)</a:t>
            </a:r>
          </a:p>
          <a:p>
            <a:r>
              <a:rPr lang="en-US" b="1" dirty="0"/>
              <a:t>Homer Hailey </a:t>
            </a:r>
            <a:r>
              <a:rPr lang="en-US" dirty="0"/>
              <a:t>applied his error on divorce and remarriage in a case of an unlawful marriage in Belen, New Mexico (March, 1988)</a:t>
            </a:r>
          </a:p>
          <a:p>
            <a:r>
              <a:rPr lang="en-US" b="1" dirty="0"/>
              <a:t>Ed Harrell </a:t>
            </a:r>
            <a:r>
              <a:rPr lang="en-US" dirty="0"/>
              <a:t>response: “It is perfectly proper that some congregations have not, and would not, invite Homer Hailey to preach of the position that he holds on this subject.  Others, rightly I believe, have decided to use him in spite of the difference” </a:t>
            </a:r>
            <a:r>
              <a:rPr lang="en-US" b="1" dirty="0"/>
              <a:t>(Christianity Magazine; Nov. 1988, p. 8) </a:t>
            </a:r>
          </a:p>
        </p:txBody>
      </p:sp>
    </p:spTree>
    <p:extLst>
      <p:ext uri="{BB962C8B-B14F-4D97-AF65-F5344CB8AC3E}">
        <p14:creationId xmlns:p14="http://schemas.microsoft.com/office/powerpoint/2010/main" val="170049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Fellowship Perversion… The Process  </a:t>
            </a:r>
          </a:p>
        </p:txBody>
      </p:sp>
      <p:sp>
        <p:nvSpPr>
          <p:cNvPr id="3" name="TextBox 2"/>
          <p:cNvSpPr txBox="1"/>
          <p:nvPr/>
        </p:nvSpPr>
        <p:spPr>
          <a:xfrm>
            <a:off x="992770" y="3881516"/>
            <a:ext cx="7522580" cy="584775"/>
          </a:xfrm>
          <a:prstGeom prst="rect">
            <a:avLst/>
          </a:prstGeom>
          <a:noFill/>
        </p:spPr>
        <p:txBody>
          <a:bodyPr wrap="square" rtlCol="0">
            <a:spAutoFit/>
          </a:bodyPr>
          <a:lstStyle/>
          <a:p>
            <a:pPr algn="ctr"/>
            <a:r>
              <a:rPr lang="en-US" sz="3200" b="1" dirty="0"/>
              <a:t>Why Not Test The Teaching ? </a:t>
            </a:r>
            <a:r>
              <a:rPr lang="en-US" sz="3200" b="1" dirty="0">
                <a:solidFill>
                  <a:srgbClr val="FF0000"/>
                </a:solidFill>
              </a:rPr>
              <a:t>(I Jn. 4:1-3, 6)</a:t>
            </a:r>
          </a:p>
        </p:txBody>
      </p:sp>
      <p:cxnSp>
        <p:nvCxnSpPr>
          <p:cNvPr id="5" name="Straight Connector 4"/>
          <p:cNvCxnSpPr/>
          <p:nvPr/>
        </p:nvCxnSpPr>
        <p:spPr>
          <a:xfrm>
            <a:off x="628650" y="4419616"/>
            <a:ext cx="762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1597762"/>
            <a:ext cx="1676400" cy="954107"/>
          </a:xfrm>
          <a:prstGeom prst="rect">
            <a:avLst/>
          </a:prstGeom>
          <a:noFill/>
        </p:spPr>
        <p:txBody>
          <a:bodyPr wrap="square" rtlCol="0">
            <a:spAutoFit/>
          </a:bodyPr>
          <a:lstStyle/>
          <a:p>
            <a:r>
              <a:rPr lang="en-US" sz="2800" b="1" dirty="0"/>
              <a:t>Judged Honesty </a:t>
            </a:r>
          </a:p>
        </p:txBody>
      </p:sp>
      <p:sp>
        <p:nvSpPr>
          <p:cNvPr id="9" name="TextBox 8"/>
          <p:cNvSpPr txBox="1"/>
          <p:nvPr/>
        </p:nvSpPr>
        <p:spPr>
          <a:xfrm>
            <a:off x="1906858" y="1597763"/>
            <a:ext cx="1447800" cy="954107"/>
          </a:xfrm>
          <a:prstGeom prst="rect">
            <a:avLst/>
          </a:prstGeom>
          <a:noFill/>
        </p:spPr>
        <p:txBody>
          <a:bodyPr wrap="square" rtlCol="0">
            <a:spAutoFit/>
          </a:bodyPr>
          <a:lstStyle/>
          <a:p>
            <a:r>
              <a:rPr lang="en-US" sz="2800" b="1" dirty="0"/>
              <a:t> Judged Clarity </a:t>
            </a:r>
          </a:p>
        </p:txBody>
      </p:sp>
      <p:sp>
        <p:nvSpPr>
          <p:cNvPr id="4" name="Arrow: Right 3">
            <a:extLst>
              <a:ext uri="{FF2B5EF4-FFF2-40B4-BE49-F238E27FC236}">
                <a16:creationId xmlns:a16="http://schemas.microsoft.com/office/drawing/2014/main" id="{A13F318A-C197-4664-B826-62442CEFE618}"/>
              </a:ext>
            </a:extLst>
          </p:cNvPr>
          <p:cNvSpPr/>
          <p:nvPr/>
        </p:nvSpPr>
        <p:spPr>
          <a:xfrm rot="2161048">
            <a:off x="3295512" y="24907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CA97DC51-E7D2-475C-B548-31C8D83E3D0B}"/>
              </a:ext>
            </a:extLst>
          </p:cNvPr>
          <p:cNvSpPr/>
          <p:nvPr/>
        </p:nvSpPr>
        <p:spPr>
          <a:xfrm rot="8182221">
            <a:off x="4778851" y="24614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AA733A0-3065-44E0-A147-AE7CD3521C9A}"/>
              </a:ext>
            </a:extLst>
          </p:cNvPr>
          <p:cNvSpPr txBox="1"/>
          <p:nvPr/>
        </p:nvSpPr>
        <p:spPr>
          <a:xfrm>
            <a:off x="3739817" y="1562945"/>
            <a:ext cx="1814332" cy="954107"/>
          </a:xfrm>
          <a:prstGeom prst="rect">
            <a:avLst/>
          </a:prstGeom>
          <a:noFill/>
        </p:spPr>
        <p:txBody>
          <a:bodyPr wrap="square" rtlCol="0">
            <a:spAutoFit/>
          </a:bodyPr>
          <a:lstStyle/>
          <a:p>
            <a:r>
              <a:rPr lang="en-US" sz="2800" b="1" dirty="0"/>
              <a:t>Promoted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DD4DA-BA7C-45D6-85C0-6DA972B6D7DB}"/>
              </a:ext>
            </a:extLst>
          </p:cNvPr>
          <p:cNvSpPr/>
          <p:nvPr/>
        </p:nvSpPr>
        <p:spPr>
          <a:xfrm>
            <a:off x="560895" y="315798"/>
            <a:ext cx="8022210" cy="61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object&#10;&#10;Description generated with very high confidence">
            <a:extLst>
              <a:ext uri="{FF2B5EF4-FFF2-40B4-BE49-F238E27FC236}">
                <a16:creationId xmlns:a16="http://schemas.microsoft.com/office/drawing/2014/main" id="{725D445D-31A9-408D-8F59-7AD5BFC26954}"/>
              </a:ext>
            </a:extLst>
          </p:cNvPr>
          <p:cNvPicPr>
            <a:picLocks noChangeAspect="1"/>
          </p:cNvPicPr>
          <p:nvPr/>
        </p:nvPicPr>
        <p:blipFill>
          <a:blip r:embed="rId2">
            <a:extLst>
              <a:ext uri="{BEBA8EAE-BF5A-486C-A8C5-ECC9F3942E4B}">
                <a14:imgProps xmlns:a14="http://schemas.microsoft.com/office/drawing/2010/main">
                  <a14:imgLayer r:embed="rId3">
                    <a14:imgEffect>
                      <a14:artisticPencilSketch trans="55000"/>
                    </a14:imgEffect>
                  </a14:imgLayer>
                </a14:imgProps>
              </a:ext>
              <a:ext uri="{28A0092B-C50C-407E-A947-70E740481C1C}">
                <a14:useLocalDpi xmlns:a14="http://schemas.microsoft.com/office/drawing/2010/main" val="0"/>
              </a:ext>
            </a:extLst>
          </a:blip>
          <a:stretch>
            <a:fillRect/>
          </a:stretch>
        </p:blipFill>
        <p:spPr>
          <a:xfrm>
            <a:off x="485869" y="300970"/>
            <a:ext cx="8097236" cy="6148306"/>
          </a:xfrm>
          <a:prstGeom prst="rect">
            <a:avLst/>
          </a:prstGeom>
        </p:spPr>
      </p:pic>
      <p:sp>
        <p:nvSpPr>
          <p:cNvPr id="6" name="Rectangle 5">
            <a:extLst>
              <a:ext uri="{FF2B5EF4-FFF2-40B4-BE49-F238E27FC236}">
                <a16:creationId xmlns:a16="http://schemas.microsoft.com/office/drawing/2014/main" id="{6D846C4A-85B4-4D75-B599-D441CC3D725E}"/>
              </a:ext>
            </a:extLst>
          </p:cNvPr>
          <p:cNvSpPr/>
          <p:nvPr/>
        </p:nvSpPr>
        <p:spPr>
          <a:xfrm>
            <a:off x="4463591" y="582353"/>
            <a:ext cx="3883843"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1"/>
                </a:solidFill>
                <a:effectLst/>
              </a:rPr>
              <a:t>Historical Perversions of Fellowship</a:t>
            </a:r>
          </a:p>
        </p:txBody>
      </p:sp>
    </p:spTree>
    <p:extLst>
      <p:ext uri="{BB962C8B-B14F-4D97-AF65-F5344CB8AC3E}">
        <p14:creationId xmlns:p14="http://schemas.microsoft.com/office/powerpoint/2010/main" val="867131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Fellowship Perversion… The Process  </a:t>
            </a:r>
          </a:p>
        </p:txBody>
      </p:sp>
      <p:sp>
        <p:nvSpPr>
          <p:cNvPr id="3" name="TextBox 2"/>
          <p:cNvSpPr txBox="1"/>
          <p:nvPr/>
        </p:nvSpPr>
        <p:spPr>
          <a:xfrm>
            <a:off x="992770" y="3881516"/>
            <a:ext cx="7522580" cy="584775"/>
          </a:xfrm>
          <a:prstGeom prst="rect">
            <a:avLst/>
          </a:prstGeom>
          <a:noFill/>
        </p:spPr>
        <p:txBody>
          <a:bodyPr wrap="square" rtlCol="0">
            <a:spAutoFit/>
          </a:bodyPr>
          <a:lstStyle/>
          <a:p>
            <a:pPr algn="ctr"/>
            <a:r>
              <a:rPr lang="en-US" sz="3200" b="1" dirty="0"/>
              <a:t>Why Not Test The Teaching ? </a:t>
            </a:r>
            <a:r>
              <a:rPr lang="en-US" sz="3200" b="1" dirty="0">
                <a:solidFill>
                  <a:srgbClr val="FF0000"/>
                </a:solidFill>
              </a:rPr>
              <a:t>(I Jn. 4:1-3, 6)</a:t>
            </a:r>
          </a:p>
        </p:txBody>
      </p:sp>
      <p:cxnSp>
        <p:nvCxnSpPr>
          <p:cNvPr id="5" name="Straight Connector 4"/>
          <p:cNvCxnSpPr/>
          <p:nvPr/>
        </p:nvCxnSpPr>
        <p:spPr>
          <a:xfrm>
            <a:off x="628650" y="4419616"/>
            <a:ext cx="762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1597762"/>
            <a:ext cx="1676400" cy="954107"/>
          </a:xfrm>
          <a:prstGeom prst="rect">
            <a:avLst/>
          </a:prstGeom>
          <a:noFill/>
        </p:spPr>
        <p:txBody>
          <a:bodyPr wrap="square" rtlCol="0">
            <a:spAutoFit/>
          </a:bodyPr>
          <a:lstStyle/>
          <a:p>
            <a:r>
              <a:rPr lang="en-US" sz="2800" b="1" dirty="0"/>
              <a:t>Judged Honesty </a:t>
            </a:r>
          </a:p>
        </p:txBody>
      </p:sp>
      <p:sp>
        <p:nvSpPr>
          <p:cNvPr id="9" name="TextBox 8"/>
          <p:cNvSpPr txBox="1"/>
          <p:nvPr/>
        </p:nvSpPr>
        <p:spPr>
          <a:xfrm>
            <a:off x="1906858" y="1597763"/>
            <a:ext cx="1447800" cy="954107"/>
          </a:xfrm>
          <a:prstGeom prst="rect">
            <a:avLst/>
          </a:prstGeom>
          <a:noFill/>
        </p:spPr>
        <p:txBody>
          <a:bodyPr wrap="square" rtlCol="0">
            <a:spAutoFit/>
          </a:bodyPr>
          <a:lstStyle/>
          <a:p>
            <a:r>
              <a:rPr lang="en-US" sz="2800" b="1" dirty="0"/>
              <a:t> Judged Clarity </a:t>
            </a:r>
          </a:p>
        </p:txBody>
      </p:sp>
      <p:sp>
        <p:nvSpPr>
          <p:cNvPr id="4" name="Arrow: Right 3">
            <a:extLst>
              <a:ext uri="{FF2B5EF4-FFF2-40B4-BE49-F238E27FC236}">
                <a16:creationId xmlns:a16="http://schemas.microsoft.com/office/drawing/2014/main" id="{A13F318A-C197-4664-B826-62442CEFE618}"/>
              </a:ext>
            </a:extLst>
          </p:cNvPr>
          <p:cNvSpPr/>
          <p:nvPr/>
        </p:nvSpPr>
        <p:spPr>
          <a:xfrm rot="2161048">
            <a:off x="3295512" y="24907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CA97DC51-E7D2-475C-B548-31C8D83E3D0B}"/>
              </a:ext>
            </a:extLst>
          </p:cNvPr>
          <p:cNvSpPr/>
          <p:nvPr/>
        </p:nvSpPr>
        <p:spPr>
          <a:xfrm rot="8182221">
            <a:off x="4778851" y="24614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AA733A0-3065-44E0-A147-AE7CD3521C9A}"/>
              </a:ext>
            </a:extLst>
          </p:cNvPr>
          <p:cNvSpPr txBox="1"/>
          <p:nvPr/>
        </p:nvSpPr>
        <p:spPr>
          <a:xfrm>
            <a:off x="3739817" y="1562945"/>
            <a:ext cx="1814332" cy="954107"/>
          </a:xfrm>
          <a:prstGeom prst="rect">
            <a:avLst/>
          </a:prstGeom>
          <a:noFill/>
        </p:spPr>
        <p:txBody>
          <a:bodyPr wrap="square" rtlCol="0">
            <a:spAutoFit/>
          </a:bodyPr>
          <a:lstStyle/>
          <a:p>
            <a:r>
              <a:rPr lang="en-US" sz="2800" b="1" dirty="0"/>
              <a:t>Promoted History</a:t>
            </a:r>
          </a:p>
        </p:txBody>
      </p:sp>
      <p:sp>
        <p:nvSpPr>
          <p:cNvPr id="12" name="TextBox 11">
            <a:extLst>
              <a:ext uri="{FF2B5EF4-FFF2-40B4-BE49-F238E27FC236}">
                <a16:creationId xmlns:a16="http://schemas.microsoft.com/office/drawing/2014/main" id="{863B90B2-617F-499A-9F32-DE74AA8481D3}"/>
              </a:ext>
            </a:extLst>
          </p:cNvPr>
          <p:cNvSpPr txBox="1"/>
          <p:nvPr/>
        </p:nvSpPr>
        <p:spPr>
          <a:xfrm>
            <a:off x="489271" y="4419616"/>
            <a:ext cx="8529578" cy="523220"/>
          </a:xfrm>
          <a:prstGeom prst="rect">
            <a:avLst/>
          </a:prstGeom>
          <a:noFill/>
        </p:spPr>
        <p:txBody>
          <a:bodyPr wrap="square" rtlCol="0">
            <a:spAutoFit/>
          </a:bodyPr>
          <a:lstStyle/>
          <a:p>
            <a:r>
              <a:rPr lang="en-US" sz="2800" b="1" dirty="0"/>
              <a:t>Why Not Apply the Appropriate Pattern ? </a:t>
            </a:r>
            <a:r>
              <a:rPr lang="en-US" sz="2800" b="1" dirty="0">
                <a:solidFill>
                  <a:srgbClr val="FF0000"/>
                </a:solidFill>
              </a:rPr>
              <a:t>(2 Tim. 1:13)</a:t>
            </a:r>
          </a:p>
        </p:txBody>
      </p:sp>
      <p:sp>
        <p:nvSpPr>
          <p:cNvPr id="16" name="TextBox 15">
            <a:extLst>
              <a:ext uri="{FF2B5EF4-FFF2-40B4-BE49-F238E27FC236}">
                <a16:creationId xmlns:a16="http://schemas.microsoft.com/office/drawing/2014/main" id="{139E1675-63E4-46C4-A8BA-579384EC963D}"/>
              </a:ext>
            </a:extLst>
          </p:cNvPr>
          <p:cNvSpPr txBox="1"/>
          <p:nvPr/>
        </p:nvSpPr>
        <p:spPr>
          <a:xfrm>
            <a:off x="495059" y="5224972"/>
            <a:ext cx="4076941" cy="954107"/>
          </a:xfrm>
          <a:prstGeom prst="rect">
            <a:avLst/>
          </a:prstGeom>
          <a:noFill/>
        </p:spPr>
        <p:txBody>
          <a:bodyPr wrap="square" rtlCol="0">
            <a:spAutoFit/>
          </a:bodyPr>
          <a:lstStyle/>
          <a:p>
            <a:r>
              <a:rPr lang="en-US" sz="2800" b="1" dirty="0"/>
              <a:t>Romans 14: </a:t>
            </a:r>
            <a:r>
              <a:rPr lang="en-US" sz="2800" b="1" dirty="0">
                <a:solidFill>
                  <a:srgbClr val="FF0000"/>
                </a:solidFill>
              </a:rPr>
              <a:t>Receive the person in their practice </a:t>
            </a:r>
          </a:p>
        </p:txBody>
      </p:sp>
      <p:sp>
        <p:nvSpPr>
          <p:cNvPr id="17" name="TextBox 16">
            <a:extLst>
              <a:ext uri="{FF2B5EF4-FFF2-40B4-BE49-F238E27FC236}">
                <a16:creationId xmlns:a16="http://schemas.microsoft.com/office/drawing/2014/main" id="{33B90F81-4EA7-4FB5-9601-BC1A2D8710A6}"/>
              </a:ext>
            </a:extLst>
          </p:cNvPr>
          <p:cNvSpPr txBox="1"/>
          <p:nvPr/>
        </p:nvSpPr>
        <p:spPr>
          <a:xfrm>
            <a:off x="4544982" y="5197031"/>
            <a:ext cx="4459399" cy="1384995"/>
          </a:xfrm>
          <a:prstGeom prst="rect">
            <a:avLst/>
          </a:prstGeom>
          <a:noFill/>
        </p:spPr>
        <p:txBody>
          <a:bodyPr wrap="square" rtlCol="0">
            <a:spAutoFit/>
          </a:bodyPr>
          <a:lstStyle/>
          <a:p>
            <a:r>
              <a:rPr lang="en-US" sz="2800" b="1" dirty="0"/>
              <a:t>2 John 9-11: </a:t>
            </a:r>
            <a:r>
              <a:rPr lang="en-US" sz="2800" b="1" dirty="0">
                <a:solidFill>
                  <a:srgbClr val="FF0000"/>
                </a:solidFill>
              </a:rPr>
              <a:t>Don’t Receive the Teacher in His teaching of error</a:t>
            </a:r>
          </a:p>
        </p:txBody>
      </p:sp>
    </p:spTree>
    <p:extLst>
      <p:ext uri="{BB962C8B-B14F-4D97-AF65-F5344CB8AC3E}">
        <p14:creationId xmlns:p14="http://schemas.microsoft.com/office/powerpoint/2010/main" val="241383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Fellowship Perversion… The Process  </a:t>
            </a:r>
          </a:p>
        </p:txBody>
      </p:sp>
      <p:sp>
        <p:nvSpPr>
          <p:cNvPr id="3" name="TextBox 2"/>
          <p:cNvSpPr txBox="1"/>
          <p:nvPr/>
        </p:nvSpPr>
        <p:spPr>
          <a:xfrm>
            <a:off x="992770" y="3881516"/>
            <a:ext cx="7522580" cy="584775"/>
          </a:xfrm>
          <a:prstGeom prst="rect">
            <a:avLst/>
          </a:prstGeom>
          <a:noFill/>
        </p:spPr>
        <p:txBody>
          <a:bodyPr wrap="square" rtlCol="0">
            <a:spAutoFit/>
          </a:bodyPr>
          <a:lstStyle/>
          <a:p>
            <a:pPr algn="ctr"/>
            <a:r>
              <a:rPr lang="en-US" sz="3200" b="1" dirty="0"/>
              <a:t>Why Not Test The Teaching ? </a:t>
            </a:r>
            <a:r>
              <a:rPr lang="en-US" sz="3200" b="1" dirty="0">
                <a:solidFill>
                  <a:srgbClr val="FF0000"/>
                </a:solidFill>
              </a:rPr>
              <a:t>(I Jn. 4:1-3, 6)</a:t>
            </a:r>
          </a:p>
        </p:txBody>
      </p:sp>
      <p:cxnSp>
        <p:nvCxnSpPr>
          <p:cNvPr id="5" name="Straight Connector 4"/>
          <p:cNvCxnSpPr/>
          <p:nvPr/>
        </p:nvCxnSpPr>
        <p:spPr>
          <a:xfrm>
            <a:off x="628650" y="4419616"/>
            <a:ext cx="762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1597762"/>
            <a:ext cx="1676400" cy="954107"/>
          </a:xfrm>
          <a:prstGeom prst="rect">
            <a:avLst/>
          </a:prstGeom>
          <a:noFill/>
        </p:spPr>
        <p:txBody>
          <a:bodyPr wrap="square" rtlCol="0">
            <a:spAutoFit/>
          </a:bodyPr>
          <a:lstStyle/>
          <a:p>
            <a:r>
              <a:rPr lang="en-US" sz="2800" b="1" dirty="0"/>
              <a:t>Judged Honesty </a:t>
            </a:r>
          </a:p>
        </p:txBody>
      </p:sp>
      <p:sp>
        <p:nvSpPr>
          <p:cNvPr id="9" name="TextBox 8"/>
          <p:cNvSpPr txBox="1"/>
          <p:nvPr/>
        </p:nvSpPr>
        <p:spPr>
          <a:xfrm>
            <a:off x="1906858" y="1597763"/>
            <a:ext cx="1447800" cy="954107"/>
          </a:xfrm>
          <a:prstGeom prst="rect">
            <a:avLst/>
          </a:prstGeom>
          <a:noFill/>
        </p:spPr>
        <p:txBody>
          <a:bodyPr wrap="square" rtlCol="0">
            <a:spAutoFit/>
          </a:bodyPr>
          <a:lstStyle/>
          <a:p>
            <a:r>
              <a:rPr lang="en-US" sz="2800" b="1" dirty="0"/>
              <a:t> Judged Clarity </a:t>
            </a:r>
          </a:p>
        </p:txBody>
      </p:sp>
      <p:sp>
        <p:nvSpPr>
          <p:cNvPr id="4" name="Arrow: Right 3">
            <a:extLst>
              <a:ext uri="{FF2B5EF4-FFF2-40B4-BE49-F238E27FC236}">
                <a16:creationId xmlns:a16="http://schemas.microsoft.com/office/drawing/2014/main" id="{A13F318A-C197-4664-B826-62442CEFE618}"/>
              </a:ext>
            </a:extLst>
          </p:cNvPr>
          <p:cNvSpPr/>
          <p:nvPr/>
        </p:nvSpPr>
        <p:spPr>
          <a:xfrm rot="2161048">
            <a:off x="3295512" y="24907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CA97DC51-E7D2-475C-B548-31C8D83E3D0B}"/>
              </a:ext>
            </a:extLst>
          </p:cNvPr>
          <p:cNvSpPr/>
          <p:nvPr/>
        </p:nvSpPr>
        <p:spPr>
          <a:xfrm rot="8182221">
            <a:off x="4778851" y="24614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AA733A0-3065-44E0-A147-AE7CD3521C9A}"/>
              </a:ext>
            </a:extLst>
          </p:cNvPr>
          <p:cNvSpPr txBox="1"/>
          <p:nvPr/>
        </p:nvSpPr>
        <p:spPr>
          <a:xfrm>
            <a:off x="3739817" y="1562945"/>
            <a:ext cx="1814332" cy="954107"/>
          </a:xfrm>
          <a:prstGeom prst="rect">
            <a:avLst/>
          </a:prstGeom>
          <a:noFill/>
        </p:spPr>
        <p:txBody>
          <a:bodyPr wrap="square" rtlCol="0">
            <a:spAutoFit/>
          </a:bodyPr>
          <a:lstStyle/>
          <a:p>
            <a:r>
              <a:rPr lang="en-US" sz="2800" b="1" dirty="0"/>
              <a:t>Promoted History</a:t>
            </a:r>
          </a:p>
        </p:txBody>
      </p:sp>
      <p:sp>
        <p:nvSpPr>
          <p:cNvPr id="12" name="TextBox 11">
            <a:extLst>
              <a:ext uri="{FF2B5EF4-FFF2-40B4-BE49-F238E27FC236}">
                <a16:creationId xmlns:a16="http://schemas.microsoft.com/office/drawing/2014/main" id="{863B90B2-617F-499A-9F32-DE74AA8481D3}"/>
              </a:ext>
            </a:extLst>
          </p:cNvPr>
          <p:cNvSpPr txBox="1"/>
          <p:nvPr/>
        </p:nvSpPr>
        <p:spPr>
          <a:xfrm>
            <a:off x="489271" y="4419616"/>
            <a:ext cx="8529578" cy="523220"/>
          </a:xfrm>
          <a:prstGeom prst="rect">
            <a:avLst/>
          </a:prstGeom>
          <a:noFill/>
        </p:spPr>
        <p:txBody>
          <a:bodyPr wrap="square" rtlCol="0">
            <a:spAutoFit/>
          </a:bodyPr>
          <a:lstStyle/>
          <a:p>
            <a:r>
              <a:rPr lang="en-US" sz="2800" b="1" dirty="0"/>
              <a:t>Why Not Apply the Appropriate Pattern ? </a:t>
            </a:r>
            <a:r>
              <a:rPr lang="en-US" sz="2800" b="1" dirty="0">
                <a:solidFill>
                  <a:srgbClr val="FF0000"/>
                </a:solidFill>
              </a:rPr>
              <a:t>(2 Tim. 1:13)</a:t>
            </a:r>
          </a:p>
        </p:txBody>
      </p:sp>
      <p:sp>
        <p:nvSpPr>
          <p:cNvPr id="16" name="TextBox 15">
            <a:extLst>
              <a:ext uri="{FF2B5EF4-FFF2-40B4-BE49-F238E27FC236}">
                <a16:creationId xmlns:a16="http://schemas.microsoft.com/office/drawing/2014/main" id="{139E1675-63E4-46C4-A8BA-579384EC963D}"/>
              </a:ext>
            </a:extLst>
          </p:cNvPr>
          <p:cNvSpPr txBox="1"/>
          <p:nvPr/>
        </p:nvSpPr>
        <p:spPr>
          <a:xfrm>
            <a:off x="628650" y="5245979"/>
            <a:ext cx="3171968" cy="954107"/>
          </a:xfrm>
          <a:prstGeom prst="rect">
            <a:avLst/>
          </a:prstGeom>
          <a:noFill/>
        </p:spPr>
        <p:txBody>
          <a:bodyPr wrap="square" rtlCol="0">
            <a:spAutoFit/>
          </a:bodyPr>
          <a:lstStyle/>
          <a:p>
            <a:pPr algn="ctr"/>
            <a:r>
              <a:rPr lang="en-US" sz="2800" b="1" dirty="0"/>
              <a:t>Abide in the Truth – </a:t>
            </a:r>
            <a:r>
              <a:rPr lang="en-US" sz="2800" b="1" dirty="0">
                <a:solidFill>
                  <a:srgbClr val="0070C0"/>
                </a:solidFill>
              </a:rPr>
              <a:t>I Jn. 2:26-27</a:t>
            </a:r>
          </a:p>
        </p:txBody>
      </p:sp>
      <p:sp>
        <p:nvSpPr>
          <p:cNvPr id="17" name="TextBox 16">
            <a:extLst>
              <a:ext uri="{FF2B5EF4-FFF2-40B4-BE49-F238E27FC236}">
                <a16:creationId xmlns:a16="http://schemas.microsoft.com/office/drawing/2014/main" id="{33B90F81-4EA7-4FB5-9601-BC1A2D8710A6}"/>
              </a:ext>
            </a:extLst>
          </p:cNvPr>
          <p:cNvSpPr txBox="1"/>
          <p:nvPr/>
        </p:nvSpPr>
        <p:spPr>
          <a:xfrm>
            <a:off x="4544982" y="5197031"/>
            <a:ext cx="4459399" cy="954107"/>
          </a:xfrm>
          <a:prstGeom prst="rect">
            <a:avLst/>
          </a:prstGeom>
          <a:noFill/>
        </p:spPr>
        <p:txBody>
          <a:bodyPr wrap="square" rtlCol="0">
            <a:spAutoFit/>
          </a:bodyPr>
          <a:lstStyle/>
          <a:p>
            <a:pPr algn="ctr"/>
            <a:r>
              <a:rPr lang="en-US" sz="2800" b="1" dirty="0"/>
              <a:t>Manifest Love – </a:t>
            </a:r>
          </a:p>
          <a:p>
            <a:pPr algn="ctr"/>
            <a:r>
              <a:rPr lang="en-US" sz="2800" b="1" dirty="0">
                <a:solidFill>
                  <a:srgbClr val="0070C0"/>
                </a:solidFill>
              </a:rPr>
              <a:t>2 Jn. </a:t>
            </a:r>
          </a:p>
        </p:txBody>
      </p:sp>
    </p:spTree>
    <p:extLst>
      <p:ext uri="{BB962C8B-B14F-4D97-AF65-F5344CB8AC3E}">
        <p14:creationId xmlns:p14="http://schemas.microsoft.com/office/powerpoint/2010/main" val="37612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41D2-890C-449C-BD16-F2F977323C2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19E8AB8-B062-40DA-930D-3176BF63DB0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015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72B7-137A-45BE-B808-211FDE00D3DF}"/>
              </a:ext>
            </a:extLst>
          </p:cNvPr>
          <p:cNvSpPr>
            <a:spLocks noGrp="1"/>
          </p:cNvSpPr>
          <p:nvPr>
            <p:ph type="title"/>
          </p:nvPr>
        </p:nvSpPr>
        <p:spPr/>
        <p:txBody>
          <a:bodyPr>
            <a:normAutofit/>
          </a:bodyPr>
          <a:lstStyle/>
          <a:p>
            <a:r>
              <a:rPr lang="en-US" sz="4000" b="1" dirty="0"/>
              <a:t>Romans 14 - Homosexuality</a:t>
            </a:r>
          </a:p>
        </p:txBody>
      </p:sp>
      <p:sp>
        <p:nvSpPr>
          <p:cNvPr id="3" name="Content Placeholder 2">
            <a:extLst>
              <a:ext uri="{FF2B5EF4-FFF2-40B4-BE49-F238E27FC236}">
                <a16:creationId xmlns:a16="http://schemas.microsoft.com/office/drawing/2014/main" id="{E4E5F4C2-67A9-4FA2-BE85-D7C8E9DB0518}"/>
              </a:ext>
            </a:extLst>
          </p:cNvPr>
          <p:cNvSpPr>
            <a:spLocks noGrp="1"/>
          </p:cNvSpPr>
          <p:nvPr>
            <p:ph idx="1"/>
          </p:nvPr>
        </p:nvSpPr>
        <p:spPr/>
        <p:txBody>
          <a:bodyPr>
            <a:normAutofit/>
          </a:bodyPr>
          <a:lstStyle/>
          <a:p>
            <a:r>
              <a:rPr lang="en-US" b="1" dirty="0"/>
              <a:t>Norman Pittenger (Time For Consent) </a:t>
            </a:r>
          </a:p>
          <a:p>
            <a:pPr lvl="1"/>
            <a:r>
              <a:rPr lang="en-US" sz="2800" b="1" dirty="0"/>
              <a:t>God does not clearly condemn </a:t>
            </a:r>
            <a:r>
              <a:rPr lang="en-US" sz="2800" b="1" i="1" dirty="0"/>
              <a:t>“monogamous, loving homosexual unions” </a:t>
            </a:r>
            <a:r>
              <a:rPr lang="en-US" sz="2800" b="1" dirty="0">
                <a:solidFill>
                  <a:schemeClr val="accent1"/>
                </a:solidFill>
              </a:rPr>
              <a:t>(I Cor. 6:9)</a:t>
            </a:r>
          </a:p>
        </p:txBody>
      </p:sp>
    </p:spTree>
    <p:extLst>
      <p:ext uri="{BB962C8B-B14F-4D97-AF65-F5344CB8AC3E}">
        <p14:creationId xmlns:p14="http://schemas.microsoft.com/office/powerpoint/2010/main" val="110915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72B7-137A-45BE-B808-211FDE00D3DF}"/>
              </a:ext>
            </a:extLst>
          </p:cNvPr>
          <p:cNvSpPr>
            <a:spLocks noGrp="1"/>
          </p:cNvSpPr>
          <p:nvPr>
            <p:ph type="title"/>
          </p:nvPr>
        </p:nvSpPr>
        <p:spPr/>
        <p:txBody>
          <a:bodyPr>
            <a:normAutofit/>
          </a:bodyPr>
          <a:lstStyle/>
          <a:p>
            <a:r>
              <a:rPr lang="en-US" sz="4000" b="1" dirty="0"/>
              <a:t>Romans 14 - Homosexuality</a:t>
            </a:r>
          </a:p>
        </p:txBody>
      </p:sp>
      <p:sp>
        <p:nvSpPr>
          <p:cNvPr id="3" name="Content Placeholder 2">
            <a:extLst>
              <a:ext uri="{FF2B5EF4-FFF2-40B4-BE49-F238E27FC236}">
                <a16:creationId xmlns:a16="http://schemas.microsoft.com/office/drawing/2014/main" id="{E4E5F4C2-67A9-4FA2-BE85-D7C8E9DB0518}"/>
              </a:ext>
            </a:extLst>
          </p:cNvPr>
          <p:cNvSpPr>
            <a:spLocks noGrp="1"/>
          </p:cNvSpPr>
          <p:nvPr>
            <p:ph idx="1"/>
          </p:nvPr>
        </p:nvSpPr>
        <p:spPr/>
        <p:txBody>
          <a:bodyPr>
            <a:normAutofit/>
          </a:bodyPr>
          <a:lstStyle/>
          <a:p>
            <a:r>
              <a:rPr lang="en-US" b="1" dirty="0"/>
              <a:t>Norman Pittenger (Time For Consent) </a:t>
            </a:r>
          </a:p>
          <a:p>
            <a:pPr lvl="1"/>
            <a:r>
              <a:rPr lang="en-US" sz="2800" b="1" dirty="0"/>
              <a:t>God does not clearly condemn </a:t>
            </a:r>
            <a:r>
              <a:rPr lang="en-US" sz="2800" b="1" i="1" dirty="0"/>
              <a:t>“monogamous, loving homosexual unions” </a:t>
            </a:r>
            <a:r>
              <a:rPr lang="en-US" sz="2800" b="1" dirty="0">
                <a:solidFill>
                  <a:schemeClr val="accent1"/>
                </a:solidFill>
              </a:rPr>
              <a:t>(I Cor. 6:9)</a:t>
            </a:r>
          </a:p>
          <a:p>
            <a:pPr lvl="1"/>
            <a:r>
              <a:rPr lang="en-US" sz="2800" b="1" dirty="0"/>
              <a:t>From Romans 14 he argues that those who reject homosexual people from fellowship in the church </a:t>
            </a:r>
            <a:r>
              <a:rPr lang="en-US" sz="2800" b="1" i="1" dirty="0"/>
              <a:t>“have utterly failed to understand the Christian gospel” </a:t>
            </a:r>
            <a:r>
              <a:rPr lang="en-US" sz="2800" b="1" dirty="0">
                <a:solidFill>
                  <a:srgbClr val="0070C0"/>
                </a:solidFill>
              </a:rPr>
              <a:t>(John R.W. Stott, Christianity Today; Nov.85, p. 26-27)</a:t>
            </a:r>
          </a:p>
        </p:txBody>
      </p:sp>
    </p:spTree>
    <p:extLst>
      <p:ext uri="{BB962C8B-B14F-4D97-AF65-F5344CB8AC3E}">
        <p14:creationId xmlns:p14="http://schemas.microsoft.com/office/powerpoint/2010/main" val="357257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72B7-137A-45BE-B808-211FDE00D3DF}"/>
              </a:ext>
            </a:extLst>
          </p:cNvPr>
          <p:cNvSpPr>
            <a:spLocks noGrp="1"/>
          </p:cNvSpPr>
          <p:nvPr>
            <p:ph type="title"/>
          </p:nvPr>
        </p:nvSpPr>
        <p:spPr/>
        <p:txBody>
          <a:bodyPr>
            <a:normAutofit/>
          </a:bodyPr>
          <a:lstStyle/>
          <a:p>
            <a:r>
              <a:rPr lang="en-US" sz="4000" b="1" dirty="0"/>
              <a:t>Fellowship: Missionary Societies – Instrumental Music</a:t>
            </a:r>
          </a:p>
        </p:txBody>
      </p:sp>
      <p:sp>
        <p:nvSpPr>
          <p:cNvPr id="3" name="Content Placeholder 2">
            <a:extLst>
              <a:ext uri="{FF2B5EF4-FFF2-40B4-BE49-F238E27FC236}">
                <a16:creationId xmlns:a16="http://schemas.microsoft.com/office/drawing/2014/main" id="{E4E5F4C2-67A9-4FA2-BE85-D7C8E9DB0518}"/>
              </a:ext>
            </a:extLst>
          </p:cNvPr>
          <p:cNvSpPr>
            <a:spLocks noGrp="1"/>
          </p:cNvSpPr>
          <p:nvPr>
            <p:ph idx="1"/>
          </p:nvPr>
        </p:nvSpPr>
        <p:spPr/>
        <p:txBody>
          <a:bodyPr/>
          <a:lstStyle/>
          <a:p>
            <a:r>
              <a:rPr lang="en-US" sz="3600" b="1" dirty="0"/>
              <a:t>1800’s - Missionary Societies Established: </a:t>
            </a:r>
          </a:p>
          <a:p>
            <a:pPr lvl="1"/>
            <a:r>
              <a:rPr lang="en-US" sz="3200" b="1" dirty="0"/>
              <a:t>More Efficient? – church and churches sending directly to Paul </a:t>
            </a:r>
            <a:r>
              <a:rPr lang="en-US" sz="3200" b="1" dirty="0">
                <a:solidFill>
                  <a:schemeClr val="accent1"/>
                </a:solidFill>
              </a:rPr>
              <a:t>(Phil. 4:16, 2 Cor. 11:8, I Pet. 5:2)</a:t>
            </a:r>
          </a:p>
        </p:txBody>
      </p:sp>
    </p:spTree>
    <p:extLst>
      <p:ext uri="{BB962C8B-B14F-4D97-AF65-F5344CB8AC3E}">
        <p14:creationId xmlns:p14="http://schemas.microsoft.com/office/powerpoint/2010/main" val="426325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72B7-137A-45BE-B808-211FDE00D3DF}"/>
              </a:ext>
            </a:extLst>
          </p:cNvPr>
          <p:cNvSpPr>
            <a:spLocks noGrp="1"/>
          </p:cNvSpPr>
          <p:nvPr>
            <p:ph type="title"/>
          </p:nvPr>
        </p:nvSpPr>
        <p:spPr/>
        <p:txBody>
          <a:bodyPr>
            <a:normAutofit/>
          </a:bodyPr>
          <a:lstStyle/>
          <a:p>
            <a:r>
              <a:rPr lang="en-US" sz="4000" b="1" dirty="0"/>
              <a:t>Fellowship: Missionary Societies – Instrumental Music</a:t>
            </a:r>
          </a:p>
        </p:txBody>
      </p:sp>
      <p:sp>
        <p:nvSpPr>
          <p:cNvPr id="3" name="Content Placeholder 2">
            <a:extLst>
              <a:ext uri="{FF2B5EF4-FFF2-40B4-BE49-F238E27FC236}">
                <a16:creationId xmlns:a16="http://schemas.microsoft.com/office/drawing/2014/main" id="{E4E5F4C2-67A9-4FA2-BE85-D7C8E9DB0518}"/>
              </a:ext>
            </a:extLst>
          </p:cNvPr>
          <p:cNvSpPr>
            <a:spLocks noGrp="1"/>
          </p:cNvSpPr>
          <p:nvPr>
            <p:ph idx="1"/>
          </p:nvPr>
        </p:nvSpPr>
        <p:spPr/>
        <p:txBody>
          <a:bodyPr/>
          <a:lstStyle/>
          <a:p>
            <a:r>
              <a:rPr lang="en-US" sz="3600" b="1" dirty="0"/>
              <a:t>1800’s - Missionary Societies Established: </a:t>
            </a:r>
          </a:p>
          <a:p>
            <a:pPr lvl="1"/>
            <a:r>
              <a:rPr lang="en-US" sz="3200" b="1" dirty="0"/>
              <a:t>More Efficient? – church and churches sending directly to Paul ( Phil. 4:16, 2 Cor. 11:8, I Pet. 5:2)</a:t>
            </a:r>
          </a:p>
          <a:p>
            <a:pPr lvl="1"/>
            <a:r>
              <a:rPr lang="en-US" sz="3200" b="1" dirty="0"/>
              <a:t>One church is comprised of local churches??? </a:t>
            </a:r>
            <a:r>
              <a:rPr lang="en-US" sz="3200" b="1" dirty="0">
                <a:solidFill>
                  <a:schemeClr val="accent1"/>
                </a:solidFill>
              </a:rPr>
              <a:t>(I Cor. 12:12-14)</a:t>
            </a:r>
          </a:p>
        </p:txBody>
      </p:sp>
    </p:spTree>
    <p:extLst>
      <p:ext uri="{BB962C8B-B14F-4D97-AF65-F5344CB8AC3E}">
        <p14:creationId xmlns:p14="http://schemas.microsoft.com/office/powerpoint/2010/main" val="423591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72B7-137A-45BE-B808-211FDE00D3DF}"/>
              </a:ext>
            </a:extLst>
          </p:cNvPr>
          <p:cNvSpPr>
            <a:spLocks noGrp="1"/>
          </p:cNvSpPr>
          <p:nvPr>
            <p:ph type="title"/>
          </p:nvPr>
        </p:nvSpPr>
        <p:spPr/>
        <p:txBody>
          <a:bodyPr>
            <a:normAutofit/>
          </a:bodyPr>
          <a:lstStyle/>
          <a:p>
            <a:r>
              <a:rPr lang="en-US" sz="4000" b="1" dirty="0"/>
              <a:t>Fellowship: Missionary Societies – Instrumental Music</a:t>
            </a:r>
          </a:p>
        </p:txBody>
      </p:sp>
      <p:sp>
        <p:nvSpPr>
          <p:cNvPr id="3" name="Content Placeholder 2">
            <a:extLst>
              <a:ext uri="{FF2B5EF4-FFF2-40B4-BE49-F238E27FC236}">
                <a16:creationId xmlns:a16="http://schemas.microsoft.com/office/drawing/2014/main" id="{E4E5F4C2-67A9-4FA2-BE85-D7C8E9DB0518}"/>
              </a:ext>
            </a:extLst>
          </p:cNvPr>
          <p:cNvSpPr>
            <a:spLocks noGrp="1"/>
          </p:cNvSpPr>
          <p:nvPr>
            <p:ph idx="1"/>
          </p:nvPr>
        </p:nvSpPr>
        <p:spPr/>
        <p:txBody>
          <a:bodyPr/>
          <a:lstStyle/>
          <a:p>
            <a:r>
              <a:rPr lang="en-US" sz="3600" b="1" dirty="0"/>
              <a:t>1800’s - Missionary Societies Established: </a:t>
            </a:r>
          </a:p>
          <a:p>
            <a:pPr lvl="1"/>
            <a:r>
              <a:rPr lang="en-US" sz="3200" b="1" dirty="0"/>
              <a:t>More Efficient? – church and churches sending directly to Paul ( Phil. 4:16, 2 Cor. 11:8, I Pet. 5:2)</a:t>
            </a:r>
          </a:p>
          <a:p>
            <a:pPr lvl="1"/>
            <a:r>
              <a:rPr lang="en-US" sz="3200" b="1" dirty="0"/>
              <a:t>One church is comprised of local churches??? (I Cor. 12:12-14)</a:t>
            </a:r>
          </a:p>
          <a:p>
            <a:pPr lvl="1"/>
            <a:r>
              <a:rPr lang="en-US" sz="3200" b="1" dirty="0"/>
              <a:t>Instrumental Music </a:t>
            </a:r>
            <a:r>
              <a:rPr lang="en-US" sz="3200" b="1" dirty="0">
                <a:solidFill>
                  <a:schemeClr val="accent1"/>
                </a:solidFill>
              </a:rPr>
              <a:t>(Eph. 5:19)</a:t>
            </a:r>
          </a:p>
        </p:txBody>
      </p:sp>
    </p:spTree>
    <p:extLst>
      <p:ext uri="{BB962C8B-B14F-4D97-AF65-F5344CB8AC3E}">
        <p14:creationId xmlns:p14="http://schemas.microsoft.com/office/powerpoint/2010/main" val="411833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4D42-521B-4F87-B4D7-9A76DF363495}"/>
              </a:ext>
            </a:extLst>
          </p:cNvPr>
          <p:cNvSpPr>
            <a:spLocks noGrp="1"/>
          </p:cNvSpPr>
          <p:nvPr>
            <p:ph type="title"/>
          </p:nvPr>
        </p:nvSpPr>
        <p:spPr/>
        <p:txBody>
          <a:bodyPr/>
          <a:lstStyle/>
          <a:p>
            <a:r>
              <a:rPr lang="en-US" b="1" dirty="0"/>
              <a:t>Pendleton – Romans 14 </a:t>
            </a:r>
          </a:p>
        </p:txBody>
      </p:sp>
      <p:sp>
        <p:nvSpPr>
          <p:cNvPr id="3" name="Content Placeholder 2">
            <a:extLst>
              <a:ext uri="{FF2B5EF4-FFF2-40B4-BE49-F238E27FC236}">
                <a16:creationId xmlns:a16="http://schemas.microsoft.com/office/drawing/2014/main" id="{D5657D95-0AE3-4334-90F9-94338386139F}"/>
              </a:ext>
            </a:extLst>
          </p:cNvPr>
          <p:cNvSpPr>
            <a:spLocks noGrp="1"/>
          </p:cNvSpPr>
          <p:nvPr>
            <p:ph idx="1"/>
          </p:nvPr>
        </p:nvSpPr>
        <p:spPr/>
        <p:txBody>
          <a:bodyPr/>
          <a:lstStyle/>
          <a:p>
            <a:r>
              <a:rPr lang="en-US" b="1" dirty="0"/>
              <a:t>Rom. 14:3 </a:t>
            </a:r>
            <a:r>
              <a:rPr lang="en-US" dirty="0"/>
              <a:t>– “In modern times controversy over meat sacrificed to idols in unknown, but the principle still applies as to instrumental music, missionary societies, etc.  Such matters of indifference are not to be injected into the terms of salvation, or set up as tests of fellowship.  As to them there is to be neither contempt on the one part, nor judgment on the other.  Baptism, however is not a matter of indifference, being as much a divinely established term in the plan of salvation as faith itself” (Mark 16:16) </a:t>
            </a:r>
          </a:p>
        </p:txBody>
      </p:sp>
    </p:spTree>
    <p:extLst>
      <p:ext uri="{BB962C8B-B14F-4D97-AF65-F5344CB8AC3E}">
        <p14:creationId xmlns:p14="http://schemas.microsoft.com/office/powerpoint/2010/main" val="119158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4D42-521B-4F87-B4D7-9A76DF363495}"/>
              </a:ext>
            </a:extLst>
          </p:cNvPr>
          <p:cNvSpPr>
            <a:spLocks noGrp="1"/>
          </p:cNvSpPr>
          <p:nvPr>
            <p:ph type="title"/>
          </p:nvPr>
        </p:nvSpPr>
        <p:spPr/>
        <p:txBody>
          <a:bodyPr/>
          <a:lstStyle/>
          <a:p>
            <a:r>
              <a:rPr lang="en-US" b="1" dirty="0"/>
              <a:t>McGarvey – Jesse P. Sewell </a:t>
            </a:r>
          </a:p>
        </p:txBody>
      </p:sp>
      <p:sp>
        <p:nvSpPr>
          <p:cNvPr id="3" name="Content Placeholder 2">
            <a:extLst>
              <a:ext uri="{FF2B5EF4-FFF2-40B4-BE49-F238E27FC236}">
                <a16:creationId xmlns:a16="http://schemas.microsoft.com/office/drawing/2014/main" id="{D5657D95-0AE3-4334-90F9-94338386139F}"/>
              </a:ext>
            </a:extLst>
          </p:cNvPr>
          <p:cNvSpPr>
            <a:spLocks noGrp="1"/>
          </p:cNvSpPr>
          <p:nvPr>
            <p:ph idx="1"/>
          </p:nvPr>
        </p:nvSpPr>
        <p:spPr/>
        <p:txBody>
          <a:bodyPr>
            <a:normAutofit fontScale="92500" lnSpcReduction="20000"/>
          </a:bodyPr>
          <a:lstStyle/>
          <a:p>
            <a:r>
              <a:rPr lang="en-US" dirty="0"/>
              <a:t>Now I will tell this incident in the life of Brother </a:t>
            </a:r>
            <a:r>
              <a:rPr lang="en-US" b="1" dirty="0">
                <a:hlinkClick r:id="rId2"/>
              </a:rPr>
              <a:t>J. W. McGarvey</a:t>
            </a:r>
            <a:r>
              <a:rPr lang="en-US" dirty="0"/>
              <a:t>. In </a:t>
            </a:r>
            <a:r>
              <a:rPr lang="en-US" b="1" dirty="0">
                <a:solidFill>
                  <a:srgbClr val="0070C0"/>
                </a:solidFill>
              </a:rPr>
              <a:t>January, 1902 or 1903</a:t>
            </a:r>
            <a:r>
              <a:rPr lang="en-US" dirty="0">
                <a:solidFill>
                  <a:srgbClr val="0070C0"/>
                </a:solidFill>
              </a:rPr>
              <a:t>, </a:t>
            </a:r>
            <a:r>
              <a:rPr lang="en-US" dirty="0"/>
              <a:t>I was preaching for the Pearl and Bryan Streets Church in Dallas. Brother McGarvey, an old man at the time, was invited to speak at the Central Christian Church in Dallas. We had three men in the Pearl and Bryan Streets Church who had graduate(d) [sic ]from the College of the Bible in Lexington, under Brother McGarvey, and they were great admirers of him. They suggested that we invite Brother McGarvey to preach a (t) [sic] Pearl and Bryan that night. We did so. I was just a boy of 24 or 25 then. I was sitting by the side of this great old man on the front seat, waiting for the service to begin. As we sat there talking… </a:t>
            </a:r>
          </a:p>
        </p:txBody>
      </p:sp>
    </p:spTree>
    <p:extLst>
      <p:ext uri="{BB962C8B-B14F-4D97-AF65-F5344CB8AC3E}">
        <p14:creationId xmlns:p14="http://schemas.microsoft.com/office/powerpoint/2010/main" val="780023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1422</Words>
  <Application>Microsoft Office PowerPoint</Application>
  <PresentationFormat>On-screen Show (4:3)</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Romans 14 - Homosexuality</vt:lpstr>
      <vt:lpstr>Romans 14 - Homosexuality</vt:lpstr>
      <vt:lpstr>Fellowship: Missionary Societies – Instrumental Music</vt:lpstr>
      <vt:lpstr>Fellowship: Missionary Societies – Instrumental Music</vt:lpstr>
      <vt:lpstr>Fellowship: Missionary Societies – Instrumental Music</vt:lpstr>
      <vt:lpstr>Pendleton – Romans 14 </vt:lpstr>
      <vt:lpstr>McGarvey – Jesse P. Sewell </vt:lpstr>
      <vt:lpstr>McGarvey – Jesse P. Sewell </vt:lpstr>
      <vt:lpstr>McGarvey – Jesse P. Sewell </vt:lpstr>
      <vt:lpstr>Fellowship: Premillennialism</vt:lpstr>
      <vt:lpstr>Fellowship: Premillennialism</vt:lpstr>
      <vt:lpstr>Fellowship: Grace – Unity Movement </vt:lpstr>
      <vt:lpstr>Fellowship: Grace – Unity Movement </vt:lpstr>
      <vt:lpstr>Fellowship: Grace – Unity Movement </vt:lpstr>
      <vt:lpstr>Fellowship: Honoring Men Above The Truth </vt:lpstr>
      <vt:lpstr>Fellowship: Honoring Men Above The Truth </vt:lpstr>
      <vt:lpstr>Fellowship Perversion… The Process  </vt:lpstr>
      <vt:lpstr>Fellowship Perversion… The Process  </vt:lpstr>
      <vt:lpstr>Fellowship Perversion… The Process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Fite</dc:creator>
  <cp:lastModifiedBy>Jerry Fite</cp:lastModifiedBy>
  <cp:revision>17</cp:revision>
  <dcterms:created xsi:type="dcterms:W3CDTF">2018-10-05T01:42:35Z</dcterms:created>
  <dcterms:modified xsi:type="dcterms:W3CDTF">2018-10-07T12:41:47Z</dcterms:modified>
</cp:coreProperties>
</file>