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87" r:id="rId4"/>
    <p:sldId id="288" r:id="rId5"/>
    <p:sldId id="267" r:id="rId6"/>
    <p:sldId id="268" r:id="rId7"/>
    <p:sldId id="269" r:id="rId8"/>
    <p:sldId id="270" r:id="rId9"/>
    <p:sldId id="271" r:id="rId10"/>
    <p:sldId id="283" r:id="rId11"/>
    <p:sldId id="284" r:id="rId12"/>
    <p:sldId id="285" r:id="rId13"/>
    <p:sldId id="286" r:id="rId14"/>
    <p:sldId id="259" r:id="rId15"/>
    <p:sldId id="260" r:id="rId16"/>
    <p:sldId id="261" r:id="rId17"/>
    <p:sldId id="262" r:id="rId18"/>
    <p:sldId id="272" r:id="rId19"/>
    <p:sldId id="273" r:id="rId20"/>
    <p:sldId id="274" r:id="rId21"/>
    <p:sldId id="275" r:id="rId22"/>
    <p:sldId id="276" r:id="rId23"/>
    <p:sldId id="277" r:id="rId24"/>
    <p:sldId id="278" r:id="rId25"/>
    <p:sldId id="257"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00E287-091F-4311-AAC0-8ECF89DC7DBE}" v="22" dt="2018-10-03T19:49:59.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12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ry Fite" userId="5c817e7aab5c3f9a" providerId="LiveId" clId="{6C00E287-091F-4311-AAC0-8ECF89DC7DBE}"/>
    <pc:docChg chg="addSld delSld modSld">
      <pc:chgData name="Jerry Fite" userId="5c817e7aab5c3f9a" providerId="LiveId" clId="{6C00E287-091F-4311-AAC0-8ECF89DC7DBE}" dt="2018-10-03T19:49:59.107" v="24" actId="2696"/>
      <pc:docMkLst>
        <pc:docMk/>
      </pc:docMkLst>
      <pc:sldChg chg="del">
        <pc:chgData name="Jerry Fite" userId="5c817e7aab5c3f9a" providerId="LiveId" clId="{6C00E287-091F-4311-AAC0-8ECF89DC7DBE}" dt="2018-10-03T19:46:51.518" v="17" actId="2696"/>
        <pc:sldMkLst>
          <pc:docMk/>
          <pc:sldMk cId="3073734284" sldId="258"/>
        </pc:sldMkLst>
      </pc:sldChg>
      <pc:sldChg chg="del">
        <pc:chgData name="Jerry Fite" userId="5c817e7aab5c3f9a" providerId="LiveId" clId="{6C00E287-091F-4311-AAC0-8ECF89DC7DBE}" dt="2018-10-03T19:47:03.905" v="20" actId="2696"/>
        <pc:sldMkLst>
          <pc:docMk/>
          <pc:sldMk cId="3729634140" sldId="263"/>
        </pc:sldMkLst>
      </pc:sldChg>
      <pc:sldChg chg="del">
        <pc:chgData name="Jerry Fite" userId="5c817e7aab5c3f9a" providerId="LiveId" clId="{6C00E287-091F-4311-AAC0-8ECF89DC7DBE}" dt="2018-10-03T19:47:07.694" v="21" actId="2696"/>
        <pc:sldMkLst>
          <pc:docMk/>
          <pc:sldMk cId="1286317541" sldId="264"/>
        </pc:sldMkLst>
      </pc:sldChg>
      <pc:sldChg chg="del">
        <pc:chgData name="Jerry Fite" userId="5c817e7aab5c3f9a" providerId="LiveId" clId="{6C00E287-091F-4311-AAC0-8ECF89DC7DBE}" dt="2018-10-03T19:49:50.018" v="22" actId="2696"/>
        <pc:sldMkLst>
          <pc:docMk/>
          <pc:sldMk cId="1982739289" sldId="265"/>
        </pc:sldMkLst>
      </pc:sldChg>
      <pc:sldChg chg="delSp modSp">
        <pc:chgData name="Jerry Fite" userId="5c817e7aab5c3f9a" providerId="LiveId" clId="{6C00E287-091F-4311-AAC0-8ECF89DC7DBE}" dt="2018-10-03T19:45:45.837" v="13"/>
        <pc:sldMkLst>
          <pc:docMk/>
          <pc:sldMk cId="2770989806" sldId="266"/>
        </pc:sldMkLst>
        <pc:spChg chg="del mod">
          <ac:chgData name="Jerry Fite" userId="5c817e7aab5c3f9a" providerId="LiveId" clId="{6C00E287-091F-4311-AAC0-8ECF89DC7DBE}" dt="2018-10-03T19:45:45.837" v="11"/>
          <ac:spMkLst>
            <pc:docMk/>
            <pc:sldMk cId="2770989806" sldId="266"/>
            <ac:spMk id="12" creationId="{A465FA5D-6C20-41C0-8C23-1A2D62DCA050}"/>
          </ac:spMkLst>
        </pc:spChg>
        <pc:spChg chg="del mod">
          <ac:chgData name="Jerry Fite" userId="5c817e7aab5c3f9a" providerId="LiveId" clId="{6C00E287-091F-4311-AAC0-8ECF89DC7DBE}" dt="2018-10-03T19:45:45.837" v="13"/>
          <ac:spMkLst>
            <pc:docMk/>
            <pc:sldMk cId="2770989806" sldId="266"/>
            <ac:spMk id="13" creationId="{0DB9396A-B2AB-4D85-9D84-235BB163827A}"/>
          </ac:spMkLst>
        </pc:spChg>
      </pc:sldChg>
      <pc:sldChg chg="modSp">
        <pc:chgData name="Jerry Fite" userId="5c817e7aab5c3f9a" providerId="LiveId" clId="{6C00E287-091F-4311-AAC0-8ECF89DC7DBE}" dt="2018-10-03T19:43:56.552" v="0" actId="207"/>
        <pc:sldMkLst>
          <pc:docMk/>
          <pc:sldMk cId="2395832274" sldId="274"/>
        </pc:sldMkLst>
        <pc:spChg chg="mod">
          <ac:chgData name="Jerry Fite" userId="5c817e7aab5c3f9a" providerId="LiveId" clId="{6C00E287-091F-4311-AAC0-8ECF89DC7DBE}" dt="2018-10-03T19:43:56.552" v="0" actId="207"/>
          <ac:spMkLst>
            <pc:docMk/>
            <pc:sldMk cId="2395832274" sldId="274"/>
            <ac:spMk id="13" creationId="{0DB9396A-B2AB-4D85-9D84-235BB163827A}"/>
          </ac:spMkLst>
        </pc:spChg>
      </pc:sldChg>
      <pc:sldChg chg="modSp">
        <pc:chgData name="Jerry Fite" userId="5c817e7aab5c3f9a" providerId="LiveId" clId="{6C00E287-091F-4311-AAC0-8ECF89DC7DBE}" dt="2018-10-03T19:44:06.713" v="1" actId="207"/>
        <pc:sldMkLst>
          <pc:docMk/>
          <pc:sldMk cId="541239545" sldId="275"/>
        </pc:sldMkLst>
        <pc:spChg chg="mod">
          <ac:chgData name="Jerry Fite" userId="5c817e7aab5c3f9a" providerId="LiveId" clId="{6C00E287-091F-4311-AAC0-8ECF89DC7DBE}" dt="2018-10-03T19:44:06.713" v="1" actId="207"/>
          <ac:spMkLst>
            <pc:docMk/>
            <pc:sldMk cId="541239545" sldId="275"/>
            <ac:spMk id="13" creationId="{0DB9396A-B2AB-4D85-9D84-235BB163827A}"/>
          </ac:spMkLst>
        </pc:spChg>
      </pc:sldChg>
      <pc:sldChg chg="modSp">
        <pc:chgData name="Jerry Fite" userId="5c817e7aab5c3f9a" providerId="LiveId" clId="{6C00E287-091F-4311-AAC0-8ECF89DC7DBE}" dt="2018-10-03T19:44:24.064" v="3" actId="207"/>
        <pc:sldMkLst>
          <pc:docMk/>
          <pc:sldMk cId="560407507" sldId="276"/>
        </pc:sldMkLst>
        <pc:spChg chg="mod">
          <ac:chgData name="Jerry Fite" userId="5c817e7aab5c3f9a" providerId="LiveId" clId="{6C00E287-091F-4311-AAC0-8ECF89DC7DBE}" dt="2018-10-03T19:44:24.064" v="3" actId="207"/>
          <ac:spMkLst>
            <pc:docMk/>
            <pc:sldMk cId="560407507" sldId="276"/>
            <ac:spMk id="13" creationId="{0DB9396A-B2AB-4D85-9D84-235BB163827A}"/>
          </ac:spMkLst>
        </pc:spChg>
      </pc:sldChg>
      <pc:sldChg chg="modSp">
        <pc:chgData name="Jerry Fite" userId="5c817e7aab5c3f9a" providerId="LiveId" clId="{6C00E287-091F-4311-AAC0-8ECF89DC7DBE}" dt="2018-10-03T19:44:35.534" v="4" actId="207"/>
        <pc:sldMkLst>
          <pc:docMk/>
          <pc:sldMk cId="2621372992" sldId="277"/>
        </pc:sldMkLst>
        <pc:spChg chg="mod">
          <ac:chgData name="Jerry Fite" userId="5c817e7aab5c3f9a" providerId="LiveId" clId="{6C00E287-091F-4311-AAC0-8ECF89DC7DBE}" dt="2018-10-03T19:44:35.534" v="4" actId="207"/>
          <ac:spMkLst>
            <pc:docMk/>
            <pc:sldMk cId="2621372992" sldId="277"/>
            <ac:spMk id="13" creationId="{0DB9396A-B2AB-4D85-9D84-235BB163827A}"/>
          </ac:spMkLst>
        </pc:spChg>
      </pc:sldChg>
      <pc:sldChg chg="modSp">
        <pc:chgData name="Jerry Fite" userId="5c817e7aab5c3f9a" providerId="LiveId" clId="{6C00E287-091F-4311-AAC0-8ECF89DC7DBE}" dt="2018-10-03T19:44:41.995" v="5" actId="207"/>
        <pc:sldMkLst>
          <pc:docMk/>
          <pc:sldMk cId="292465885" sldId="278"/>
        </pc:sldMkLst>
        <pc:spChg chg="mod">
          <ac:chgData name="Jerry Fite" userId="5c817e7aab5c3f9a" providerId="LiveId" clId="{6C00E287-091F-4311-AAC0-8ECF89DC7DBE}" dt="2018-10-03T19:44:41.995" v="5" actId="207"/>
          <ac:spMkLst>
            <pc:docMk/>
            <pc:sldMk cId="292465885" sldId="278"/>
            <ac:spMk id="13" creationId="{0DB9396A-B2AB-4D85-9D84-235BB163827A}"/>
          </ac:spMkLst>
        </pc:spChg>
      </pc:sldChg>
      <pc:sldChg chg="del">
        <pc:chgData name="Jerry Fite" userId="5c817e7aab5c3f9a" providerId="LiveId" clId="{6C00E287-091F-4311-AAC0-8ECF89DC7DBE}" dt="2018-10-03T19:46:56.664" v="18" actId="2696"/>
        <pc:sldMkLst>
          <pc:docMk/>
          <pc:sldMk cId="3486260218" sldId="279"/>
        </pc:sldMkLst>
      </pc:sldChg>
      <pc:sldChg chg="del">
        <pc:chgData name="Jerry Fite" userId="5c817e7aab5c3f9a" providerId="LiveId" clId="{6C00E287-091F-4311-AAC0-8ECF89DC7DBE}" dt="2018-10-03T19:47:00.024" v="19" actId="2696"/>
        <pc:sldMkLst>
          <pc:docMk/>
          <pc:sldMk cId="895586103" sldId="280"/>
        </pc:sldMkLst>
      </pc:sldChg>
      <pc:sldChg chg="del">
        <pc:chgData name="Jerry Fite" userId="5c817e7aab5c3f9a" providerId="LiveId" clId="{6C00E287-091F-4311-AAC0-8ECF89DC7DBE}" dt="2018-10-03T19:49:53.995" v="23" actId="2696"/>
        <pc:sldMkLst>
          <pc:docMk/>
          <pc:sldMk cId="2331579873" sldId="281"/>
        </pc:sldMkLst>
      </pc:sldChg>
      <pc:sldChg chg="del">
        <pc:chgData name="Jerry Fite" userId="5c817e7aab5c3f9a" providerId="LiveId" clId="{6C00E287-091F-4311-AAC0-8ECF89DC7DBE}" dt="2018-10-03T19:49:59.107" v="24" actId="2696"/>
        <pc:sldMkLst>
          <pc:docMk/>
          <pc:sldMk cId="3134215176" sldId="282"/>
        </pc:sldMkLst>
      </pc:sldChg>
      <pc:sldChg chg="delSp modSp add">
        <pc:chgData name="Jerry Fite" userId="5c817e7aab5c3f9a" providerId="LiveId" clId="{6C00E287-091F-4311-AAC0-8ECF89DC7DBE}" dt="2018-10-03T19:45:52.944" v="16"/>
        <pc:sldMkLst>
          <pc:docMk/>
          <pc:sldMk cId="3281287674" sldId="287"/>
        </pc:sldMkLst>
        <pc:spChg chg="del mod">
          <ac:chgData name="Jerry Fite" userId="5c817e7aab5c3f9a" providerId="LiveId" clId="{6C00E287-091F-4311-AAC0-8ECF89DC7DBE}" dt="2018-10-03T19:45:52.944" v="16"/>
          <ac:spMkLst>
            <pc:docMk/>
            <pc:sldMk cId="3281287674" sldId="287"/>
            <ac:spMk id="13" creationId="{0DB9396A-B2AB-4D85-9D84-235BB163827A}"/>
          </ac:spMkLst>
        </pc:spChg>
      </pc:sldChg>
      <pc:sldChg chg="add">
        <pc:chgData name="Jerry Fite" userId="5c817e7aab5c3f9a" providerId="LiveId" clId="{6C00E287-091F-4311-AAC0-8ECF89DC7DBE}" dt="2018-10-03T19:45:25.134" v="7"/>
        <pc:sldMkLst>
          <pc:docMk/>
          <pc:sldMk cId="1946562453" sldId="28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342513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1126144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51101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2529141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3318957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2839684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2489780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3206991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143908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214306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56FD21-0426-47FF-A8E5-F553031460C2}" type="datetimeFigureOut">
              <a:rPr lang="en-US" smtClean="0"/>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4EA148-016E-41E6-8F77-1E07AE4D91A1}" type="slidenum">
              <a:rPr lang="en-US" smtClean="0"/>
              <a:t>‹#›</a:t>
            </a:fld>
            <a:endParaRPr lang="en-US" dirty="0"/>
          </a:p>
        </p:txBody>
      </p:sp>
    </p:spTree>
    <p:extLst>
      <p:ext uri="{BB962C8B-B14F-4D97-AF65-F5344CB8AC3E}">
        <p14:creationId xmlns:p14="http://schemas.microsoft.com/office/powerpoint/2010/main" val="1485988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6FD21-0426-47FF-A8E5-F553031460C2}" type="datetimeFigureOut">
              <a:rPr lang="en-US" smtClean="0"/>
              <a:t>10/3/2018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4EA148-016E-41E6-8F77-1E07AE4D91A1}" type="slidenum">
              <a:rPr lang="en-US" smtClean="0"/>
              <a:t>‹#›</a:t>
            </a:fld>
            <a:endParaRPr lang="en-US" dirty="0"/>
          </a:p>
        </p:txBody>
      </p:sp>
    </p:spTree>
    <p:extLst>
      <p:ext uri="{BB962C8B-B14F-4D97-AF65-F5344CB8AC3E}">
        <p14:creationId xmlns:p14="http://schemas.microsoft.com/office/powerpoint/2010/main" val="185129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C749A-A1E2-4745-A507-1EFB3B08005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B752AAC9-794E-4A17-93EE-4041DFA8C4F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47887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The preacher is friend of a preacher who is a false teacher…</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216549" y="4116547"/>
            <a:ext cx="6623436" cy="923330"/>
          </a:xfrm>
          <a:prstGeom prst="rect">
            <a:avLst/>
          </a:prstGeom>
          <a:noFill/>
        </p:spPr>
        <p:txBody>
          <a:bodyPr wrap="square" rtlCol="0">
            <a:spAutoFit/>
          </a:bodyPr>
          <a:lstStyle/>
          <a:p>
            <a:r>
              <a:rPr lang="en-US" b="1" dirty="0"/>
              <a:t>Do you “believe” the teaching? </a:t>
            </a:r>
            <a:r>
              <a:rPr lang="en-US" b="1" dirty="0">
                <a:solidFill>
                  <a:srgbClr val="0070C0"/>
                </a:solidFill>
              </a:rPr>
              <a:t>(cf. Rev. 2:14) </a:t>
            </a:r>
          </a:p>
          <a:p>
            <a:endParaRPr lang="en-US" b="1" dirty="0"/>
          </a:p>
          <a:p>
            <a:endParaRPr lang="en-US" b="1" dirty="0"/>
          </a:p>
        </p:txBody>
      </p:sp>
    </p:spTree>
    <p:extLst>
      <p:ext uri="{BB962C8B-B14F-4D97-AF65-F5344CB8AC3E}">
        <p14:creationId xmlns:p14="http://schemas.microsoft.com/office/powerpoint/2010/main" val="374431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The preacher is friend of a preacher who is a false teacher…</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216549" y="4116547"/>
            <a:ext cx="6623436" cy="1200329"/>
          </a:xfrm>
          <a:prstGeom prst="rect">
            <a:avLst/>
          </a:prstGeom>
          <a:noFill/>
        </p:spPr>
        <p:txBody>
          <a:bodyPr wrap="square" rtlCol="0">
            <a:spAutoFit/>
          </a:bodyPr>
          <a:lstStyle/>
          <a:p>
            <a:r>
              <a:rPr lang="en-US" b="1" dirty="0"/>
              <a:t>Do you “believe” the teaching? </a:t>
            </a:r>
            <a:r>
              <a:rPr lang="en-US" b="1" dirty="0">
                <a:solidFill>
                  <a:srgbClr val="0070C0"/>
                </a:solidFill>
              </a:rPr>
              <a:t>(cf. Rev. 2:14)  </a:t>
            </a:r>
          </a:p>
          <a:p>
            <a:r>
              <a:rPr lang="en-US" b="1" dirty="0"/>
              <a:t>Do you “teach” the doctrine that your friend teaches?</a:t>
            </a:r>
            <a:r>
              <a:rPr lang="en-US" b="1" dirty="0">
                <a:solidFill>
                  <a:srgbClr val="0070C0"/>
                </a:solidFill>
              </a:rPr>
              <a:t>(cf. 2 Jn. 9-11)</a:t>
            </a:r>
          </a:p>
          <a:p>
            <a:endParaRPr lang="en-US" b="1" dirty="0"/>
          </a:p>
          <a:p>
            <a:endParaRPr lang="en-US" b="1" dirty="0"/>
          </a:p>
        </p:txBody>
      </p:sp>
    </p:spTree>
    <p:extLst>
      <p:ext uri="{BB962C8B-B14F-4D97-AF65-F5344CB8AC3E}">
        <p14:creationId xmlns:p14="http://schemas.microsoft.com/office/powerpoint/2010/main" val="1754899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The preacher is friend of a preacher who is a false teacher…</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216549" y="4116547"/>
            <a:ext cx="6623436" cy="2031325"/>
          </a:xfrm>
          <a:prstGeom prst="rect">
            <a:avLst/>
          </a:prstGeom>
          <a:noFill/>
        </p:spPr>
        <p:txBody>
          <a:bodyPr wrap="square" rtlCol="0">
            <a:spAutoFit/>
          </a:bodyPr>
          <a:lstStyle/>
          <a:p>
            <a:r>
              <a:rPr lang="en-US" b="1" dirty="0"/>
              <a:t>Do you “believe” the teaching? </a:t>
            </a:r>
            <a:r>
              <a:rPr lang="en-US" b="1" dirty="0">
                <a:solidFill>
                  <a:srgbClr val="0070C0"/>
                </a:solidFill>
              </a:rPr>
              <a:t>(cf. Rev. 2:14) </a:t>
            </a:r>
          </a:p>
          <a:p>
            <a:r>
              <a:rPr lang="en-US" b="1" dirty="0"/>
              <a:t>Do you “teach” the doctrine that your friend teaches?</a:t>
            </a:r>
            <a:r>
              <a:rPr lang="en-US" b="1" dirty="0">
                <a:solidFill>
                  <a:srgbClr val="0070C0"/>
                </a:solidFill>
              </a:rPr>
              <a:t>(cf. 2 Jn. 9-11)</a:t>
            </a:r>
          </a:p>
          <a:p>
            <a:r>
              <a:rPr lang="en-US" b="1" dirty="0"/>
              <a:t>Remember you are the Lord’s  servant – time for </a:t>
            </a:r>
            <a:r>
              <a:rPr lang="en-US" b="1" dirty="0">
                <a:solidFill>
                  <a:srgbClr val="0070C0"/>
                </a:solidFill>
              </a:rPr>
              <a:t>reflection</a:t>
            </a:r>
            <a:r>
              <a:rPr lang="en-US" b="1" dirty="0"/>
              <a:t> is starting  – don’t give him a reason to avoid the truth by your unseemly conduct!</a:t>
            </a:r>
          </a:p>
          <a:p>
            <a:endParaRPr lang="en-US" b="1" dirty="0"/>
          </a:p>
          <a:p>
            <a:endParaRPr lang="en-US" b="1" dirty="0"/>
          </a:p>
        </p:txBody>
      </p:sp>
    </p:spTree>
    <p:extLst>
      <p:ext uri="{BB962C8B-B14F-4D97-AF65-F5344CB8AC3E}">
        <p14:creationId xmlns:p14="http://schemas.microsoft.com/office/powerpoint/2010/main" val="3914600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The preacher is friend of a preacher who is a false teacher…</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216549" y="4116547"/>
            <a:ext cx="6623436" cy="2308324"/>
          </a:xfrm>
          <a:prstGeom prst="rect">
            <a:avLst/>
          </a:prstGeom>
          <a:noFill/>
        </p:spPr>
        <p:txBody>
          <a:bodyPr wrap="square" rtlCol="0">
            <a:spAutoFit/>
          </a:bodyPr>
          <a:lstStyle/>
          <a:p>
            <a:r>
              <a:rPr lang="en-US" b="1" dirty="0"/>
              <a:t>Do you “believe” the teaching? (cf. Rev. 2:14) </a:t>
            </a:r>
          </a:p>
          <a:p>
            <a:r>
              <a:rPr lang="en-US" b="1" dirty="0"/>
              <a:t>Do you “teach” the doctrine that your friend teaches?(cf. 2 Jn. 9-11)</a:t>
            </a:r>
            <a:endParaRPr lang="en-US" b="1" dirty="0">
              <a:solidFill>
                <a:srgbClr val="0070C0"/>
              </a:solidFill>
            </a:endParaRPr>
          </a:p>
          <a:p>
            <a:r>
              <a:rPr lang="en-US" b="1" dirty="0"/>
              <a:t>Remember you are the Lord’s  servant – time for </a:t>
            </a:r>
            <a:r>
              <a:rPr lang="en-US" b="1" dirty="0">
                <a:solidFill>
                  <a:srgbClr val="0070C0"/>
                </a:solidFill>
              </a:rPr>
              <a:t>reflection</a:t>
            </a:r>
            <a:r>
              <a:rPr lang="en-US" b="1" dirty="0"/>
              <a:t> is starting  – don’t give him a reason to avoid the truth by your unseemly conduct!</a:t>
            </a:r>
          </a:p>
          <a:p>
            <a:r>
              <a:rPr lang="en-US" b="1" dirty="0">
                <a:solidFill>
                  <a:srgbClr val="0070C0"/>
                </a:solidFill>
              </a:rPr>
              <a:t>Response?</a:t>
            </a:r>
            <a:r>
              <a:rPr lang="en-US" b="1" dirty="0"/>
              <a:t>   </a:t>
            </a:r>
          </a:p>
          <a:p>
            <a:endParaRPr lang="en-US" b="1" dirty="0"/>
          </a:p>
          <a:p>
            <a:endParaRPr lang="en-US" b="1" dirty="0"/>
          </a:p>
        </p:txBody>
      </p:sp>
    </p:spTree>
    <p:extLst>
      <p:ext uri="{BB962C8B-B14F-4D97-AF65-F5344CB8AC3E}">
        <p14:creationId xmlns:p14="http://schemas.microsoft.com/office/powerpoint/2010/main" val="1213697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78DEB-D6FA-41F0-B980-296A8E913367}"/>
              </a:ext>
            </a:extLst>
          </p:cNvPr>
          <p:cNvSpPr>
            <a:spLocks noGrp="1"/>
          </p:cNvSpPr>
          <p:nvPr>
            <p:ph type="title"/>
          </p:nvPr>
        </p:nvSpPr>
        <p:spPr/>
        <p:txBody>
          <a:bodyPr/>
          <a:lstStyle/>
          <a:p>
            <a:r>
              <a:rPr lang="en-US" b="1" dirty="0"/>
              <a:t>You are a new member in an established church…</a:t>
            </a:r>
          </a:p>
        </p:txBody>
      </p:sp>
      <p:sp>
        <p:nvSpPr>
          <p:cNvPr id="3" name="Content Placeholder 2">
            <a:extLst>
              <a:ext uri="{FF2B5EF4-FFF2-40B4-BE49-F238E27FC236}">
                <a16:creationId xmlns:a16="http://schemas.microsoft.com/office/drawing/2014/main" id="{A8A062B9-E5D8-43FD-B880-911A9F5209FA}"/>
              </a:ext>
            </a:extLst>
          </p:cNvPr>
          <p:cNvSpPr>
            <a:spLocks noGrp="1"/>
          </p:cNvSpPr>
          <p:nvPr>
            <p:ph idx="1"/>
          </p:nvPr>
        </p:nvSpPr>
        <p:spPr/>
        <p:txBody>
          <a:bodyPr/>
          <a:lstStyle/>
          <a:p>
            <a:r>
              <a:rPr lang="en-US" dirty="0"/>
              <a:t>“Two cases in point have occurred in the church…” application of Matt. 19 and I Cor. 7</a:t>
            </a:r>
          </a:p>
          <a:p>
            <a:r>
              <a:rPr lang="en-US" b="1" dirty="0"/>
              <a:t>The First: </a:t>
            </a:r>
            <a:r>
              <a:rPr lang="en-US" dirty="0"/>
              <a:t>a man is a Christian deserted by an unbelieving wife, he divorces her, and marries another.   Church withdrew from him. </a:t>
            </a:r>
          </a:p>
          <a:p>
            <a:r>
              <a:rPr lang="en-US" b="1" dirty="0"/>
              <a:t>The Second: </a:t>
            </a:r>
            <a:r>
              <a:rPr lang="en-US" dirty="0"/>
              <a:t>a female suffered a husband leaving her years ago “for a cause unknown to any but himself.” She later became Christian, and obtained a divorce.  She married a member of the church here.  What will the church do now? </a:t>
            </a:r>
          </a:p>
        </p:txBody>
      </p:sp>
    </p:spTree>
    <p:extLst>
      <p:ext uri="{BB962C8B-B14F-4D97-AF65-F5344CB8AC3E}">
        <p14:creationId xmlns:p14="http://schemas.microsoft.com/office/powerpoint/2010/main" val="418509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78DEB-D6FA-41F0-B980-296A8E913367}"/>
              </a:ext>
            </a:extLst>
          </p:cNvPr>
          <p:cNvSpPr>
            <a:spLocks noGrp="1"/>
          </p:cNvSpPr>
          <p:nvPr>
            <p:ph type="title"/>
          </p:nvPr>
        </p:nvSpPr>
        <p:spPr/>
        <p:txBody>
          <a:bodyPr/>
          <a:lstStyle/>
          <a:p>
            <a:r>
              <a:rPr lang="en-US" b="1" dirty="0"/>
              <a:t>You are a new member in an established church…</a:t>
            </a:r>
          </a:p>
        </p:txBody>
      </p:sp>
      <p:sp>
        <p:nvSpPr>
          <p:cNvPr id="3" name="Content Placeholder 2">
            <a:extLst>
              <a:ext uri="{FF2B5EF4-FFF2-40B4-BE49-F238E27FC236}">
                <a16:creationId xmlns:a16="http://schemas.microsoft.com/office/drawing/2014/main" id="{A8A062B9-E5D8-43FD-B880-911A9F5209FA}"/>
              </a:ext>
            </a:extLst>
          </p:cNvPr>
          <p:cNvSpPr>
            <a:spLocks noGrp="1"/>
          </p:cNvSpPr>
          <p:nvPr>
            <p:ph idx="1"/>
          </p:nvPr>
        </p:nvSpPr>
        <p:spPr>
          <a:xfrm>
            <a:off x="628650" y="1825625"/>
            <a:ext cx="7886700" cy="4566210"/>
          </a:xfrm>
        </p:spPr>
        <p:txBody>
          <a:bodyPr>
            <a:normAutofit/>
          </a:bodyPr>
          <a:lstStyle/>
          <a:p>
            <a:r>
              <a:rPr lang="en-US" dirty="0"/>
              <a:t>The Preacher:</a:t>
            </a:r>
            <a:endParaRPr lang="en-US" b="1" dirty="0"/>
          </a:p>
          <a:p>
            <a:r>
              <a:rPr lang="en-US" dirty="0"/>
              <a:t>“There can be no difference in the judgment” among us. </a:t>
            </a:r>
          </a:p>
          <a:p>
            <a:r>
              <a:rPr lang="en-US" dirty="0"/>
              <a:t>Passages clear from Jesus, “while a minister of the circumcision” </a:t>
            </a:r>
            <a:r>
              <a:rPr lang="en-US" b="1" dirty="0"/>
              <a:t>(Matt. 19:9, 5:32, Lk. 16:18) </a:t>
            </a:r>
          </a:p>
          <a:p>
            <a:r>
              <a:rPr lang="en-US" dirty="0"/>
              <a:t>Paul deals with “the Gentile world”, the unbeliever departs the marriage, the brother or sister is “not in bondage.”  Therefore “the marriage covenant is broken, and the believing party is free” </a:t>
            </a:r>
            <a:r>
              <a:rPr lang="en-US" b="1" dirty="0"/>
              <a:t>(I Cor.7:15).</a:t>
            </a:r>
          </a:p>
          <a:p>
            <a:pPr marL="0" indent="0">
              <a:buNone/>
            </a:pPr>
            <a:endParaRPr lang="en-US" dirty="0"/>
          </a:p>
        </p:txBody>
      </p:sp>
    </p:spTree>
    <p:extLst>
      <p:ext uri="{BB962C8B-B14F-4D97-AF65-F5344CB8AC3E}">
        <p14:creationId xmlns:p14="http://schemas.microsoft.com/office/powerpoint/2010/main" val="4112435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78DEB-D6FA-41F0-B980-296A8E913367}"/>
              </a:ext>
            </a:extLst>
          </p:cNvPr>
          <p:cNvSpPr>
            <a:spLocks noGrp="1"/>
          </p:cNvSpPr>
          <p:nvPr>
            <p:ph type="title"/>
          </p:nvPr>
        </p:nvSpPr>
        <p:spPr/>
        <p:txBody>
          <a:bodyPr/>
          <a:lstStyle/>
          <a:p>
            <a:r>
              <a:rPr lang="en-US" b="1" dirty="0"/>
              <a:t>You are a new member in an established church…</a:t>
            </a:r>
          </a:p>
        </p:txBody>
      </p:sp>
      <p:sp>
        <p:nvSpPr>
          <p:cNvPr id="3" name="Content Placeholder 2">
            <a:extLst>
              <a:ext uri="{FF2B5EF4-FFF2-40B4-BE49-F238E27FC236}">
                <a16:creationId xmlns:a16="http://schemas.microsoft.com/office/drawing/2014/main" id="{A8A062B9-E5D8-43FD-B880-911A9F5209FA}"/>
              </a:ext>
            </a:extLst>
          </p:cNvPr>
          <p:cNvSpPr>
            <a:spLocks noGrp="1"/>
          </p:cNvSpPr>
          <p:nvPr>
            <p:ph idx="1"/>
          </p:nvPr>
        </p:nvSpPr>
        <p:spPr>
          <a:xfrm>
            <a:off x="628650" y="1825625"/>
            <a:ext cx="7886700" cy="4566210"/>
          </a:xfrm>
        </p:spPr>
        <p:txBody>
          <a:bodyPr>
            <a:normAutofit/>
          </a:bodyPr>
          <a:lstStyle/>
          <a:p>
            <a:r>
              <a:rPr lang="en-US" dirty="0"/>
              <a:t>The Preacher: </a:t>
            </a:r>
            <a:r>
              <a:rPr lang="en-US" b="1" dirty="0"/>
              <a:t>Alexander Campbell</a:t>
            </a:r>
          </a:p>
          <a:p>
            <a:r>
              <a:rPr lang="en-US" dirty="0"/>
              <a:t>“There can be no difference in the judgment” among us. </a:t>
            </a:r>
          </a:p>
          <a:p>
            <a:r>
              <a:rPr lang="en-US" dirty="0"/>
              <a:t>Passages clear from Jesus, “while a minister of the circumcision” </a:t>
            </a:r>
            <a:r>
              <a:rPr lang="en-US" b="1" dirty="0"/>
              <a:t>(Matt. 19:9, 5:32, Lk. 16:18) </a:t>
            </a:r>
          </a:p>
          <a:p>
            <a:r>
              <a:rPr lang="en-US" dirty="0"/>
              <a:t>Paul deals with “the Gentile world”, the unbeliever departs the marriage, the brother or sister is “not in bondage.”  Therefore “the marriage covenant is broken, and the believing party is free” </a:t>
            </a:r>
            <a:r>
              <a:rPr lang="en-US" b="1" dirty="0"/>
              <a:t>(I Cor.7:15).</a:t>
            </a:r>
          </a:p>
          <a:p>
            <a:r>
              <a:rPr lang="en-US" b="1" dirty="0"/>
              <a:t>Millennial Harbinger, Vol. 5, page 70-73, Jan. 1834</a:t>
            </a:r>
          </a:p>
          <a:p>
            <a:pPr marL="0" indent="0">
              <a:buNone/>
            </a:pPr>
            <a:endParaRPr lang="en-US" dirty="0"/>
          </a:p>
        </p:txBody>
      </p:sp>
    </p:spTree>
    <p:extLst>
      <p:ext uri="{BB962C8B-B14F-4D97-AF65-F5344CB8AC3E}">
        <p14:creationId xmlns:p14="http://schemas.microsoft.com/office/powerpoint/2010/main" val="3807838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78DEB-D6FA-41F0-B980-296A8E913367}"/>
              </a:ext>
            </a:extLst>
          </p:cNvPr>
          <p:cNvSpPr>
            <a:spLocks noGrp="1"/>
          </p:cNvSpPr>
          <p:nvPr>
            <p:ph type="title"/>
          </p:nvPr>
        </p:nvSpPr>
        <p:spPr/>
        <p:txBody>
          <a:bodyPr/>
          <a:lstStyle/>
          <a:p>
            <a:r>
              <a:rPr lang="en-US" b="1" dirty="0"/>
              <a:t>You are a new member in an established church…</a:t>
            </a:r>
          </a:p>
        </p:txBody>
      </p:sp>
      <p:sp>
        <p:nvSpPr>
          <p:cNvPr id="3" name="Content Placeholder 2">
            <a:extLst>
              <a:ext uri="{FF2B5EF4-FFF2-40B4-BE49-F238E27FC236}">
                <a16:creationId xmlns:a16="http://schemas.microsoft.com/office/drawing/2014/main" id="{A8A062B9-E5D8-43FD-B880-911A9F5209FA}"/>
              </a:ext>
            </a:extLst>
          </p:cNvPr>
          <p:cNvSpPr>
            <a:spLocks noGrp="1"/>
          </p:cNvSpPr>
          <p:nvPr>
            <p:ph idx="1"/>
          </p:nvPr>
        </p:nvSpPr>
        <p:spPr>
          <a:xfrm>
            <a:off x="628650" y="1825625"/>
            <a:ext cx="7886700" cy="4566210"/>
          </a:xfrm>
        </p:spPr>
        <p:txBody>
          <a:bodyPr>
            <a:normAutofit/>
          </a:bodyPr>
          <a:lstStyle/>
          <a:p>
            <a:r>
              <a:rPr lang="en-US" dirty="0"/>
              <a:t>What action should you take? </a:t>
            </a:r>
            <a:endParaRPr lang="en-US" b="1" dirty="0"/>
          </a:p>
          <a:p>
            <a:r>
              <a:rPr lang="en-US" dirty="0"/>
              <a:t>Meet with elders and preacher to discuss (Matt. 19:9, I Cor. 7:15). </a:t>
            </a:r>
            <a:r>
              <a:rPr lang="en-US" b="1" dirty="0"/>
              <a:t>Teaching /Rebuke </a:t>
            </a:r>
            <a:r>
              <a:rPr lang="en-US" dirty="0"/>
              <a:t>has begun</a:t>
            </a:r>
          </a:p>
          <a:p>
            <a:r>
              <a:rPr lang="en-US" b="1" dirty="0"/>
              <a:t>Reflection: </a:t>
            </a:r>
            <a:r>
              <a:rPr lang="en-US" dirty="0"/>
              <a:t>honesty is allowed to surface </a:t>
            </a:r>
          </a:p>
          <a:p>
            <a:r>
              <a:rPr lang="en-US" b="1" dirty="0"/>
              <a:t>Response: </a:t>
            </a:r>
            <a:r>
              <a:rPr lang="en-US" dirty="0"/>
              <a:t>True harmony-Scriptural Truth prevails, Repentance of teaching and change of belief, or persistence in error divides as it always does – allowing the light to shine </a:t>
            </a:r>
            <a:r>
              <a:rPr lang="en-US" b="1" dirty="0"/>
              <a:t>(I Cor. 11:19)</a:t>
            </a:r>
          </a:p>
          <a:p>
            <a:pPr marL="0" indent="0">
              <a:buNone/>
            </a:pPr>
            <a:endParaRPr lang="en-US" dirty="0"/>
          </a:p>
        </p:txBody>
      </p:sp>
    </p:spTree>
    <p:extLst>
      <p:ext uri="{BB962C8B-B14F-4D97-AF65-F5344CB8AC3E}">
        <p14:creationId xmlns:p14="http://schemas.microsoft.com/office/powerpoint/2010/main" val="1792940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Face Book Issues…friends with those who hold false doctrines </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216549" y="4116547"/>
            <a:ext cx="6623436" cy="1477328"/>
          </a:xfrm>
          <a:prstGeom prst="rect">
            <a:avLst/>
          </a:prstGeom>
          <a:noFill/>
        </p:spPr>
        <p:txBody>
          <a:bodyPr wrap="square" rtlCol="0">
            <a:spAutoFit/>
          </a:bodyPr>
          <a:lstStyle/>
          <a:p>
            <a:r>
              <a:rPr lang="en-US" b="1" dirty="0"/>
              <a:t>Teach / Rebuke (Acts 18-19, Eph. 5:11)</a:t>
            </a:r>
          </a:p>
          <a:p>
            <a:r>
              <a:rPr lang="en-US" b="1" dirty="0"/>
              <a:t>Reflection time (Rev. 2:21, Titus 3:10)</a:t>
            </a:r>
          </a:p>
          <a:p>
            <a:r>
              <a:rPr lang="en-US" b="1" dirty="0"/>
              <a:t>Response- turn to obey truth (Acts 19:4-5, or turn from the truth     (I Cor. 11:19)</a:t>
            </a:r>
          </a:p>
          <a:p>
            <a:endParaRPr lang="en-US" b="1" dirty="0"/>
          </a:p>
        </p:txBody>
      </p:sp>
    </p:spTree>
    <p:extLst>
      <p:ext uri="{BB962C8B-B14F-4D97-AF65-F5344CB8AC3E}">
        <p14:creationId xmlns:p14="http://schemas.microsoft.com/office/powerpoint/2010/main" val="1034508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923330"/>
          </a:xfrm>
          <a:prstGeom prst="rect">
            <a:avLst/>
          </a:prstGeom>
          <a:noFill/>
        </p:spPr>
        <p:txBody>
          <a:bodyPr wrap="square" rtlCol="0">
            <a:spAutoFit/>
          </a:bodyPr>
          <a:lstStyle/>
          <a:p>
            <a:r>
              <a:rPr lang="en-US" b="1" dirty="0"/>
              <a:t>Deal with the error closest to you!</a:t>
            </a:r>
          </a:p>
          <a:p>
            <a:endParaRPr lang="en-US" b="1" dirty="0"/>
          </a:p>
          <a:p>
            <a:endParaRPr lang="en-US" b="1" dirty="0"/>
          </a:p>
        </p:txBody>
      </p:sp>
    </p:spTree>
    <p:extLst>
      <p:ext uri="{BB962C8B-B14F-4D97-AF65-F5344CB8AC3E}">
        <p14:creationId xmlns:p14="http://schemas.microsoft.com/office/powerpoint/2010/main" val="93494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Tree>
    <p:extLst>
      <p:ext uri="{BB962C8B-B14F-4D97-AF65-F5344CB8AC3E}">
        <p14:creationId xmlns:p14="http://schemas.microsoft.com/office/powerpoint/2010/main" val="2770989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1477328"/>
          </a:xfrm>
          <a:prstGeom prst="rect">
            <a:avLst/>
          </a:prstGeom>
          <a:noFill/>
        </p:spPr>
        <p:txBody>
          <a:bodyPr wrap="square" rtlCol="0">
            <a:spAutoFit/>
          </a:bodyPr>
          <a:lstStyle/>
          <a:p>
            <a:r>
              <a:rPr lang="en-US" b="1" dirty="0"/>
              <a:t>Deal with the error closest to you!</a:t>
            </a:r>
          </a:p>
          <a:p>
            <a:r>
              <a:rPr lang="en-US" b="1" dirty="0"/>
              <a:t>Don’t let the “friend of a friend of a false teacher” situation frustrate you! – It has been tried before </a:t>
            </a:r>
            <a:r>
              <a:rPr lang="en-US" b="1" dirty="0">
                <a:solidFill>
                  <a:schemeClr val="accent1"/>
                </a:solidFill>
              </a:rPr>
              <a:t>(Matt. 22:23-29)</a:t>
            </a:r>
          </a:p>
          <a:p>
            <a:endParaRPr lang="en-US" b="1" dirty="0"/>
          </a:p>
          <a:p>
            <a:endParaRPr lang="en-US" b="1" dirty="0"/>
          </a:p>
        </p:txBody>
      </p:sp>
    </p:spTree>
    <p:extLst>
      <p:ext uri="{BB962C8B-B14F-4D97-AF65-F5344CB8AC3E}">
        <p14:creationId xmlns:p14="http://schemas.microsoft.com/office/powerpoint/2010/main" val="2395832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2031325"/>
          </a:xfrm>
          <a:prstGeom prst="rect">
            <a:avLst/>
          </a:prstGeom>
          <a:noFill/>
        </p:spPr>
        <p:txBody>
          <a:bodyPr wrap="square" rtlCol="0">
            <a:spAutoFit/>
          </a:bodyPr>
          <a:lstStyle/>
          <a:p>
            <a:r>
              <a:rPr lang="en-US" b="1" dirty="0"/>
              <a:t>Deal with the error closest to you!</a:t>
            </a:r>
          </a:p>
          <a:p>
            <a:r>
              <a:rPr lang="en-US" b="1" dirty="0"/>
              <a:t>Don’t let the “friend of a friend of a false teacher” situation frustrate you! – It has been tried before (Matt. 22:23-29)</a:t>
            </a:r>
          </a:p>
          <a:p>
            <a:r>
              <a:rPr lang="en-US" b="1" dirty="0"/>
              <a:t>Take the </a:t>
            </a:r>
            <a:r>
              <a:rPr lang="en-US" b="1" dirty="0">
                <a:solidFill>
                  <a:schemeClr val="accent1"/>
                </a:solidFill>
              </a:rPr>
              <a:t>three-fold steps </a:t>
            </a:r>
            <a:r>
              <a:rPr lang="en-US" b="1" dirty="0"/>
              <a:t>of forbearance: teach/ rebuke, reflection, response </a:t>
            </a:r>
          </a:p>
          <a:p>
            <a:endParaRPr lang="en-US" b="1" dirty="0"/>
          </a:p>
          <a:p>
            <a:endParaRPr lang="en-US" b="1" dirty="0"/>
          </a:p>
        </p:txBody>
      </p:sp>
    </p:spTree>
    <p:extLst>
      <p:ext uri="{BB962C8B-B14F-4D97-AF65-F5344CB8AC3E}">
        <p14:creationId xmlns:p14="http://schemas.microsoft.com/office/powerpoint/2010/main" val="541239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2308324"/>
          </a:xfrm>
          <a:prstGeom prst="rect">
            <a:avLst/>
          </a:prstGeom>
          <a:noFill/>
        </p:spPr>
        <p:txBody>
          <a:bodyPr wrap="square" rtlCol="0">
            <a:spAutoFit/>
          </a:bodyPr>
          <a:lstStyle/>
          <a:p>
            <a:r>
              <a:rPr lang="en-US" b="1" dirty="0"/>
              <a:t>Deal with the error closest to you!</a:t>
            </a:r>
          </a:p>
          <a:p>
            <a:r>
              <a:rPr lang="en-US" b="1" dirty="0"/>
              <a:t>Don’t let the “friend of a friend of a false teacher” situation frustrate you! – It has been tried before (Matt. 22:23-29)</a:t>
            </a:r>
          </a:p>
          <a:p>
            <a:r>
              <a:rPr lang="en-US" b="1" dirty="0"/>
              <a:t>Take the three-fold steps of forbearance: teach/ rebuke, reflection, response </a:t>
            </a:r>
          </a:p>
          <a:p>
            <a:r>
              <a:rPr lang="en-US" b="1" dirty="0"/>
              <a:t>You will have done what you could in </a:t>
            </a:r>
            <a:r>
              <a:rPr lang="en-US" b="1" dirty="0">
                <a:solidFill>
                  <a:schemeClr val="accent1"/>
                </a:solidFill>
              </a:rPr>
              <a:t>stopping the leaven </a:t>
            </a:r>
            <a:r>
              <a:rPr lang="en-US" b="1" dirty="0"/>
              <a:t>of error, as you </a:t>
            </a:r>
            <a:r>
              <a:rPr lang="en-US" b="1" dirty="0">
                <a:solidFill>
                  <a:schemeClr val="accent1"/>
                </a:solidFill>
              </a:rPr>
              <a:t>tried to save a soul</a:t>
            </a:r>
            <a:r>
              <a:rPr lang="en-US" b="1" dirty="0"/>
              <a:t>, not condemn it!  </a:t>
            </a:r>
          </a:p>
          <a:p>
            <a:endParaRPr lang="en-US" b="1" dirty="0"/>
          </a:p>
        </p:txBody>
      </p:sp>
    </p:spTree>
    <p:extLst>
      <p:ext uri="{BB962C8B-B14F-4D97-AF65-F5344CB8AC3E}">
        <p14:creationId xmlns:p14="http://schemas.microsoft.com/office/powerpoint/2010/main" val="560407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3139321"/>
          </a:xfrm>
          <a:prstGeom prst="rect">
            <a:avLst/>
          </a:prstGeom>
          <a:noFill/>
        </p:spPr>
        <p:txBody>
          <a:bodyPr wrap="square" rtlCol="0">
            <a:spAutoFit/>
          </a:bodyPr>
          <a:lstStyle/>
          <a:p>
            <a:r>
              <a:rPr lang="en-US" b="1" dirty="0"/>
              <a:t>Deal with the error closest to you!</a:t>
            </a:r>
          </a:p>
          <a:p>
            <a:r>
              <a:rPr lang="en-US" b="1" dirty="0"/>
              <a:t>Don’t let the “friend of a friend of a false teacher” situation frustrate you! – It has been tried before (Matt. 22:23-29)</a:t>
            </a:r>
          </a:p>
          <a:p>
            <a:r>
              <a:rPr lang="en-US" b="1" dirty="0"/>
              <a:t>Take the three-fold steps of forbearance: teach/ rebuke, reflection, response </a:t>
            </a:r>
          </a:p>
          <a:p>
            <a:r>
              <a:rPr lang="en-US" b="1" dirty="0"/>
              <a:t>You will have done what you could in stopping the leaven of error, as you tried to save a soul, not condemn it!  </a:t>
            </a:r>
          </a:p>
          <a:p>
            <a:r>
              <a:rPr lang="en-US" b="1" dirty="0">
                <a:solidFill>
                  <a:schemeClr val="accent1"/>
                </a:solidFill>
              </a:rPr>
              <a:t>Honesty</a:t>
            </a:r>
            <a:r>
              <a:rPr lang="en-US" b="1" dirty="0"/>
              <a:t> will surface or the lack of thereof</a:t>
            </a:r>
          </a:p>
          <a:p>
            <a:endParaRPr lang="en-US" b="1" dirty="0"/>
          </a:p>
          <a:p>
            <a:endParaRPr lang="en-US" b="1" dirty="0"/>
          </a:p>
          <a:p>
            <a:endParaRPr lang="en-US" b="1" dirty="0"/>
          </a:p>
        </p:txBody>
      </p:sp>
    </p:spTree>
    <p:extLst>
      <p:ext uri="{BB962C8B-B14F-4D97-AF65-F5344CB8AC3E}">
        <p14:creationId xmlns:p14="http://schemas.microsoft.com/office/powerpoint/2010/main" val="2621372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719592" y="122550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559308"/>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7100517" y="5526351"/>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85385" y="6155163"/>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978008" y="2557452"/>
            <a:ext cx="5947576" cy="523220"/>
          </a:xfrm>
          <a:prstGeom prst="rect">
            <a:avLst/>
          </a:prstGeom>
          <a:noFill/>
        </p:spPr>
        <p:txBody>
          <a:bodyPr wrap="square" rtlCol="0">
            <a:spAutoFit/>
          </a:bodyPr>
          <a:lstStyle/>
          <a:p>
            <a:r>
              <a:rPr lang="en-US" sz="2800" b="1" dirty="0"/>
              <a:t>Servant of the Lord, ARISE…</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095294" y="3113652"/>
            <a:ext cx="6623436" cy="3416320"/>
          </a:xfrm>
          <a:prstGeom prst="rect">
            <a:avLst/>
          </a:prstGeom>
          <a:noFill/>
        </p:spPr>
        <p:txBody>
          <a:bodyPr wrap="square" rtlCol="0">
            <a:spAutoFit/>
          </a:bodyPr>
          <a:lstStyle/>
          <a:p>
            <a:r>
              <a:rPr lang="en-US" b="1" dirty="0"/>
              <a:t>Deal with the error closest to you!</a:t>
            </a:r>
          </a:p>
          <a:p>
            <a:r>
              <a:rPr lang="en-US" b="1" dirty="0"/>
              <a:t>Don’t let the “friend of a friend of a false teacher” situation frustrate you! – It has been tried before (Matt. 22:23-29)</a:t>
            </a:r>
          </a:p>
          <a:p>
            <a:r>
              <a:rPr lang="en-US" b="1" dirty="0"/>
              <a:t>Take the three-fold steps of forbearance: teach/ rebuke, reflection, response </a:t>
            </a:r>
          </a:p>
          <a:p>
            <a:r>
              <a:rPr lang="en-US" b="1" dirty="0"/>
              <a:t>You will have done what you could in stopping the leaven of error, as you tried to save a soul, not condemn it!  </a:t>
            </a:r>
          </a:p>
          <a:p>
            <a:r>
              <a:rPr lang="en-US" b="1" dirty="0"/>
              <a:t>Honesty will surface or the lack of thereof</a:t>
            </a:r>
          </a:p>
          <a:p>
            <a:r>
              <a:rPr lang="en-US" b="1" dirty="0"/>
              <a:t>Refusing the truth, one will stand self-condemned  while you have to walk away shining as approved of God </a:t>
            </a:r>
            <a:r>
              <a:rPr lang="en-US" b="1" dirty="0">
                <a:solidFill>
                  <a:schemeClr val="accent1"/>
                </a:solidFill>
              </a:rPr>
              <a:t>(I Cor. 11:19)</a:t>
            </a:r>
          </a:p>
          <a:p>
            <a:endParaRPr lang="en-US" b="1" dirty="0"/>
          </a:p>
          <a:p>
            <a:endParaRPr lang="en-US" b="1" dirty="0"/>
          </a:p>
        </p:txBody>
      </p:sp>
    </p:spTree>
    <p:extLst>
      <p:ext uri="{BB962C8B-B14F-4D97-AF65-F5344CB8AC3E}">
        <p14:creationId xmlns:p14="http://schemas.microsoft.com/office/powerpoint/2010/main" val="292465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C749A-A1E2-4745-A507-1EFB3B08005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B752AAC9-794E-4A17-93EE-4041DFA8C4F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83747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93306" y="3446651"/>
            <a:ext cx="5947576" cy="954107"/>
          </a:xfrm>
          <a:prstGeom prst="rect">
            <a:avLst/>
          </a:prstGeom>
          <a:noFill/>
        </p:spPr>
        <p:txBody>
          <a:bodyPr wrap="square" rtlCol="0">
            <a:spAutoFit/>
          </a:bodyPr>
          <a:lstStyle/>
          <a:p>
            <a:r>
              <a:rPr lang="en-US" sz="2800" b="1" dirty="0"/>
              <a:t>Following the steps of FORBEARNACE (Eph. 4:2-6, 2 Tim. 2:24-26, Titus 3:10)</a:t>
            </a:r>
          </a:p>
        </p:txBody>
      </p:sp>
    </p:spTree>
    <p:extLst>
      <p:ext uri="{BB962C8B-B14F-4D97-AF65-F5344CB8AC3E}">
        <p14:creationId xmlns:p14="http://schemas.microsoft.com/office/powerpoint/2010/main" val="3281287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93306" y="3446651"/>
            <a:ext cx="5947576" cy="954107"/>
          </a:xfrm>
          <a:prstGeom prst="rect">
            <a:avLst/>
          </a:prstGeom>
          <a:noFill/>
        </p:spPr>
        <p:txBody>
          <a:bodyPr wrap="square" rtlCol="0">
            <a:spAutoFit/>
          </a:bodyPr>
          <a:lstStyle/>
          <a:p>
            <a:r>
              <a:rPr lang="en-US" sz="2800" b="1" dirty="0"/>
              <a:t>Following the steps of FORBEARNACE (Eph. 4:2-6, 2 Tim. 2:24-26, Titus 3:10)</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339794" y="4481373"/>
            <a:ext cx="4933784" cy="923330"/>
          </a:xfrm>
          <a:prstGeom prst="rect">
            <a:avLst/>
          </a:prstGeom>
          <a:noFill/>
        </p:spPr>
        <p:txBody>
          <a:bodyPr wrap="square" rtlCol="0">
            <a:spAutoFit/>
          </a:bodyPr>
          <a:lstStyle/>
          <a:p>
            <a:r>
              <a:rPr lang="en-US" b="1" dirty="0"/>
              <a:t>Teach/Rebuke (2 Tim. 3:16-17)</a:t>
            </a:r>
          </a:p>
          <a:p>
            <a:r>
              <a:rPr lang="en-US" b="1" dirty="0"/>
              <a:t>Reflection – time for serious consideration</a:t>
            </a:r>
          </a:p>
          <a:p>
            <a:r>
              <a:rPr lang="en-US" b="1" dirty="0"/>
              <a:t>Reaction – honesty is surfacing or lack thereof </a:t>
            </a:r>
          </a:p>
        </p:txBody>
      </p:sp>
    </p:spTree>
    <p:extLst>
      <p:ext uri="{BB962C8B-B14F-4D97-AF65-F5344CB8AC3E}">
        <p14:creationId xmlns:p14="http://schemas.microsoft.com/office/powerpoint/2010/main" val="194656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B0226-E838-458B-A081-C85EFC72AE16}"/>
              </a:ext>
            </a:extLst>
          </p:cNvPr>
          <p:cNvSpPr>
            <a:spLocks noGrp="1"/>
          </p:cNvSpPr>
          <p:nvPr>
            <p:ph type="title"/>
          </p:nvPr>
        </p:nvSpPr>
        <p:spPr/>
        <p:txBody>
          <a:bodyPr/>
          <a:lstStyle/>
          <a:p>
            <a:r>
              <a:rPr lang="en-US" b="1" dirty="0"/>
              <a:t>Forbearance is when the heart of the false teacher is exposed…</a:t>
            </a:r>
          </a:p>
        </p:txBody>
      </p:sp>
      <p:sp>
        <p:nvSpPr>
          <p:cNvPr id="3" name="Content Placeholder 2">
            <a:extLst>
              <a:ext uri="{FF2B5EF4-FFF2-40B4-BE49-F238E27FC236}">
                <a16:creationId xmlns:a16="http://schemas.microsoft.com/office/drawing/2014/main" id="{B944BB1F-29B1-401B-9A31-14A4D29BA48A}"/>
              </a:ext>
            </a:extLst>
          </p:cNvPr>
          <p:cNvSpPr>
            <a:spLocks noGrp="1"/>
          </p:cNvSpPr>
          <p:nvPr>
            <p:ph idx="1"/>
          </p:nvPr>
        </p:nvSpPr>
        <p:spPr/>
        <p:txBody>
          <a:bodyPr/>
          <a:lstStyle/>
          <a:p>
            <a:r>
              <a:rPr lang="en-US" b="1" dirty="0"/>
              <a:t>“Willing” ignorance </a:t>
            </a:r>
            <a:r>
              <a:rPr lang="en-US" b="1" dirty="0">
                <a:solidFill>
                  <a:srgbClr val="0070C0"/>
                </a:solidFill>
              </a:rPr>
              <a:t>(2 Pet. 3:5, Rom. 10:3) </a:t>
            </a:r>
          </a:p>
          <a:p>
            <a:r>
              <a:rPr lang="en-US" b="1" dirty="0"/>
              <a:t>“Hardened” delusion </a:t>
            </a:r>
            <a:r>
              <a:rPr lang="en-US" b="1" dirty="0">
                <a:solidFill>
                  <a:srgbClr val="0070C0"/>
                </a:solidFill>
              </a:rPr>
              <a:t>(I Tim. 4:2, Rom. 1:21-23,       2 Thess. 2:11) </a:t>
            </a:r>
          </a:p>
          <a:p>
            <a:r>
              <a:rPr lang="en-US" b="1" dirty="0"/>
              <a:t>“covetous” deceiving </a:t>
            </a:r>
            <a:r>
              <a:rPr lang="en-US" b="1" dirty="0">
                <a:solidFill>
                  <a:srgbClr val="0070C0"/>
                </a:solidFill>
              </a:rPr>
              <a:t>(2 Pet. 2:1-3)</a:t>
            </a:r>
          </a:p>
          <a:p>
            <a:r>
              <a:rPr lang="en-US" b="1" dirty="0"/>
              <a:t>A False Teacher is “not honestly mistaken about God’s clear instructions” </a:t>
            </a:r>
          </a:p>
        </p:txBody>
      </p:sp>
    </p:spTree>
    <p:extLst>
      <p:ext uri="{BB962C8B-B14F-4D97-AF65-F5344CB8AC3E}">
        <p14:creationId xmlns:p14="http://schemas.microsoft.com/office/powerpoint/2010/main" val="3056659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Imperfect knowledge – Apollos       (Acts 18:25-26)</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339794" y="4327384"/>
            <a:ext cx="4933784" cy="923330"/>
          </a:xfrm>
          <a:prstGeom prst="rect">
            <a:avLst/>
          </a:prstGeom>
          <a:noFill/>
        </p:spPr>
        <p:txBody>
          <a:bodyPr wrap="square" rtlCol="0">
            <a:spAutoFit/>
          </a:bodyPr>
          <a:lstStyle/>
          <a:p>
            <a:r>
              <a:rPr lang="en-US" b="1" dirty="0"/>
              <a:t>Teach/Rebuke (2 Tim. 3:16-17)</a:t>
            </a:r>
          </a:p>
          <a:p>
            <a:r>
              <a:rPr lang="en-US" b="1" dirty="0"/>
              <a:t>Reflection – time for serious consideration</a:t>
            </a:r>
          </a:p>
          <a:p>
            <a:r>
              <a:rPr lang="en-US" b="1" dirty="0"/>
              <a:t>Reaction – honesty is surfacing or lack thereof </a:t>
            </a:r>
          </a:p>
        </p:txBody>
      </p:sp>
    </p:spTree>
    <p:extLst>
      <p:ext uri="{BB962C8B-B14F-4D97-AF65-F5344CB8AC3E}">
        <p14:creationId xmlns:p14="http://schemas.microsoft.com/office/powerpoint/2010/main" val="3464058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“Weak in faith” man                        (Rom. 14:1-3, 13-15)</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339794" y="4327384"/>
            <a:ext cx="4933784" cy="923330"/>
          </a:xfrm>
          <a:prstGeom prst="rect">
            <a:avLst/>
          </a:prstGeom>
          <a:noFill/>
        </p:spPr>
        <p:txBody>
          <a:bodyPr wrap="square" rtlCol="0">
            <a:spAutoFit/>
          </a:bodyPr>
          <a:lstStyle/>
          <a:p>
            <a:r>
              <a:rPr lang="en-US" b="1" dirty="0"/>
              <a:t>Teach/Rebuke (2 Tim. 3:16-17)</a:t>
            </a:r>
          </a:p>
          <a:p>
            <a:r>
              <a:rPr lang="en-US" b="1" dirty="0"/>
              <a:t>Reflection – time for serious consideration</a:t>
            </a:r>
          </a:p>
          <a:p>
            <a:r>
              <a:rPr lang="en-US" b="1" dirty="0"/>
              <a:t>Reaction – honesty is surfacing or lack thereof </a:t>
            </a:r>
          </a:p>
        </p:txBody>
      </p:sp>
    </p:spTree>
    <p:extLst>
      <p:ext uri="{BB962C8B-B14F-4D97-AF65-F5344CB8AC3E}">
        <p14:creationId xmlns:p14="http://schemas.microsoft.com/office/powerpoint/2010/main" val="1613251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Good and Evil in some of the seven churches of Asia (Rev. 2:1-3:21)</a:t>
            </a:r>
          </a:p>
        </p:txBody>
      </p:sp>
      <p:sp>
        <p:nvSpPr>
          <p:cNvPr id="13" name="TextBox 12">
            <a:extLst>
              <a:ext uri="{FF2B5EF4-FFF2-40B4-BE49-F238E27FC236}">
                <a16:creationId xmlns:a16="http://schemas.microsoft.com/office/drawing/2014/main" id="{0DB9396A-B2AB-4D85-9D84-235BB163827A}"/>
              </a:ext>
            </a:extLst>
          </p:cNvPr>
          <p:cNvSpPr txBox="1"/>
          <p:nvPr/>
        </p:nvSpPr>
        <p:spPr>
          <a:xfrm>
            <a:off x="1339794" y="4327384"/>
            <a:ext cx="4933784" cy="923330"/>
          </a:xfrm>
          <a:prstGeom prst="rect">
            <a:avLst/>
          </a:prstGeom>
          <a:noFill/>
        </p:spPr>
        <p:txBody>
          <a:bodyPr wrap="square" rtlCol="0">
            <a:spAutoFit/>
          </a:bodyPr>
          <a:lstStyle/>
          <a:p>
            <a:r>
              <a:rPr lang="en-US" b="1" dirty="0"/>
              <a:t>Teach/Rebuke (2 Tim. 3:16-17)</a:t>
            </a:r>
          </a:p>
          <a:p>
            <a:r>
              <a:rPr lang="en-US" b="1" dirty="0"/>
              <a:t>Reflection – time for serious consideration</a:t>
            </a:r>
          </a:p>
          <a:p>
            <a:r>
              <a:rPr lang="en-US" b="1" dirty="0"/>
              <a:t>Reaction – honesty is surfacing or lack thereof </a:t>
            </a:r>
          </a:p>
        </p:txBody>
      </p:sp>
    </p:spTree>
    <p:extLst>
      <p:ext uri="{BB962C8B-B14F-4D97-AF65-F5344CB8AC3E}">
        <p14:creationId xmlns:p14="http://schemas.microsoft.com/office/powerpoint/2010/main" val="4136232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9D4AFB-F288-4E2F-880A-1DF3329836C1}"/>
              </a:ext>
            </a:extLst>
          </p:cNvPr>
          <p:cNvSpPr txBox="1"/>
          <p:nvPr/>
        </p:nvSpPr>
        <p:spPr>
          <a:xfrm>
            <a:off x="807056" y="1116149"/>
            <a:ext cx="7243638" cy="4770782"/>
          </a:xfrm>
          <a:prstGeom prst="rect">
            <a:avLst/>
          </a:prstGeom>
          <a:noFill/>
          <a:ln w="57150">
            <a:solidFill>
              <a:schemeClr val="tx1"/>
            </a:solidFill>
          </a:ln>
        </p:spPr>
        <p:txBody>
          <a:bodyPr wrap="square" rtlCol="0">
            <a:spAutoFit/>
          </a:bodyPr>
          <a:lstStyle/>
          <a:p>
            <a:endParaRPr lang="en-US" dirty="0"/>
          </a:p>
        </p:txBody>
      </p:sp>
      <p:sp>
        <p:nvSpPr>
          <p:cNvPr id="3" name="Rectangle 2">
            <a:extLst>
              <a:ext uri="{FF2B5EF4-FFF2-40B4-BE49-F238E27FC236}">
                <a16:creationId xmlns:a16="http://schemas.microsoft.com/office/drawing/2014/main" id="{E94CDCD8-F43A-45E9-A316-6CC2374F500E}"/>
              </a:ext>
            </a:extLst>
          </p:cNvPr>
          <p:cNvSpPr/>
          <p:nvPr/>
        </p:nvSpPr>
        <p:spPr>
          <a:xfrm>
            <a:off x="1876509" y="1480441"/>
            <a:ext cx="5160396" cy="120032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600" b="1" cap="none" spc="0" dirty="0">
                <a:ln/>
                <a:solidFill>
                  <a:schemeClr val="accent4"/>
                </a:solidFill>
                <a:effectLst/>
              </a:rPr>
              <a:t>Guidelines Within Boundaries</a:t>
            </a:r>
          </a:p>
        </p:txBody>
      </p:sp>
      <p:sp>
        <p:nvSpPr>
          <p:cNvPr id="4" name="TextBox 3">
            <a:extLst>
              <a:ext uri="{FF2B5EF4-FFF2-40B4-BE49-F238E27FC236}">
                <a16:creationId xmlns:a16="http://schemas.microsoft.com/office/drawing/2014/main" id="{56F58513-DA0E-4CE2-84B2-D1222BB46C0F}"/>
              </a:ext>
            </a:extLst>
          </p:cNvPr>
          <p:cNvSpPr txBox="1"/>
          <p:nvPr/>
        </p:nvSpPr>
        <p:spPr>
          <a:xfrm>
            <a:off x="970059" y="551043"/>
            <a:ext cx="1534601" cy="461665"/>
          </a:xfrm>
          <a:prstGeom prst="rect">
            <a:avLst/>
          </a:prstGeom>
          <a:noFill/>
        </p:spPr>
        <p:txBody>
          <a:bodyPr wrap="square" rtlCol="0">
            <a:spAutoFit/>
          </a:bodyPr>
          <a:lstStyle/>
          <a:p>
            <a:r>
              <a:rPr lang="en-US" sz="2400" b="1" dirty="0"/>
              <a:t>Darkness</a:t>
            </a:r>
          </a:p>
        </p:txBody>
      </p:sp>
      <p:sp>
        <p:nvSpPr>
          <p:cNvPr id="5" name="TextBox 4">
            <a:extLst>
              <a:ext uri="{FF2B5EF4-FFF2-40B4-BE49-F238E27FC236}">
                <a16:creationId xmlns:a16="http://schemas.microsoft.com/office/drawing/2014/main" id="{BDE03B98-C8E0-4A5B-A97C-CF6392D6444C}"/>
              </a:ext>
            </a:extLst>
          </p:cNvPr>
          <p:cNvSpPr txBox="1"/>
          <p:nvPr/>
        </p:nvSpPr>
        <p:spPr>
          <a:xfrm>
            <a:off x="1216549" y="1595086"/>
            <a:ext cx="1152939" cy="461665"/>
          </a:xfrm>
          <a:prstGeom prst="rect">
            <a:avLst/>
          </a:prstGeom>
          <a:noFill/>
        </p:spPr>
        <p:txBody>
          <a:bodyPr wrap="square" rtlCol="0">
            <a:spAutoFit/>
          </a:bodyPr>
          <a:lstStyle/>
          <a:p>
            <a:r>
              <a:rPr lang="en-US" sz="2400" b="1" dirty="0"/>
              <a:t>Light</a:t>
            </a:r>
          </a:p>
        </p:txBody>
      </p:sp>
      <p:sp>
        <p:nvSpPr>
          <p:cNvPr id="6" name="TextBox 5">
            <a:extLst>
              <a:ext uri="{FF2B5EF4-FFF2-40B4-BE49-F238E27FC236}">
                <a16:creationId xmlns:a16="http://schemas.microsoft.com/office/drawing/2014/main" id="{0AA10DBC-21D3-4C12-AE9B-49C7CD7D1B90}"/>
              </a:ext>
            </a:extLst>
          </p:cNvPr>
          <p:cNvSpPr txBox="1"/>
          <p:nvPr/>
        </p:nvSpPr>
        <p:spPr>
          <a:xfrm>
            <a:off x="6571751" y="1410419"/>
            <a:ext cx="1391479" cy="830997"/>
          </a:xfrm>
          <a:prstGeom prst="rect">
            <a:avLst/>
          </a:prstGeom>
          <a:noFill/>
        </p:spPr>
        <p:txBody>
          <a:bodyPr wrap="square" rtlCol="0">
            <a:spAutoFit/>
          </a:bodyPr>
          <a:lstStyle/>
          <a:p>
            <a:r>
              <a:rPr lang="en-US" sz="2400" b="1" dirty="0"/>
              <a:t>Doctrine of Christ</a:t>
            </a:r>
          </a:p>
        </p:txBody>
      </p:sp>
      <p:sp>
        <p:nvSpPr>
          <p:cNvPr id="7" name="TextBox 6">
            <a:extLst>
              <a:ext uri="{FF2B5EF4-FFF2-40B4-BE49-F238E27FC236}">
                <a16:creationId xmlns:a16="http://schemas.microsoft.com/office/drawing/2014/main" id="{070E495D-AF42-4366-AE34-B54EF475F622}"/>
              </a:ext>
            </a:extLst>
          </p:cNvPr>
          <p:cNvSpPr txBox="1"/>
          <p:nvPr/>
        </p:nvSpPr>
        <p:spPr>
          <a:xfrm>
            <a:off x="5840233" y="328028"/>
            <a:ext cx="2122997" cy="830997"/>
          </a:xfrm>
          <a:prstGeom prst="rect">
            <a:avLst/>
          </a:prstGeom>
          <a:noFill/>
        </p:spPr>
        <p:txBody>
          <a:bodyPr wrap="square" rtlCol="0">
            <a:spAutoFit/>
          </a:bodyPr>
          <a:lstStyle/>
          <a:p>
            <a:r>
              <a:rPr lang="en-US" sz="2400" b="1" dirty="0"/>
              <a:t>Do not have Father or Son</a:t>
            </a:r>
          </a:p>
        </p:txBody>
      </p:sp>
      <p:sp>
        <p:nvSpPr>
          <p:cNvPr id="8" name="TextBox 7">
            <a:extLst>
              <a:ext uri="{FF2B5EF4-FFF2-40B4-BE49-F238E27FC236}">
                <a16:creationId xmlns:a16="http://schemas.microsoft.com/office/drawing/2014/main" id="{D23D340A-771C-49CC-9160-3CB839682ED7}"/>
              </a:ext>
            </a:extLst>
          </p:cNvPr>
          <p:cNvSpPr txBox="1"/>
          <p:nvPr/>
        </p:nvSpPr>
        <p:spPr>
          <a:xfrm>
            <a:off x="6035043" y="2948149"/>
            <a:ext cx="2130949" cy="461665"/>
          </a:xfrm>
          <a:prstGeom prst="rect">
            <a:avLst/>
          </a:prstGeom>
          <a:noFill/>
        </p:spPr>
        <p:txBody>
          <a:bodyPr wrap="square" rtlCol="0">
            <a:spAutoFit/>
          </a:bodyPr>
          <a:lstStyle/>
          <a:p>
            <a:r>
              <a:rPr lang="en-US" sz="2400" b="1" dirty="0"/>
              <a:t>Righteousness</a:t>
            </a:r>
          </a:p>
        </p:txBody>
      </p:sp>
      <p:sp>
        <p:nvSpPr>
          <p:cNvPr id="9" name="TextBox 8">
            <a:extLst>
              <a:ext uri="{FF2B5EF4-FFF2-40B4-BE49-F238E27FC236}">
                <a16:creationId xmlns:a16="http://schemas.microsoft.com/office/drawing/2014/main" id="{6FA30A4B-190C-4E64-9923-B36BD37A8F8D}"/>
              </a:ext>
            </a:extLst>
          </p:cNvPr>
          <p:cNvSpPr txBox="1"/>
          <p:nvPr/>
        </p:nvSpPr>
        <p:spPr>
          <a:xfrm>
            <a:off x="8165992" y="3409814"/>
            <a:ext cx="834886" cy="461665"/>
          </a:xfrm>
          <a:prstGeom prst="rect">
            <a:avLst/>
          </a:prstGeom>
          <a:noFill/>
        </p:spPr>
        <p:txBody>
          <a:bodyPr wrap="square" rtlCol="0">
            <a:spAutoFit/>
          </a:bodyPr>
          <a:lstStyle/>
          <a:p>
            <a:r>
              <a:rPr lang="en-US" sz="2400" b="1" dirty="0"/>
              <a:t>Sin</a:t>
            </a:r>
          </a:p>
        </p:txBody>
      </p:sp>
      <p:sp>
        <p:nvSpPr>
          <p:cNvPr id="10" name="TextBox 9">
            <a:extLst>
              <a:ext uri="{FF2B5EF4-FFF2-40B4-BE49-F238E27FC236}">
                <a16:creationId xmlns:a16="http://schemas.microsoft.com/office/drawing/2014/main" id="{0CAB1D26-0C9A-4BBD-AB31-C6BE3CE177EB}"/>
              </a:ext>
            </a:extLst>
          </p:cNvPr>
          <p:cNvSpPr txBox="1"/>
          <p:nvPr/>
        </p:nvSpPr>
        <p:spPr>
          <a:xfrm>
            <a:off x="6806315" y="5265314"/>
            <a:ext cx="1049572" cy="461665"/>
          </a:xfrm>
          <a:prstGeom prst="rect">
            <a:avLst/>
          </a:prstGeom>
          <a:noFill/>
        </p:spPr>
        <p:txBody>
          <a:bodyPr wrap="square" rtlCol="0">
            <a:spAutoFit/>
          </a:bodyPr>
          <a:lstStyle/>
          <a:p>
            <a:r>
              <a:rPr lang="en-US" sz="2400" b="1" dirty="0"/>
              <a:t>Unity</a:t>
            </a:r>
          </a:p>
        </p:txBody>
      </p:sp>
      <p:sp>
        <p:nvSpPr>
          <p:cNvPr id="11" name="TextBox 10">
            <a:extLst>
              <a:ext uri="{FF2B5EF4-FFF2-40B4-BE49-F238E27FC236}">
                <a16:creationId xmlns:a16="http://schemas.microsoft.com/office/drawing/2014/main" id="{B6B6BEB6-C899-45CF-9B9C-BB4B918B5485}"/>
              </a:ext>
            </a:extLst>
          </p:cNvPr>
          <p:cNvSpPr txBox="1"/>
          <p:nvPr/>
        </p:nvSpPr>
        <p:spPr>
          <a:xfrm>
            <a:off x="7267490" y="5988016"/>
            <a:ext cx="1582310" cy="461665"/>
          </a:xfrm>
          <a:prstGeom prst="rect">
            <a:avLst/>
          </a:prstGeom>
          <a:noFill/>
        </p:spPr>
        <p:txBody>
          <a:bodyPr wrap="square" rtlCol="0">
            <a:spAutoFit/>
          </a:bodyPr>
          <a:lstStyle/>
          <a:p>
            <a:r>
              <a:rPr lang="en-US" sz="2400" b="1" dirty="0"/>
              <a:t>Division</a:t>
            </a:r>
          </a:p>
        </p:txBody>
      </p:sp>
      <p:sp>
        <p:nvSpPr>
          <p:cNvPr id="12" name="TextBox 11">
            <a:extLst>
              <a:ext uri="{FF2B5EF4-FFF2-40B4-BE49-F238E27FC236}">
                <a16:creationId xmlns:a16="http://schemas.microsoft.com/office/drawing/2014/main" id="{A465FA5D-6C20-41C0-8C23-1A2D62DCA050}"/>
              </a:ext>
            </a:extLst>
          </p:cNvPr>
          <p:cNvSpPr txBox="1"/>
          <p:nvPr/>
        </p:nvSpPr>
        <p:spPr>
          <a:xfrm>
            <a:off x="1029696" y="3217286"/>
            <a:ext cx="5947576" cy="954107"/>
          </a:xfrm>
          <a:prstGeom prst="rect">
            <a:avLst/>
          </a:prstGeom>
          <a:noFill/>
        </p:spPr>
        <p:txBody>
          <a:bodyPr wrap="square" rtlCol="0">
            <a:spAutoFit/>
          </a:bodyPr>
          <a:lstStyle/>
          <a:p>
            <a:r>
              <a:rPr lang="en-US" sz="2800" b="1" dirty="0"/>
              <a:t>The preacher is friend of a preacher who is a false teacher…</a:t>
            </a:r>
          </a:p>
        </p:txBody>
      </p:sp>
    </p:spTree>
    <p:extLst>
      <p:ext uri="{BB962C8B-B14F-4D97-AF65-F5344CB8AC3E}">
        <p14:creationId xmlns:p14="http://schemas.microsoft.com/office/powerpoint/2010/main" val="19552579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3238</TotalTime>
  <Words>1644</Words>
  <Application>Microsoft Office PowerPoint</Application>
  <PresentationFormat>On-screen Show (4:3)</PresentationFormat>
  <Paragraphs>251</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PowerPoint Presentation</vt:lpstr>
      <vt:lpstr>PowerPoint Presentation</vt:lpstr>
      <vt:lpstr>PowerPoint Presentation</vt:lpstr>
      <vt:lpstr>Forbearance is when the heart of the false teacher is exposed…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 are a new member in an established church…</vt:lpstr>
      <vt:lpstr>You are a new member in an established church…</vt:lpstr>
      <vt:lpstr>You are a new member in an established church…</vt:lpstr>
      <vt:lpstr>You are a new member in an established 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Fite</dc:creator>
  <cp:lastModifiedBy>Jerry Fite</cp:lastModifiedBy>
  <cp:revision>33</cp:revision>
  <dcterms:created xsi:type="dcterms:W3CDTF">2018-09-04T15:49:54Z</dcterms:created>
  <dcterms:modified xsi:type="dcterms:W3CDTF">2018-10-03T19:50:08Z</dcterms:modified>
</cp:coreProperties>
</file>