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70" r:id="rId2"/>
    <p:sldId id="269" r:id="rId3"/>
    <p:sldId id="256" r:id="rId4"/>
    <p:sldId id="257" r:id="rId5"/>
    <p:sldId id="266" r:id="rId6"/>
    <p:sldId id="258" r:id="rId7"/>
    <p:sldId id="259" r:id="rId8"/>
    <p:sldId id="260" r:id="rId9"/>
    <p:sldId id="261" r:id="rId10"/>
    <p:sldId id="262" r:id="rId11"/>
    <p:sldId id="263" r:id="rId12"/>
    <p:sldId id="265" r:id="rId13"/>
    <p:sldId id="267" r:id="rId14"/>
    <p:sldId id="26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3A69CC0-AFD5-4F11-8E17-10EC7333DDD3}" type="datetimeFigureOut">
              <a:rPr lang="en-US" smtClean="0"/>
              <a:t>4/29/2015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2066BD9-3858-4938-8F00-8AA92E28E76A}" type="slidenum">
              <a:rPr lang="en-US" smtClean="0"/>
              <a:t>‹#›</a:t>
            </a:fld>
            <a:endParaRPr lang="en-US"/>
          </a:p>
        </p:txBody>
      </p:sp>
    </p:spTree>
    <p:extLst>
      <p:ext uri="{BB962C8B-B14F-4D97-AF65-F5344CB8AC3E}">
        <p14:creationId xmlns:p14="http://schemas.microsoft.com/office/powerpoint/2010/main" val="27004010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0BAB13-76B9-4B6C-B171-CF27B6238AFD}" type="datetimeFigureOut">
              <a:rPr lang="en-US" smtClean="0"/>
              <a:t>4/29/2015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B2D340-F833-46DF-B38C-4A64A957849A}" type="slidenum">
              <a:rPr lang="en-US" smtClean="0"/>
              <a:t>‹#›</a:t>
            </a:fld>
            <a:endParaRPr lang="en-US"/>
          </a:p>
        </p:txBody>
      </p:sp>
    </p:spTree>
    <p:extLst>
      <p:ext uri="{BB962C8B-B14F-4D97-AF65-F5344CB8AC3E}">
        <p14:creationId xmlns:p14="http://schemas.microsoft.com/office/powerpoint/2010/main" val="314944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Well, it’s not because…</a:t>
            </a:r>
            <a:endParaRPr lang="en-US" dirty="0"/>
          </a:p>
        </p:txBody>
      </p:sp>
      <p:sp>
        <p:nvSpPr>
          <p:cNvPr id="4" name="Slide Number Placeholder 3"/>
          <p:cNvSpPr>
            <a:spLocks noGrp="1"/>
          </p:cNvSpPr>
          <p:nvPr>
            <p:ph type="sldNum" sz="quarter" idx="10"/>
          </p:nvPr>
        </p:nvSpPr>
        <p:spPr/>
        <p:txBody>
          <a:bodyPr/>
          <a:lstStyle/>
          <a:p>
            <a:fld id="{6DB2D340-F833-46DF-B38C-4A64A957849A}" type="slidenum">
              <a:rPr lang="en-US" smtClean="0"/>
              <a:t>8</a:t>
            </a:fld>
            <a:endParaRPr lang="en-US"/>
          </a:p>
        </p:txBody>
      </p:sp>
    </p:spTree>
    <p:extLst>
      <p:ext uri="{BB962C8B-B14F-4D97-AF65-F5344CB8AC3E}">
        <p14:creationId xmlns:p14="http://schemas.microsoft.com/office/powerpoint/2010/main" val="972526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once again we ask the question…</a:t>
            </a:r>
            <a:endParaRPr lang="en-US" dirty="0"/>
          </a:p>
        </p:txBody>
      </p:sp>
      <p:sp>
        <p:nvSpPr>
          <p:cNvPr id="4" name="Slide Number Placeholder 3"/>
          <p:cNvSpPr>
            <a:spLocks noGrp="1"/>
          </p:cNvSpPr>
          <p:nvPr>
            <p:ph type="sldNum" sz="quarter" idx="10"/>
          </p:nvPr>
        </p:nvSpPr>
        <p:spPr/>
        <p:txBody>
          <a:bodyPr/>
          <a:lstStyle/>
          <a:p>
            <a:fld id="{6DB2D340-F833-46DF-B38C-4A64A957849A}" type="slidenum">
              <a:rPr lang="en-US" smtClean="0"/>
              <a:t>9</a:t>
            </a:fld>
            <a:endParaRPr lang="en-US"/>
          </a:p>
        </p:txBody>
      </p:sp>
    </p:spTree>
    <p:extLst>
      <p:ext uri="{BB962C8B-B14F-4D97-AF65-F5344CB8AC3E}">
        <p14:creationId xmlns:p14="http://schemas.microsoft.com/office/powerpoint/2010/main" val="2162423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Charles H. Spurgeon</a:t>
            </a:r>
            <a:r>
              <a:rPr lang="en-US" baseline="0" dirty="0" smtClean="0"/>
              <a:t> – “The day we find the perfect church, it becomes imperfect the moment we join it.”</a:t>
            </a:r>
            <a:endParaRPr lang="en-US" dirty="0"/>
          </a:p>
        </p:txBody>
      </p:sp>
      <p:sp>
        <p:nvSpPr>
          <p:cNvPr id="4" name="Slide Number Placeholder 3"/>
          <p:cNvSpPr>
            <a:spLocks noGrp="1"/>
          </p:cNvSpPr>
          <p:nvPr>
            <p:ph type="sldNum" sz="quarter" idx="10"/>
          </p:nvPr>
        </p:nvSpPr>
        <p:spPr/>
        <p:txBody>
          <a:bodyPr/>
          <a:lstStyle/>
          <a:p>
            <a:fld id="{6DB2D340-F833-46DF-B38C-4A64A957849A}" type="slidenum">
              <a:rPr lang="en-US" smtClean="0"/>
              <a:t>10</a:t>
            </a:fld>
            <a:endParaRPr lang="en-US"/>
          </a:p>
        </p:txBody>
      </p:sp>
    </p:spTree>
    <p:extLst>
      <p:ext uri="{BB962C8B-B14F-4D97-AF65-F5344CB8AC3E}">
        <p14:creationId xmlns:p14="http://schemas.microsoft.com/office/powerpoint/2010/main" val="1997192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“There’s nothing but a bunch of hypocrites</a:t>
            </a:r>
            <a:r>
              <a:rPr lang="en-US" baseline="0" dirty="0" smtClean="0"/>
              <a:t> there.” </a:t>
            </a:r>
            <a:endParaRPr lang="en-US" dirty="0" smtClean="0"/>
          </a:p>
          <a:p>
            <a:r>
              <a:rPr lang="en-US" dirty="0" smtClean="0"/>
              <a:t>2) “Leave and find</a:t>
            </a:r>
            <a:r>
              <a:rPr lang="en-US" baseline="0" dirty="0" smtClean="0"/>
              <a:t> a “better” one” - </a:t>
            </a:r>
            <a:r>
              <a:rPr lang="en-US" dirty="0" smtClean="0"/>
              <a:t>And of course they always have good</a:t>
            </a:r>
            <a:r>
              <a:rPr lang="en-US" baseline="0" dirty="0" smtClean="0"/>
              <a:t> “reasons” why they left one church and went to another, and so on.</a:t>
            </a:r>
            <a:endParaRPr lang="en-US" dirty="0"/>
          </a:p>
        </p:txBody>
      </p:sp>
      <p:sp>
        <p:nvSpPr>
          <p:cNvPr id="4" name="Slide Number Placeholder 3"/>
          <p:cNvSpPr>
            <a:spLocks noGrp="1"/>
          </p:cNvSpPr>
          <p:nvPr>
            <p:ph type="sldNum" sz="quarter" idx="10"/>
          </p:nvPr>
        </p:nvSpPr>
        <p:spPr/>
        <p:txBody>
          <a:bodyPr/>
          <a:lstStyle/>
          <a:p>
            <a:fld id="{6DB2D340-F833-46DF-B38C-4A64A957849A}" type="slidenum">
              <a:rPr lang="en-US" smtClean="0"/>
              <a:t>11</a:t>
            </a:fld>
            <a:endParaRPr lang="en-US"/>
          </a:p>
        </p:txBody>
      </p:sp>
    </p:spTree>
    <p:extLst>
      <p:ext uri="{BB962C8B-B14F-4D97-AF65-F5344CB8AC3E}">
        <p14:creationId xmlns:p14="http://schemas.microsoft.com/office/powerpoint/2010/main" val="1604830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Learn to use tact. Love “does not behave rudely.”</a:t>
            </a:r>
          </a:p>
          <a:p>
            <a:r>
              <a:rPr lang="en-US" dirty="0" smtClean="0"/>
              <a:t>Develop</a:t>
            </a:r>
            <a:r>
              <a:rPr lang="en-US" baseline="0" dirty="0" smtClean="0"/>
              <a:t> thicker skin. (sometimes brethren can be overly sensitive) Love “suffers long,” “is not easily provoked” (KJV). </a:t>
            </a:r>
            <a:endParaRPr lang="en-US" dirty="0"/>
          </a:p>
        </p:txBody>
      </p:sp>
      <p:sp>
        <p:nvSpPr>
          <p:cNvPr id="4" name="Slide Number Placeholder 3"/>
          <p:cNvSpPr>
            <a:spLocks noGrp="1"/>
          </p:cNvSpPr>
          <p:nvPr>
            <p:ph type="sldNum" sz="quarter" idx="10"/>
          </p:nvPr>
        </p:nvSpPr>
        <p:spPr/>
        <p:txBody>
          <a:bodyPr/>
          <a:lstStyle/>
          <a:p>
            <a:fld id="{6DB2D340-F833-46DF-B38C-4A64A957849A}" type="slidenum">
              <a:rPr lang="en-US" smtClean="0"/>
              <a:t>12</a:t>
            </a:fld>
            <a:endParaRPr lang="en-US"/>
          </a:p>
        </p:txBody>
      </p:sp>
    </p:spTree>
    <p:extLst>
      <p:ext uri="{BB962C8B-B14F-4D97-AF65-F5344CB8AC3E}">
        <p14:creationId xmlns:p14="http://schemas.microsoft.com/office/powerpoint/2010/main" val="3698924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yes, there may come a time when we have to make the unfortunate and difficult decision to leave a congregation that no longer is standing</a:t>
            </a:r>
            <a:r>
              <a:rPr lang="en-US" baseline="0" dirty="0" smtClean="0"/>
              <a:t> faithfully (departure from the faith; hold to some error, such as </a:t>
            </a:r>
            <a:r>
              <a:rPr lang="en-US" baseline="0" dirty="0" err="1" smtClean="0"/>
              <a:t>mdr</a:t>
            </a:r>
            <a:r>
              <a:rPr lang="en-US" baseline="0" dirty="0" smtClean="0"/>
              <a:t>, tolerate sin with no discipline of it, etc.)</a:t>
            </a:r>
            <a:endParaRPr lang="en-US" dirty="0"/>
          </a:p>
        </p:txBody>
      </p:sp>
      <p:sp>
        <p:nvSpPr>
          <p:cNvPr id="4" name="Slide Number Placeholder 3"/>
          <p:cNvSpPr>
            <a:spLocks noGrp="1"/>
          </p:cNvSpPr>
          <p:nvPr>
            <p:ph type="sldNum" sz="quarter" idx="10"/>
          </p:nvPr>
        </p:nvSpPr>
        <p:spPr/>
        <p:txBody>
          <a:bodyPr/>
          <a:lstStyle/>
          <a:p>
            <a:fld id="{6DB2D340-F833-46DF-B38C-4A64A957849A}" type="slidenum">
              <a:rPr lang="en-US" smtClean="0"/>
              <a:t>13</a:t>
            </a:fld>
            <a:endParaRPr lang="en-US"/>
          </a:p>
        </p:txBody>
      </p:sp>
    </p:spTree>
    <p:extLst>
      <p:ext uri="{BB962C8B-B14F-4D97-AF65-F5344CB8AC3E}">
        <p14:creationId xmlns:p14="http://schemas.microsoft.com/office/powerpoint/2010/main" val="440495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C3D4ED-0DC6-47DF-B2D1-408EAC4FF5F6}" type="datetimeFigureOut">
              <a:rPr lang="en-US" smtClean="0"/>
              <a:t>4/29/2015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F9274-C436-4F0D-A781-12AFBEE72F74}" type="slidenum">
              <a:rPr lang="en-US" smtClean="0"/>
              <a:t>‹#›</a:t>
            </a:fld>
            <a:endParaRPr lang="en-US"/>
          </a:p>
        </p:txBody>
      </p:sp>
    </p:spTree>
    <p:extLst>
      <p:ext uri="{BB962C8B-B14F-4D97-AF65-F5344CB8AC3E}">
        <p14:creationId xmlns:p14="http://schemas.microsoft.com/office/powerpoint/2010/main" val="2888692973"/>
      </p:ext>
    </p:extLst>
  </p:cSld>
  <p:clrMapOvr>
    <a:masterClrMapping/>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C3D4ED-0DC6-47DF-B2D1-408EAC4FF5F6}" type="datetimeFigureOut">
              <a:rPr lang="en-US" smtClean="0"/>
              <a:t>4/29/2015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F9274-C436-4F0D-A781-12AFBEE72F74}" type="slidenum">
              <a:rPr lang="en-US" smtClean="0"/>
              <a:t>‹#›</a:t>
            </a:fld>
            <a:endParaRPr lang="en-US"/>
          </a:p>
        </p:txBody>
      </p:sp>
    </p:spTree>
    <p:extLst>
      <p:ext uri="{BB962C8B-B14F-4D97-AF65-F5344CB8AC3E}">
        <p14:creationId xmlns:p14="http://schemas.microsoft.com/office/powerpoint/2010/main" val="518287347"/>
      </p:ext>
    </p:extLst>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C3D4ED-0DC6-47DF-B2D1-408EAC4FF5F6}" type="datetimeFigureOut">
              <a:rPr lang="en-US" smtClean="0"/>
              <a:t>4/29/2015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F9274-C436-4F0D-A781-12AFBEE72F74}" type="slidenum">
              <a:rPr lang="en-US" smtClean="0"/>
              <a:t>‹#›</a:t>
            </a:fld>
            <a:endParaRPr lang="en-US"/>
          </a:p>
        </p:txBody>
      </p:sp>
    </p:spTree>
    <p:extLst>
      <p:ext uri="{BB962C8B-B14F-4D97-AF65-F5344CB8AC3E}">
        <p14:creationId xmlns:p14="http://schemas.microsoft.com/office/powerpoint/2010/main" val="775669656"/>
      </p:ext>
    </p:extLst>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C3D4ED-0DC6-47DF-B2D1-408EAC4FF5F6}" type="datetimeFigureOut">
              <a:rPr lang="en-US" smtClean="0"/>
              <a:t>4/29/2015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F9274-C436-4F0D-A781-12AFBEE72F74}" type="slidenum">
              <a:rPr lang="en-US" smtClean="0"/>
              <a:t>‹#›</a:t>
            </a:fld>
            <a:endParaRPr lang="en-US"/>
          </a:p>
        </p:txBody>
      </p:sp>
    </p:spTree>
    <p:extLst>
      <p:ext uri="{BB962C8B-B14F-4D97-AF65-F5344CB8AC3E}">
        <p14:creationId xmlns:p14="http://schemas.microsoft.com/office/powerpoint/2010/main" val="3427506112"/>
      </p:ext>
    </p:extLst>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C3D4ED-0DC6-47DF-B2D1-408EAC4FF5F6}" type="datetimeFigureOut">
              <a:rPr lang="en-US" smtClean="0"/>
              <a:t>4/29/2015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F9274-C436-4F0D-A781-12AFBEE72F74}" type="slidenum">
              <a:rPr lang="en-US" smtClean="0"/>
              <a:t>‹#›</a:t>
            </a:fld>
            <a:endParaRPr lang="en-US"/>
          </a:p>
        </p:txBody>
      </p:sp>
    </p:spTree>
    <p:extLst>
      <p:ext uri="{BB962C8B-B14F-4D97-AF65-F5344CB8AC3E}">
        <p14:creationId xmlns:p14="http://schemas.microsoft.com/office/powerpoint/2010/main" val="4283053484"/>
      </p:ext>
    </p:extLst>
  </p:cSld>
  <p:clrMapOvr>
    <a:masterClrMapping/>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C3D4ED-0DC6-47DF-B2D1-408EAC4FF5F6}" type="datetimeFigureOut">
              <a:rPr lang="en-US" smtClean="0"/>
              <a:t>4/29/2015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F9274-C436-4F0D-A781-12AFBEE72F74}" type="slidenum">
              <a:rPr lang="en-US" smtClean="0"/>
              <a:t>‹#›</a:t>
            </a:fld>
            <a:endParaRPr lang="en-US"/>
          </a:p>
        </p:txBody>
      </p:sp>
    </p:spTree>
    <p:extLst>
      <p:ext uri="{BB962C8B-B14F-4D97-AF65-F5344CB8AC3E}">
        <p14:creationId xmlns:p14="http://schemas.microsoft.com/office/powerpoint/2010/main" val="718042398"/>
      </p:ext>
    </p:extLst>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C3D4ED-0DC6-47DF-B2D1-408EAC4FF5F6}" type="datetimeFigureOut">
              <a:rPr lang="en-US" smtClean="0"/>
              <a:t>4/29/2015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F9274-C436-4F0D-A781-12AFBEE72F74}" type="slidenum">
              <a:rPr lang="en-US" smtClean="0"/>
              <a:t>‹#›</a:t>
            </a:fld>
            <a:endParaRPr lang="en-US"/>
          </a:p>
        </p:txBody>
      </p:sp>
    </p:spTree>
    <p:extLst>
      <p:ext uri="{BB962C8B-B14F-4D97-AF65-F5344CB8AC3E}">
        <p14:creationId xmlns:p14="http://schemas.microsoft.com/office/powerpoint/2010/main" val="566251471"/>
      </p:ext>
    </p:extLst>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C3D4ED-0DC6-47DF-B2D1-408EAC4FF5F6}" type="datetimeFigureOut">
              <a:rPr lang="en-US" smtClean="0"/>
              <a:t>4/29/2015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F9274-C436-4F0D-A781-12AFBEE72F74}" type="slidenum">
              <a:rPr lang="en-US" smtClean="0"/>
              <a:t>‹#›</a:t>
            </a:fld>
            <a:endParaRPr lang="en-US"/>
          </a:p>
        </p:txBody>
      </p:sp>
    </p:spTree>
    <p:extLst>
      <p:ext uri="{BB962C8B-B14F-4D97-AF65-F5344CB8AC3E}">
        <p14:creationId xmlns:p14="http://schemas.microsoft.com/office/powerpoint/2010/main" val="1878449312"/>
      </p:ext>
    </p:extLst>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C3D4ED-0DC6-47DF-B2D1-408EAC4FF5F6}" type="datetimeFigureOut">
              <a:rPr lang="en-US" smtClean="0"/>
              <a:t>4/29/2015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F9274-C436-4F0D-A781-12AFBEE72F74}" type="slidenum">
              <a:rPr lang="en-US" smtClean="0"/>
              <a:t>‹#›</a:t>
            </a:fld>
            <a:endParaRPr lang="en-US"/>
          </a:p>
        </p:txBody>
      </p:sp>
    </p:spTree>
    <p:extLst>
      <p:ext uri="{BB962C8B-B14F-4D97-AF65-F5344CB8AC3E}">
        <p14:creationId xmlns:p14="http://schemas.microsoft.com/office/powerpoint/2010/main" val="2387211408"/>
      </p:ext>
    </p:extLst>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C3D4ED-0DC6-47DF-B2D1-408EAC4FF5F6}" type="datetimeFigureOut">
              <a:rPr lang="en-US" smtClean="0"/>
              <a:t>4/29/2015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F9274-C436-4F0D-A781-12AFBEE72F74}" type="slidenum">
              <a:rPr lang="en-US" smtClean="0"/>
              <a:t>‹#›</a:t>
            </a:fld>
            <a:endParaRPr lang="en-US"/>
          </a:p>
        </p:txBody>
      </p:sp>
    </p:spTree>
    <p:extLst>
      <p:ext uri="{BB962C8B-B14F-4D97-AF65-F5344CB8AC3E}">
        <p14:creationId xmlns:p14="http://schemas.microsoft.com/office/powerpoint/2010/main" val="520922191"/>
      </p:ext>
    </p:extLst>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C3D4ED-0DC6-47DF-B2D1-408EAC4FF5F6}" type="datetimeFigureOut">
              <a:rPr lang="en-US" smtClean="0"/>
              <a:t>4/29/2015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F9274-C436-4F0D-A781-12AFBEE72F74}" type="slidenum">
              <a:rPr lang="en-US" smtClean="0"/>
              <a:t>‹#›</a:t>
            </a:fld>
            <a:endParaRPr lang="en-US"/>
          </a:p>
        </p:txBody>
      </p:sp>
    </p:spTree>
    <p:extLst>
      <p:ext uri="{BB962C8B-B14F-4D97-AF65-F5344CB8AC3E}">
        <p14:creationId xmlns:p14="http://schemas.microsoft.com/office/powerpoint/2010/main" val="4237804755"/>
      </p:ext>
    </p:extLst>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3D4ED-0DC6-47DF-B2D1-408EAC4FF5F6}" type="datetimeFigureOut">
              <a:rPr lang="en-US" smtClean="0"/>
              <a:t>4/29/2015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F9274-C436-4F0D-A781-12AFBEE72F74}" type="slidenum">
              <a:rPr lang="en-US" smtClean="0"/>
              <a:t>‹#›</a:t>
            </a:fld>
            <a:endParaRPr lang="en-US"/>
          </a:p>
        </p:txBody>
      </p:sp>
    </p:spTree>
    <p:extLst>
      <p:ext uri="{BB962C8B-B14F-4D97-AF65-F5344CB8AC3E}">
        <p14:creationId xmlns:p14="http://schemas.microsoft.com/office/powerpoint/2010/main" val="3722124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4413179"/>
      </p:ext>
    </p:extLst>
  </p:cSld>
  <p:clrMapOvr>
    <a:masterClrMapping/>
  </p:clrMapOvr>
  <p:transition spd="slow">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534400" cy="6553200"/>
          </a:xfrm>
        </p:spPr>
        <p:txBody>
          <a:bodyPr>
            <a:noAutofit/>
          </a:bodyPr>
          <a:lstStyle/>
          <a:p>
            <a:r>
              <a:rPr lang="en-US" sz="2800" b="1" dirty="0" smtClean="0"/>
              <a:t>“Does </a:t>
            </a:r>
            <a:r>
              <a:rPr lang="en-US" sz="2800" b="1" dirty="0"/>
              <a:t>a perfect church exist today? I have not found one. I have found that some churches are stronger than others, but every church has problems. The fault for this does not lie with Christ or the pattern set forth in the New Testament. Local churches are made up of people: people who come from different backgrounds, with different attitudes, experiences, values, reactions, habits, levels of understanding, etc. Given this fact, personality conflicts, peculiarities, protests, pouting, pity-parties and the party-spirit will always persist to one degree or another in every local church. Such is unavoidable. The church is made up of people. I have yet to find a perfect church because I have yet to find a group of perfect Christians (to say nothing of a single perfect Christian</a:t>
            </a:r>
            <a:r>
              <a:rPr lang="en-US" sz="2800" b="1" dirty="0" smtClean="0"/>
              <a:t>).” </a:t>
            </a:r>
            <a:r>
              <a:rPr lang="en-US" sz="2800" b="1" dirty="0" smtClean="0">
                <a:solidFill>
                  <a:srgbClr val="C00000"/>
                </a:solidFill>
              </a:rPr>
              <a:t>--Heath Rogers</a:t>
            </a:r>
            <a:endParaRPr lang="en-US" sz="2800" b="1" dirty="0">
              <a:solidFill>
                <a:srgbClr val="C00000"/>
              </a:solidFill>
            </a:endParaRPr>
          </a:p>
        </p:txBody>
      </p:sp>
    </p:spTree>
    <p:extLst>
      <p:ext uri="{BB962C8B-B14F-4D97-AF65-F5344CB8AC3E}">
        <p14:creationId xmlns:p14="http://schemas.microsoft.com/office/powerpoint/2010/main" val="363752610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Autofit/>
          </a:bodyPr>
          <a:lstStyle/>
          <a:p>
            <a:r>
              <a:rPr lang="en-US" sz="4200" dirty="0" smtClean="0">
                <a:latin typeface="Tw Cen MT Condensed Extra Bold" panose="020B0803020202020204" pitchFamily="34" charset="0"/>
              </a:rPr>
              <a:t>What to Do About an Imperfect Church</a:t>
            </a:r>
            <a:endParaRPr lang="en-US" sz="4200" dirty="0">
              <a:latin typeface="Tw Cen MT Condensed Extra Bold" panose="020B0803020202020204" pitchFamily="34" charset="0"/>
            </a:endParaRPr>
          </a:p>
        </p:txBody>
      </p:sp>
      <p:sp>
        <p:nvSpPr>
          <p:cNvPr id="3" name="Content Placeholder 2"/>
          <p:cNvSpPr>
            <a:spLocks noGrp="1"/>
          </p:cNvSpPr>
          <p:nvPr>
            <p:ph idx="1"/>
          </p:nvPr>
        </p:nvSpPr>
        <p:spPr/>
        <p:txBody>
          <a:bodyPr>
            <a:noAutofit/>
          </a:bodyPr>
          <a:lstStyle/>
          <a:p>
            <a:r>
              <a:rPr lang="en-US" sz="3000" b="1" dirty="0" smtClean="0"/>
              <a:t>Quit attending services all together.</a:t>
            </a:r>
          </a:p>
          <a:p>
            <a:endParaRPr lang="en-US" sz="600" b="1" dirty="0"/>
          </a:p>
          <a:p>
            <a:r>
              <a:rPr lang="en-US" sz="3000" b="1" dirty="0" smtClean="0"/>
              <a:t>Leave and find a “better” one. </a:t>
            </a:r>
          </a:p>
          <a:p>
            <a:pPr lvl="1"/>
            <a:r>
              <a:rPr lang="en-US" b="1" dirty="0" smtClean="0"/>
              <a:t>And then if something makes us unhappy there, leave that one in search of a “better” one, etc.</a:t>
            </a:r>
          </a:p>
          <a:p>
            <a:pPr lvl="1"/>
            <a:endParaRPr lang="en-US" sz="600" b="1" dirty="0" smtClean="0"/>
          </a:p>
          <a:p>
            <a:r>
              <a:rPr lang="en-US" sz="3000" b="1" dirty="0" smtClean="0"/>
              <a:t>Develop a permanent attitude of unhappiness, discontentment, and criticism. </a:t>
            </a:r>
          </a:p>
          <a:p>
            <a:endParaRPr lang="en-US" sz="600" b="1" dirty="0" smtClean="0"/>
          </a:p>
          <a:p>
            <a:r>
              <a:rPr lang="en-US" sz="3000" b="1" dirty="0" smtClean="0"/>
              <a:t>Ignore it, that’s just the way things are.</a:t>
            </a:r>
          </a:p>
          <a:p>
            <a:endParaRPr lang="en-US" sz="600" b="1" dirty="0" smtClean="0"/>
          </a:p>
          <a:p>
            <a:r>
              <a:rPr lang="en-US" sz="3000" b="1" dirty="0" smtClean="0"/>
              <a:t>Continually strive to improve and strengthen our relationship with the Lord and our brethren. </a:t>
            </a:r>
            <a:endParaRPr lang="en-US" sz="3000" b="1" dirty="0"/>
          </a:p>
        </p:txBody>
      </p:sp>
    </p:spTree>
    <p:extLst>
      <p:ext uri="{BB962C8B-B14F-4D97-AF65-F5344CB8AC3E}">
        <p14:creationId xmlns:p14="http://schemas.microsoft.com/office/powerpoint/2010/main" val="158105728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anim calcmode="lin" valueType="num">
                                      <p:cBhvr>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1000"/>
                                        <p:tgtEl>
                                          <p:spTgt spid="3">
                                            <p:txEl>
                                              <p:pRg st="7" end="7"/>
                                            </p:txEl>
                                          </p:spTgt>
                                        </p:tgtEl>
                                      </p:cBhvr>
                                    </p:animEffect>
                                    <p:anim calcmode="lin" valueType="num">
                                      <p:cBhvr>
                                        <p:cTn id="3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1000"/>
                                        <p:tgtEl>
                                          <p:spTgt spid="3">
                                            <p:txEl>
                                              <p:pRg st="9" end="9"/>
                                            </p:txEl>
                                          </p:spTgt>
                                        </p:tgtEl>
                                      </p:cBhvr>
                                    </p:animEffect>
                                    <p:anim calcmode="lin" valueType="num">
                                      <p:cBhvr>
                                        <p:cTn id="4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rmAutofit/>
          </a:bodyPr>
          <a:lstStyle/>
          <a:p>
            <a:r>
              <a:rPr lang="en-US" sz="4200" dirty="0" smtClean="0">
                <a:latin typeface="Tw Cen MT Condensed Extra Bold" panose="020B0803020202020204" pitchFamily="34" charset="0"/>
              </a:rPr>
              <a:t>What to Do About an Imperfect Church</a:t>
            </a:r>
            <a:endParaRPr lang="en-US" sz="4200" dirty="0">
              <a:latin typeface="Tw Cen MT Condensed Extra Bold" panose="020B0803020202020204" pitchFamily="34" charset="0"/>
            </a:endParaRPr>
          </a:p>
        </p:txBody>
      </p:sp>
      <p:sp>
        <p:nvSpPr>
          <p:cNvPr id="3" name="Content Placeholder 2"/>
          <p:cNvSpPr>
            <a:spLocks noGrp="1"/>
          </p:cNvSpPr>
          <p:nvPr>
            <p:ph idx="1"/>
          </p:nvPr>
        </p:nvSpPr>
        <p:spPr>
          <a:xfrm>
            <a:off x="457200" y="1676400"/>
            <a:ext cx="8229600" cy="4876800"/>
          </a:xfrm>
        </p:spPr>
        <p:txBody>
          <a:bodyPr>
            <a:noAutofit/>
          </a:bodyPr>
          <a:lstStyle/>
          <a:p>
            <a:r>
              <a:rPr lang="en-US" b="1" dirty="0" smtClean="0">
                <a:solidFill>
                  <a:srgbClr val="C00000"/>
                </a:solidFill>
              </a:rPr>
              <a:t>Examine self and address my own faults</a:t>
            </a:r>
          </a:p>
          <a:p>
            <a:pPr lvl="1"/>
            <a:r>
              <a:rPr lang="en-US" sz="3000" b="1" dirty="0" smtClean="0"/>
              <a:t>Matt. 7:3-5; 2 Cor. 13:5; James 1:23-25</a:t>
            </a:r>
          </a:p>
          <a:p>
            <a:pPr lvl="1"/>
            <a:endParaRPr lang="en-US" sz="800" b="1" dirty="0" smtClean="0"/>
          </a:p>
          <a:p>
            <a:r>
              <a:rPr lang="en-US" b="1" dirty="0" smtClean="0">
                <a:solidFill>
                  <a:srgbClr val="C00000"/>
                </a:solidFill>
              </a:rPr>
              <a:t>Develop and maintain godly attitudes</a:t>
            </a:r>
          </a:p>
          <a:p>
            <a:pPr lvl="1"/>
            <a:r>
              <a:rPr lang="en-US" sz="3000" b="1" dirty="0" smtClean="0"/>
              <a:t>Eph. 4:1-3; Phil. 2:1-5, 14-15 Col. 3:12-14</a:t>
            </a:r>
          </a:p>
          <a:p>
            <a:pPr lvl="1"/>
            <a:endParaRPr lang="en-US" sz="800" b="1" dirty="0" smtClean="0"/>
          </a:p>
          <a:p>
            <a:r>
              <a:rPr lang="en-US" b="1" dirty="0" smtClean="0">
                <a:solidFill>
                  <a:srgbClr val="C00000"/>
                </a:solidFill>
              </a:rPr>
              <a:t>Mindful of how we speak/treat one another</a:t>
            </a:r>
          </a:p>
          <a:p>
            <a:pPr lvl="1"/>
            <a:r>
              <a:rPr lang="en-US" sz="3000" b="1" dirty="0" smtClean="0"/>
              <a:t>Prov. 15:1; Matt. 7:12; I Cor. 13:5; Eph. 4:32</a:t>
            </a:r>
          </a:p>
          <a:p>
            <a:pPr lvl="1"/>
            <a:endParaRPr lang="en-US" sz="800" b="1" dirty="0" smtClean="0"/>
          </a:p>
          <a:p>
            <a:r>
              <a:rPr lang="en-US" b="1" dirty="0" smtClean="0">
                <a:solidFill>
                  <a:srgbClr val="C00000"/>
                </a:solidFill>
              </a:rPr>
              <a:t>Learn to not become so easily offended</a:t>
            </a:r>
          </a:p>
          <a:p>
            <a:pPr lvl="1"/>
            <a:r>
              <a:rPr lang="en-US" sz="3000" b="1" dirty="0" smtClean="0"/>
              <a:t>Matt. 5:38-39; I Cor. 6:7-8; 13:4-5</a:t>
            </a:r>
            <a:endParaRPr lang="en-US" sz="800" b="1" dirty="0" smtClean="0"/>
          </a:p>
        </p:txBody>
      </p:sp>
    </p:spTree>
    <p:extLst>
      <p:ext uri="{BB962C8B-B14F-4D97-AF65-F5344CB8AC3E}">
        <p14:creationId xmlns:p14="http://schemas.microsoft.com/office/powerpoint/2010/main" val="126992556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1000"/>
                                        <p:tgtEl>
                                          <p:spTgt spid="3">
                                            <p:txEl>
                                              <p:pRg st="9" end="9"/>
                                            </p:txEl>
                                          </p:spTgt>
                                        </p:tgtEl>
                                      </p:cBhvr>
                                    </p:animEffect>
                                    <p:anim calcmode="lin" valueType="num">
                                      <p:cBhvr>
                                        <p:cTn id="4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9" end="9"/>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animEffect transition="in" filter="fade">
                                      <p:cBhvr>
                                        <p:cTn id="48" dur="1000"/>
                                        <p:tgtEl>
                                          <p:spTgt spid="3">
                                            <p:txEl>
                                              <p:pRg st="10" end="10"/>
                                            </p:txEl>
                                          </p:spTgt>
                                        </p:tgtEl>
                                      </p:cBhvr>
                                    </p:animEffect>
                                    <p:anim calcmode="lin" valueType="num">
                                      <p:cBhvr>
                                        <p:cTn id="4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Autofit/>
          </a:bodyPr>
          <a:lstStyle/>
          <a:p>
            <a:r>
              <a:rPr lang="en-US" sz="4200" dirty="0" smtClean="0">
                <a:latin typeface="Tw Cen MT Condensed Extra Bold" panose="020B0803020202020204" pitchFamily="34" charset="0"/>
              </a:rPr>
              <a:t>What to Do About an Imperfect Church</a:t>
            </a:r>
            <a:endParaRPr lang="en-US" sz="4200" dirty="0">
              <a:latin typeface="Tw Cen MT Condensed Extra Bold" panose="020B0803020202020204" pitchFamily="34" charset="0"/>
            </a:endParaRPr>
          </a:p>
        </p:txBody>
      </p:sp>
      <p:sp>
        <p:nvSpPr>
          <p:cNvPr id="3" name="Content Placeholder 2"/>
          <p:cNvSpPr>
            <a:spLocks noGrp="1"/>
          </p:cNvSpPr>
          <p:nvPr>
            <p:ph idx="1"/>
          </p:nvPr>
        </p:nvSpPr>
        <p:spPr>
          <a:xfrm>
            <a:off x="457200" y="1676400"/>
            <a:ext cx="8229600" cy="4525963"/>
          </a:xfrm>
        </p:spPr>
        <p:txBody>
          <a:bodyPr>
            <a:noAutofit/>
          </a:bodyPr>
          <a:lstStyle/>
          <a:p>
            <a:r>
              <a:rPr lang="en-US" b="1" dirty="0">
                <a:solidFill>
                  <a:srgbClr val="C00000"/>
                </a:solidFill>
              </a:rPr>
              <a:t>Pursue things that make for peace &amp; edify</a:t>
            </a:r>
          </a:p>
          <a:p>
            <a:pPr lvl="1"/>
            <a:r>
              <a:rPr lang="en-US" sz="3000" b="1" dirty="0"/>
              <a:t>Matt. 5:9; Rom. 14:19; James 3:17-18</a:t>
            </a:r>
          </a:p>
          <a:p>
            <a:pPr lvl="1"/>
            <a:endParaRPr lang="en-US" sz="800" b="1" dirty="0"/>
          </a:p>
          <a:p>
            <a:r>
              <a:rPr lang="en-US" b="1" dirty="0" smtClean="0">
                <a:solidFill>
                  <a:srgbClr val="C00000"/>
                </a:solidFill>
              </a:rPr>
              <a:t>Always </a:t>
            </a:r>
            <a:r>
              <a:rPr lang="en-US" b="1" dirty="0">
                <a:solidFill>
                  <a:srgbClr val="C00000"/>
                </a:solidFill>
              </a:rPr>
              <a:t>seek reconciliation with </a:t>
            </a:r>
            <a:r>
              <a:rPr lang="en-US" b="1" dirty="0" smtClean="0">
                <a:solidFill>
                  <a:srgbClr val="C00000"/>
                </a:solidFill>
              </a:rPr>
              <a:t>one another</a:t>
            </a:r>
            <a:endParaRPr lang="en-US" b="1" dirty="0">
              <a:solidFill>
                <a:srgbClr val="C00000"/>
              </a:solidFill>
            </a:endParaRPr>
          </a:p>
          <a:p>
            <a:pPr lvl="1"/>
            <a:r>
              <a:rPr lang="en-US" sz="3000" b="1" dirty="0"/>
              <a:t>Matthew 5:23-24; 18:15</a:t>
            </a:r>
          </a:p>
          <a:p>
            <a:pPr lvl="1"/>
            <a:endParaRPr lang="en-US" sz="800" b="1" dirty="0"/>
          </a:p>
          <a:p>
            <a:r>
              <a:rPr lang="en-US" b="1" dirty="0">
                <a:solidFill>
                  <a:srgbClr val="C00000"/>
                </a:solidFill>
              </a:rPr>
              <a:t>Warn the unruly, rebuke those who sin</a:t>
            </a:r>
          </a:p>
          <a:p>
            <a:pPr lvl="1"/>
            <a:r>
              <a:rPr lang="en-US" sz="3000" b="1" dirty="0"/>
              <a:t>I Thess. 5:14 (2 Thess. 3:6); Luke 17:3-4</a:t>
            </a:r>
          </a:p>
          <a:p>
            <a:pPr lvl="1"/>
            <a:endParaRPr lang="en-US" sz="800" b="1" dirty="0"/>
          </a:p>
          <a:p>
            <a:r>
              <a:rPr lang="en-US" b="1" dirty="0">
                <a:solidFill>
                  <a:srgbClr val="C00000"/>
                </a:solidFill>
              </a:rPr>
              <a:t>Withdraw from those who walk disorderly</a:t>
            </a:r>
          </a:p>
          <a:p>
            <a:pPr lvl="1"/>
            <a:r>
              <a:rPr lang="en-US" sz="3000" b="1" dirty="0"/>
              <a:t>2 Thessalonians 3:6; I Corinthians </a:t>
            </a:r>
            <a:r>
              <a:rPr lang="en-US" sz="3000" b="1" dirty="0" smtClean="0"/>
              <a:t>5</a:t>
            </a:r>
            <a:endParaRPr lang="en-US" dirty="0"/>
          </a:p>
        </p:txBody>
      </p:sp>
    </p:spTree>
    <p:extLst>
      <p:ext uri="{BB962C8B-B14F-4D97-AF65-F5344CB8AC3E}">
        <p14:creationId xmlns:p14="http://schemas.microsoft.com/office/powerpoint/2010/main" val="8349157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1000"/>
                                        <p:tgtEl>
                                          <p:spTgt spid="3">
                                            <p:txEl>
                                              <p:pRg st="9" end="9"/>
                                            </p:txEl>
                                          </p:spTgt>
                                        </p:tgtEl>
                                      </p:cBhvr>
                                    </p:animEffect>
                                    <p:anim calcmode="lin" valueType="num">
                                      <p:cBhvr>
                                        <p:cTn id="4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9" end="9"/>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animEffect transition="in" filter="fade">
                                      <p:cBhvr>
                                        <p:cTn id="48" dur="1000"/>
                                        <p:tgtEl>
                                          <p:spTgt spid="3">
                                            <p:txEl>
                                              <p:pRg st="10" end="10"/>
                                            </p:txEl>
                                          </p:spTgt>
                                        </p:tgtEl>
                                      </p:cBhvr>
                                    </p:animEffect>
                                    <p:anim calcmode="lin" valueType="num">
                                      <p:cBhvr>
                                        <p:cTn id="4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rmAutofit/>
          </a:bodyPr>
          <a:lstStyle/>
          <a:p>
            <a:r>
              <a:rPr lang="en-US" sz="4200" dirty="0" smtClean="0">
                <a:latin typeface="Tw Cen MT Condensed Extra Bold" panose="020B0803020202020204" pitchFamily="34" charset="0"/>
              </a:rPr>
              <a:t>What to Do About an Imperfect Church</a:t>
            </a:r>
            <a:endParaRPr lang="en-US" sz="4200" dirty="0">
              <a:latin typeface="Tw Cen MT Condensed Extra Bold" panose="020B0803020202020204" pitchFamily="34" charset="0"/>
            </a:endParaRPr>
          </a:p>
        </p:txBody>
      </p:sp>
      <p:sp>
        <p:nvSpPr>
          <p:cNvPr id="3" name="Content Placeholder 2"/>
          <p:cNvSpPr>
            <a:spLocks noGrp="1"/>
          </p:cNvSpPr>
          <p:nvPr>
            <p:ph idx="1"/>
          </p:nvPr>
        </p:nvSpPr>
        <p:spPr>
          <a:xfrm>
            <a:off x="457200" y="1722437"/>
            <a:ext cx="8229600" cy="4525963"/>
          </a:xfrm>
        </p:spPr>
        <p:txBody>
          <a:bodyPr>
            <a:noAutofit/>
          </a:bodyPr>
          <a:lstStyle/>
          <a:p>
            <a:r>
              <a:rPr lang="en-US" b="1" dirty="0" smtClean="0"/>
              <a:t>“What </a:t>
            </a:r>
            <a:r>
              <a:rPr lang="en-US" b="1" dirty="0"/>
              <a:t>should we do about the imperfections in the local church? We should never become tolerant of them. Jesus gave Himself to sanctify and cleanse His church, that she should be holy and without blemish (Eph. 5:25-27). It is our duty to keep her that way. Perfection is our goal, and we must constantly be striving toward it</a:t>
            </a:r>
            <a:r>
              <a:rPr lang="en-US" b="1" dirty="0" smtClean="0"/>
              <a:t>.”</a:t>
            </a:r>
          </a:p>
          <a:p>
            <a:endParaRPr lang="en-US" sz="800" b="1" dirty="0" smtClean="0"/>
          </a:p>
          <a:p>
            <a:pPr lvl="1"/>
            <a:r>
              <a:rPr lang="en-US" b="1" dirty="0" smtClean="0"/>
              <a:t>“The Perfect Church”, article by Heath Rogers </a:t>
            </a:r>
            <a:endParaRPr lang="en-US" b="1" dirty="0"/>
          </a:p>
        </p:txBody>
      </p:sp>
    </p:spTree>
    <p:extLst>
      <p:ext uri="{BB962C8B-B14F-4D97-AF65-F5344CB8AC3E}">
        <p14:creationId xmlns:p14="http://schemas.microsoft.com/office/powerpoint/2010/main" val="203576121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6" presetClass="entr" presetSubtype="16"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circle(in)">
                                      <p:cBhvr>
                                        <p:cTn id="11"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lstStyle/>
          <a:p>
            <a:r>
              <a:rPr lang="en-US" b="1" dirty="0" smtClean="0">
                <a:latin typeface="Cambria" panose="02040503050406030204" pitchFamily="18" charset="0"/>
              </a:rPr>
              <a:t>Psalm 133:1-3</a:t>
            </a:r>
            <a:endParaRPr lang="en-US" b="1" dirty="0">
              <a:latin typeface="Cambria" panose="02040503050406030204" pitchFamily="18" charset="0"/>
            </a:endParaRPr>
          </a:p>
        </p:txBody>
      </p:sp>
      <p:sp>
        <p:nvSpPr>
          <p:cNvPr id="3" name="Content Placeholder 2"/>
          <p:cNvSpPr>
            <a:spLocks noGrp="1"/>
          </p:cNvSpPr>
          <p:nvPr>
            <p:ph idx="1"/>
          </p:nvPr>
        </p:nvSpPr>
        <p:spPr/>
        <p:txBody>
          <a:bodyPr>
            <a:noAutofit/>
          </a:bodyPr>
          <a:lstStyle/>
          <a:p>
            <a:r>
              <a:rPr lang="en-US" b="1" dirty="0" smtClean="0">
                <a:solidFill>
                  <a:srgbClr val="C00000"/>
                </a:solidFill>
              </a:rPr>
              <a:t>1</a:t>
            </a:r>
            <a:r>
              <a:rPr lang="en-US" b="1" dirty="0" smtClean="0"/>
              <a:t>  </a:t>
            </a:r>
            <a:r>
              <a:rPr lang="en-US" b="1" dirty="0"/>
              <a:t>Behold, how good and how pleasant it is </a:t>
            </a:r>
            <a:r>
              <a:rPr lang="en-US" b="1" dirty="0" smtClean="0"/>
              <a:t>for </a:t>
            </a:r>
            <a:r>
              <a:rPr lang="en-US" b="1" dirty="0"/>
              <a:t>brethren to dwell together in unity!</a:t>
            </a:r>
          </a:p>
          <a:p>
            <a:r>
              <a:rPr lang="en-US" b="1" dirty="0" smtClean="0">
                <a:solidFill>
                  <a:srgbClr val="C00000"/>
                </a:solidFill>
              </a:rPr>
              <a:t>2</a:t>
            </a:r>
            <a:r>
              <a:rPr lang="en-US" b="1" dirty="0" smtClean="0"/>
              <a:t>  It </a:t>
            </a:r>
            <a:r>
              <a:rPr lang="en-US" b="1" dirty="0"/>
              <a:t>is like the precious oil upon the head, </a:t>
            </a:r>
            <a:r>
              <a:rPr lang="en-US" b="1" dirty="0" smtClean="0"/>
              <a:t>running </a:t>
            </a:r>
            <a:r>
              <a:rPr lang="en-US" b="1" dirty="0"/>
              <a:t>down on the beard, </a:t>
            </a:r>
            <a:r>
              <a:rPr lang="en-US" b="1" dirty="0" smtClean="0"/>
              <a:t>the </a:t>
            </a:r>
            <a:r>
              <a:rPr lang="en-US" b="1" dirty="0"/>
              <a:t>beard of Aaron, </a:t>
            </a:r>
            <a:r>
              <a:rPr lang="en-US" b="1" dirty="0" smtClean="0"/>
              <a:t>running </a:t>
            </a:r>
            <a:r>
              <a:rPr lang="en-US" b="1" dirty="0"/>
              <a:t>down on the edge of his garments.</a:t>
            </a:r>
          </a:p>
          <a:p>
            <a:r>
              <a:rPr lang="en-US" b="1" dirty="0" smtClean="0">
                <a:solidFill>
                  <a:srgbClr val="C00000"/>
                </a:solidFill>
              </a:rPr>
              <a:t>3</a:t>
            </a:r>
            <a:r>
              <a:rPr lang="en-US" b="1" dirty="0" smtClean="0"/>
              <a:t>  </a:t>
            </a:r>
            <a:r>
              <a:rPr lang="en-US" b="1" dirty="0"/>
              <a:t>It is like the dew of Hermon, </a:t>
            </a:r>
            <a:r>
              <a:rPr lang="en-US" b="1" dirty="0" smtClean="0"/>
              <a:t>descending </a:t>
            </a:r>
            <a:r>
              <a:rPr lang="en-US" b="1" dirty="0"/>
              <a:t>upon the mountains of Zion; </a:t>
            </a:r>
            <a:r>
              <a:rPr lang="en-US" b="1" dirty="0" smtClean="0"/>
              <a:t>for </a:t>
            </a:r>
            <a:r>
              <a:rPr lang="en-US" b="1" dirty="0"/>
              <a:t>there the LORD commanded the </a:t>
            </a:r>
            <a:r>
              <a:rPr lang="en-US" b="1" dirty="0" smtClean="0"/>
              <a:t>blessing – life </a:t>
            </a:r>
            <a:r>
              <a:rPr lang="en-US" b="1" dirty="0"/>
              <a:t>forevermore.</a:t>
            </a:r>
          </a:p>
        </p:txBody>
      </p:sp>
    </p:spTree>
    <p:extLst>
      <p:ext uri="{BB962C8B-B14F-4D97-AF65-F5344CB8AC3E}">
        <p14:creationId xmlns:p14="http://schemas.microsoft.com/office/powerpoint/2010/main" val="233622491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2.bp.blogspot.com/-yDJYgySWlso/Uye25wC8QSI/AAAAAAAAA_M/gvSUmsI7M5A/s1600/wanted+the+perfect+churc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1"/>
            <a:ext cx="5486400" cy="685799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www.myeverydayfreedom.com/wp-content/uploads/2014/05/The-Perfect-Church-MEDF.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3400"/>
            <a:ext cx="3810000" cy="3200400"/>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6" descr="https://encrypted-tbn2.gstatic.com/images?q=tbn:ANd9GcQSWkXLXcd1XyolwPcEQi3KlhSz0N2bCRERryFYboO3y0gPcjrj"/>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3886200"/>
            <a:ext cx="2435225" cy="281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4575" y="3886200"/>
            <a:ext cx="1724025" cy="2657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02023614"/>
      </p:ext>
    </p:extLst>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rmAutofit/>
          </a:bodyPr>
          <a:lstStyle/>
          <a:p>
            <a:r>
              <a:rPr lang="en-US" sz="4800" b="1" dirty="0" smtClean="0">
                <a:latin typeface="Constantia" panose="02030602050306030303" pitchFamily="18" charset="0"/>
              </a:rPr>
              <a:t>The Perfect Church</a:t>
            </a:r>
            <a:endParaRPr lang="en-US" sz="4800" b="1" dirty="0">
              <a:latin typeface="Constantia" panose="02030602050306030303" pitchFamily="18" charset="0"/>
            </a:endParaRPr>
          </a:p>
        </p:txBody>
      </p:sp>
      <p:sp>
        <p:nvSpPr>
          <p:cNvPr id="3" name="Content Placeholder 2"/>
          <p:cNvSpPr>
            <a:spLocks noGrp="1"/>
          </p:cNvSpPr>
          <p:nvPr>
            <p:ph idx="1"/>
          </p:nvPr>
        </p:nvSpPr>
        <p:spPr>
          <a:xfrm>
            <a:off x="457200" y="1722437"/>
            <a:ext cx="8305800" cy="4525963"/>
          </a:xfrm>
        </p:spPr>
        <p:txBody>
          <a:bodyPr>
            <a:noAutofit/>
          </a:bodyPr>
          <a:lstStyle/>
          <a:p>
            <a:r>
              <a:rPr lang="en-US" sz="3000" b="1" dirty="0" smtClean="0"/>
              <a:t>When men are appointed as elders &amp; deacons, all members are in 100% agreement.</a:t>
            </a:r>
          </a:p>
          <a:p>
            <a:endParaRPr lang="en-US" sz="800" b="1" dirty="0" smtClean="0"/>
          </a:p>
          <a:p>
            <a:r>
              <a:rPr lang="en-US" sz="3000" b="1" dirty="0" smtClean="0"/>
              <a:t>All the decisions of the elders are always right &amp; thus always please the congregation.</a:t>
            </a:r>
          </a:p>
          <a:p>
            <a:endParaRPr lang="en-US" sz="800" b="1" dirty="0" smtClean="0"/>
          </a:p>
          <a:p>
            <a:r>
              <a:rPr lang="en-US" sz="3000" b="1" dirty="0" smtClean="0"/>
              <a:t>The sermons are always good, exactly what is needed &amp; the preacher never speaks too long.</a:t>
            </a:r>
          </a:p>
          <a:p>
            <a:endParaRPr lang="en-US" sz="800" b="1" dirty="0" smtClean="0"/>
          </a:p>
          <a:p>
            <a:r>
              <a:rPr lang="en-US" sz="3000" b="1" dirty="0" smtClean="0"/>
              <a:t>The members are always punctual to services.</a:t>
            </a:r>
          </a:p>
          <a:p>
            <a:endParaRPr lang="en-US" sz="800" b="1" dirty="0" smtClean="0"/>
          </a:p>
          <a:p>
            <a:r>
              <a:rPr lang="en-US" sz="3000" b="1" dirty="0" smtClean="0"/>
              <a:t>Everyone prepares their Bible class lesson.</a:t>
            </a:r>
            <a:endParaRPr lang="en-US" sz="3000" b="1" dirty="0"/>
          </a:p>
        </p:txBody>
      </p:sp>
    </p:spTree>
    <p:extLst>
      <p:ext uri="{BB962C8B-B14F-4D97-AF65-F5344CB8AC3E}">
        <p14:creationId xmlns:p14="http://schemas.microsoft.com/office/powerpoint/2010/main" val="282553323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anim calcmode="lin" valueType="num">
                                      <p:cBhvr>
                                        <p:cTn id="3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rmAutofit/>
          </a:bodyPr>
          <a:lstStyle/>
          <a:p>
            <a:r>
              <a:rPr lang="en-US" sz="4800" b="1" dirty="0" smtClean="0">
                <a:latin typeface="Constantia" panose="02030602050306030303" pitchFamily="18" charset="0"/>
              </a:rPr>
              <a:t>The Perfect Church</a:t>
            </a:r>
            <a:endParaRPr lang="en-US" sz="4800" b="1" dirty="0">
              <a:latin typeface="Constantia" panose="02030602050306030303" pitchFamily="18" charset="0"/>
            </a:endParaRPr>
          </a:p>
        </p:txBody>
      </p:sp>
      <p:sp>
        <p:nvSpPr>
          <p:cNvPr id="3" name="Content Placeholder 2"/>
          <p:cNvSpPr>
            <a:spLocks noGrp="1"/>
          </p:cNvSpPr>
          <p:nvPr>
            <p:ph idx="1"/>
          </p:nvPr>
        </p:nvSpPr>
        <p:spPr>
          <a:xfrm>
            <a:off x="457200" y="1722437"/>
            <a:ext cx="8305800" cy="4754563"/>
          </a:xfrm>
        </p:spPr>
        <p:txBody>
          <a:bodyPr>
            <a:noAutofit/>
          </a:bodyPr>
          <a:lstStyle/>
          <a:p>
            <a:r>
              <a:rPr lang="en-US" sz="3000" b="1" dirty="0"/>
              <a:t>None of the members ever forsake services</a:t>
            </a:r>
            <a:r>
              <a:rPr lang="en-US" sz="3000" b="1" dirty="0" smtClean="0"/>
              <a:t>.</a:t>
            </a:r>
          </a:p>
          <a:p>
            <a:endParaRPr lang="en-US" sz="800" b="1" dirty="0"/>
          </a:p>
          <a:p>
            <a:r>
              <a:rPr lang="en-US" sz="3000" b="1" dirty="0"/>
              <a:t>Every member takes an active role in the work</a:t>
            </a:r>
            <a:r>
              <a:rPr lang="en-US" sz="3000" b="1" dirty="0" smtClean="0"/>
              <a:t>.</a:t>
            </a:r>
          </a:p>
          <a:p>
            <a:endParaRPr lang="en-US" sz="800" b="1" dirty="0"/>
          </a:p>
          <a:p>
            <a:r>
              <a:rPr lang="en-US" sz="3000" b="1" dirty="0"/>
              <a:t>The members always get along with one another</a:t>
            </a:r>
            <a:r>
              <a:rPr lang="en-US" sz="3000" b="1" dirty="0" smtClean="0"/>
              <a:t>.</a:t>
            </a:r>
          </a:p>
          <a:p>
            <a:endParaRPr lang="en-US" sz="800" b="1" dirty="0"/>
          </a:p>
          <a:p>
            <a:r>
              <a:rPr lang="en-US" sz="3000" b="1" dirty="0"/>
              <a:t>If someone happens to be offended by something said or done, the matter is immediately cleared </a:t>
            </a:r>
            <a:r>
              <a:rPr lang="en-US" sz="3000" b="1" dirty="0" smtClean="0"/>
              <a:t>up to the satisfaction of all.</a:t>
            </a:r>
          </a:p>
          <a:p>
            <a:endParaRPr lang="en-US" sz="800" b="1" dirty="0"/>
          </a:p>
          <a:p>
            <a:r>
              <a:rPr lang="en-US" sz="3000" b="1" dirty="0"/>
              <a:t>Church discipline is never practiced, because the members never </a:t>
            </a:r>
            <a:r>
              <a:rPr lang="en-US" sz="3000" b="1" dirty="0" smtClean="0"/>
              <a:t>persist in any </a:t>
            </a:r>
            <a:r>
              <a:rPr lang="en-US" sz="3000" b="1" dirty="0" smtClean="0"/>
              <a:t>sin</a:t>
            </a:r>
            <a:r>
              <a:rPr lang="en-US" sz="3000" b="1" dirty="0"/>
              <a:t> </a:t>
            </a:r>
            <a:r>
              <a:rPr lang="en-US" sz="3000" b="1" smtClean="0"/>
              <a:t>but repent.</a:t>
            </a:r>
            <a:endParaRPr lang="en-US" sz="3000" b="1" dirty="0"/>
          </a:p>
          <a:p>
            <a:endParaRPr lang="en-US" sz="3000" b="1" dirty="0"/>
          </a:p>
        </p:txBody>
      </p:sp>
    </p:spTree>
    <p:extLst>
      <p:ext uri="{BB962C8B-B14F-4D97-AF65-F5344CB8AC3E}">
        <p14:creationId xmlns:p14="http://schemas.microsoft.com/office/powerpoint/2010/main" val="252671330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1000"/>
                                        <p:tgtEl>
                                          <p:spTgt spid="3">
                                            <p:txEl>
                                              <p:pRg st="8" end="8"/>
                                            </p:txEl>
                                          </p:spTgt>
                                        </p:tgtEl>
                                      </p:cBhvr>
                                    </p:animEffect>
                                    <p:anim calcmode="lin" valueType="num">
                                      <p:cBhvr>
                                        <p:cTn id="3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lstStyle/>
          <a:p>
            <a:r>
              <a:rPr lang="en-US" b="1" dirty="0" smtClean="0">
                <a:latin typeface="Constantia" panose="02030602050306030303" pitchFamily="18" charset="0"/>
              </a:rPr>
              <a:t>The Perfect Church??</a:t>
            </a:r>
            <a:endParaRPr lang="en-US" b="1" dirty="0">
              <a:latin typeface="Constantia" panose="02030602050306030303" pitchFamily="18" charset="0"/>
            </a:endParaRPr>
          </a:p>
        </p:txBody>
      </p:sp>
      <p:sp>
        <p:nvSpPr>
          <p:cNvPr id="3" name="Content Placeholder 2"/>
          <p:cNvSpPr>
            <a:spLocks noGrp="1"/>
          </p:cNvSpPr>
          <p:nvPr>
            <p:ph idx="1"/>
          </p:nvPr>
        </p:nvSpPr>
        <p:spPr>
          <a:xfrm>
            <a:off x="457200" y="1722437"/>
            <a:ext cx="8229600" cy="4525963"/>
          </a:xfrm>
        </p:spPr>
        <p:txBody>
          <a:bodyPr>
            <a:normAutofit/>
          </a:bodyPr>
          <a:lstStyle/>
          <a:p>
            <a:r>
              <a:rPr lang="en-US" sz="3600" b="1" dirty="0" smtClean="0">
                <a:solidFill>
                  <a:srgbClr val="C00000"/>
                </a:solidFill>
              </a:rPr>
              <a:t>The church in Jerusalem?</a:t>
            </a:r>
          </a:p>
          <a:p>
            <a:pPr lvl="1"/>
            <a:r>
              <a:rPr lang="en-US" sz="3200" b="1" dirty="0" smtClean="0"/>
              <a:t>Acts 5, 6, 15</a:t>
            </a:r>
          </a:p>
          <a:p>
            <a:pPr lvl="1"/>
            <a:endParaRPr lang="en-US" sz="1200" b="1" dirty="0" smtClean="0"/>
          </a:p>
          <a:p>
            <a:r>
              <a:rPr lang="en-US" sz="3600" b="1" dirty="0" smtClean="0">
                <a:solidFill>
                  <a:srgbClr val="C00000"/>
                </a:solidFill>
              </a:rPr>
              <a:t>The churches of Galatia?</a:t>
            </a:r>
          </a:p>
          <a:p>
            <a:pPr lvl="1"/>
            <a:r>
              <a:rPr lang="en-US" sz="3200" b="1" dirty="0" smtClean="0"/>
              <a:t>Galatians 1:6-9; 3:1; 5:1-4</a:t>
            </a:r>
          </a:p>
          <a:p>
            <a:pPr lvl="1"/>
            <a:endParaRPr lang="en-US" sz="1200" b="1" dirty="0" smtClean="0"/>
          </a:p>
          <a:p>
            <a:r>
              <a:rPr lang="en-US" sz="3600" b="1" dirty="0" smtClean="0">
                <a:solidFill>
                  <a:srgbClr val="C00000"/>
                </a:solidFill>
              </a:rPr>
              <a:t>The church at Corinth?</a:t>
            </a:r>
          </a:p>
          <a:p>
            <a:pPr lvl="1"/>
            <a:r>
              <a:rPr lang="en-US" sz="3200" b="1" dirty="0" smtClean="0"/>
              <a:t>I Corinthians 1, 3, 5, 6, 7, 8, 11, 14, 15</a:t>
            </a:r>
            <a:endParaRPr lang="en-US" sz="3200" b="1" dirty="0"/>
          </a:p>
        </p:txBody>
      </p:sp>
    </p:spTree>
    <p:extLst>
      <p:ext uri="{BB962C8B-B14F-4D97-AF65-F5344CB8AC3E}">
        <p14:creationId xmlns:p14="http://schemas.microsoft.com/office/powerpoint/2010/main" val="162189375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lstStyle/>
          <a:p>
            <a:r>
              <a:rPr lang="en-US" b="1" dirty="0" smtClean="0">
                <a:latin typeface="Constantia" panose="02030602050306030303" pitchFamily="18" charset="0"/>
              </a:rPr>
              <a:t>The Perfect Church??</a:t>
            </a:r>
            <a:endParaRPr lang="en-US" b="1" dirty="0">
              <a:latin typeface="Constantia" panose="02030602050306030303" pitchFamily="18" charset="0"/>
            </a:endParaRPr>
          </a:p>
        </p:txBody>
      </p:sp>
      <p:sp>
        <p:nvSpPr>
          <p:cNvPr id="3" name="Content Placeholder 2"/>
          <p:cNvSpPr>
            <a:spLocks noGrp="1"/>
          </p:cNvSpPr>
          <p:nvPr>
            <p:ph idx="1"/>
          </p:nvPr>
        </p:nvSpPr>
        <p:spPr>
          <a:xfrm>
            <a:off x="457200" y="1722437"/>
            <a:ext cx="8229600" cy="4525963"/>
          </a:xfrm>
        </p:spPr>
        <p:txBody>
          <a:bodyPr>
            <a:noAutofit/>
          </a:bodyPr>
          <a:lstStyle/>
          <a:p>
            <a:r>
              <a:rPr lang="en-US" sz="3600" b="1" dirty="0" smtClean="0">
                <a:solidFill>
                  <a:srgbClr val="C00000"/>
                </a:solidFill>
              </a:rPr>
              <a:t>The Seven Churches of Asia </a:t>
            </a:r>
            <a:r>
              <a:rPr lang="en-US" sz="3600" b="1" dirty="0" smtClean="0"/>
              <a:t>(Rev. 2-3)</a:t>
            </a:r>
          </a:p>
          <a:p>
            <a:endParaRPr lang="en-US" sz="1000" b="1" dirty="0" smtClean="0"/>
          </a:p>
          <a:p>
            <a:pPr lvl="1"/>
            <a:r>
              <a:rPr lang="en-US" sz="3200" b="1" dirty="0" smtClean="0"/>
              <a:t>The church at Ephesus (Rev. 2:4-5)</a:t>
            </a:r>
          </a:p>
          <a:p>
            <a:pPr lvl="1"/>
            <a:endParaRPr lang="en-US" sz="1000" b="1" dirty="0" smtClean="0"/>
          </a:p>
          <a:p>
            <a:pPr lvl="1"/>
            <a:r>
              <a:rPr lang="en-US" sz="3200" b="1" dirty="0" smtClean="0"/>
              <a:t>The church at </a:t>
            </a:r>
            <a:r>
              <a:rPr lang="en-US" sz="3200" b="1" dirty="0" err="1" smtClean="0"/>
              <a:t>Pergamos</a:t>
            </a:r>
            <a:r>
              <a:rPr lang="en-US" sz="3200" b="1" dirty="0" smtClean="0"/>
              <a:t> (Rev. 2:14-16)</a:t>
            </a:r>
          </a:p>
          <a:p>
            <a:pPr lvl="1"/>
            <a:endParaRPr lang="en-US" sz="1000" b="1" dirty="0" smtClean="0"/>
          </a:p>
          <a:p>
            <a:pPr lvl="1"/>
            <a:r>
              <a:rPr lang="en-US" sz="3200" b="1" dirty="0" smtClean="0"/>
              <a:t>The church at Thyatira (Rev. 2:20-23)</a:t>
            </a:r>
          </a:p>
          <a:p>
            <a:pPr lvl="1"/>
            <a:endParaRPr lang="en-US" sz="1000" b="1" dirty="0" smtClean="0"/>
          </a:p>
          <a:p>
            <a:pPr lvl="1"/>
            <a:r>
              <a:rPr lang="en-US" sz="3200" b="1" dirty="0" smtClean="0"/>
              <a:t>The church at Sardis (Rev. 3:1-3)</a:t>
            </a:r>
          </a:p>
          <a:p>
            <a:pPr lvl="1"/>
            <a:endParaRPr lang="en-US" sz="1000" b="1" dirty="0" smtClean="0"/>
          </a:p>
          <a:p>
            <a:pPr lvl="1"/>
            <a:r>
              <a:rPr lang="en-US" sz="3200" b="1" dirty="0" smtClean="0"/>
              <a:t>The church at Laodicea (Rev. 3:15-19)</a:t>
            </a:r>
            <a:endParaRPr lang="en-US" sz="3200" b="1" dirty="0"/>
          </a:p>
        </p:txBody>
      </p:sp>
    </p:spTree>
    <p:extLst>
      <p:ext uri="{BB962C8B-B14F-4D97-AF65-F5344CB8AC3E}">
        <p14:creationId xmlns:p14="http://schemas.microsoft.com/office/powerpoint/2010/main" val="249833764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1000"/>
                                        <p:tgtEl>
                                          <p:spTgt spid="3">
                                            <p:txEl>
                                              <p:pRg st="8" end="8"/>
                                            </p:txEl>
                                          </p:spTgt>
                                        </p:tgtEl>
                                      </p:cBhvr>
                                    </p:animEffect>
                                    <p:anim calcmode="lin" valueType="num">
                                      <p:cBhvr>
                                        <p:cTn id="2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fade">
                                      <p:cBhvr>
                                        <p:cTn id="35" dur="1000"/>
                                        <p:tgtEl>
                                          <p:spTgt spid="3">
                                            <p:txEl>
                                              <p:pRg st="10" end="10"/>
                                            </p:txEl>
                                          </p:spTgt>
                                        </p:tgtEl>
                                      </p:cBhvr>
                                    </p:animEffect>
                                    <p:anim calcmode="lin" valueType="num">
                                      <p:cBhvr>
                                        <p:cTn id="36"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lstStyle/>
          <a:p>
            <a:r>
              <a:rPr lang="en-US" b="1" dirty="0" smtClean="0">
                <a:latin typeface="Constantia" panose="02030602050306030303" pitchFamily="18" charset="0"/>
              </a:rPr>
              <a:t>Why Isn’t the Church Perfect?</a:t>
            </a:r>
            <a:endParaRPr lang="en-US" b="1" dirty="0">
              <a:latin typeface="Constantia" panose="02030602050306030303" pitchFamily="18" charset="0"/>
            </a:endParaRPr>
          </a:p>
        </p:txBody>
      </p:sp>
      <p:sp>
        <p:nvSpPr>
          <p:cNvPr id="3" name="Content Placeholder 2"/>
          <p:cNvSpPr>
            <a:spLocks noGrp="1"/>
          </p:cNvSpPr>
          <p:nvPr>
            <p:ph idx="1"/>
          </p:nvPr>
        </p:nvSpPr>
        <p:spPr>
          <a:xfrm>
            <a:off x="457200" y="1722437"/>
            <a:ext cx="8458200" cy="4525963"/>
          </a:xfrm>
        </p:spPr>
        <p:txBody>
          <a:bodyPr>
            <a:noAutofit/>
          </a:bodyPr>
          <a:lstStyle/>
          <a:p>
            <a:r>
              <a:rPr lang="en-US" b="1" dirty="0" smtClean="0">
                <a:solidFill>
                  <a:srgbClr val="C00000"/>
                </a:solidFill>
              </a:rPr>
              <a:t>Not because of God…Perfect Eternal Purpose</a:t>
            </a:r>
          </a:p>
          <a:p>
            <a:pPr lvl="1"/>
            <a:r>
              <a:rPr lang="en-US" b="1" dirty="0" smtClean="0"/>
              <a:t>Ephesians 3:10-11; I Corinthians 14:33</a:t>
            </a:r>
          </a:p>
          <a:p>
            <a:pPr lvl="1"/>
            <a:endParaRPr lang="en-US" sz="800" b="1" dirty="0" smtClean="0"/>
          </a:p>
          <a:p>
            <a:r>
              <a:rPr lang="en-US" b="1" dirty="0" smtClean="0">
                <a:solidFill>
                  <a:srgbClr val="C00000"/>
                </a:solidFill>
              </a:rPr>
              <a:t>Not because of Christ…Perfect Builder/Head</a:t>
            </a:r>
          </a:p>
          <a:p>
            <a:pPr lvl="1"/>
            <a:r>
              <a:rPr lang="en-US" b="1" dirty="0" smtClean="0"/>
              <a:t>Matthew 16:18; Ephesians 1:20-23</a:t>
            </a:r>
          </a:p>
          <a:p>
            <a:pPr lvl="1"/>
            <a:endParaRPr lang="en-US" sz="800" b="1" dirty="0" smtClean="0"/>
          </a:p>
          <a:p>
            <a:r>
              <a:rPr lang="en-US" b="1" dirty="0" smtClean="0">
                <a:solidFill>
                  <a:srgbClr val="C00000"/>
                </a:solidFill>
              </a:rPr>
              <a:t>Not because of Holy Spirit…Perfect Revelation</a:t>
            </a:r>
          </a:p>
          <a:p>
            <a:pPr lvl="1"/>
            <a:r>
              <a:rPr lang="en-US" b="1" dirty="0" smtClean="0"/>
              <a:t>I Cor. 1:10-13; Eph. 3:3-5; 2 Timothy 3:16-17</a:t>
            </a:r>
          </a:p>
          <a:p>
            <a:pPr lvl="1"/>
            <a:endParaRPr lang="en-US" sz="800" b="1" dirty="0" smtClean="0"/>
          </a:p>
          <a:p>
            <a:r>
              <a:rPr lang="en-US" b="1" dirty="0" smtClean="0">
                <a:solidFill>
                  <a:srgbClr val="C00000"/>
                </a:solidFill>
              </a:rPr>
              <a:t>Not because of Pattern given to Local Churches</a:t>
            </a:r>
          </a:p>
          <a:p>
            <a:pPr lvl="1"/>
            <a:r>
              <a:rPr lang="en-US" b="1" dirty="0" smtClean="0"/>
              <a:t>I Corinthians 4:17; 2 Tim. 1:13; Phil. 1:1</a:t>
            </a:r>
            <a:endParaRPr lang="en-US" b="1" dirty="0"/>
          </a:p>
        </p:txBody>
      </p:sp>
    </p:spTree>
    <p:extLst>
      <p:ext uri="{BB962C8B-B14F-4D97-AF65-F5344CB8AC3E}">
        <p14:creationId xmlns:p14="http://schemas.microsoft.com/office/powerpoint/2010/main" val="5504131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1000"/>
                                        <p:tgtEl>
                                          <p:spTgt spid="3">
                                            <p:txEl>
                                              <p:pRg st="9" end="9"/>
                                            </p:txEl>
                                          </p:spTgt>
                                        </p:tgtEl>
                                      </p:cBhvr>
                                    </p:animEffect>
                                    <p:anim calcmode="lin" valueType="num">
                                      <p:cBhvr>
                                        <p:cTn id="4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9" end="9"/>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animEffect transition="in" filter="fade">
                                      <p:cBhvr>
                                        <p:cTn id="48" dur="1000"/>
                                        <p:tgtEl>
                                          <p:spTgt spid="3">
                                            <p:txEl>
                                              <p:pRg st="10" end="10"/>
                                            </p:txEl>
                                          </p:spTgt>
                                        </p:tgtEl>
                                      </p:cBhvr>
                                    </p:animEffect>
                                    <p:anim calcmode="lin" valueType="num">
                                      <p:cBhvr>
                                        <p:cTn id="4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lstStyle/>
          <a:p>
            <a:r>
              <a:rPr lang="en-US" b="1" dirty="0" smtClean="0">
                <a:latin typeface="Constantia" panose="02030602050306030303" pitchFamily="18" charset="0"/>
              </a:rPr>
              <a:t>Why Isn’t the Church Perfect?</a:t>
            </a:r>
            <a:endParaRPr lang="en-US" b="1" dirty="0">
              <a:latin typeface="Constantia" panose="02030602050306030303"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r>
              <a:rPr lang="en-US" sz="3400" b="1" dirty="0" smtClean="0"/>
              <a:t>Because local churches of Christ </a:t>
            </a:r>
            <a:r>
              <a:rPr lang="en-US" sz="2800" b="1" dirty="0" smtClean="0"/>
              <a:t>(Rom. 16:16)</a:t>
            </a:r>
            <a:r>
              <a:rPr lang="en-US" sz="3400" b="1" dirty="0" smtClean="0"/>
              <a:t> are </a:t>
            </a:r>
            <a:r>
              <a:rPr lang="en-US" sz="3400" b="1" dirty="0" smtClean="0">
                <a:solidFill>
                  <a:srgbClr val="C00000"/>
                </a:solidFill>
              </a:rPr>
              <a:t>made up of people like you &amp; me!</a:t>
            </a:r>
          </a:p>
          <a:p>
            <a:pPr lvl="1"/>
            <a:r>
              <a:rPr lang="en-US" sz="3300" b="1" dirty="0" smtClean="0"/>
              <a:t>People with…</a:t>
            </a:r>
          </a:p>
          <a:p>
            <a:pPr lvl="2"/>
            <a:r>
              <a:rPr lang="en-US" sz="3000" b="1" dirty="0" smtClean="0"/>
              <a:t>Imperfections</a:t>
            </a:r>
          </a:p>
          <a:p>
            <a:pPr lvl="2"/>
            <a:r>
              <a:rPr lang="en-US" sz="3000" b="1" dirty="0" smtClean="0"/>
              <a:t>Shortcomings</a:t>
            </a:r>
          </a:p>
          <a:p>
            <a:pPr lvl="2"/>
            <a:r>
              <a:rPr lang="en-US" sz="3000" b="1" dirty="0" smtClean="0"/>
              <a:t>Faults</a:t>
            </a:r>
          </a:p>
          <a:p>
            <a:pPr lvl="2"/>
            <a:r>
              <a:rPr lang="en-US" sz="3000" b="1" dirty="0" smtClean="0"/>
              <a:t>Prejudices</a:t>
            </a:r>
          </a:p>
          <a:p>
            <a:pPr lvl="2"/>
            <a:r>
              <a:rPr lang="en-US" sz="3000" b="1" dirty="0" smtClean="0"/>
              <a:t>Pride</a:t>
            </a:r>
          </a:p>
          <a:p>
            <a:pPr lvl="2"/>
            <a:r>
              <a:rPr lang="en-US" sz="3000" b="1" dirty="0" smtClean="0"/>
              <a:t>Peculiarities , etc. </a:t>
            </a:r>
            <a:endParaRPr lang="en-US" sz="3000" b="1" dirty="0"/>
          </a:p>
        </p:txBody>
      </p:sp>
    </p:spTree>
    <p:extLst>
      <p:ext uri="{BB962C8B-B14F-4D97-AF65-F5344CB8AC3E}">
        <p14:creationId xmlns:p14="http://schemas.microsoft.com/office/powerpoint/2010/main" val="203566199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fade">
                                      <p:cBhvr>
                                        <p:cTn id="52" dur="1000"/>
                                        <p:tgtEl>
                                          <p:spTgt spid="3">
                                            <p:txEl>
                                              <p:pRg st="7" end="7"/>
                                            </p:txEl>
                                          </p:spTgt>
                                        </p:tgtEl>
                                      </p:cBhvr>
                                    </p:animEffect>
                                    <p:anim calcmode="lin" valueType="num">
                                      <p:cBhvr>
                                        <p:cTn id="5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3667</TotalTime>
  <Words>1089</Words>
  <Application>Microsoft Office PowerPoint</Application>
  <PresentationFormat>On-screen Show (4:3)</PresentationFormat>
  <Paragraphs>120</Paragraphs>
  <Slides>14</Slides>
  <Notes>6</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Psalm 133:1-3</vt:lpstr>
      <vt:lpstr>PowerPoint Presentation</vt:lpstr>
      <vt:lpstr>The Perfect Church</vt:lpstr>
      <vt:lpstr>The Perfect Church</vt:lpstr>
      <vt:lpstr>The Perfect Church??</vt:lpstr>
      <vt:lpstr>The Perfect Church??</vt:lpstr>
      <vt:lpstr>Why Isn’t the Church Perfect?</vt:lpstr>
      <vt:lpstr>Why Isn’t the Church Perfect?</vt:lpstr>
      <vt:lpstr>PowerPoint Presentation</vt:lpstr>
      <vt:lpstr>What to Do About an Imperfect Church</vt:lpstr>
      <vt:lpstr>What to Do About an Imperfect Church</vt:lpstr>
      <vt:lpstr>What to Do About an Imperfect Church</vt:lpstr>
      <vt:lpstr>What to Do About an Imperfect Church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Jesse Flowers</dc:creator>
  <cp:lastModifiedBy>Jesse Flowers</cp:lastModifiedBy>
  <cp:revision>32</cp:revision>
  <cp:lastPrinted>2014-11-02T23:27:43Z</cp:lastPrinted>
  <dcterms:created xsi:type="dcterms:W3CDTF">2014-10-30T21:59:02Z</dcterms:created>
  <dcterms:modified xsi:type="dcterms:W3CDTF">2015-04-29T17:00:04Z</dcterms:modified>
</cp:coreProperties>
</file>