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70" r:id="rId2"/>
    <p:sldId id="260" r:id="rId3"/>
    <p:sldId id="261" r:id="rId4"/>
    <p:sldId id="262" r:id="rId5"/>
    <p:sldId id="267" r:id="rId6"/>
    <p:sldId id="264" r:id="rId7"/>
    <p:sldId id="263" r:id="rId8"/>
    <p:sldId id="256" r:id="rId9"/>
    <p:sldId id="265" r:id="rId10"/>
    <p:sldId id="268" r:id="rId11"/>
    <p:sldId id="269" r:id="rId1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84EDB049-2615-433C-9387-E823DB44C7F1}" type="datetimeFigureOut">
              <a:rPr lang="en-US" smtClean="0"/>
              <a:t>5/2/2015</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25F88201-4E69-470D-AAEB-FAEFEFCE9735}" type="slidenum">
              <a:rPr lang="en-US" smtClean="0"/>
              <a:t>‹#›</a:t>
            </a:fld>
            <a:endParaRPr lang="en-US"/>
          </a:p>
        </p:txBody>
      </p:sp>
    </p:spTree>
    <p:extLst>
      <p:ext uri="{BB962C8B-B14F-4D97-AF65-F5344CB8AC3E}">
        <p14:creationId xmlns:p14="http://schemas.microsoft.com/office/powerpoint/2010/main" val="26566174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6CC54254-10AF-45BD-BFB9-2CE94488AD5D}" type="datetimeFigureOut">
              <a:rPr lang="en-US" smtClean="0"/>
              <a:pPr/>
              <a:t>5/2/2015</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32CF116C-9CB6-4CE8-BD31-CEA0BD554ADE}" type="slidenum">
              <a:rPr lang="en-US" smtClean="0"/>
              <a:pPr/>
              <a:t>‹#›</a:t>
            </a:fld>
            <a:endParaRPr lang="en-US"/>
          </a:p>
        </p:txBody>
      </p:sp>
    </p:spTree>
    <p:extLst>
      <p:ext uri="{BB962C8B-B14F-4D97-AF65-F5344CB8AC3E}">
        <p14:creationId xmlns:p14="http://schemas.microsoft.com/office/powerpoint/2010/main" val="1943444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F116C-9CB6-4CE8-BD31-CEA0BD554ADE}" type="slidenum">
              <a:rPr lang="en-US" smtClean="0"/>
              <a:pPr/>
              <a:t>4</a:t>
            </a:fld>
            <a:endParaRPr lang="en-US"/>
          </a:p>
        </p:txBody>
      </p:sp>
    </p:spTree>
    <p:extLst>
      <p:ext uri="{BB962C8B-B14F-4D97-AF65-F5344CB8AC3E}">
        <p14:creationId xmlns:p14="http://schemas.microsoft.com/office/powerpoint/2010/main" val="340596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It certainly should never be our intention</a:t>
            </a:r>
            <a:r>
              <a:rPr lang="en-US" baseline="0" dirty="0" smtClean="0"/>
              <a:t> to purposely offend others. </a:t>
            </a:r>
            <a:endParaRPr lang="en-US" dirty="0"/>
          </a:p>
        </p:txBody>
      </p:sp>
      <p:sp>
        <p:nvSpPr>
          <p:cNvPr id="4" name="Slide Number Placeholder 3"/>
          <p:cNvSpPr>
            <a:spLocks noGrp="1"/>
          </p:cNvSpPr>
          <p:nvPr>
            <p:ph type="sldNum" sz="quarter" idx="10"/>
          </p:nvPr>
        </p:nvSpPr>
        <p:spPr/>
        <p:txBody>
          <a:bodyPr/>
          <a:lstStyle/>
          <a:p>
            <a:fld id="{32CF116C-9CB6-4CE8-BD31-CEA0BD554ADE}" type="slidenum">
              <a:rPr lang="en-US" smtClean="0"/>
              <a:pPr/>
              <a:t>5</a:t>
            </a:fld>
            <a:endParaRPr lang="en-US"/>
          </a:p>
        </p:txBody>
      </p:sp>
    </p:spTree>
    <p:extLst>
      <p:ext uri="{BB962C8B-B14F-4D97-AF65-F5344CB8AC3E}">
        <p14:creationId xmlns:p14="http://schemas.microsoft.com/office/powerpoint/2010/main" val="2771206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Mt 11:6 "And blessed is he who is not offended because of Me."</a:t>
            </a:r>
            <a:endParaRPr lang="en-US" dirty="0"/>
          </a:p>
        </p:txBody>
      </p:sp>
      <p:sp>
        <p:nvSpPr>
          <p:cNvPr id="4" name="Slide Number Placeholder 3"/>
          <p:cNvSpPr>
            <a:spLocks noGrp="1"/>
          </p:cNvSpPr>
          <p:nvPr>
            <p:ph type="sldNum" sz="quarter" idx="10"/>
          </p:nvPr>
        </p:nvSpPr>
        <p:spPr/>
        <p:txBody>
          <a:bodyPr/>
          <a:lstStyle/>
          <a:p>
            <a:fld id="{32CF116C-9CB6-4CE8-BD31-CEA0BD554ADE}"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DCA34E-AE55-4E15-BD5F-B7636E49B5FF}" type="datetimeFigureOut">
              <a:rPr lang="en-US" smtClean="0"/>
              <a:pPr/>
              <a:t>5/2/2015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1DADD-E258-48F6-A166-64033826A664}" type="slidenum">
              <a:rPr lang="en-US" smtClean="0"/>
              <a:pPr/>
              <a:t>‹#›</a:t>
            </a:fld>
            <a:endParaRPr lang="en-US"/>
          </a:p>
        </p:txBody>
      </p:sp>
    </p:spTree>
  </p:cSld>
  <p:clrMapOvr>
    <a:masterClrMapping/>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DCA34E-AE55-4E15-BD5F-B7636E49B5FF}" type="datetimeFigureOut">
              <a:rPr lang="en-US" smtClean="0"/>
              <a:pPr/>
              <a:t>5/2/2015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1DADD-E258-48F6-A166-64033826A664}" type="slidenum">
              <a:rPr lang="en-US" smtClean="0"/>
              <a:pPr/>
              <a:t>‹#›</a:t>
            </a:fld>
            <a:endParaRPr lang="en-US"/>
          </a:p>
        </p:txBody>
      </p:sp>
    </p:spTree>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DCA34E-AE55-4E15-BD5F-B7636E49B5FF}" type="datetimeFigureOut">
              <a:rPr lang="en-US" smtClean="0"/>
              <a:pPr/>
              <a:t>5/2/2015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1DADD-E258-48F6-A166-64033826A664}" type="slidenum">
              <a:rPr lang="en-US" smtClean="0"/>
              <a:pPr/>
              <a:t>‹#›</a:t>
            </a:fld>
            <a:endParaRPr lang="en-US"/>
          </a:p>
        </p:txBody>
      </p:sp>
    </p:spTree>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DCA34E-AE55-4E15-BD5F-B7636E49B5FF}" type="datetimeFigureOut">
              <a:rPr lang="en-US" smtClean="0"/>
              <a:pPr/>
              <a:t>5/2/2015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1DADD-E258-48F6-A166-64033826A664}" type="slidenum">
              <a:rPr lang="en-US" smtClean="0"/>
              <a:pPr/>
              <a:t>‹#›</a:t>
            </a:fld>
            <a:endParaRPr lang="en-US"/>
          </a:p>
        </p:txBody>
      </p:sp>
    </p:spTree>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DCA34E-AE55-4E15-BD5F-B7636E49B5FF}" type="datetimeFigureOut">
              <a:rPr lang="en-US" smtClean="0"/>
              <a:pPr/>
              <a:t>5/2/2015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1DADD-E258-48F6-A166-64033826A664}" type="slidenum">
              <a:rPr lang="en-US" smtClean="0"/>
              <a:pPr/>
              <a:t>‹#›</a:t>
            </a:fld>
            <a:endParaRPr lang="en-US"/>
          </a:p>
        </p:txBody>
      </p:sp>
    </p:spTree>
  </p:cSld>
  <p:clrMapOvr>
    <a:masterClrMapping/>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DCA34E-AE55-4E15-BD5F-B7636E49B5FF}" type="datetimeFigureOut">
              <a:rPr lang="en-US" smtClean="0"/>
              <a:pPr/>
              <a:t>5/2/2015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1DADD-E258-48F6-A166-64033826A664}" type="slidenum">
              <a:rPr lang="en-US" smtClean="0"/>
              <a:pPr/>
              <a:t>‹#›</a:t>
            </a:fld>
            <a:endParaRPr lang="en-US"/>
          </a:p>
        </p:txBody>
      </p:sp>
    </p:spTree>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DCA34E-AE55-4E15-BD5F-B7636E49B5FF}" type="datetimeFigureOut">
              <a:rPr lang="en-US" smtClean="0"/>
              <a:pPr/>
              <a:t>5/2/2015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1DADD-E258-48F6-A166-64033826A664}" type="slidenum">
              <a:rPr lang="en-US" smtClean="0"/>
              <a:pPr/>
              <a:t>‹#›</a:t>
            </a:fld>
            <a:endParaRPr lang="en-US"/>
          </a:p>
        </p:txBody>
      </p:sp>
    </p:spTree>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DCA34E-AE55-4E15-BD5F-B7636E49B5FF}" type="datetimeFigureOut">
              <a:rPr lang="en-US" smtClean="0"/>
              <a:pPr/>
              <a:t>5/2/2015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1DADD-E258-48F6-A166-64033826A664}" type="slidenum">
              <a:rPr lang="en-US" smtClean="0"/>
              <a:pPr/>
              <a:t>‹#›</a:t>
            </a:fld>
            <a:endParaRPr lang="en-US"/>
          </a:p>
        </p:txBody>
      </p:sp>
    </p:spTree>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CA34E-AE55-4E15-BD5F-B7636E49B5FF}" type="datetimeFigureOut">
              <a:rPr lang="en-US" smtClean="0"/>
              <a:pPr/>
              <a:t>5/2/2015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1DADD-E258-48F6-A166-64033826A664}" type="slidenum">
              <a:rPr lang="en-US" smtClean="0"/>
              <a:pPr/>
              <a:t>‹#›</a:t>
            </a:fld>
            <a:endParaRPr lang="en-US"/>
          </a:p>
        </p:txBody>
      </p:sp>
    </p:spTree>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DCA34E-AE55-4E15-BD5F-B7636E49B5FF}" type="datetimeFigureOut">
              <a:rPr lang="en-US" smtClean="0"/>
              <a:pPr/>
              <a:t>5/2/2015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1DADD-E258-48F6-A166-64033826A664}" type="slidenum">
              <a:rPr lang="en-US" smtClean="0"/>
              <a:pPr/>
              <a:t>‹#›</a:t>
            </a:fld>
            <a:endParaRPr lang="en-US"/>
          </a:p>
        </p:txBody>
      </p:sp>
    </p:spTree>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DCA34E-AE55-4E15-BD5F-B7636E49B5FF}" type="datetimeFigureOut">
              <a:rPr lang="en-US" smtClean="0"/>
              <a:pPr/>
              <a:t>5/2/2015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1DADD-E258-48F6-A166-64033826A664}" type="slidenum">
              <a:rPr lang="en-US" smtClean="0"/>
              <a:pPr/>
              <a:t>‹#›</a:t>
            </a:fld>
            <a:endParaRPr lang="en-US"/>
          </a:p>
        </p:txBody>
      </p:sp>
    </p:spTree>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DCA34E-AE55-4E15-BD5F-B7636E49B5FF}" type="datetimeFigureOut">
              <a:rPr lang="en-US" smtClean="0"/>
              <a:pPr/>
              <a:t>5/2/2015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1DADD-E258-48F6-A166-64033826A6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3277950"/>
      </p:ext>
    </p:extLst>
  </p:cSld>
  <p:clrMapOvr>
    <a:masterClrMapping/>
  </p:clrMapOvr>
  <p:transition spd="slow">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Autofit/>
          </a:bodyPr>
          <a:lstStyle/>
          <a:p>
            <a:r>
              <a:rPr lang="en-US" sz="4800" dirty="0" smtClean="0">
                <a:latin typeface="Berlin Sans FB" pitchFamily="34" charset="0"/>
              </a:rPr>
              <a:t>The Truth Offends The World</a:t>
            </a:r>
            <a:endParaRPr lang="en-US" sz="4800" dirty="0">
              <a:latin typeface="Berlin Sans FB" pitchFamily="34" charset="0"/>
            </a:endParaRPr>
          </a:p>
        </p:txBody>
      </p:sp>
      <p:sp>
        <p:nvSpPr>
          <p:cNvPr id="3" name="Content Placeholder 2"/>
          <p:cNvSpPr>
            <a:spLocks noGrp="1"/>
          </p:cNvSpPr>
          <p:nvPr>
            <p:ph idx="1"/>
          </p:nvPr>
        </p:nvSpPr>
        <p:spPr>
          <a:xfrm>
            <a:off x="457200" y="1722437"/>
            <a:ext cx="8229600" cy="4983163"/>
          </a:xfrm>
        </p:spPr>
        <p:txBody>
          <a:bodyPr>
            <a:noAutofit/>
          </a:bodyPr>
          <a:lstStyle/>
          <a:p>
            <a:r>
              <a:rPr lang="en-US" sz="3600" b="1" dirty="0">
                <a:solidFill>
                  <a:srgbClr val="C00000"/>
                </a:solidFill>
              </a:rPr>
              <a:t>When their Religious Beliefs and Practices are Condemned </a:t>
            </a:r>
          </a:p>
          <a:p>
            <a:pPr lvl="1"/>
            <a:r>
              <a:rPr lang="en-US" sz="3200" b="1" dirty="0"/>
              <a:t>Matthew 15:7-14</a:t>
            </a:r>
          </a:p>
          <a:p>
            <a:pPr lvl="1"/>
            <a:endParaRPr lang="en-US" sz="600" b="1" dirty="0"/>
          </a:p>
          <a:p>
            <a:pPr lvl="2"/>
            <a:r>
              <a:rPr lang="en-US" sz="2800" b="1" dirty="0" smtClean="0"/>
              <a:t>Special “holy days” of men, not God (Gal. 4:9-11; Colossians 2:8, 16-17)</a:t>
            </a:r>
            <a:endParaRPr lang="en-US" sz="2800" b="1" dirty="0"/>
          </a:p>
          <a:p>
            <a:pPr lvl="2"/>
            <a:endParaRPr lang="en-US" sz="400" b="1" dirty="0"/>
          </a:p>
          <a:p>
            <a:pPr lvl="2"/>
            <a:r>
              <a:rPr lang="en-US" sz="2800" b="1" dirty="0" smtClean="0"/>
              <a:t>Women are not permitted to teach or to have authority over a man (I Tim. 2:12; I Cor. 14:34)</a:t>
            </a:r>
            <a:endParaRPr lang="en-US" sz="2800" b="1" dirty="0"/>
          </a:p>
          <a:p>
            <a:pPr lvl="2"/>
            <a:endParaRPr lang="en-US" sz="400" b="1" dirty="0"/>
          </a:p>
          <a:p>
            <a:pPr lvl="2"/>
            <a:r>
              <a:rPr lang="en-US" sz="2800" b="1" dirty="0" smtClean="0"/>
              <a:t>The social gospel perverts the gospel of Christ (Gal. 1:6-9; Romans 14:17; 1:16; I Tim. 3:15)</a:t>
            </a:r>
            <a:endParaRPr lang="en-US" dirty="0"/>
          </a:p>
        </p:txBody>
      </p:sp>
    </p:spTree>
    <p:extLst>
      <p:ext uri="{BB962C8B-B14F-4D97-AF65-F5344CB8AC3E}">
        <p14:creationId xmlns:p14="http://schemas.microsoft.com/office/powerpoint/2010/main" val="398276463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1000"/>
                                        <p:tgtEl>
                                          <p:spTgt spid="3">
                                            <p:txEl>
                                              <p:pRg st="7" end="7"/>
                                            </p:txEl>
                                          </p:spTgt>
                                        </p:tgtEl>
                                      </p:cBhvr>
                                    </p:animEffect>
                                    <p:anim calcmode="lin" valueType="num">
                                      <p:cBhvr>
                                        <p:cTn id="2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325562"/>
          </a:xfrm>
          <a:solidFill>
            <a:srgbClr val="C00000"/>
          </a:solidFill>
        </p:spPr>
        <p:style>
          <a:lnRef idx="0">
            <a:schemeClr val="dk1"/>
          </a:lnRef>
          <a:fillRef idx="3">
            <a:schemeClr val="dk1"/>
          </a:fillRef>
          <a:effectRef idx="3">
            <a:schemeClr val="dk1"/>
          </a:effectRef>
          <a:fontRef idx="minor">
            <a:schemeClr val="lt1"/>
          </a:fontRef>
        </p:style>
        <p:txBody>
          <a:bodyPr>
            <a:noAutofit/>
          </a:bodyPr>
          <a:lstStyle/>
          <a:p>
            <a:r>
              <a:rPr lang="en-US" sz="4800" b="1" dirty="0" smtClean="0">
                <a:latin typeface="Californian FB" pitchFamily="18" charset="0"/>
              </a:rPr>
              <a:t>Does This Offend You?</a:t>
            </a:r>
            <a:br>
              <a:rPr lang="en-US" sz="4800" b="1" dirty="0" smtClean="0">
                <a:latin typeface="Californian FB" pitchFamily="18" charset="0"/>
              </a:rPr>
            </a:br>
            <a:r>
              <a:rPr lang="en-US" sz="3600" b="1" dirty="0" smtClean="0">
                <a:latin typeface="Times New Roman" pitchFamily="18" charset="0"/>
                <a:cs typeface="Times New Roman" pitchFamily="18" charset="0"/>
              </a:rPr>
              <a:t>John 6:61</a:t>
            </a:r>
            <a:endParaRPr lang="en-US" b="1"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905000"/>
            <a:ext cx="7620000" cy="495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108714"/>
      </p:ext>
    </p:extLst>
  </p:cSld>
  <p:clrMapOvr>
    <a:masterClrMapping/>
  </p:clrMapOvr>
  <p:transition spd="slow">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Berlin Sans FB" pitchFamily="34" charset="0"/>
              </a:rPr>
              <a:t>John 6:60-63</a:t>
            </a:r>
            <a:endParaRPr lang="en-US" sz="4800" dirty="0">
              <a:latin typeface="Berlin Sans FB" pitchFamily="34" charset="0"/>
            </a:endParaRPr>
          </a:p>
        </p:txBody>
      </p:sp>
      <p:sp>
        <p:nvSpPr>
          <p:cNvPr id="5" name="Content Placeholder 4"/>
          <p:cNvSpPr>
            <a:spLocks noGrp="1"/>
          </p:cNvSpPr>
          <p:nvPr>
            <p:ph idx="1"/>
          </p:nvPr>
        </p:nvSpPr>
        <p:spPr>
          <a:xfrm>
            <a:off x="457200" y="1646237"/>
            <a:ext cx="8229600" cy="4525963"/>
          </a:xfrm>
        </p:spPr>
        <p:txBody>
          <a:bodyPr>
            <a:noAutofit/>
          </a:bodyPr>
          <a:lstStyle/>
          <a:p>
            <a:r>
              <a:rPr lang="en-US" b="1" dirty="0" smtClean="0">
                <a:solidFill>
                  <a:srgbClr val="C00000"/>
                </a:solidFill>
              </a:rPr>
              <a:t>60</a:t>
            </a:r>
            <a:r>
              <a:rPr lang="en-US" b="1" dirty="0" smtClean="0"/>
              <a:t>  Therefore many of His disciples, when they heard this, said, “This is a hard saying; who can understand it?”  </a:t>
            </a:r>
            <a:r>
              <a:rPr lang="en-US" b="1" dirty="0" smtClean="0">
                <a:solidFill>
                  <a:srgbClr val="C00000"/>
                </a:solidFill>
              </a:rPr>
              <a:t>61</a:t>
            </a:r>
            <a:r>
              <a:rPr lang="en-US" b="1" dirty="0" smtClean="0"/>
              <a:t>  When Jesus knew in Himself that His disciples complained about this, He said to them, “Does this offend you? </a:t>
            </a:r>
            <a:r>
              <a:rPr lang="en-US" b="1" dirty="0" smtClean="0">
                <a:solidFill>
                  <a:srgbClr val="C00000"/>
                </a:solidFill>
              </a:rPr>
              <a:t>62</a:t>
            </a:r>
            <a:r>
              <a:rPr lang="en-US" b="1" dirty="0" smtClean="0"/>
              <a:t>  What then if you should see the Son of Man ascend where He was before?   </a:t>
            </a:r>
            <a:r>
              <a:rPr lang="en-US" b="1" dirty="0" smtClean="0">
                <a:solidFill>
                  <a:srgbClr val="C00000"/>
                </a:solidFill>
              </a:rPr>
              <a:t>63  </a:t>
            </a:r>
            <a:r>
              <a:rPr lang="en-US" b="1" dirty="0" smtClean="0"/>
              <a:t>It is the Spirit who gives life; the flesh profits nothing. The words that I speak to you are spirit, and they are life.”</a:t>
            </a:r>
            <a:endParaRPr lang="en-US" b="1"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Berlin Sans FB" pitchFamily="34" charset="0"/>
              </a:rPr>
              <a:t>John 6:64-66</a:t>
            </a:r>
            <a:endParaRPr lang="en-US" sz="4800" dirty="0">
              <a:latin typeface="Berlin Sans FB" pitchFamily="34" charset="0"/>
            </a:endParaRPr>
          </a:p>
        </p:txBody>
      </p:sp>
      <p:sp>
        <p:nvSpPr>
          <p:cNvPr id="3" name="Content Placeholder 2"/>
          <p:cNvSpPr>
            <a:spLocks noGrp="1"/>
          </p:cNvSpPr>
          <p:nvPr>
            <p:ph idx="1"/>
          </p:nvPr>
        </p:nvSpPr>
        <p:spPr>
          <a:xfrm>
            <a:off x="457200" y="1722437"/>
            <a:ext cx="8229600" cy="4525963"/>
          </a:xfrm>
        </p:spPr>
        <p:txBody>
          <a:bodyPr>
            <a:noAutofit/>
          </a:bodyPr>
          <a:lstStyle/>
          <a:p>
            <a:r>
              <a:rPr lang="en-US" b="1" dirty="0" smtClean="0">
                <a:solidFill>
                  <a:srgbClr val="C00000"/>
                </a:solidFill>
              </a:rPr>
              <a:t>64</a:t>
            </a:r>
            <a:r>
              <a:rPr lang="en-US" b="1" dirty="0" smtClean="0"/>
              <a:t>  “But there are some of you who do not believe.” For Jesus knew from the beginning who they were who did not believe, and who would betray Him.  </a:t>
            </a:r>
            <a:r>
              <a:rPr lang="en-US" b="1" dirty="0" smtClean="0">
                <a:solidFill>
                  <a:srgbClr val="C00000"/>
                </a:solidFill>
              </a:rPr>
              <a:t>65</a:t>
            </a:r>
            <a:r>
              <a:rPr lang="en-US" b="1" dirty="0" smtClean="0"/>
              <a:t> And He said, “Therefore I have said to you that no one can come to Me unless it has been granted to him by My Father.”  </a:t>
            </a:r>
            <a:r>
              <a:rPr lang="en-US" b="1" dirty="0" smtClean="0">
                <a:solidFill>
                  <a:srgbClr val="C00000"/>
                </a:solidFill>
              </a:rPr>
              <a:t>66</a:t>
            </a:r>
            <a:r>
              <a:rPr lang="en-US" b="1" dirty="0" smtClean="0"/>
              <a:t> From that time many of His disciples went back and walked with Him no more.</a:t>
            </a:r>
          </a:p>
          <a:p>
            <a:endParaRPr lang="en-US" dirty="0"/>
          </a:p>
        </p:txBody>
      </p:sp>
    </p:spTree>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a:solidFill>
            <a:srgbClr val="C00000"/>
          </a:solidFill>
        </p:spPr>
        <p:style>
          <a:lnRef idx="0">
            <a:schemeClr val="dk1"/>
          </a:lnRef>
          <a:fillRef idx="3">
            <a:schemeClr val="dk1"/>
          </a:fillRef>
          <a:effectRef idx="3">
            <a:schemeClr val="dk1"/>
          </a:effectRef>
          <a:fontRef idx="minor">
            <a:schemeClr val="lt1"/>
          </a:fontRef>
        </p:style>
        <p:txBody>
          <a:bodyPr>
            <a:noAutofit/>
          </a:bodyPr>
          <a:lstStyle/>
          <a:p>
            <a:r>
              <a:rPr lang="en-US" sz="4800" b="1" dirty="0" smtClean="0">
                <a:latin typeface="Californian FB" pitchFamily="18" charset="0"/>
              </a:rPr>
              <a:t>Does This Offend You?</a:t>
            </a:r>
            <a:br>
              <a:rPr lang="en-US" sz="4800" b="1" dirty="0" smtClean="0">
                <a:latin typeface="Californian FB" pitchFamily="18" charset="0"/>
              </a:rPr>
            </a:br>
            <a:r>
              <a:rPr lang="en-US" sz="3600" b="1" dirty="0" smtClean="0">
                <a:latin typeface="Times New Roman" pitchFamily="18" charset="0"/>
                <a:cs typeface="Times New Roman" pitchFamily="18" charset="0"/>
              </a:rPr>
              <a:t>John 6:61</a:t>
            </a:r>
            <a:endParaRPr lang="en-US" sz="3600" b="1"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905000"/>
            <a:ext cx="7620000" cy="495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rmAutofit fontScale="90000"/>
          </a:bodyPr>
          <a:lstStyle/>
          <a:p>
            <a:r>
              <a:rPr lang="en-US" b="1" dirty="0" smtClean="0">
                <a:latin typeface="Californian FB" pitchFamily="18" charset="0"/>
              </a:rPr>
              <a:t>How God’s Word is to be Preached</a:t>
            </a:r>
            <a:endParaRPr lang="en-US" b="1" dirty="0">
              <a:latin typeface="Californian FB" pitchFamily="18" charset="0"/>
            </a:endParaRPr>
          </a:p>
        </p:txBody>
      </p:sp>
      <p:sp>
        <p:nvSpPr>
          <p:cNvPr id="4" name="Content Placeholder 3"/>
          <p:cNvSpPr>
            <a:spLocks noGrp="1"/>
          </p:cNvSpPr>
          <p:nvPr>
            <p:ph idx="1"/>
          </p:nvPr>
        </p:nvSpPr>
        <p:spPr>
          <a:xfrm>
            <a:off x="457200" y="1828800"/>
            <a:ext cx="8229600" cy="4525963"/>
          </a:xfrm>
        </p:spPr>
        <p:txBody>
          <a:bodyPr>
            <a:normAutofit/>
          </a:bodyPr>
          <a:lstStyle/>
          <a:p>
            <a:r>
              <a:rPr lang="en-US" b="1" dirty="0" smtClean="0"/>
              <a:t>Speak the truth in </a:t>
            </a:r>
            <a:r>
              <a:rPr lang="en-US" b="1" dirty="0" smtClean="0">
                <a:solidFill>
                  <a:srgbClr val="C00000"/>
                </a:solidFill>
              </a:rPr>
              <a:t>love</a:t>
            </a:r>
            <a:r>
              <a:rPr lang="en-US" b="1" dirty="0" smtClean="0"/>
              <a:t> (Ephesians 4:15).</a:t>
            </a:r>
          </a:p>
          <a:p>
            <a:endParaRPr lang="en-US" sz="1000" b="1" dirty="0" smtClean="0"/>
          </a:p>
          <a:p>
            <a:r>
              <a:rPr lang="en-US" b="1" dirty="0" smtClean="0"/>
              <a:t>With </a:t>
            </a:r>
            <a:r>
              <a:rPr lang="en-US" b="1" dirty="0" smtClean="0">
                <a:solidFill>
                  <a:srgbClr val="C00000"/>
                </a:solidFill>
              </a:rPr>
              <a:t>humility</a:t>
            </a:r>
            <a:r>
              <a:rPr lang="en-US" b="1" dirty="0" smtClean="0"/>
              <a:t> (2 Timothy 2:25).</a:t>
            </a:r>
          </a:p>
          <a:p>
            <a:endParaRPr lang="en-US" sz="1000" b="1" dirty="0" smtClean="0"/>
          </a:p>
          <a:p>
            <a:r>
              <a:rPr lang="en-US" b="1" dirty="0" smtClean="0"/>
              <a:t>From </a:t>
            </a:r>
            <a:r>
              <a:rPr lang="en-US" b="1" dirty="0" smtClean="0">
                <a:solidFill>
                  <a:srgbClr val="C00000"/>
                </a:solidFill>
              </a:rPr>
              <a:t>good will</a:t>
            </a:r>
            <a:r>
              <a:rPr lang="en-US" b="1" dirty="0" smtClean="0"/>
              <a:t> (Philippians 1:15).</a:t>
            </a:r>
          </a:p>
          <a:p>
            <a:endParaRPr lang="en-US" sz="1000" b="1" dirty="0" smtClean="0"/>
          </a:p>
          <a:p>
            <a:r>
              <a:rPr lang="en-US" b="1" dirty="0" smtClean="0"/>
              <a:t>In </a:t>
            </a:r>
            <a:r>
              <a:rPr lang="en-US" b="1" dirty="0" smtClean="0">
                <a:solidFill>
                  <a:srgbClr val="C00000"/>
                </a:solidFill>
              </a:rPr>
              <a:t>sincerity</a:t>
            </a:r>
            <a:r>
              <a:rPr lang="en-US" b="1" dirty="0" smtClean="0"/>
              <a:t> (2 Corinthians 2:17; Phil. 1:16).</a:t>
            </a:r>
          </a:p>
          <a:p>
            <a:endParaRPr lang="en-US" sz="1000" b="1" dirty="0" smtClean="0"/>
          </a:p>
          <a:p>
            <a:r>
              <a:rPr lang="en-US" b="1" dirty="0" smtClean="0"/>
              <a:t>Out of </a:t>
            </a:r>
            <a:r>
              <a:rPr lang="en-US" b="1" dirty="0" smtClean="0">
                <a:solidFill>
                  <a:srgbClr val="C00000"/>
                </a:solidFill>
              </a:rPr>
              <a:t>love</a:t>
            </a:r>
            <a:r>
              <a:rPr lang="en-US" b="1" dirty="0" smtClean="0"/>
              <a:t> (Philippians 1:17).</a:t>
            </a:r>
          </a:p>
          <a:p>
            <a:endParaRPr lang="en-US" sz="1000" b="1" dirty="0" smtClean="0"/>
          </a:p>
          <a:p>
            <a:r>
              <a:rPr lang="en-US" b="1" dirty="0" smtClean="0"/>
              <a:t>With </a:t>
            </a:r>
            <a:r>
              <a:rPr lang="en-US" b="1" dirty="0" smtClean="0">
                <a:solidFill>
                  <a:srgbClr val="C00000"/>
                </a:solidFill>
              </a:rPr>
              <a:t>boldness</a:t>
            </a:r>
            <a:r>
              <a:rPr lang="en-US" b="1" dirty="0" smtClean="0"/>
              <a:t> (Ephesians 6:20).</a:t>
            </a:r>
            <a:endParaRPr lang="en-US" b="1" dirty="0"/>
          </a:p>
        </p:txBody>
      </p:sp>
    </p:spTree>
    <p:extLst>
      <p:ext uri="{BB962C8B-B14F-4D97-AF65-F5344CB8AC3E}">
        <p14:creationId xmlns:p14="http://schemas.microsoft.com/office/powerpoint/2010/main" val="71845987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fade">
                                      <p:cBhvr>
                                        <p:cTn id="21" dur="1000"/>
                                        <p:tgtEl>
                                          <p:spTgt spid="4">
                                            <p:txEl>
                                              <p:pRg st="4" end="4"/>
                                            </p:txEl>
                                          </p:spTgt>
                                        </p:tgtEl>
                                      </p:cBhvr>
                                    </p:animEffect>
                                    <p:anim calcmode="lin" valueType="num">
                                      <p:cBhvr>
                                        <p:cTn id="2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Effect transition="in" filter="fade">
                                      <p:cBhvr>
                                        <p:cTn id="28" dur="1000"/>
                                        <p:tgtEl>
                                          <p:spTgt spid="4">
                                            <p:txEl>
                                              <p:pRg st="6" end="6"/>
                                            </p:txEl>
                                          </p:spTgt>
                                        </p:tgtEl>
                                      </p:cBhvr>
                                    </p:animEffect>
                                    <p:anim calcmode="lin" valueType="num">
                                      <p:cBhvr>
                                        <p:cTn id="29"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animEffect transition="in" filter="fade">
                                      <p:cBhvr>
                                        <p:cTn id="35" dur="1000"/>
                                        <p:tgtEl>
                                          <p:spTgt spid="4">
                                            <p:txEl>
                                              <p:pRg st="8" end="8"/>
                                            </p:txEl>
                                          </p:spTgt>
                                        </p:tgtEl>
                                      </p:cBhvr>
                                    </p:animEffect>
                                    <p:anim calcmode="lin" valueType="num">
                                      <p:cBhvr>
                                        <p:cTn id="36"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
                                            <p:txEl>
                                              <p:pRg st="10" end="10"/>
                                            </p:txEl>
                                          </p:spTgt>
                                        </p:tgtEl>
                                        <p:attrNameLst>
                                          <p:attrName>style.visibility</p:attrName>
                                        </p:attrNameLst>
                                      </p:cBhvr>
                                      <p:to>
                                        <p:strVal val="visible"/>
                                      </p:to>
                                    </p:set>
                                    <p:animEffect transition="in" filter="fade">
                                      <p:cBhvr>
                                        <p:cTn id="42" dur="1000"/>
                                        <p:tgtEl>
                                          <p:spTgt spid="4">
                                            <p:txEl>
                                              <p:pRg st="10" end="10"/>
                                            </p:txEl>
                                          </p:spTgt>
                                        </p:tgtEl>
                                      </p:cBhvr>
                                    </p:animEffect>
                                    <p:anim calcmode="lin" valueType="num">
                                      <p:cBhvr>
                                        <p:cTn id="43"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Berlin Sans FB" pitchFamily="34" charset="0"/>
              </a:rPr>
              <a:t>Truth Will Offend The World</a:t>
            </a:r>
            <a:endParaRPr lang="en-US" sz="4800" dirty="0">
              <a:latin typeface="Berlin Sans FB" pitchFamily="34" charset="0"/>
            </a:endParaRPr>
          </a:p>
        </p:txBody>
      </p:sp>
      <p:sp>
        <p:nvSpPr>
          <p:cNvPr id="3" name="Content Placeholder 2"/>
          <p:cNvSpPr>
            <a:spLocks noGrp="1"/>
          </p:cNvSpPr>
          <p:nvPr>
            <p:ph idx="1"/>
          </p:nvPr>
        </p:nvSpPr>
        <p:spPr>
          <a:xfrm>
            <a:off x="457200" y="1722437"/>
            <a:ext cx="8229600" cy="4525963"/>
          </a:xfrm>
        </p:spPr>
        <p:txBody>
          <a:bodyPr>
            <a:noAutofit/>
          </a:bodyPr>
          <a:lstStyle/>
          <a:p>
            <a:r>
              <a:rPr lang="en-US" b="1" dirty="0" smtClean="0"/>
              <a:t>“And this is the condemnation, that the light has come into the world, and men loved darkness rather than light, because their deeds were evil. For </a:t>
            </a:r>
            <a:r>
              <a:rPr lang="en-US" b="1" dirty="0" smtClean="0">
                <a:solidFill>
                  <a:srgbClr val="C00000"/>
                </a:solidFill>
              </a:rPr>
              <a:t>everyone practicing evil hates the light and does not come to the light, lest his deeds should be exposed</a:t>
            </a:r>
            <a:r>
              <a:rPr lang="en-US" b="1" dirty="0" smtClean="0"/>
              <a:t>. But he who does the truth comes to the light, that his deeds may be clearly seen, that they have been done in God” (John 3:19-21).</a:t>
            </a:r>
            <a:endParaRPr lang="en-US" b="1"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Berlin Sans FB" pitchFamily="34" charset="0"/>
              </a:rPr>
              <a:t>Truth Will Offend The World</a:t>
            </a:r>
            <a:endParaRPr lang="en-US" sz="4800" dirty="0">
              <a:latin typeface="Berlin Sans FB" pitchFamily="34" charset="0"/>
            </a:endParaRPr>
          </a:p>
        </p:txBody>
      </p:sp>
      <p:sp>
        <p:nvSpPr>
          <p:cNvPr id="3" name="Content Placeholder 2"/>
          <p:cNvSpPr>
            <a:spLocks noGrp="1"/>
          </p:cNvSpPr>
          <p:nvPr>
            <p:ph idx="1"/>
          </p:nvPr>
        </p:nvSpPr>
        <p:spPr>
          <a:xfrm>
            <a:off x="457200" y="1646237"/>
            <a:ext cx="8229600" cy="4525963"/>
          </a:xfrm>
        </p:spPr>
        <p:txBody>
          <a:bodyPr>
            <a:noAutofit/>
          </a:bodyPr>
          <a:lstStyle/>
          <a:p>
            <a:r>
              <a:rPr lang="en-US" b="1" dirty="0" smtClean="0"/>
              <a:t>“For even His brothers did not believe in Him. Then Jesus said to them, ‘My time has not yet come, but your time is always ready. The world cannot hate you, but </a:t>
            </a:r>
            <a:r>
              <a:rPr lang="en-US" b="1" dirty="0" smtClean="0">
                <a:solidFill>
                  <a:srgbClr val="C00000"/>
                </a:solidFill>
              </a:rPr>
              <a:t>it hates Me because I testify of it that its works are evil</a:t>
            </a:r>
            <a:r>
              <a:rPr lang="en-US" b="1" dirty="0" smtClean="0"/>
              <a:t>’” (John 7:5-7).</a:t>
            </a:r>
          </a:p>
          <a:p>
            <a:endParaRPr lang="en-US" sz="1000" b="1" dirty="0" smtClean="0"/>
          </a:p>
          <a:p>
            <a:r>
              <a:rPr lang="en-US" b="1" dirty="0" smtClean="0"/>
              <a:t>“I have given them Your word; and </a:t>
            </a:r>
            <a:r>
              <a:rPr lang="en-US" b="1" dirty="0" smtClean="0">
                <a:solidFill>
                  <a:srgbClr val="C00000"/>
                </a:solidFill>
              </a:rPr>
              <a:t>the world has hated them because they are not of the world</a:t>
            </a:r>
            <a:r>
              <a:rPr lang="en-US" b="1" dirty="0" smtClean="0"/>
              <a:t>, just as I am not of the world” (17:14).</a:t>
            </a:r>
            <a:endParaRPr lang="en-US" b="1"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Berlin Sans FB" pitchFamily="34" charset="0"/>
              </a:rPr>
              <a:t>The Truth Offends The World</a:t>
            </a:r>
            <a:endParaRPr lang="en-US" sz="4800" dirty="0">
              <a:latin typeface="Berlin Sans FB" pitchFamily="34" charset="0"/>
            </a:endParaRPr>
          </a:p>
        </p:txBody>
      </p:sp>
      <p:sp>
        <p:nvSpPr>
          <p:cNvPr id="5" name="Content Placeholder 4"/>
          <p:cNvSpPr>
            <a:spLocks noGrp="1"/>
          </p:cNvSpPr>
          <p:nvPr>
            <p:ph idx="1"/>
          </p:nvPr>
        </p:nvSpPr>
        <p:spPr>
          <a:xfrm>
            <a:off x="457200" y="1722437"/>
            <a:ext cx="8229600" cy="4525963"/>
          </a:xfrm>
        </p:spPr>
        <p:txBody>
          <a:bodyPr>
            <a:noAutofit/>
          </a:bodyPr>
          <a:lstStyle/>
          <a:p>
            <a:r>
              <a:rPr lang="en-US" sz="3600" b="1" dirty="0" smtClean="0">
                <a:solidFill>
                  <a:srgbClr val="C00000"/>
                </a:solidFill>
              </a:rPr>
              <a:t>When their Immorality is Condemned</a:t>
            </a:r>
          </a:p>
          <a:p>
            <a:endParaRPr lang="en-US" sz="1000" b="1" dirty="0" smtClean="0"/>
          </a:p>
          <a:p>
            <a:pPr lvl="1"/>
            <a:r>
              <a:rPr lang="en-US" sz="3200" b="1" dirty="0" smtClean="0"/>
              <a:t>The Sin of Homosexuality </a:t>
            </a:r>
          </a:p>
          <a:p>
            <a:pPr lvl="2"/>
            <a:r>
              <a:rPr lang="en-US" sz="2800" b="1" dirty="0" smtClean="0"/>
              <a:t>Genesis 19:1-11; Leviticus 20:13; Romans 1:26-27; I Corinthians 6:9-10</a:t>
            </a:r>
          </a:p>
          <a:p>
            <a:pPr lvl="2"/>
            <a:endParaRPr lang="en-US" sz="800" b="1" dirty="0" smtClean="0"/>
          </a:p>
          <a:p>
            <a:pPr lvl="1"/>
            <a:r>
              <a:rPr lang="en-US" sz="3200" b="1" dirty="0" smtClean="0"/>
              <a:t>The Sin of Fornication</a:t>
            </a:r>
          </a:p>
          <a:p>
            <a:pPr lvl="2"/>
            <a:r>
              <a:rPr lang="en-US" sz="2800" b="1" dirty="0" smtClean="0"/>
              <a:t>Galatians 5:19; Ephesians 5:5-6; I Tim. 1:9-10 </a:t>
            </a:r>
          </a:p>
          <a:p>
            <a:pPr lvl="2"/>
            <a:endParaRPr lang="en-US" sz="800" b="1" dirty="0" smtClean="0"/>
          </a:p>
          <a:p>
            <a:pPr lvl="1"/>
            <a:r>
              <a:rPr lang="en-US" sz="3200" b="1" dirty="0" smtClean="0"/>
              <a:t>The Sin of Adultery</a:t>
            </a:r>
          </a:p>
          <a:p>
            <a:pPr lvl="2"/>
            <a:r>
              <a:rPr lang="en-US" sz="2800" b="1" dirty="0" smtClean="0"/>
              <a:t>Matt. 5:32; 19:9; Mark 6:17-20; Hebrews 13:4</a:t>
            </a:r>
            <a:endParaRPr lang="en-US" sz="2800" b="1"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1000"/>
                                        <p:tgtEl>
                                          <p:spTgt spid="5">
                                            <p:txEl>
                                              <p:pRg st="2" end="2"/>
                                            </p:txEl>
                                          </p:spTgt>
                                        </p:tgtEl>
                                      </p:cBhvr>
                                    </p:animEffect>
                                    <p:anim calcmode="lin" valueType="num">
                                      <p:cBhvr>
                                        <p:cTn id="13"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1000"/>
                                        <p:tgtEl>
                                          <p:spTgt spid="5">
                                            <p:txEl>
                                              <p:pRg st="3" end="3"/>
                                            </p:txEl>
                                          </p:spTgt>
                                        </p:tgtEl>
                                      </p:cBhvr>
                                    </p:animEffect>
                                    <p:anim calcmode="lin" valueType="num">
                                      <p:cBhvr>
                                        <p:cTn id="18"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fade">
                                      <p:cBhvr>
                                        <p:cTn id="24" dur="1000"/>
                                        <p:tgtEl>
                                          <p:spTgt spid="5">
                                            <p:txEl>
                                              <p:pRg st="5" end="5"/>
                                            </p:txEl>
                                          </p:spTgt>
                                        </p:tgtEl>
                                      </p:cBhvr>
                                    </p:animEffect>
                                    <p:anim calcmode="lin" valueType="num">
                                      <p:cBhvr>
                                        <p:cTn id="25"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5">
                                            <p:txEl>
                                              <p:pRg st="5" end="5"/>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1000"/>
                                        <p:tgtEl>
                                          <p:spTgt spid="5">
                                            <p:txEl>
                                              <p:pRg st="6" end="6"/>
                                            </p:txEl>
                                          </p:spTgt>
                                        </p:tgtEl>
                                      </p:cBhvr>
                                    </p:animEffect>
                                    <p:anim calcmode="lin" valueType="num">
                                      <p:cBhvr>
                                        <p:cTn id="3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5">
                                            <p:txEl>
                                              <p:pRg st="8" end="8"/>
                                            </p:txEl>
                                          </p:spTgt>
                                        </p:tgtEl>
                                        <p:attrNameLst>
                                          <p:attrName>style.visibility</p:attrName>
                                        </p:attrNameLst>
                                      </p:cBhvr>
                                      <p:to>
                                        <p:strVal val="visible"/>
                                      </p:to>
                                    </p:set>
                                    <p:animEffect transition="in" filter="fade">
                                      <p:cBhvr>
                                        <p:cTn id="36" dur="1000"/>
                                        <p:tgtEl>
                                          <p:spTgt spid="5">
                                            <p:txEl>
                                              <p:pRg st="8" end="8"/>
                                            </p:txEl>
                                          </p:spTgt>
                                        </p:tgtEl>
                                      </p:cBhvr>
                                    </p:animEffect>
                                    <p:anim calcmode="lin" valueType="num">
                                      <p:cBhvr>
                                        <p:cTn id="37"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38" dur="1000" fill="hold"/>
                                        <p:tgtEl>
                                          <p:spTgt spid="5">
                                            <p:txEl>
                                              <p:pRg st="8" end="8"/>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5">
                                            <p:txEl>
                                              <p:pRg st="9" end="9"/>
                                            </p:txEl>
                                          </p:spTgt>
                                        </p:tgtEl>
                                        <p:attrNameLst>
                                          <p:attrName>style.visibility</p:attrName>
                                        </p:attrNameLst>
                                      </p:cBhvr>
                                      <p:to>
                                        <p:strVal val="visible"/>
                                      </p:to>
                                    </p:set>
                                    <p:animEffect transition="in" filter="fade">
                                      <p:cBhvr>
                                        <p:cTn id="41" dur="1000"/>
                                        <p:tgtEl>
                                          <p:spTgt spid="5">
                                            <p:txEl>
                                              <p:pRg st="9" end="9"/>
                                            </p:txEl>
                                          </p:spTgt>
                                        </p:tgtEl>
                                      </p:cBhvr>
                                    </p:animEffect>
                                    <p:anim calcmode="lin" valueType="num">
                                      <p:cBhvr>
                                        <p:cTn id="42"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43"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Berlin Sans FB" pitchFamily="34" charset="0"/>
              </a:rPr>
              <a:t>The Truth Offends The World</a:t>
            </a:r>
            <a:endParaRPr lang="en-US" sz="4800" dirty="0">
              <a:latin typeface="Berlin Sans FB" pitchFamily="34" charset="0"/>
            </a:endParaRPr>
          </a:p>
        </p:txBody>
      </p:sp>
      <p:sp>
        <p:nvSpPr>
          <p:cNvPr id="3" name="Content Placeholder 2"/>
          <p:cNvSpPr>
            <a:spLocks noGrp="1"/>
          </p:cNvSpPr>
          <p:nvPr>
            <p:ph idx="1"/>
          </p:nvPr>
        </p:nvSpPr>
        <p:spPr>
          <a:xfrm>
            <a:off x="457200" y="1722437"/>
            <a:ext cx="8229600" cy="4525963"/>
          </a:xfrm>
        </p:spPr>
        <p:txBody>
          <a:bodyPr>
            <a:noAutofit/>
          </a:bodyPr>
          <a:lstStyle/>
          <a:p>
            <a:r>
              <a:rPr lang="en-US" sz="3600" b="1" dirty="0" smtClean="0">
                <a:solidFill>
                  <a:srgbClr val="C00000"/>
                </a:solidFill>
              </a:rPr>
              <a:t>When their Religious Beliefs and Practices are Condemned </a:t>
            </a:r>
          </a:p>
          <a:p>
            <a:pPr lvl="1"/>
            <a:r>
              <a:rPr lang="en-US" sz="3200" b="1" dirty="0" smtClean="0"/>
              <a:t>Matthew 15:7-14</a:t>
            </a:r>
          </a:p>
          <a:p>
            <a:pPr lvl="1"/>
            <a:endParaRPr lang="en-US" sz="600" b="1" dirty="0" smtClean="0"/>
          </a:p>
          <a:p>
            <a:pPr lvl="2"/>
            <a:r>
              <a:rPr lang="en-US" sz="2800" b="1" dirty="0" smtClean="0"/>
              <a:t>The sin of denominationalism (John 17:20-21; I Cor. 1:10; Matt. 16:18; Eph. 4:4-6)</a:t>
            </a:r>
          </a:p>
          <a:p>
            <a:pPr lvl="2"/>
            <a:endParaRPr lang="en-US" sz="400" b="1" dirty="0" smtClean="0"/>
          </a:p>
          <a:p>
            <a:pPr lvl="2"/>
            <a:r>
              <a:rPr lang="en-US" sz="2800" b="1" dirty="0" smtClean="0"/>
              <a:t>Mechanical instruments of music in worship is without Bible authority (Eph. 5:19; Col. 3:16)</a:t>
            </a:r>
          </a:p>
          <a:p>
            <a:pPr lvl="2"/>
            <a:endParaRPr lang="en-US" sz="400" b="1" dirty="0" smtClean="0"/>
          </a:p>
          <a:p>
            <a:pPr lvl="2"/>
            <a:r>
              <a:rPr lang="en-US" sz="2800" b="1" dirty="0" smtClean="0"/>
              <a:t>Baptism is necessary for salvation (Mark 16:16; Acts 2:38; 22:16; I Peter 3:21)</a:t>
            </a:r>
            <a:endParaRPr lang="en-US" sz="2800" b="1"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par>
                          <p:cTn id="8" fill="hold">
                            <p:stCondLst>
                              <p:cond delay="2000"/>
                            </p:stCondLst>
                            <p:childTnLst>
                              <p:par>
                                <p:cTn id="9" presetID="16" presetClass="entr" presetSubtype="2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1000"/>
                                        <p:tgtEl>
                                          <p:spTgt spid="3">
                                            <p:txEl>
                                              <p:pRg st="3" end="3"/>
                                            </p:txEl>
                                          </p:spTgt>
                                        </p:tgtEl>
                                      </p:cBhvr>
                                    </p:animEffect>
                                    <p:anim calcmode="lin" valueType="num">
                                      <p:cBhvr>
                                        <p:cTn id="1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1000"/>
                                        <p:tgtEl>
                                          <p:spTgt spid="3">
                                            <p:txEl>
                                              <p:pRg st="5" end="5"/>
                                            </p:txEl>
                                          </p:spTgt>
                                        </p:tgtEl>
                                      </p:cBhvr>
                                    </p:animEffect>
                                    <p:anim calcmode="lin" valueType="num">
                                      <p:cBhvr>
                                        <p:cTn id="2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1000"/>
                                        <p:tgtEl>
                                          <p:spTgt spid="3">
                                            <p:txEl>
                                              <p:pRg st="7" end="7"/>
                                            </p:txEl>
                                          </p:spTgt>
                                        </p:tgtEl>
                                      </p:cBhvr>
                                    </p:animEffect>
                                    <p:anim calcmode="lin" valueType="num">
                                      <p:cBhvr>
                                        <p:cTn id="3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520</TotalTime>
  <Words>669</Words>
  <Application>Microsoft Office PowerPoint</Application>
  <PresentationFormat>On-screen Show (4:3)</PresentationFormat>
  <Paragraphs>58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John 6:60-63</vt:lpstr>
      <vt:lpstr>John 6:64-66</vt:lpstr>
      <vt:lpstr>Does This Offend You? John 6:61</vt:lpstr>
      <vt:lpstr>How God’s Word is to be Preached</vt:lpstr>
      <vt:lpstr>Truth Will Offend The World</vt:lpstr>
      <vt:lpstr>Truth Will Offend The World</vt:lpstr>
      <vt:lpstr>The Truth Offends The World</vt:lpstr>
      <vt:lpstr>The Truth Offends The World</vt:lpstr>
      <vt:lpstr>The Truth Offends The World</vt:lpstr>
      <vt:lpstr>Does This Offend You? John 6:61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6:60-62</dc:title>
  <dc:creator>Jesse A Flowers</dc:creator>
  <cp:lastModifiedBy>Jesse Flowers</cp:lastModifiedBy>
  <cp:revision>31</cp:revision>
  <cp:lastPrinted>2013-04-28T17:17:13Z</cp:lastPrinted>
  <dcterms:created xsi:type="dcterms:W3CDTF">2013-03-18T20:19:24Z</dcterms:created>
  <dcterms:modified xsi:type="dcterms:W3CDTF">2015-05-02T07:03:15Z</dcterms:modified>
</cp:coreProperties>
</file>