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70" r:id="rId2"/>
    <p:sldId id="260" r:id="rId3"/>
    <p:sldId id="261" r:id="rId4"/>
    <p:sldId id="262" r:id="rId5"/>
    <p:sldId id="267" r:id="rId6"/>
    <p:sldId id="257" r:id="rId7"/>
    <p:sldId id="258" r:id="rId8"/>
    <p:sldId id="271" r:id="rId9"/>
    <p:sldId id="272" r:id="rId10"/>
    <p:sldId id="273" r:id="rId11"/>
    <p:sldId id="274" r:id="rId12"/>
    <p:sldId id="259" r:id="rId13"/>
    <p:sldId id="275" r:id="rId14"/>
    <p:sldId id="276" r:id="rId15"/>
    <p:sldId id="277" r:id="rId16"/>
    <p:sldId id="266" r:id="rId17"/>
    <p:sldId id="269" r:id="rId1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84EDB049-2615-433C-9387-E823DB44C7F1}" type="datetimeFigureOut">
              <a:rPr lang="en-US" smtClean="0"/>
              <a:t>5/1/2015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25F88201-4E69-470D-AAEB-FAEFEFCE9735}" type="slidenum">
              <a:rPr lang="en-US" smtClean="0"/>
              <a:t>‹#›</a:t>
            </a:fld>
            <a:endParaRPr lang="en-US"/>
          </a:p>
        </p:txBody>
      </p:sp>
    </p:spTree>
    <p:extLst>
      <p:ext uri="{BB962C8B-B14F-4D97-AF65-F5344CB8AC3E}">
        <p14:creationId xmlns:p14="http://schemas.microsoft.com/office/powerpoint/2010/main" val="2656617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CC54254-10AF-45BD-BFB9-2CE94488AD5D}" type="datetimeFigureOut">
              <a:rPr lang="en-US" smtClean="0"/>
              <a:pPr/>
              <a:t>5/1/2015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2CF116C-9CB6-4CE8-BD31-CEA0BD554ADE}" type="slidenum">
              <a:rPr lang="en-US" smtClean="0"/>
              <a:pPr/>
              <a:t>‹#›</a:t>
            </a:fld>
            <a:endParaRPr lang="en-US"/>
          </a:p>
        </p:txBody>
      </p:sp>
    </p:spTree>
    <p:extLst>
      <p:ext uri="{BB962C8B-B14F-4D97-AF65-F5344CB8AC3E}">
        <p14:creationId xmlns:p14="http://schemas.microsoft.com/office/powerpoint/2010/main" val="194344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F116C-9CB6-4CE8-BD31-CEA0BD554ADE}" type="slidenum">
              <a:rPr lang="en-US" smtClean="0"/>
              <a:pPr/>
              <a:t>4</a:t>
            </a:fld>
            <a:endParaRPr lang="en-US"/>
          </a:p>
        </p:txBody>
      </p:sp>
    </p:spTree>
    <p:extLst>
      <p:ext uri="{BB962C8B-B14F-4D97-AF65-F5344CB8AC3E}">
        <p14:creationId xmlns:p14="http://schemas.microsoft.com/office/powerpoint/2010/main" val="340596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certainly should never be our intention</a:t>
            </a:r>
            <a:r>
              <a:rPr lang="en-US" baseline="0" dirty="0" smtClean="0"/>
              <a:t> to purposely offend others. </a:t>
            </a:r>
            <a:endParaRPr lang="en-US" dirty="0"/>
          </a:p>
        </p:txBody>
      </p:sp>
      <p:sp>
        <p:nvSpPr>
          <p:cNvPr id="4" name="Slide Number Placeholder 3"/>
          <p:cNvSpPr>
            <a:spLocks noGrp="1"/>
          </p:cNvSpPr>
          <p:nvPr>
            <p:ph type="sldNum" sz="quarter" idx="10"/>
          </p:nvPr>
        </p:nvSpPr>
        <p:spPr/>
        <p:txBody>
          <a:bodyPr/>
          <a:lstStyle/>
          <a:p>
            <a:fld id="{32CF116C-9CB6-4CE8-BD31-CEA0BD554ADE}" type="slidenum">
              <a:rPr lang="en-US" smtClean="0"/>
              <a:pPr/>
              <a:t>5</a:t>
            </a:fld>
            <a:endParaRPr lang="en-US"/>
          </a:p>
        </p:txBody>
      </p:sp>
    </p:spTree>
    <p:extLst>
      <p:ext uri="{BB962C8B-B14F-4D97-AF65-F5344CB8AC3E}">
        <p14:creationId xmlns:p14="http://schemas.microsoft.com/office/powerpoint/2010/main" val="2771206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is,</a:t>
            </a:r>
            <a:r>
              <a:rPr lang="en-US" baseline="0" dirty="0" smtClean="0"/>
              <a:t> God is offended and so are all his faithful children! Brethren and friends, we must always concern ourselves with pleasing God, not men (Gal. 1:10)! We must continue to preach the word in season and out of season (2 Tim. 4:2)! Bravely contend earnestly for the faith which was once for all delivered to the saints (Jude 3)! It is the truth, and the only the truth, that will set men free from their sins (John 8:32)! That will convict them of their sins (Acts 2:37) and bring them to salvation (Acts 2:38)!</a:t>
            </a:r>
            <a:endParaRPr lang="en-US" dirty="0"/>
          </a:p>
        </p:txBody>
      </p:sp>
      <p:sp>
        <p:nvSpPr>
          <p:cNvPr id="4" name="Slide Number Placeholder 3"/>
          <p:cNvSpPr>
            <a:spLocks noGrp="1"/>
          </p:cNvSpPr>
          <p:nvPr>
            <p:ph type="sldNum" sz="quarter" idx="10"/>
          </p:nvPr>
        </p:nvSpPr>
        <p:spPr/>
        <p:txBody>
          <a:bodyPr/>
          <a:lstStyle/>
          <a:p>
            <a:fld id="{32CF116C-9CB6-4CE8-BD31-CEA0BD554ADE}" type="slidenum">
              <a:rPr lang="en-US" smtClean="0"/>
              <a:pPr/>
              <a:t>16</a:t>
            </a:fld>
            <a:endParaRPr lang="en-US"/>
          </a:p>
        </p:txBody>
      </p:sp>
    </p:spTree>
    <p:extLst>
      <p:ext uri="{BB962C8B-B14F-4D97-AF65-F5344CB8AC3E}">
        <p14:creationId xmlns:p14="http://schemas.microsoft.com/office/powerpoint/2010/main" val="280454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DCA34E-AE55-4E15-BD5F-B7636E49B5FF}"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CA34E-AE55-4E15-BD5F-B7636E49B5FF}"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CA34E-AE55-4E15-BD5F-B7636E49B5FF}"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CA34E-AE55-4E15-BD5F-B7636E49B5FF}"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CA34E-AE55-4E15-BD5F-B7636E49B5FF}"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DCA34E-AE55-4E15-BD5F-B7636E49B5FF}" type="datetimeFigureOut">
              <a:rPr lang="en-US" smtClean="0"/>
              <a:pPr/>
              <a:t>5/1/2015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DCA34E-AE55-4E15-BD5F-B7636E49B5FF}" type="datetimeFigureOut">
              <a:rPr lang="en-US" smtClean="0"/>
              <a:pPr/>
              <a:t>5/1/2015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DCA34E-AE55-4E15-BD5F-B7636E49B5FF}" type="datetimeFigureOut">
              <a:rPr lang="en-US" smtClean="0"/>
              <a:pPr/>
              <a:t>5/1/2015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CA34E-AE55-4E15-BD5F-B7636E49B5FF}" type="datetimeFigureOut">
              <a:rPr lang="en-US" smtClean="0"/>
              <a:pPr/>
              <a:t>5/1/2015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CA34E-AE55-4E15-BD5F-B7636E49B5FF}" type="datetimeFigureOut">
              <a:rPr lang="en-US" smtClean="0"/>
              <a:pPr/>
              <a:t>5/1/2015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CA34E-AE55-4E15-BD5F-B7636E49B5FF}" type="datetimeFigureOut">
              <a:rPr lang="en-US" smtClean="0"/>
              <a:pPr/>
              <a:t>5/1/2015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CA34E-AE55-4E15-BD5F-B7636E49B5FF}" type="datetimeFigureOut">
              <a:rPr lang="en-US" smtClean="0"/>
              <a:pPr/>
              <a:t>5/1/2015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1DADD-E258-48F6-A166-64033826A6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3277950"/>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anose="020E0602020502020306" pitchFamily="34" charset="0"/>
              </a:rPr>
              <a:t>Truth Will Offend Some Brethren</a:t>
            </a:r>
            <a:endParaRPr lang="en-US" dirty="0">
              <a:latin typeface="Berlin Sans FB" panose="020E0602020502020306"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solidFill>
                  <a:srgbClr val="C00000"/>
                </a:solidFill>
              </a:rPr>
              <a:t>Dancing </a:t>
            </a:r>
            <a:r>
              <a:rPr lang="en-US" b="1" dirty="0">
                <a:solidFill>
                  <a:srgbClr val="C00000"/>
                </a:solidFill>
              </a:rPr>
              <a:t>is a Work of the </a:t>
            </a:r>
            <a:r>
              <a:rPr lang="en-US" b="1" dirty="0" smtClean="0">
                <a:solidFill>
                  <a:srgbClr val="C00000"/>
                </a:solidFill>
              </a:rPr>
              <a:t>Flesh</a:t>
            </a:r>
          </a:p>
          <a:p>
            <a:endParaRPr lang="en-US" sz="800" b="1" dirty="0">
              <a:solidFill>
                <a:srgbClr val="C00000"/>
              </a:solidFill>
            </a:endParaRPr>
          </a:p>
          <a:p>
            <a:pPr lvl="1"/>
            <a:r>
              <a:rPr lang="en-US" b="1" dirty="0" smtClean="0"/>
              <a:t>“Now </a:t>
            </a:r>
            <a:r>
              <a:rPr lang="en-US" b="1" dirty="0"/>
              <a:t>the works of the flesh are evident, which are: adultery, fornication, uncleanness, </a:t>
            </a:r>
            <a:r>
              <a:rPr lang="en-US" b="1" dirty="0">
                <a:solidFill>
                  <a:srgbClr val="C00000"/>
                </a:solidFill>
              </a:rPr>
              <a:t>lewdness</a:t>
            </a:r>
            <a:r>
              <a:rPr lang="en-US" b="1" dirty="0" smtClean="0"/>
              <a:t>, idolatry</a:t>
            </a:r>
            <a:r>
              <a:rPr lang="en-US" b="1" dirty="0"/>
              <a:t>, sorcery, hatred, contentions, jealousies, outbursts of wrath, selfish ambitions, </a:t>
            </a:r>
            <a:r>
              <a:rPr lang="en-US" b="1" dirty="0" smtClean="0"/>
              <a:t>dissensions</a:t>
            </a:r>
            <a:r>
              <a:rPr lang="en-US" b="1" dirty="0"/>
              <a:t>, heresies</a:t>
            </a:r>
            <a:r>
              <a:rPr lang="en-US" b="1" dirty="0" smtClean="0"/>
              <a:t>, envy</a:t>
            </a:r>
            <a:r>
              <a:rPr lang="en-US" b="1" dirty="0"/>
              <a:t>, murders, drunkenness, revelries, and the like; of which I tell you beforehand, just as I also told you in time past, that those who practice such things will not inherit the kingdom of </a:t>
            </a:r>
            <a:r>
              <a:rPr lang="en-US" b="1" dirty="0" smtClean="0"/>
              <a:t>God” (Galatians 5:19-21).</a:t>
            </a:r>
            <a:endParaRPr lang="en-US" sz="900" b="1" dirty="0"/>
          </a:p>
        </p:txBody>
      </p:sp>
    </p:spTree>
    <p:extLst>
      <p:ext uri="{BB962C8B-B14F-4D97-AF65-F5344CB8AC3E}">
        <p14:creationId xmlns:p14="http://schemas.microsoft.com/office/powerpoint/2010/main" val="241518872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anose="020E0602020502020306" pitchFamily="34" charset="0"/>
              </a:rPr>
              <a:t>Truth Will Offend Some Brethren</a:t>
            </a:r>
            <a:endParaRPr lang="en-US" dirty="0">
              <a:latin typeface="Berlin Sans FB" panose="020E0602020502020306" pitchFamily="34" charset="0"/>
            </a:endParaRPr>
          </a:p>
        </p:txBody>
      </p:sp>
      <p:sp>
        <p:nvSpPr>
          <p:cNvPr id="3" name="Content Placeholder 2"/>
          <p:cNvSpPr>
            <a:spLocks noGrp="1"/>
          </p:cNvSpPr>
          <p:nvPr>
            <p:ph idx="1"/>
          </p:nvPr>
        </p:nvSpPr>
        <p:spPr>
          <a:xfrm>
            <a:off x="457200" y="1722437"/>
            <a:ext cx="8229600" cy="4525963"/>
          </a:xfrm>
        </p:spPr>
        <p:txBody>
          <a:bodyPr/>
          <a:lstStyle/>
          <a:p>
            <a:r>
              <a:rPr lang="en-US" b="1" dirty="0">
                <a:solidFill>
                  <a:srgbClr val="C00000"/>
                </a:solidFill>
              </a:rPr>
              <a:t>Social Drinking is </a:t>
            </a:r>
            <a:r>
              <a:rPr lang="en-US" b="1" dirty="0" smtClean="0">
                <a:solidFill>
                  <a:srgbClr val="C00000"/>
                </a:solidFill>
              </a:rPr>
              <a:t>Sinful</a:t>
            </a:r>
          </a:p>
          <a:p>
            <a:endParaRPr lang="en-US" sz="800" b="1" dirty="0">
              <a:solidFill>
                <a:srgbClr val="C00000"/>
              </a:solidFill>
            </a:endParaRPr>
          </a:p>
          <a:p>
            <a:pPr lvl="1"/>
            <a:r>
              <a:rPr lang="en-US" b="1" dirty="0" smtClean="0"/>
              <a:t>“For </a:t>
            </a:r>
            <a:r>
              <a:rPr lang="en-US" b="1" dirty="0"/>
              <a:t>we have spent enough of our past lifetime in doing the will of the Gentiles--when we walked in lewdness, lusts, drunkenness, revelries, </a:t>
            </a:r>
            <a:r>
              <a:rPr lang="en-US" b="1" dirty="0">
                <a:solidFill>
                  <a:srgbClr val="C00000"/>
                </a:solidFill>
              </a:rPr>
              <a:t>drinking parties</a:t>
            </a:r>
            <a:r>
              <a:rPr lang="en-US" b="1" dirty="0"/>
              <a:t>, and abominable idolatries</a:t>
            </a:r>
            <a:r>
              <a:rPr lang="en-US" b="1" dirty="0" smtClean="0"/>
              <a:t>. In </a:t>
            </a:r>
            <a:r>
              <a:rPr lang="en-US" b="1" dirty="0"/>
              <a:t>regard to these, they think it strange that you do not run with them in the same flood of dissipation, speaking evil of </a:t>
            </a:r>
            <a:r>
              <a:rPr lang="en-US" b="1" dirty="0" smtClean="0"/>
              <a:t>you” (I </a:t>
            </a:r>
            <a:r>
              <a:rPr lang="en-US" b="1" dirty="0"/>
              <a:t>Peter </a:t>
            </a:r>
            <a:r>
              <a:rPr lang="en-US" b="1" dirty="0" smtClean="0"/>
              <a:t>4:3-4).</a:t>
            </a:r>
            <a:endParaRPr lang="en-US" b="1" dirty="0"/>
          </a:p>
          <a:p>
            <a:endParaRPr lang="en-US" dirty="0"/>
          </a:p>
          <a:p>
            <a:pPr lvl="1"/>
            <a:endParaRPr lang="en-US" b="1" dirty="0"/>
          </a:p>
          <a:p>
            <a:endParaRPr lang="en-US" dirty="0"/>
          </a:p>
          <a:p>
            <a:endParaRPr lang="en-US" dirty="0"/>
          </a:p>
        </p:txBody>
      </p:sp>
    </p:spTree>
    <p:extLst>
      <p:ext uri="{BB962C8B-B14F-4D97-AF65-F5344CB8AC3E}">
        <p14:creationId xmlns:p14="http://schemas.microsoft.com/office/powerpoint/2010/main" val="107713007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itchFamily="34" charset="0"/>
              </a:rPr>
              <a:t>Truth Will Offend Some Brethren </a:t>
            </a:r>
            <a:endParaRPr lang="en-US" dirty="0">
              <a:latin typeface="Berlin Sans FB"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solidFill>
                  <a:srgbClr val="C00000"/>
                </a:solidFill>
              </a:rPr>
              <a:t>Calling the Names of Denominations </a:t>
            </a:r>
          </a:p>
          <a:p>
            <a:endParaRPr lang="en-US" sz="1200" b="1" dirty="0" smtClean="0">
              <a:solidFill>
                <a:srgbClr val="C00000"/>
              </a:solidFill>
            </a:endParaRPr>
          </a:p>
          <a:p>
            <a:pPr lvl="1"/>
            <a:r>
              <a:rPr lang="en-US" b="1" dirty="0" smtClean="0"/>
              <a:t>“But </a:t>
            </a:r>
            <a:r>
              <a:rPr lang="en-US" b="1" dirty="0"/>
              <a:t>woe to you, </a:t>
            </a:r>
            <a:r>
              <a:rPr lang="en-US" b="1" dirty="0">
                <a:solidFill>
                  <a:srgbClr val="C00000"/>
                </a:solidFill>
              </a:rPr>
              <a:t>scribes </a:t>
            </a:r>
            <a:r>
              <a:rPr lang="en-US" b="1" dirty="0" smtClean="0">
                <a:solidFill>
                  <a:srgbClr val="C00000"/>
                </a:solidFill>
              </a:rPr>
              <a:t>&amp; </a:t>
            </a:r>
            <a:r>
              <a:rPr lang="en-US" b="1" dirty="0">
                <a:solidFill>
                  <a:srgbClr val="C00000"/>
                </a:solidFill>
              </a:rPr>
              <a:t>Pharisees</a:t>
            </a:r>
            <a:r>
              <a:rPr lang="en-US" b="1" dirty="0"/>
              <a:t>, hypocrites! For you shut up the kingdom of heaven against men; for you neither go in yourselves, nor do you allow those who are entering to go </a:t>
            </a:r>
            <a:r>
              <a:rPr lang="en-US" b="1" dirty="0" smtClean="0"/>
              <a:t>in” (Matt. 23:13; vv. 14, 15, 16, 23, 25, 27, 29)</a:t>
            </a:r>
          </a:p>
          <a:p>
            <a:pPr lvl="1"/>
            <a:endParaRPr lang="en-US" sz="900" b="1" dirty="0" smtClean="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anose="020E0602020502020306" pitchFamily="34" charset="0"/>
              </a:rPr>
              <a:t>Truth Will Offend Some Brethren</a:t>
            </a:r>
            <a:endParaRPr lang="en-US" dirty="0">
              <a:latin typeface="Berlin Sans FB" panose="020E0602020502020306" pitchFamily="34" charset="0"/>
            </a:endParaRPr>
          </a:p>
        </p:txBody>
      </p:sp>
      <p:sp>
        <p:nvSpPr>
          <p:cNvPr id="3" name="Content Placeholder 2"/>
          <p:cNvSpPr>
            <a:spLocks noGrp="1"/>
          </p:cNvSpPr>
          <p:nvPr>
            <p:ph idx="1"/>
          </p:nvPr>
        </p:nvSpPr>
        <p:spPr>
          <a:xfrm>
            <a:off x="457200" y="1646237"/>
            <a:ext cx="8229600" cy="4525963"/>
          </a:xfrm>
        </p:spPr>
        <p:txBody>
          <a:bodyPr>
            <a:noAutofit/>
          </a:bodyPr>
          <a:lstStyle/>
          <a:p>
            <a:r>
              <a:rPr lang="en-US" b="1" dirty="0">
                <a:solidFill>
                  <a:srgbClr val="C00000"/>
                </a:solidFill>
              </a:rPr>
              <a:t>Teaching on and Practicing Church </a:t>
            </a:r>
            <a:r>
              <a:rPr lang="en-US" b="1" dirty="0" smtClean="0">
                <a:solidFill>
                  <a:srgbClr val="C00000"/>
                </a:solidFill>
              </a:rPr>
              <a:t>Discipline</a:t>
            </a:r>
          </a:p>
          <a:p>
            <a:endParaRPr lang="en-US" sz="800" b="1" dirty="0">
              <a:solidFill>
                <a:srgbClr val="C00000"/>
              </a:solidFill>
            </a:endParaRPr>
          </a:p>
          <a:p>
            <a:pPr lvl="1"/>
            <a:r>
              <a:rPr lang="en-US" b="1" dirty="0"/>
              <a:t>“But we command you, brethren, in the name of our Lord Jesus Christ, that you </a:t>
            </a:r>
            <a:r>
              <a:rPr lang="en-US" b="1" dirty="0">
                <a:solidFill>
                  <a:srgbClr val="C00000"/>
                </a:solidFill>
              </a:rPr>
              <a:t>withdraw from every brother who walks disorderly </a:t>
            </a:r>
            <a:r>
              <a:rPr lang="en-US" b="1" dirty="0"/>
              <a:t>and not according to the tradition which he received from us… And if anyone does not obey our word in this epistle, note that person and do not keep company with him, that he may be ashamed</a:t>
            </a:r>
            <a:r>
              <a:rPr lang="en-US" b="1" dirty="0" smtClean="0"/>
              <a:t>. Yet </a:t>
            </a:r>
            <a:r>
              <a:rPr lang="en-US" b="1" dirty="0"/>
              <a:t>do not count him as an enemy, but admonish him as a </a:t>
            </a:r>
            <a:r>
              <a:rPr lang="en-US" b="1" dirty="0" smtClean="0"/>
              <a:t>brother” </a:t>
            </a:r>
            <a:r>
              <a:rPr lang="en-US" b="1" dirty="0"/>
              <a:t>(2 Thessalonians </a:t>
            </a:r>
            <a:r>
              <a:rPr lang="en-US" b="1" dirty="0" smtClean="0"/>
              <a:t>3:6, 14-15).</a:t>
            </a:r>
            <a:endParaRPr lang="en-US" dirty="0"/>
          </a:p>
        </p:txBody>
      </p:sp>
    </p:spTree>
    <p:extLst>
      <p:ext uri="{BB962C8B-B14F-4D97-AF65-F5344CB8AC3E}">
        <p14:creationId xmlns:p14="http://schemas.microsoft.com/office/powerpoint/2010/main" val="315258259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solidFill>
                  <a:schemeClr val="bg1"/>
                </a:solidFill>
                <a:latin typeface="Berlin Sans FB" panose="020E0602020502020306" pitchFamily="34" charset="0"/>
              </a:rPr>
              <a:t>Truth Will Offend Some Brethren</a:t>
            </a:r>
            <a:endParaRPr lang="en-US" dirty="0">
              <a:solidFill>
                <a:schemeClr val="bg1"/>
              </a:solidFill>
              <a:latin typeface="Berlin Sans FB" panose="020E0602020502020306" pitchFamily="34" charset="0"/>
            </a:endParaRPr>
          </a:p>
        </p:txBody>
      </p:sp>
      <p:sp>
        <p:nvSpPr>
          <p:cNvPr id="3" name="Content Placeholder 2"/>
          <p:cNvSpPr>
            <a:spLocks noGrp="1"/>
          </p:cNvSpPr>
          <p:nvPr>
            <p:ph idx="1"/>
          </p:nvPr>
        </p:nvSpPr>
        <p:spPr>
          <a:xfrm>
            <a:off x="457200" y="1722437"/>
            <a:ext cx="8229600" cy="4525963"/>
          </a:xfrm>
        </p:spPr>
        <p:txBody>
          <a:bodyPr/>
          <a:lstStyle/>
          <a:p>
            <a:r>
              <a:rPr lang="en-US" sz="3400" b="1" dirty="0" smtClean="0">
                <a:solidFill>
                  <a:srgbClr val="C00000"/>
                </a:solidFill>
              </a:rPr>
              <a:t>Preaching </a:t>
            </a:r>
            <a:r>
              <a:rPr lang="en-US" sz="3400" b="1" dirty="0">
                <a:solidFill>
                  <a:srgbClr val="C00000"/>
                </a:solidFill>
              </a:rPr>
              <a:t>Against Doctrinal </a:t>
            </a:r>
            <a:r>
              <a:rPr lang="en-US" sz="3400" b="1" dirty="0" smtClean="0">
                <a:solidFill>
                  <a:srgbClr val="C00000"/>
                </a:solidFill>
              </a:rPr>
              <a:t>Error</a:t>
            </a:r>
          </a:p>
          <a:p>
            <a:endParaRPr lang="en-US" sz="1200" b="1" dirty="0">
              <a:solidFill>
                <a:srgbClr val="C00000"/>
              </a:solidFill>
            </a:endParaRPr>
          </a:p>
          <a:p>
            <a:pPr lvl="1"/>
            <a:r>
              <a:rPr lang="en-US" sz="3000" b="1" dirty="0" smtClean="0"/>
              <a:t>Days of Creation (Gen</a:t>
            </a:r>
            <a:r>
              <a:rPr lang="en-US" sz="3000" b="1" dirty="0"/>
              <a:t>. </a:t>
            </a:r>
            <a:r>
              <a:rPr lang="en-US" sz="3000" b="1" dirty="0" smtClean="0"/>
              <a:t>1-2; Psalm 33:6-9)</a:t>
            </a:r>
          </a:p>
          <a:p>
            <a:pPr lvl="1"/>
            <a:endParaRPr lang="en-US" sz="1200" b="1" dirty="0" smtClean="0"/>
          </a:p>
          <a:p>
            <a:pPr lvl="1"/>
            <a:r>
              <a:rPr lang="en-US" sz="3000" b="1" dirty="0" smtClean="0"/>
              <a:t>Marriage, Divorce, &amp; Remarriage (Matt</a:t>
            </a:r>
            <a:r>
              <a:rPr lang="en-US" sz="3000" b="1" dirty="0"/>
              <a:t>. </a:t>
            </a:r>
            <a:r>
              <a:rPr lang="en-US" sz="3000" b="1" dirty="0" smtClean="0"/>
              <a:t>19:9)</a:t>
            </a:r>
          </a:p>
          <a:p>
            <a:pPr lvl="1"/>
            <a:endParaRPr lang="en-US" sz="1200" b="1" dirty="0" smtClean="0"/>
          </a:p>
          <a:p>
            <a:pPr lvl="1"/>
            <a:r>
              <a:rPr lang="en-US" sz="3000" b="1" dirty="0" smtClean="0"/>
              <a:t>Fellowship (Romans </a:t>
            </a:r>
            <a:r>
              <a:rPr lang="en-US" sz="3000" b="1" dirty="0"/>
              <a:t>14; </a:t>
            </a:r>
            <a:r>
              <a:rPr lang="en-US" sz="3000" b="1" dirty="0" smtClean="0"/>
              <a:t>2 John 9-11)</a:t>
            </a:r>
            <a:endParaRPr lang="en-US" sz="900" b="1" dirty="0"/>
          </a:p>
        </p:txBody>
      </p:sp>
    </p:spTree>
    <p:extLst>
      <p:ext uri="{BB962C8B-B14F-4D97-AF65-F5344CB8AC3E}">
        <p14:creationId xmlns:p14="http://schemas.microsoft.com/office/powerpoint/2010/main" val="354453042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anose="020E0602020502020306" pitchFamily="34" charset="0"/>
              </a:rPr>
              <a:t>Truth Will Offend Some Brethren</a:t>
            </a:r>
            <a:endParaRPr lang="en-US" dirty="0">
              <a:latin typeface="Berlin Sans FB" panose="020E0602020502020306"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a:solidFill>
                  <a:srgbClr val="C00000"/>
                </a:solidFill>
              </a:rPr>
              <a:t>Identifying False Teachers by </a:t>
            </a:r>
            <a:r>
              <a:rPr lang="en-US" b="1" dirty="0" smtClean="0">
                <a:solidFill>
                  <a:srgbClr val="C00000"/>
                </a:solidFill>
              </a:rPr>
              <a:t>Name</a:t>
            </a:r>
          </a:p>
          <a:p>
            <a:endParaRPr lang="en-US" sz="800" b="1" dirty="0">
              <a:solidFill>
                <a:srgbClr val="C00000"/>
              </a:solidFill>
            </a:endParaRPr>
          </a:p>
          <a:p>
            <a:pPr lvl="1"/>
            <a:r>
              <a:rPr lang="en-US" b="1" dirty="0" smtClean="0"/>
              <a:t>“Now </a:t>
            </a:r>
            <a:r>
              <a:rPr lang="en-US" b="1" dirty="0"/>
              <a:t>I urge you, brethren, </a:t>
            </a:r>
            <a:r>
              <a:rPr lang="en-US" b="1" dirty="0">
                <a:solidFill>
                  <a:srgbClr val="C00000"/>
                </a:solidFill>
              </a:rPr>
              <a:t>note</a:t>
            </a:r>
            <a:r>
              <a:rPr lang="en-US" b="1" dirty="0"/>
              <a:t> those who cause divisions and offenses, contrary to the doctrine which you learned, </a:t>
            </a:r>
            <a:r>
              <a:rPr lang="en-US" b="1" dirty="0" smtClean="0"/>
              <a:t>&amp; </a:t>
            </a:r>
            <a:r>
              <a:rPr lang="en-US" b="1" dirty="0">
                <a:solidFill>
                  <a:srgbClr val="C00000"/>
                </a:solidFill>
              </a:rPr>
              <a:t>avoid </a:t>
            </a:r>
            <a:r>
              <a:rPr lang="en-US" b="1" dirty="0" smtClean="0">
                <a:solidFill>
                  <a:srgbClr val="C00000"/>
                </a:solidFill>
              </a:rPr>
              <a:t>them</a:t>
            </a:r>
            <a:r>
              <a:rPr lang="en-US" b="1" dirty="0" smtClean="0"/>
              <a:t>” (Rom. 16:17). </a:t>
            </a:r>
          </a:p>
          <a:p>
            <a:pPr lvl="1"/>
            <a:endParaRPr lang="en-US" sz="1000" b="1" dirty="0" smtClean="0"/>
          </a:p>
          <a:p>
            <a:pPr lvl="1"/>
            <a:r>
              <a:rPr lang="en-US" b="1" dirty="0" smtClean="0"/>
              <a:t>“And </a:t>
            </a:r>
            <a:r>
              <a:rPr lang="en-US" b="1" dirty="0"/>
              <a:t>their message will spread like cancer. </a:t>
            </a:r>
            <a:r>
              <a:rPr lang="en-US" b="1" dirty="0" err="1">
                <a:solidFill>
                  <a:srgbClr val="C00000"/>
                </a:solidFill>
              </a:rPr>
              <a:t>Hymenaeus</a:t>
            </a:r>
            <a:r>
              <a:rPr lang="en-US" b="1" dirty="0">
                <a:solidFill>
                  <a:srgbClr val="C00000"/>
                </a:solidFill>
              </a:rPr>
              <a:t> and </a:t>
            </a:r>
            <a:r>
              <a:rPr lang="en-US" b="1" dirty="0" err="1">
                <a:solidFill>
                  <a:srgbClr val="C00000"/>
                </a:solidFill>
              </a:rPr>
              <a:t>Philetus</a:t>
            </a:r>
            <a:r>
              <a:rPr lang="en-US" b="1" dirty="0">
                <a:solidFill>
                  <a:srgbClr val="C00000"/>
                </a:solidFill>
              </a:rPr>
              <a:t> </a:t>
            </a:r>
            <a:r>
              <a:rPr lang="en-US" b="1" dirty="0"/>
              <a:t>are of this sort</a:t>
            </a:r>
            <a:r>
              <a:rPr lang="en-US" b="1" dirty="0" smtClean="0"/>
              <a:t>, who </a:t>
            </a:r>
            <a:r>
              <a:rPr lang="en-US" b="1" dirty="0"/>
              <a:t>have strayed concerning the truth, saying that the resurrection is already past; and they overthrow the faith of </a:t>
            </a:r>
            <a:r>
              <a:rPr lang="en-US" b="1" dirty="0" smtClean="0"/>
              <a:t>some” (2 </a:t>
            </a:r>
            <a:r>
              <a:rPr lang="en-US" b="1" dirty="0"/>
              <a:t>Tim. </a:t>
            </a:r>
            <a:r>
              <a:rPr lang="en-US" b="1" dirty="0" smtClean="0"/>
              <a:t>2:17-18).</a:t>
            </a:r>
            <a:endParaRPr lang="en-US" b="1" dirty="0"/>
          </a:p>
          <a:p>
            <a:endParaRPr lang="en-US" dirty="0"/>
          </a:p>
          <a:p>
            <a:endParaRPr lang="en-US" dirty="0"/>
          </a:p>
        </p:txBody>
      </p:sp>
    </p:spTree>
    <p:extLst>
      <p:ext uri="{BB962C8B-B14F-4D97-AF65-F5344CB8AC3E}">
        <p14:creationId xmlns:p14="http://schemas.microsoft.com/office/powerpoint/2010/main" val="382678141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dirty="0" smtClean="0">
                <a:latin typeface="Berlin Sans FB" pitchFamily="34" charset="0"/>
              </a:rPr>
              <a:t>How To Avoid Offending Others</a:t>
            </a:r>
            <a:endParaRPr lang="en-US" dirty="0">
              <a:latin typeface="Berlin Sans FB"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t>Never preach on anything considered “negative” or “controversial.”</a:t>
            </a:r>
          </a:p>
          <a:p>
            <a:endParaRPr lang="en-US" sz="900" b="1" dirty="0" smtClean="0"/>
          </a:p>
          <a:p>
            <a:r>
              <a:rPr lang="en-US" b="1" dirty="0" smtClean="0"/>
              <a:t>Avoid being specific. Preach in generalities.</a:t>
            </a:r>
          </a:p>
          <a:p>
            <a:endParaRPr lang="en-US" sz="900" b="1" dirty="0" smtClean="0"/>
          </a:p>
          <a:p>
            <a:r>
              <a:rPr lang="en-US" b="1" dirty="0" smtClean="0"/>
              <a:t>Do not demand Bible authority for doctrine and practices.</a:t>
            </a:r>
          </a:p>
          <a:p>
            <a:endParaRPr lang="en-US" sz="900" b="1" dirty="0" smtClean="0"/>
          </a:p>
          <a:p>
            <a:r>
              <a:rPr lang="en-US" b="1" dirty="0" smtClean="0"/>
              <a:t>Compromise </a:t>
            </a:r>
            <a:r>
              <a:rPr lang="en-US" b="1" dirty="0"/>
              <a:t>with sin and error</a:t>
            </a:r>
            <a:r>
              <a:rPr lang="en-US" b="1" dirty="0" smtClean="0"/>
              <a:t>. Fellowship it!</a:t>
            </a:r>
          </a:p>
          <a:p>
            <a:endParaRPr lang="en-US" sz="1000" b="1" dirty="0" smtClean="0"/>
          </a:p>
          <a:p>
            <a:r>
              <a:rPr lang="en-US" b="1" dirty="0"/>
              <a:t>Never condemn anything or anyone</a:t>
            </a:r>
            <a:r>
              <a:rPr lang="en-US" b="1" dirty="0" smtClean="0"/>
              <a:t>.</a:t>
            </a:r>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325562"/>
          </a:xfrm>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sz="4800" b="1" dirty="0" smtClean="0">
                <a:latin typeface="Californian FB" pitchFamily="18" charset="0"/>
              </a:rPr>
              <a:t>Does This Offend You?</a:t>
            </a:r>
            <a:br>
              <a:rPr lang="en-US" sz="4800" b="1" dirty="0" smtClean="0">
                <a:latin typeface="Californian FB" pitchFamily="18" charset="0"/>
              </a:rPr>
            </a:br>
            <a:r>
              <a:rPr lang="en-US" sz="3600" b="1" dirty="0" smtClean="0">
                <a:latin typeface="Times New Roman" pitchFamily="18" charset="0"/>
                <a:cs typeface="Times New Roman" pitchFamily="18" charset="0"/>
              </a:rPr>
              <a:t>John 6:61</a:t>
            </a:r>
            <a:endParaRPr lang="en-US" b="1"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05000"/>
            <a:ext cx="76200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08714"/>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erlin Sans FB" pitchFamily="34" charset="0"/>
              </a:rPr>
              <a:t>John 6:60-63</a:t>
            </a:r>
            <a:endParaRPr lang="en-US" sz="4800" dirty="0">
              <a:latin typeface="Berlin Sans FB" pitchFamily="34" charset="0"/>
            </a:endParaRPr>
          </a:p>
        </p:txBody>
      </p:sp>
      <p:sp>
        <p:nvSpPr>
          <p:cNvPr id="5" name="Content Placeholder 4"/>
          <p:cNvSpPr>
            <a:spLocks noGrp="1"/>
          </p:cNvSpPr>
          <p:nvPr>
            <p:ph idx="1"/>
          </p:nvPr>
        </p:nvSpPr>
        <p:spPr>
          <a:xfrm>
            <a:off x="457200" y="1646237"/>
            <a:ext cx="8229600" cy="4525963"/>
          </a:xfrm>
        </p:spPr>
        <p:txBody>
          <a:bodyPr>
            <a:noAutofit/>
          </a:bodyPr>
          <a:lstStyle/>
          <a:p>
            <a:r>
              <a:rPr lang="en-US" b="1" dirty="0" smtClean="0">
                <a:solidFill>
                  <a:srgbClr val="C00000"/>
                </a:solidFill>
              </a:rPr>
              <a:t>60</a:t>
            </a:r>
            <a:r>
              <a:rPr lang="en-US" b="1" dirty="0" smtClean="0"/>
              <a:t>  Therefore many of His disciples, when they heard this, said, “This is a hard saying; who can understand it?”  </a:t>
            </a:r>
            <a:r>
              <a:rPr lang="en-US" b="1" dirty="0" smtClean="0">
                <a:solidFill>
                  <a:srgbClr val="C00000"/>
                </a:solidFill>
              </a:rPr>
              <a:t>61</a:t>
            </a:r>
            <a:r>
              <a:rPr lang="en-US" b="1" dirty="0" smtClean="0"/>
              <a:t>  When Jesus knew in Himself that His disciples complained about this, He said to them, “Does this offend you? </a:t>
            </a:r>
            <a:r>
              <a:rPr lang="en-US" b="1" dirty="0" smtClean="0">
                <a:solidFill>
                  <a:srgbClr val="C00000"/>
                </a:solidFill>
              </a:rPr>
              <a:t>62</a:t>
            </a:r>
            <a:r>
              <a:rPr lang="en-US" b="1" dirty="0" smtClean="0"/>
              <a:t>  What then if you should see the Son of Man ascend where He was before?   </a:t>
            </a:r>
            <a:r>
              <a:rPr lang="en-US" b="1" dirty="0" smtClean="0">
                <a:solidFill>
                  <a:srgbClr val="C00000"/>
                </a:solidFill>
              </a:rPr>
              <a:t>63  </a:t>
            </a:r>
            <a:r>
              <a:rPr lang="en-US" b="1" dirty="0" smtClean="0"/>
              <a:t>It is the Spirit who gives life; the flesh profits nothing. The words that I speak to you are spirit, and they are life.”</a:t>
            </a:r>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erlin Sans FB" pitchFamily="34" charset="0"/>
              </a:rPr>
              <a:t>John 6:64-66</a:t>
            </a:r>
            <a:endParaRPr lang="en-US" sz="4800" dirty="0">
              <a:latin typeface="Berlin Sans FB"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solidFill>
                  <a:srgbClr val="C00000"/>
                </a:solidFill>
              </a:rPr>
              <a:t>64</a:t>
            </a:r>
            <a:r>
              <a:rPr lang="en-US" b="1" dirty="0" smtClean="0"/>
              <a:t>  “But there are some of you who do not believe.” For Jesus knew from the beginning who they were who did not believe, and who would betray Him.  </a:t>
            </a:r>
            <a:r>
              <a:rPr lang="en-US" b="1" dirty="0" smtClean="0">
                <a:solidFill>
                  <a:srgbClr val="C00000"/>
                </a:solidFill>
              </a:rPr>
              <a:t>65</a:t>
            </a:r>
            <a:r>
              <a:rPr lang="en-US" b="1" dirty="0" smtClean="0"/>
              <a:t> And He said, “Therefore I have said to you that no one can come to Me unless it has been granted to him by My Father.”  </a:t>
            </a:r>
            <a:r>
              <a:rPr lang="en-US" b="1" dirty="0" smtClean="0">
                <a:solidFill>
                  <a:srgbClr val="C00000"/>
                </a:solidFill>
              </a:rPr>
              <a:t>66</a:t>
            </a:r>
            <a:r>
              <a:rPr lang="en-US" b="1" dirty="0" smtClean="0"/>
              <a:t> From that time many of His disciples went back and walked with Him no more.</a:t>
            </a:r>
          </a:p>
          <a:p>
            <a:endParaRPr lang="en-US"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sz="4800" b="1" dirty="0" smtClean="0">
                <a:latin typeface="Californian FB" pitchFamily="18" charset="0"/>
              </a:rPr>
              <a:t>Does This Offend You?</a:t>
            </a:r>
            <a:br>
              <a:rPr lang="en-US" sz="4800" b="1" dirty="0" smtClean="0">
                <a:latin typeface="Californian FB" pitchFamily="18" charset="0"/>
              </a:rPr>
            </a:br>
            <a:r>
              <a:rPr lang="en-US" sz="3600" b="1" dirty="0" smtClean="0">
                <a:latin typeface="Times New Roman" pitchFamily="18" charset="0"/>
                <a:cs typeface="Times New Roman" pitchFamily="18" charset="0"/>
              </a:rPr>
              <a:t>John 6:61</a:t>
            </a:r>
            <a:endParaRPr lang="en-US" sz="3600" b="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05000"/>
            <a:ext cx="76200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fontScale="90000"/>
          </a:bodyPr>
          <a:lstStyle/>
          <a:p>
            <a:r>
              <a:rPr lang="en-US" b="1" dirty="0" smtClean="0">
                <a:latin typeface="Californian FB" pitchFamily="18" charset="0"/>
              </a:rPr>
              <a:t>How God’s Word is to be Preached</a:t>
            </a:r>
            <a:endParaRPr lang="en-US" b="1" dirty="0">
              <a:latin typeface="Californian FB" pitchFamily="18" charset="0"/>
            </a:endParaRPr>
          </a:p>
        </p:txBody>
      </p:sp>
      <p:sp>
        <p:nvSpPr>
          <p:cNvPr id="4" name="Content Placeholder 3"/>
          <p:cNvSpPr>
            <a:spLocks noGrp="1"/>
          </p:cNvSpPr>
          <p:nvPr>
            <p:ph idx="1"/>
          </p:nvPr>
        </p:nvSpPr>
        <p:spPr>
          <a:xfrm>
            <a:off x="457200" y="1828800"/>
            <a:ext cx="8229600" cy="4525963"/>
          </a:xfrm>
        </p:spPr>
        <p:txBody>
          <a:bodyPr>
            <a:normAutofit/>
          </a:bodyPr>
          <a:lstStyle/>
          <a:p>
            <a:r>
              <a:rPr lang="en-US" b="1" dirty="0" smtClean="0"/>
              <a:t>Speak the truth in </a:t>
            </a:r>
            <a:r>
              <a:rPr lang="en-US" b="1" dirty="0" smtClean="0">
                <a:solidFill>
                  <a:srgbClr val="C00000"/>
                </a:solidFill>
              </a:rPr>
              <a:t>love</a:t>
            </a:r>
            <a:r>
              <a:rPr lang="en-US" b="1" dirty="0" smtClean="0"/>
              <a:t> (Ephesians 4:15).</a:t>
            </a:r>
          </a:p>
          <a:p>
            <a:endParaRPr lang="en-US" sz="1000" b="1" dirty="0" smtClean="0"/>
          </a:p>
          <a:p>
            <a:r>
              <a:rPr lang="en-US" b="1" dirty="0" smtClean="0"/>
              <a:t>With </a:t>
            </a:r>
            <a:r>
              <a:rPr lang="en-US" b="1" dirty="0" smtClean="0">
                <a:solidFill>
                  <a:srgbClr val="C00000"/>
                </a:solidFill>
              </a:rPr>
              <a:t>humility</a:t>
            </a:r>
            <a:r>
              <a:rPr lang="en-US" b="1" dirty="0" smtClean="0"/>
              <a:t> (2 Timothy 2:25).</a:t>
            </a:r>
          </a:p>
          <a:p>
            <a:endParaRPr lang="en-US" sz="1000" b="1" dirty="0" smtClean="0"/>
          </a:p>
          <a:p>
            <a:r>
              <a:rPr lang="en-US" b="1" dirty="0" smtClean="0"/>
              <a:t>From </a:t>
            </a:r>
            <a:r>
              <a:rPr lang="en-US" b="1" dirty="0" smtClean="0">
                <a:solidFill>
                  <a:srgbClr val="C00000"/>
                </a:solidFill>
              </a:rPr>
              <a:t>good will</a:t>
            </a:r>
            <a:r>
              <a:rPr lang="en-US" b="1" dirty="0" smtClean="0"/>
              <a:t> (Philippians 1:15).</a:t>
            </a:r>
          </a:p>
          <a:p>
            <a:endParaRPr lang="en-US" sz="1000" b="1" dirty="0" smtClean="0"/>
          </a:p>
          <a:p>
            <a:r>
              <a:rPr lang="en-US" b="1" dirty="0" smtClean="0"/>
              <a:t>In </a:t>
            </a:r>
            <a:r>
              <a:rPr lang="en-US" b="1" dirty="0" smtClean="0">
                <a:solidFill>
                  <a:srgbClr val="C00000"/>
                </a:solidFill>
              </a:rPr>
              <a:t>sincerity</a:t>
            </a:r>
            <a:r>
              <a:rPr lang="en-US" b="1" dirty="0" smtClean="0"/>
              <a:t> (2 Corinthians 2:17; Phil. 1:16).</a:t>
            </a:r>
          </a:p>
          <a:p>
            <a:endParaRPr lang="en-US" sz="1000" b="1" dirty="0" smtClean="0"/>
          </a:p>
          <a:p>
            <a:r>
              <a:rPr lang="en-US" b="1" dirty="0" smtClean="0"/>
              <a:t>Out of </a:t>
            </a:r>
            <a:r>
              <a:rPr lang="en-US" b="1" dirty="0" smtClean="0">
                <a:solidFill>
                  <a:srgbClr val="C00000"/>
                </a:solidFill>
              </a:rPr>
              <a:t>love</a:t>
            </a:r>
            <a:r>
              <a:rPr lang="en-US" b="1" dirty="0" smtClean="0"/>
              <a:t> (Philippians 1:17).</a:t>
            </a:r>
          </a:p>
          <a:p>
            <a:endParaRPr lang="en-US" sz="1000" b="1" dirty="0" smtClean="0"/>
          </a:p>
          <a:p>
            <a:r>
              <a:rPr lang="en-US" b="1" dirty="0" smtClean="0"/>
              <a:t>With </a:t>
            </a:r>
            <a:r>
              <a:rPr lang="en-US" b="1" dirty="0" smtClean="0">
                <a:solidFill>
                  <a:srgbClr val="C00000"/>
                </a:solidFill>
              </a:rPr>
              <a:t>boldness</a:t>
            </a:r>
            <a:r>
              <a:rPr lang="en-US" b="1" dirty="0" smtClean="0"/>
              <a:t> (Ephesians 6:20).</a:t>
            </a:r>
            <a:endParaRPr lang="en-US" b="1" dirty="0"/>
          </a:p>
        </p:txBody>
      </p:sp>
    </p:spTree>
    <p:extLst>
      <p:ext uri="{BB962C8B-B14F-4D97-AF65-F5344CB8AC3E}">
        <p14:creationId xmlns:p14="http://schemas.microsoft.com/office/powerpoint/2010/main" val="71845987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1000"/>
                                        <p:tgtEl>
                                          <p:spTgt spid="4">
                                            <p:txEl>
                                              <p:pRg st="6" end="6"/>
                                            </p:txEl>
                                          </p:spTgt>
                                        </p:tgtEl>
                                      </p:cBhvr>
                                    </p:animEffect>
                                    <p:anim calcmode="lin" valueType="num">
                                      <p:cBhvr>
                                        <p:cTn id="2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fade">
                                      <p:cBhvr>
                                        <p:cTn id="35" dur="1000"/>
                                        <p:tgtEl>
                                          <p:spTgt spid="4">
                                            <p:txEl>
                                              <p:pRg st="8" end="8"/>
                                            </p:txEl>
                                          </p:spTgt>
                                        </p:tgtEl>
                                      </p:cBhvr>
                                    </p:animEffect>
                                    <p:anim calcmode="lin" valueType="num">
                                      <p:cBhvr>
                                        <p:cTn id="3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fade">
                                      <p:cBhvr>
                                        <p:cTn id="42" dur="1000"/>
                                        <p:tgtEl>
                                          <p:spTgt spid="4">
                                            <p:txEl>
                                              <p:pRg st="10" end="10"/>
                                            </p:txEl>
                                          </p:spTgt>
                                        </p:tgtEl>
                                      </p:cBhvr>
                                    </p:animEffect>
                                    <p:anim calcmode="lin" valueType="num">
                                      <p:cBhvr>
                                        <p:cTn id="4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itchFamily="34" charset="0"/>
              </a:rPr>
              <a:t>Truth Will Offend Some Brethren</a:t>
            </a:r>
            <a:endParaRPr lang="en-US" dirty="0">
              <a:latin typeface="Berlin Sans FB"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sz="3100" b="1" dirty="0" smtClean="0"/>
              <a:t>“For the time will come when </a:t>
            </a:r>
            <a:r>
              <a:rPr lang="en-US" sz="3100" b="1" dirty="0" smtClean="0">
                <a:solidFill>
                  <a:srgbClr val="C00000"/>
                </a:solidFill>
              </a:rPr>
              <a:t>they will not endure sound doctrine</a:t>
            </a:r>
            <a:r>
              <a:rPr lang="en-US" sz="3100" b="1" dirty="0" smtClean="0"/>
              <a:t>, but according to their own desires, because they have itching ears, they will heap up for themselves teachers; and they will turn their ears away from the truth, and be turned aside to fables” (2 Tim. 4:3-4).</a:t>
            </a:r>
          </a:p>
          <a:p>
            <a:endParaRPr lang="en-US" sz="1400" b="1" dirty="0" smtClean="0"/>
          </a:p>
          <a:p>
            <a:r>
              <a:rPr lang="en-US" sz="3100" b="1" dirty="0" smtClean="0"/>
              <a:t>“Have I therefore become your </a:t>
            </a:r>
            <a:r>
              <a:rPr lang="en-US" sz="3100" b="1" dirty="0" smtClean="0">
                <a:solidFill>
                  <a:srgbClr val="C00000"/>
                </a:solidFill>
              </a:rPr>
              <a:t>enemy because I tell you the truth</a:t>
            </a:r>
            <a:r>
              <a:rPr lang="en-US" sz="3100" b="1" dirty="0" smtClean="0"/>
              <a:t>?” (Galatians 4:16)</a:t>
            </a:r>
            <a:endParaRPr lang="en-US" sz="31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itchFamily="34" charset="0"/>
              </a:rPr>
              <a:t>Truth Will Offend Some Brethren</a:t>
            </a:r>
            <a:endParaRPr lang="en-US" dirty="0">
              <a:latin typeface="Berlin Sans FB"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solidFill>
                  <a:srgbClr val="C00000"/>
                </a:solidFill>
              </a:rPr>
              <a:t>Do Not Forsake the Assembling of the Saints</a:t>
            </a:r>
          </a:p>
          <a:p>
            <a:endParaRPr lang="en-US" sz="800" b="1" dirty="0" smtClean="0">
              <a:solidFill>
                <a:srgbClr val="C00000"/>
              </a:solidFill>
            </a:endParaRPr>
          </a:p>
          <a:p>
            <a:pPr lvl="1"/>
            <a:r>
              <a:rPr lang="en-US" b="1" dirty="0" smtClean="0"/>
              <a:t>“And </a:t>
            </a:r>
            <a:r>
              <a:rPr lang="en-US" b="1" dirty="0"/>
              <a:t>let us consider one another in order to stir up love and good works</a:t>
            </a:r>
            <a:r>
              <a:rPr lang="en-US" b="1" dirty="0" smtClean="0"/>
              <a:t>, </a:t>
            </a:r>
            <a:r>
              <a:rPr lang="en-US" b="1" dirty="0" smtClean="0">
                <a:solidFill>
                  <a:srgbClr val="C00000"/>
                </a:solidFill>
              </a:rPr>
              <a:t>not </a:t>
            </a:r>
            <a:r>
              <a:rPr lang="en-US" b="1" dirty="0">
                <a:solidFill>
                  <a:srgbClr val="C00000"/>
                </a:solidFill>
              </a:rPr>
              <a:t>forsaking the assembling of ourselves together</a:t>
            </a:r>
            <a:r>
              <a:rPr lang="en-US" b="1" dirty="0"/>
              <a:t>, as is the manner of some, but exhorting one another, and so much the more as you see the Day </a:t>
            </a:r>
            <a:r>
              <a:rPr lang="en-US" b="1" dirty="0" smtClean="0"/>
              <a:t>approaching” (Hebrews 10:24-25).</a:t>
            </a:r>
          </a:p>
          <a:p>
            <a:pPr lvl="1"/>
            <a:endParaRPr lang="en-US" sz="900" b="1" dirty="0" smtClean="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anose="020E0602020502020306" pitchFamily="34" charset="0"/>
              </a:rPr>
              <a:t>Truth Will Offend Some Brethren</a:t>
            </a:r>
            <a:endParaRPr lang="en-US" dirty="0">
              <a:latin typeface="Berlin Sans FB" panose="020E0602020502020306" pitchFamily="34" charset="0"/>
            </a:endParaRPr>
          </a:p>
        </p:txBody>
      </p:sp>
      <p:sp>
        <p:nvSpPr>
          <p:cNvPr id="3" name="Content Placeholder 2"/>
          <p:cNvSpPr>
            <a:spLocks noGrp="1"/>
          </p:cNvSpPr>
          <p:nvPr>
            <p:ph idx="1"/>
          </p:nvPr>
        </p:nvSpPr>
        <p:spPr/>
        <p:txBody>
          <a:bodyPr>
            <a:noAutofit/>
          </a:bodyPr>
          <a:lstStyle/>
          <a:p>
            <a:r>
              <a:rPr lang="en-US" b="1" dirty="0">
                <a:solidFill>
                  <a:srgbClr val="C00000"/>
                </a:solidFill>
              </a:rPr>
              <a:t>Wear Clothing that is Modest</a:t>
            </a:r>
          </a:p>
          <a:p>
            <a:pPr lvl="1"/>
            <a:r>
              <a:rPr lang="en-US" b="1" dirty="0" smtClean="0"/>
              <a:t>“in </a:t>
            </a:r>
            <a:r>
              <a:rPr lang="en-US" b="1" dirty="0"/>
              <a:t>like manner also, that the women adorn themselves in </a:t>
            </a:r>
            <a:r>
              <a:rPr lang="en-US" b="1" dirty="0">
                <a:solidFill>
                  <a:srgbClr val="C00000"/>
                </a:solidFill>
              </a:rPr>
              <a:t>modest apparel</a:t>
            </a:r>
            <a:r>
              <a:rPr lang="en-US" b="1" dirty="0"/>
              <a:t>, with propriety and moderation, not with braided hair or gold or pearls or costly clothing</a:t>
            </a:r>
            <a:r>
              <a:rPr lang="en-US" b="1" dirty="0" smtClean="0"/>
              <a:t>, but</a:t>
            </a:r>
            <a:r>
              <a:rPr lang="en-US" b="1" dirty="0"/>
              <a:t>, which is proper for women </a:t>
            </a:r>
            <a:r>
              <a:rPr lang="en-US" b="1" dirty="0">
                <a:solidFill>
                  <a:srgbClr val="C00000"/>
                </a:solidFill>
              </a:rPr>
              <a:t>professing godliness</a:t>
            </a:r>
            <a:r>
              <a:rPr lang="en-US" b="1" dirty="0"/>
              <a:t>, with good </a:t>
            </a:r>
            <a:r>
              <a:rPr lang="en-US" b="1" dirty="0" smtClean="0"/>
              <a:t>works”  (I Timothy 2:9-10).</a:t>
            </a:r>
          </a:p>
          <a:p>
            <a:pPr lvl="1"/>
            <a:endParaRPr lang="en-US" sz="600" b="1" dirty="0" smtClean="0"/>
          </a:p>
          <a:p>
            <a:pPr lvl="1"/>
            <a:r>
              <a:rPr lang="en-US" b="1" dirty="0" smtClean="0"/>
              <a:t>“And </a:t>
            </a:r>
            <a:r>
              <a:rPr lang="en-US" b="1" dirty="0"/>
              <a:t>do </a:t>
            </a:r>
            <a:r>
              <a:rPr lang="en-US" b="1" dirty="0">
                <a:solidFill>
                  <a:srgbClr val="C00000"/>
                </a:solidFill>
              </a:rPr>
              <a:t>not</a:t>
            </a:r>
            <a:r>
              <a:rPr lang="en-US" b="1" dirty="0"/>
              <a:t> be </a:t>
            </a:r>
            <a:r>
              <a:rPr lang="en-US" b="1" dirty="0">
                <a:solidFill>
                  <a:srgbClr val="C00000"/>
                </a:solidFill>
              </a:rPr>
              <a:t>conformed</a:t>
            </a:r>
            <a:r>
              <a:rPr lang="en-US" b="1" dirty="0"/>
              <a:t> to this world, </a:t>
            </a:r>
            <a:r>
              <a:rPr lang="en-US" b="1" dirty="0">
                <a:solidFill>
                  <a:srgbClr val="C00000"/>
                </a:solidFill>
              </a:rPr>
              <a:t>but</a:t>
            </a:r>
            <a:r>
              <a:rPr lang="en-US" b="1" dirty="0"/>
              <a:t> be </a:t>
            </a:r>
            <a:r>
              <a:rPr lang="en-US" b="1" dirty="0">
                <a:solidFill>
                  <a:srgbClr val="C00000"/>
                </a:solidFill>
              </a:rPr>
              <a:t>transformed</a:t>
            </a:r>
            <a:r>
              <a:rPr lang="en-US" b="1" dirty="0"/>
              <a:t> by the renewing of your mind, that you may prove what is that good and acceptable and perfect will of </a:t>
            </a:r>
            <a:r>
              <a:rPr lang="en-US" b="1" dirty="0" smtClean="0"/>
              <a:t>God” (Romans 12:2).</a:t>
            </a:r>
          </a:p>
        </p:txBody>
      </p:sp>
    </p:spTree>
    <p:extLst>
      <p:ext uri="{BB962C8B-B14F-4D97-AF65-F5344CB8AC3E}">
        <p14:creationId xmlns:p14="http://schemas.microsoft.com/office/powerpoint/2010/main" val="409525041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anose="020E0602020502020306" pitchFamily="34" charset="0"/>
              </a:rPr>
              <a:t>Truth Will Offend Some Brethren</a:t>
            </a:r>
            <a:endParaRPr lang="en-US" dirty="0">
              <a:latin typeface="Berlin Sans FB" panose="020E0602020502020306" pitchFamily="34" charset="0"/>
            </a:endParaRPr>
          </a:p>
        </p:txBody>
      </p:sp>
      <p:sp>
        <p:nvSpPr>
          <p:cNvPr id="3" name="Content Placeholder 2"/>
          <p:cNvSpPr>
            <a:spLocks noGrp="1"/>
          </p:cNvSpPr>
          <p:nvPr>
            <p:ph idx="1"/>
          </p:nvPr>
        </p:nvSpPr>
        <p:spPr/>
        <p:txBody>
          <a:bodyPr>
            <a:noAutofit/>
          </a:bodyPr>
          <a:lstStyle/>
          <a:p>
            <a:r>
              <a:rPr lang="en-US" b="1" dirty="0" smtClean="0">
                <a:solidFill>
                  <a:srgbClr val="C00000"/>
                </a:solidFill>
              </a:rPr>
              <a:t>Wear Clothing that is Modest</a:t>
            </a:r>
          </a:p>
          <a:p>
            <a:pPr lvl="1"/>
            <a:r>
              <a:rPr lang="en-US" b="1" dirty="0" smtClean="0"/>
              <a:t>“And </a:t>
            </a:r>
            <a:r>
              <a:rPr lang="en-US" b="1" dirty="0"/>
              <a:t>you shall make for them linen trousers to </a:t>
            </a:r>
            <a:r>
              <a:rPr lang="en-US" b="1" u="sng" dirty="0"/>
              <a:t>cover</a:t>
            </a:r>
            <a:r>
              <a:rPr lang="en-US" b="1" dirty="0"/>
              <a:t> </a:t>
            </a:r>
            <a:r>
              <a:rPr lang="en-US" b="1" u="sng" dirty="0"/>
              <a:t>their</a:t>
            </a:r>
            <a:r>
              <a:rPr lang="en-US" b="1" dirty="0"/>
              <a:t> </a:t>
            </a:r>
            <a:r>
              <a:rPr lang="en-US" b="1" u="sng" dirty="0"/>
              <a:t>nakedness</a:t>
            </a:r>
            <a:r>
              <a:rPr lang="en-US" b="1" dirty="0"/>
              <a:t>; they shall reach from the </a:t>
            </a:r>
            <a:r>
              <a:rPr lang="en-US" b="1" dirty="0">
                <a:solidFill>
                  <a:srgbClr val="C00000"/>
                </a:solidFill>
              </a:rPr>
              <a:t>waist to the </a:t>
            </a:r>
            <a:r>
              <a:rPr lang="en-US" b="1" dirty="0" smtClean="0">
                <a:solidFill>
                  <a:srgbClr val="C00000"/>
                </a:solidFill>
              </a:rPr>
              <a:t>thighs</a:t>
            </a:r>
            <a:r>
              <a:rPr lang="en-US" b="1" dirty="0" smtClean="0"/>
              <a:t>” (Exodus 28:42).</a:t>
            </a:r>
          </a:p>
          <a:p>
            <a:pPr lvl="1"/>
            <a:endParaRPr lang="en-US" sz="400" b="1" dirty="0" smtClean="0"/>
          </a:p>
          <a:p>
            <a:pPr lvl="1"/>
            <a:r>
              <a:rPr lang="en-US" b="1" dirty="0" smtClean="0"/>
              <a:t>"</a:t>
            </a:r>
            <a:r>
              <a:rPr lang="en-US" b="1" dirty="0"/>
              <a:t>Come down and sit in the dust, O virgin daughter of Babylon; </a:t>
            </a:r>
            <a:r>
              <a:rPr lang="en-US" b="1" dirty="0" smtClean="0"/>
              <a:t>sit </a:t>
            </a:r>
            <a:r>
              <a:rPr lang="en-US" b="1" dirty="0"/>
              <a:t>on the ground without a throne, O daughter of the Chaldeans</a:t>
            </a:r>
            <a:r>
              <a:rPr lang="en-US" b="1" dirty="0" smtClean="0"/>
              <a:t>!...Remove </a:t>
            </a:r>
            <a:r>
              <a:rPr lang="en-US" b="1" dirty="0"/>
              <a:t>your veil, </a:t>
            </a:r>
            <a:r>
              <a:rPr lang="en-US" b="1" dirty="0" smtClean="0"/>
              <a:t>take </a:t>
            </a:r>
            <a:r>
              <a:rPr lang="en-US" b="1" dirty="0"/>
              <a:t>off the skirt, </a:t>
            </a:r>
            <a:r>
              <a:rPr lang="en-US" b="1" dirty="0" smtClean="0">
                <a:solidFill>
                  <a:srgbClr val="C00000"/>
                </a:solidFill>
              </a:rPr>
              <a:t>uncover </a:t>
            </a:r>
            <a:r>
              <a:rPr lang="en-US" b="1" dirty="0">
                <a:solidFill>
                  <a:srgbClr val="C00000"/>
                </a:solidFill>
              </a:rPr>
              <a:t>the thigh</a:t>
            </a:r>
            <a:r>
              <a:rPr lang="en-US" b="1" dirty="0"/>
              <a:t>, </a:t>
            </a:r>
            <a:r>
              <a:rPr lang="en-US" b="1" dirty="0" smtClean="0"/>
              <a:t>pass </a:t>
            </a:r>
            <a:r>
              <a:rPr lang="en-US" b="1" dirty="0"/>
              <a:t>through the rivers</a:t>
            </a:r>
            <a:r>
              <a:rPr lang="en-US" b="1" dirty="0" smtClean="0"/>
              <a:t>. Your </a:t>
            </a:r>
            <a:r>
              <a:rPr lang="en-US" b="1" u="sng" dirty="0"/>
              <a:t>nakedness</a:t>
            </a:r>
            <a:r>
              <a:rPr lang="en-US" b="1" dirty="0"/>
              <a:t> </a:t>
            </a:r>
            <a:r>
              <a:rPr lang="en-US" b="1" u="sng" dirty="0"/>
              <a:t>shall</a:t>
            </a:r>
            <a:r>
              <a:rPr lang="en-US" b="1" dirty="0"/>
              <a:t> </a:t>
            </a:r>
            <a:r>
              <a:rPr lang="en-US" b="1" u="sng" dirty="0"/>
              <a:t>be</a:t>
            </a:r>
            <a:r>
              <a:rPr lang="en-US" b="1" dirty="0"/>
              <a:t> </a:t>
            </a:r>
            <a:r>
              <a:rPr lang="en-US" b="1" u="sng" dirty="0"/>
              <a:t>uncovered</a:t>
            </a:r>
            <a:r>
              <a:rPr lang="en-US" b="1" dirty="0"/>
              <a:t>, </a:t>
            </a:r>
            <a:r>
              <a:rPr lang="en-US" b="1" dirty="0" smtClean="0"/>
              <a:t>yes</a:t>
            </a:r>
            <a:r>
              <a:rPr lang="en-US" b="1" dirty="0"/>
              <a:t>, your shame will be </a:t>
            </a:r>
            <a:r>
              <a:rPr lang="en-US" b="1" dirty="0" smtClean="0"/>
              <a:t>seen” (Isaiah 47:1-3).</a:t>
            </a:r>
            <a:endParaRPr lang="en-US" b="1" dirty="0"/>
          </a:p>
        </p:txBody>
      </p:sp>
    </p:spTree>
    <p:extLst>
      <p:ext uri="{BB962C8B-B14F-4D97-AF65-F5344CB8AC3E}">
        <p14:creationId xmlns:p14="http://schemas.microsoft.com/office/powerpoint/2010/main" val="221986105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867</TotalTime>
  <Words>1259</Words>
  <Application>Microsoft Office PowerPoint</Application>
  <PresentationFormat>On-screen Show (4:3)</PresentationFormat>
  <Paragraphs>83</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John 6:60-63</vt:lpstr>
      <vt:lpstr>John 6:64-66</vt:lpstr>
      <vt:lpstr>Does This Offend You? John 6:61</vt:lpstr>
      <vt:lpstr>How God’s Word is to be Preached</vt:lpstr>
      <vt:lpstr>Truth Will Offend Some Brethren</vt:lpstr>
      <vt:lpstr>Truth Will Offend Some Brethren</vt:lpstr>
      <vt:lpstr>Truth Will Offend Some Brethren</vt:lpstr>
      <vt:lpstr>Truth Will Offend Some Brethren</vt:lpstr>
      <vt:lpstr>Truth Will Offend Some Brethren</vt:lpstr>
      <vt:lpstr>Truth Will Offend Some Brethren</vt:lpstr>
      <vt:lpstr>Truth Will Offend Some Brethren </vt:lpstr>
      <vt:lpstr>Truth Will Offend Some Brethren</vt:lpstr>
      <vt:lpstr>Truth Will Offend Some Brethren</vt:lpstr>
      <vt:lpstr>Truth Will Offend Some Brethren</vt:lpstr>
      <vt:lpstr>How To Avoid Offending Others</vt:lpstr>
      <vt:lpstr>Does This Offend You? John 6:61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6:60-62</dc:title>
  <dc:creator>Jesse A Flowers</dc:creator>
  <cp:lastModifiedBy>Jesse Flowers</cp:lastModifiedBy>
  <cp:revision>43</cp:revision>
  <cp:lastPrinted>2013-04-28T17:17:13Z</cp:lastPrinted>
  <dcterms:created xsi:type="dcterms:W3CDTF">2013-03-18T20:19:24Z</dcterms:created>
  <dcterms:modified xsi:type="dcterms:W3CDTF">2015-05-01T22:05:56Z</dcterms:modified>
</cp:coreProperties>
</file>