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BEEF4"/>
    <a:srgbClr val="FAC090"/>
    <a:srgbClr val="003300"/>
    <a:srgbClr val="FCD5B5"/>
    <a:srgbClr val="B7D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84" autoAdjust="0"/>
  </p:normalViewPr>
  <p:slideViewPr>
    <p:cSldViewPr>
      <p:cViewPr varScale="1">
        <p:scale>
          <a:sx n="70" d="100"/>
          <a:sy n="70" d="100"/>
        </p:scale>
        <p:origin x="-1325"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12CE4-C064-4802-BAE3-FB2E4F1E068E}" type="datetimeFigureOut">
              <a:rPr lang="en-US" smtClean="0"/>
              <a:pPr/>
              <a:t>8/24/2012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D94F5-8972-4F76-9D38-4FFF96E5B4B9}" type="slidenum">
              <a:rPr lang="en-US" smtClean="0"/>
              <a:pPr/>
              <a:t>‹#›</a:t>
            </a:fld>
            <a:endParaRPr lang="en-US"/>
          </a:p>
        </p:txBody>
      </p:sp>
    </p:spTree>
    <p:extLst>
      <p:ext uri="{BB962C8B-B14F-4D97-AF65-F5344CB8AC3E}">
        <p14:creationId xmlns:p14="http://schemas.microsoft.com/office/powerpoint/2010/main" val="47644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dirty="0" smtClean="0"/>
              <a:t>: </a:t>
            </a:r>
            <a:r>
              <a:rPr lang="en-US" b="1" cap="small" baseline="0" dirty="0" smtClean="0"/>
              <a:t>Making it Through the Storms of Life</a:t>
            </a:r>
            <a:r>
              <a:rPr lang="en-US" dirty="0" smtClean="0"/>
              <a:t>—</a:t>
            </a:r>
            <a:r>
              <a:rPr lang="en-US" b="0" i="1" dirty="0" smtClean="0">
                <a:solidFill>
                  <a:srgbClr val="FF0000"/>
                </a:solidFill>
              </a:rPr>
              <a:t>Matt.8:24-27; 14:22-33;</a:t>
            </a:r>
            <a:r>
              <a:rPr lang="en-US" b="0" i="1" baseline="0" dirty="0" smtClean="0">
                <a:solidFill>
                  <a:srgbClr val="FF0000"/>
                </a:solidFill>
              </a:rPr>
              <a:t> John 6:15-21</a:t>
            </a:r>
            <a:endParaRPr lang="en-US" b="0" i="1" dirty="0">
              <a:solidFill>
                <a:srgbClr val="FF0000"/>
              </a:solidFill>
            </a:endParaRPr>
          </a:p>
        </p:txBody>
      </p:sp>
      <p:sp>
        <p:nvSpPr>
          <p:cNvPr id="4" name="Slide Number Placeholder 3"/>
          <p:cNvSpPr>
            <a:spLocks noGrp="1"/>
          </p:cNvSpPr>
          <p:nvPr>
            <p:ph type="sldNum" sz="quarter" idx="10"/>
          </p:nvPr>
        </p:nvSpPr>
        <p:spPr/>
        <p:txBody>
          <a:bodyPr/>
          <a:lstStyle/>
          <a:p>
            <a:fld id="{85177F25-2DF0-4D97-9550-25170577D6A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a:t>
            </a:r>
            <a:r>
              <a:rPr lang="en-US" b="1" dirty="0" smtClean="0"/>
              <a:t>Remember Jesus Is Our</a:t>
            </a:r>
            <a:r>
              <a:rPr lang="en-US" b="1" baseline="0" dirty="0" smtClean="0"/>
              <a:t> Intercessor</a:t>
            </a:r>
            <a:r>
              <a:rPr lang="en-US" dirty="0" smtClean="0"/>
              <a:t>…</a:t>
            </a:r>
          </a:p>
          <a:p>
            <a:r>
              <a:rPr lang="en-US" dirty="0" smtClean="0"/>
              <a:t>(3) We need to know that Jesus is working for us.</a:t>
            </a:r>
            <a:r>
              <a:rPr lang="en-US" baseline="0" dirty="0" smtClean="0"/>
              <a:t> </a:t>
            </a:r>
          </a:p>
          <a:p>
            <a:pPr lvl="1" indent="-228600">
              <a:buFont typeface="Arial" pitchFamily="34" charset="0"/>
              <a:buChar char="•"/>
            </a:pPr>
            <a:r>
              <a:rPr lang="en-US" b="1" baseline="0" dirty="0" smtClean="0"/>
              <a:t>Heb.7:25; Rom.8:34</a:t>
            </a:r>
            <a:r>
              <a:rPr lang="en-US" baseline="0" dirty="0" smtClean="0"/>
              <a:t>—Who better to be in our corner?   </a:t>
            </a:r>
          </a:p>
          <a:p>
            <a:pPr lvl="0" indent="-228600">
              <a:buFont typeface="Arial" pitchFamily="34" charset="0"/>
              <a:buNone/>
            </a:pPr>
            <a:r>
              <a:rPr lang="en-US" baseline="0" dirty="0" smtClean="0"/>
              <a:t>(4) He will never leave us or forsake us—NEVER! </a:t>
            </a:r>
            <a:endParaRPr lang="en-US" baseline="0" smtClean="0"/>
          </a:p>
          <a:p>
            <a:pPr lvl="1" indent="-228600">
              <a:buFont typeface="Arial" pitchFamily="34" charset="0"/>
              <a:buChar char="•"/>
            </a:pPr>
            <a:r>
              <a:rPr lang="en-US" b="1" baseline="0" smtClean="0"/>
              <a:t>Heb.13:5,6</a:t>
            </a:r>
            <a:r>
              <a:rPr lang="en-US" baseline="0" smtClean="0"/>
              <a:t> </a:t>
            </a:r>
            <a:r>
              <a:rPr lang="en-US" baseline="0" dirty="0" smtClean="0"/>
              <a:t>Blessed assurance that is priceless and precious!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a:t>
            </a:r>
            <a:r>
              <a:rPr lang="en-US" b="1" dirty="0" smtClean="0"/>
              <a:t>Remember You Can’t Make It on Your Own!</a:t>
            </a:r>
            <a:r>
              <a:rPr lang="en-US" dirty="0" smtClean="0"/>
              <a:t>…</a:t>
            </a:r>
          </a:p>
          <a:p>
            <a:r>
              <a:rPr lang="en-US" dirty="0" smtClean="0"/>
              <a:t>(1) The disciples rowed</a:t>
            </a:r>
            <a:r>
              <a:rPr lang="en-US" baseline="0" dirty="0" smtClean="0"/>
              <a:t> for three or four miles against a strong and contrary wind. </a:t>
            </a:r>
            <a:r>
              <a:rPr lang="en-US" b="1" baseline="0" dirty="0" smtClean="0"/>
              <a:t>Matt.14:24,25; Jno.6:19</a:t>
            </a:r>
            <a:r>
              <a:rPr lang="en-US" baseline="0" dirty="0" smtClean="0"/>
              <a:t>—Yet, they could not, by their own actions, change the danger in which they found themselves!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a:t>
            </a:r>
            <a:r>
              <a:rPr lang="en-US" b="1" dirty="0" smtClean="0"/>
              <a:t>Remember, You Can’t Make It on Your Own!</a:t>
            </a:r>
            <a:r>
              <a:rPr lang="en-US" dirty="0" smtClean="0"/>
              <a:t>…</a:t>
            </a:r>
          </a:p>
          <a:p>
            <a:r>
              <a:rPr lang="en-US" dirty="0" smtClean="0"/>
              <a:t>(2) Can’t you hear</a:t>
            </a:r>
            <a:r>
              <a:rPr lang="en-US" baseline="0" dirty="0" smtClean="0"/>
              <a:t> the disciples saying, “row harder;” ”work harder”—but to no avail! </a:t>
            </a:r>
            <a:r>
              <a:rPr lang="en-US" b="1" baseline="0" dirty="0" smtClean="0"/>
              <a:t>Eph.2:8-10; Jam.2:14-24 </a:t>
            </a:r>
          </a:p>
          <a:p>
            <a:r>
              <a:rPr lang="en-US" baseline="0" dirty="0" smtClean="0"/>
              <a:t>(3) We need Jesus! </a:t>
            </a:r>
            <a:r>
              <a:rPr lang="en-US" b="1" baseline="0" dirty="0" smtClean="0"/>
              <a:t>Matt.8:25; Jno.14:6</a:t>
            </a:r>
            <a:r>
              <a:rPr lang="en-US" baseline="0" dirty="0" smtClean="0"/>
              <a:t>. We must do what we can, but we must understand our limitations. Turn over to God what you can’t do yourself. This will require trust in Him!</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a:t>
            </a:r>
            <a:r>
              <a:rPr lang="en-US" b="1" dirty="0" smtClean="0"/>
              <a:t>Remember Jesus Is Near!</a:t>
            </a:r>
            <a:r>
              <a:rPr lang="en-US" dirty="0" smtClean="0"/>
              <a:t>…</a:t>
            </a:r>
          </a:p>
          <a:p>
            <a:pPr marL="228600" indent="-228600">
              <a:buAutoNum type="arabicParenBoth"/>
            </a:pPr>
            <a:r>
              <a:rPr lang="en-US" dirty="0" smtClean="0"/>
              <a:t>He is always close by.</a:t>
            </a:r>
            <a:r>
              <a:rPr lang="en-US" baseline="0" dirty="0" smtClean="0"/>
              <a:t> </a:t>
            </a:r>
            <a:r>
              <a:rPr lang="en-US" b="1" baseline="0" dirty="0" smtClean="0"/>
              <a:t>Matthew 8:24,25 </a:t>
            </a:r>
          </a:p>
          <a:p>
            <a:pPr marL="228600" indent="-228600">
              <a:buAutoNum type="arabicParenBoth"/>
            </a:pPr>
            <a:r>
              <a:rPr lang="en-US" baseline="0" dirty="0" smtClean="0"/>
              <a:t>We may not recognize Him! </a:t>
            </a:r>
            <a:r>
              <a:rPr lang="en-US" b="1" baseline="0" dirty="0" smtClean="0"/>
              <a:t>Matt.14:26; Jno.6:19</a:t>
            </a:r>
            <a:r>
              <a:rPr lang="en-US" baseline="0" dirty="0" smtClean="0"/>
              <a:t>  </a:t>
            </a:r>
          </a:p>
          <a:p>
            <a:pPr marL="228600" indent="-228600">
              <a:buAutoNum type="arabicParenBoth"/>
            </a:pPr>
            <a:r>
              <a:rPr lang="en-US" baseline="0" dirty="0" smtClean="0"/>
              <a:t>Jesus will come to calm our fears. </a:t>
            </a:r>
            <a:r>
              <a:rPr lang="en-US" b="1" baseline="0" dirty="0" smtClean="0"/>
              <a:t>Matt.14:25-27; Jno.6:19,20  </a:t>
            </a:r>
            <a:r>
              <a:rPr lang="en-US" baseline="0" dirty="0" smtClean="0"/>
              <a:t>Our Lord cannot help us if we don’t have confidence in Him and call on Him in time of need…</a:t>
            </a:r>
            <a:r>
              <a:rPr lang="en-US" b="1" baseline="0" dirty="0" smtClean="0"/>
              <a:t>Heb.4:16</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 </a:t>
            </a:r>
            <a:r>
              <a:rPr lang="en-US" b="1" dirty="0" smtClean="0"/>
              <a:t>Remember Jesus Has Power Over Storms!</a:t>
            </a:r>
            <a:r>
              <a:rPr lang="en-US" dirty="0" smtClean="0"/>
              <a:t>…</a:t>
            </a:r>
          </a:p>
          <a:p>
            <a:pPr marL="228600" indent="-228600">
              <a:buAutoNum type="arabicParenBoth"/>
            </a:pPr>
            <a:r>
              <a:rPr lang="en-US" dirty="0" smtClean="0"/>
              <a:t>He has power over the wind and the sea.</a:t>
            </a:r>
            <a:r>
              <a:rPr lang="en-US" baseline="0" dirty="0" smtClean="0"/>
              <a:t> </a:t>
            </a:r>
            <a:r>
              <a:rPr lang="en-US" b="1" baseline="0" dirty="0" smtClean="0"/>
              <a:t>Matthew 8:26,27 </a:t>
            </a:r>
          </a:p>
          <a:p>
            <a:pPr marL="228600" indent="-228600">
              <a:buAutoNum type="arabicParenBoth"/>
            </a:pPr>
            <a:r>
              <a:rPr lang="en-US" baseline="0" dirty="0" smtClean="0"/>
              <a:t>With Jesus in our lives, there is real peace! </a:t>
            </a:r>
            <a:r>
              <a:rPr lang="en-US" b="1" baseline="0" dirty="0" smtClean="0"/>
              <a:t>Matt.14:31-33</a:t>
            </a:r>
            <a:r>
              <a:rPr lang="en-US" baseline="0" dirty="0" smtClean="0"/>
              <a:t>.  </a:t>
            </a:r>
          </a:p>
          <a:p>
            <a:pPr marL="228600" indent="-228600">
              <a:buNone/>
            </a:pP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#6. </a:t>
            </a:r>
            <a:r>
              <a:rPr lang="en-US" b="1" dirty="0" smtClean="0"/>
              <a:t>Remember Jesus Has Power Over Storms!</a:t>
            </a:r>
            <a:r>
              <a:rPr lang="en-US" dirty="0" smtClean="0"/>
              <a:t>…</a:t>
            </a:r>
          </a:p>
          <a:p>
            <a:pPr marL="347472" indent="-347472">
              <a:buFont typeface="+mj-lt"/>
              <a:buNone/>
            </a:pPr>
            <a:r>
              <a:rPr lang="en-US" baseline="0" dirty="0" smtClean="0"/>
              <a:t>(3) We will reach our destination if we, by faith, trust and obey the Lord. </a:t>
            </a:r>
            <a:r>
              <a:rPr lang="en-US" b="1" baseline="0" dirty="0" smtClean="0"/>
              <a:t>Matt.14:22; Jno.6:21 </a:t>
            </a:r>
          </a:p>
          <a:p>
            <a:pPr marL="347472" indent="-347472">
              <a:buFont typeface="+mj-lt"/>
              <a:buNone/>
            </a:pPr>
            <a:r>
              <a:rPr lang="en-US" baseline="0" dirty="0" smtClean="0"/>
              <a:t>(4) I may not know your problem, but I know the answer and who has it!!</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endParaRPr lang="en-US" b="1"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are Going to Have Storms!</a:t>
            </a:r>
            <a:r>
              <a:rPr lang="en-US" b="1" baseline="0" dirty="0" smtClean="0"/>
              <a:t> </a:t>
            </a:r>
            <a:r>
              <a:rPr lang="en-US" baseline="0" dirty="0" smtClean="0"/>
              <a:t>(</a:t>
            </a:r>
            <a:r>
              <a:rPr lang="en-US" i="1" baseline="0" dirty="0" smtClean="0"/>
              <a:t>Jam.1:2; 1 Cor.10:13</a:t>
            </a:r>
            <a:r>
              <a:rPr lang="en-US" baseline="0" dirty="0" smtClean="0"/>
              <a:t>) </a:t>
            </a:r>
          </a:p>
          <a:p>
            <a:pPr marL="228600" indent="-228600">
              <a:buAutoNum type="arabicParenBoth"/>
            </a:pPr>
            <a:r>
              <a:rPr lang="en-US" baseline="0" dirty="0" smtClean="0"/>
              <a:t>Enjoy the good times and be thankful! </a:t>
            </a:r>
          </a:p>
          <a:p>
            <a:pPr marL="228600" indent="-228600">
              <a:buAutoNum type="arabicParenBoth"/>
            </a:pPr>
            <a:r>
              <a:rPr lang="en-US" baseline="0" dirty="0" smtClean="0"/>
              <a:t>Prepare for storms before they come! </a:t>
            </a:r>
          </a:p>
          <a:p>
            <a:pPr marL="228600" indent="-228600">
              <a:buAutoNum type="arabicParenBoth"/>
            </a:pPr>
            <a:r>
              <a:rPr lang="en-US" baseline="0" dirty="0" smtClean="0"/>
              <a:t>Storms often come on the heels of success! </a:t>
            </a:r>
          </a:p>
          <a:p>
            <a:pPr marL="228600" indent="-228600">
              <a:buAutoNum type="arabicParenBoth"/>
            </a:pPr>
            <a:r>
              <a:rPr lang="en-US" baseline="0" dirty="0" smtClean="0"/>
              <a:t>Beware of shallow theology! </a:t>
            </a:r>
          </a:p>
          <a:p>
            <a:pPr marL="228600" indent="-228600">
              <a:buAutoNum type="arabicParenBoth"/>
            </a:pPr>
            <a:r>
              <a:rPr lang="en-US" baseline="0" dirty="0" smtClean="0"/>
              <a:t>Remember six things…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a:t>
            </a:r>
            <a:endParaRPr lang="en-US" dirty="0"/>
          </a:p>
        </p:txBody>
      </p:sp>
      <p:sp>
        <p:nvSpPr>
          <p:cNvPr id="4" name="Slide Number Placeholder 3"/>
          <p:cNvSpPr>
            <a:spLocks noGrp="1"/>
          </p:cNvSpPr>
          <p:nvPr>
            <p:ph type="sldNum" sz="quarter" idx="10"/>
          </p:nvPr>
        </p:nvSpPr>
        <p:spPr/>
        <p:txBody>
          <a:bodyPr/>
          <a:lstStyle/>
          <a:p>
            <a:fld id="{85177F25-2DF0-4D97-9550-25170577D6A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Preparations—Invitation…</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21</a:t>
            </a:fld>
            <a:endParaRPr lang="en-US"/>
          </a:p>
        </p:txBody>
      </p:sp>
    </p:spTree>
    <p:extLst>
      <p:ext uri="{BB962C8B-B14F-4D97-AF65-F5344CB8AC3E}">
        <p14:creationId xmlns:p14="http://schemas.microsoft.com/office/powerpoint/2010/main" val="69919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a:t>
            </a:r>
            <a:r>
              <a:rPr lang="en-US" b="1" dirty="0" smtClean="0"/>
              <a:t>Remember Who is in Control</a:t>
            </a:r>
            <a:r>
              <a:rPr lang="en-US" dirty="0" smtClean="0"/>
              <a:t>…</a:t>
            </a:r>
          </a:p>
          <a:p>
            <a:pPr marL="228600" indent="-228600">
              <a:buAutoNum type="arabicParenBoth"/>
            </a:pPr>
            <a:r>
              <a:rPr lang="en-US" dirty="0" smtClean="0"/>
              <a:t>When storms</a:t>
            </a:r>
            <a:r>
              <a:rPr lang="en-US" baseline="0" dirty="0" smtClean="0"/>
              <a:t> arise (</a:t>
            </a:r>
            <a:r>
              <a:rPr lang="en-US" i="1" baseline="0" dirty="0" smtClean="0"/>
              <a:t>and they will</a:t>
            </a:r>
            <a:r>
              <a:rPr lang="en-US" baseline="0" dirty="0" smtClean="0"/>
              <a:t>), we need to turn to the sovereign Lord. </a:t>
            </a:r>
          </a:p>
          <a:p>
            <a:pPr marL="457200" lvl="1" indent="-228600">
              <a:buFont typeface="Arial" pitchFamily="34" charset="0"/>
              <a:buChar char="•"/>
            </a:pPr>
            <a:r>
              <a:rPr lang="en-US" b="1" baseline="0" dirty="0" smtClean="0"/>
              <a:t>Matt.8:25-27</a:t>
            </a:r>
            <a:r>
              <a:rPr lang="en-US" baseline="0" dirty="0" smtClean="0"/>
              <a:t>—Jesus calms the stormy seas. </a:t>
            </a:r>
          </a:p>
          <a:p>
            <a:pPr marL="457200" lvl="1" indent="-228600">
              <a:buFont typeface="Arial" pitchFamily="34" charset="0"/>
              <a:buChar char="•"/>
            </a:pPr>
            <a:r>
              <a:rPr lang="en-US" b="1" baseline="0" dirty="0" smtClean="0"/>
              <a:t>Psa.89:9</a:t>
            </a:r>
            <a:r>
              <a:rPr lang="en-US" baseline="0" dirty="0" smtClean="0"/>
              <a:t>—God rules over all things </a:t>
            </a:r>
          </a:p>
          <a:p>
            <a:pPr marL="0" lvl="0" indent="-228600">
              <a:buFont typeface="Arial" pitchFamily="34" charset="0"/>
              <a:buNone/>
            </a:pPr>
            <a:r>
              <a:rPr lang="en-US" baseline="0" dirty="0" smtClean="0"/>
              <a:t>(2) God may not have appointed the storm—but He does allow it. </a:t>
            </a:r>
          </a:p>
          <a:p>
            <a:pPr marL="457200" lvl="1" indent="-228600">
              <a:buFont typeface="Arial" pitchFamily="34" charset="0"/>
              <a:buChar char="•"/>
            </a:pPr>
            <a:r>
              <a:rPr lang="en-US" b="1" baseline="0" dirty="0" smtClean="0"/>
              <a:t>Job 1:9-12--</a:t>
            </a:r>
            <a:r>
              <a:rPr lang="en-US" baseline="0" dirty="0" smtClean="0"/>
              <a:t>Satan was testing Job—not God! </a:t>
            </a:r>
          </a:p>
          <a:p>
            <a:pPr marL="457200" lvl="1" indent="-228600">
              <a:buFont typeface="Arial" pitchFamily="34" charset="0"/>
              <a:buChar char="•"/>
            </a:pPr>
            <a:r>
              <a:rPr lang="en-US" b="1" baseline="0" dirty="0" smtClean="0"/>
              <a:t>Eccl.9:11</a:t>
            </a:r>
            <a:r>
              <a:rPr lang="en-US" baseline="0" dirty="0" smtClean="0"/>
              <a:t>—circumstances of life happen to everyone!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a:t>
            </a:r>
          </a:p>
          <a:p>
            <a:pPr marL="228600" indent="-228600">
              <a:buAutoNum type="arabicParenR"/>
            </a:pPr>
            <a:r>
              <a:rPr lang="en-US" dirty="0" smtClean="0"/>
              <a:t>Jesus told the disciples to get into the boat</a:t>
            </a:r>
            <a:r>
              <a:rPr lang="en-US" baseline="0" dirty="0" smtClean="0"/>
              <a:t>. </a:t>
            </a:r>
          </a:p>
          <a:p>
            <a:pPr marL="457200" lvl="1" indent="-228600">
              <a:buFont typeface="Arial" pitchFamily="34" charset="0"/>
              <a:buChar char="•"/>
            </a:pPr>
            <a:r>
              <a:rPr lang="en-US" b="1" baseline="0" dirty="0" smtClean="0"/>
              <a:t>Matt.14:22</a:t>
            </a:r>
            <a:r>
              <a:rPr lang="en-US" baseline="0" dirty="0" smtClean="0"/>
              <a:t>—He knew the storm was coming, what He would do, and what they needed! Jesus calms the stormy seas.  </a:t>
            </a:r>
          </a:p>
          <a:p>
            <a:pPr marL="0" lvl="0" indent="-228600">
              <a:buFont typeface="Arial" pitchFamily="34" charset="0"/>
              <a:buNone/>
            </a:pPr>
            <a:r>
              <a:rPr lang="en-US" baseline="0" dirty="0" smtClean="0"/>
              <a:t>(2) Storms can bring about growth, strength, and patience. </a:t>
            </a:r>
          </a:p>
          <a:p>
            <a:pPr marL="457200" lvl="1" indent="-228600">
              <a:buFont typeface="Arial" pitchFamily="34" charset="0"/>
              <a:buChar char="•"/>
            </a:pPr>
            <a:r>
              <a:rPr lang="en-US" b="1" baseline="0" dirty="0" smtClean="0"/>
              <a:t>Psa.4:1; Jam.1:2-6; Rom.5:3-5.</a:t>
            </a:r>
            <a:r>
              <a:rPr lang="en-US" baseline="0" dirty="0" smtClean="0"/>
              <a:t> These lessons are not always easy, and we do not always understand while we are receiving them; but they can make us better if we put our trust in Him!</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a:t>
            </a:r>
          </a:p>
          <a:p>
            <a:r>
              <a:rPr lang="en-US" dirty="0" smtClean="0"/>
              <a:t>(3) Through</a:t>
            </a:r>
            <a:r>
              <a:rPr lang="en-US" baseline="0" dirty="0" smtClean="0"/>
              <a:t> faith, storms can refine us, purify us, and bring about the salvation of our souls! </a:t>
            </a:r>
            <a:r>
              <a:rPr lang="en-US" b="1" baseline="0" dirty="0" smtClean="0"/>
              <a:t>1 Pet.1:6-9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a:t>
            </a:r>
            <a:r>
              <a:rPr lang="en-US" b="1" baseline="0" dirty="0" smtClean="0"/>
              <a:t>1 Pet.1:6,7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a:t>
            </a:r>
            <a:r>
              <a:rPr lang="en-US" b="1" baseline="0" dirty="0" smtClean="0"/>
              <a:t>1 Pet.1:8,9 (see next slide…)</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a:t>
            </a:r>
            <a:r>
              <a:rPr lang="en-US" b="1" dirty="0" smtClean="0"/>
              <a:t>Remember There is a Purpose</a:t>
            </a:r>
            <a:r>
              <a:rPr lang="en-US" dirty="0" smtClean="0"/>
              <a:t>… Poem…comment…</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 </a:t>
            </a:r>
            <a:r>
              <a:rPr lang="en-US" b="1" dirty="0" smtClean="0"/>
              <a:t>Remember Jesus Is Our</a:t>
            </a:r>
            <a:r>
              <a:rPr lang="en-US" b="1" baseline="0" dirty="0" smtClean="0"/>
              <a:t> Intercessor</a:t>
            </a:r>
            <a:r>
              <a:rPr lang="en-US" dirty="0" smtClean="0"/>
              <a:t>…</a:t>
            </a:r>
          </a:p>
          <a:p>
            <a:pPr marL="228600" indent="-228600">
              <a:buAutoNum type="arabicParenBoth"/>
            </a:pPr>
            <a:r>
              <a:rPr lang="en-US" dirty="0" smtClean="0"/>
              <a:t>Jesus had gone up into the mountain</a:t>
            </a:r>
            <a:r>
              <a:rPr lang="en-US" baseline="0" dirty="0" smtClean="0"/>
              <a:t> to pray. </a:t>
            </a:r>
          </a:p>
          <a:p>
            <a:pPr marL="457200" lvl="1" indent="-228600">
              <a:buFont typeface="Arial" pitchFamily="34" charset="0"/>
              <a:buChar char="•"/>
            </a:pPr>
            <a:r>
              <a:rPr lang="en-US" b="1" baseline="0" dirty="0" smtClean="0"/>
              <a:t>Matt.14:23</a:t>
            </a:r>
            <a:r>
              <a:rPr lang="en-US" baseline="0" dirty="0" smtClean="0"/>
              <a:t>—He knew the storm that was coming in His life!  </a:t>
            </a:r>
          </a:p>
          <a:p>
            <a:pPr marL="0" lvl="0" indent="-228600">
              <a:buFont typeface="Arial" pitchFamily="34" charset="0"/>
              <a:buNone/>
            </a:pPr>
            <a:r>
              <a:rPr lang="en-US" baseline="0" dirty="0" smtClean="0"/>
              <a:t>(2) Sometimes we may wonder where Jesus is. </a:t>
            </a:r>
          </a:p>
          <a:p>
            <a:pPr marL="457200" lvl="1" indent="-228600">
              <a:buFont typeface="Arial" pitchFamily="34" charset="0"/>
              <a:buChar char="•"/>
            </a:pPr>
            <a:r>
              <a:rPr lang="en-US" b="1" baseline="0" dirty="0" smtClean="0"/>
              <a:t>Jno.6:17.</a:t>
            </a:r>
            <a:r>
              <a:rPr lang="en-US" baseline="0" dirty="0" smtClean="0"/>
              <a:t> Jesus is where He always is—there to help us!</a:t>
            </a:r>
            <a:endParaRPr lang="en-US" dirty="0"/>
          </a:p>
        </p:txBody>
      </p:sp>
      <p:sp>
        <p:nvSpPr>
          <p:cNvPr id="4" name="Slide Number Placeholder 3"/>
          <p:cNvSpPr>
            <a:spLocks noGrp="1"/>
          </p:cNvSpPr>
          <p:nvPr>
            <p:ph type="sldNum" sz="quarter" idx="10"/>
          </p:nvPr>
        </p:nvSpPr>
        <p:spPr/>
        <p:txBody>
          <a:bodyPr/>
          <a:lstStyle/>
          <a:p>
            <a:fld id="{2C8D94F5-8972-4F76-9D38-4FFF96E5B4B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589D5-982F-4E06-A3C6-5225E5315AC4}"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589D5-982F-4E06-A3C6-5225E5315AC4}" type="datetimeFigureOut">
              <a:rPr lang="en-US" smtClean="0"/>
              <a:pPr/>
              <a:t>8/24/2012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D589D5-982F-4E06-A3C6-5225E5315AC4}"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D589D5-982F-4E06-A3C6-5225E5315AC4}" type="datetimeFigureOut">
              <a:rPr lang="en-US" smtClean="0"/>
              <a:pPr/>
              <a:t>8/24/2012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D589D5-982F-4E06-A3C6-5225E5315AC4}" type="datetimeFigureOut">
              <a:rPr lang="en-US" smtClean="0"/>
              <a:pPr/>
              <a:t>8/24/2012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589D5-982F-4E06-A3C6-5225E5315AC4}" type="datetimeFigureOut">
              <a:rPr lang="en-US" smtClean="0"/>
              <a:pPr/>
              <a:t>8/24/2012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589D5-982F-4E06-A3C6-5225E5315AC4}"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589D5-982F-4E06-A3C6-5225E5315AC4}" type="datetimeFigureOut">
              <a:rPr lang="en-US" smtClean="0"/>
              <a:pPr/>
              <a:t>8/24/2012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070A3-AC1F-45C4-B8AD-763C0F8D0F3D}"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589D5-982F-4E06-A3C6-5225E5315AC4}" type="datetimeFigureOut">
              <a:rPr lang="en-US" smtClean="0"/>
              <a:pPr/>
              <a:t>8/24/2012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070A3-AC1F-45C4-B8AD-763C0F8D0F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7170"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5" name="TextBox 4"/>
          <p:cNvSpPr txBox="1"/>
          <p:nvPr/>
        </p:nvSpPr>
        <p:spPr>
          <a:xfrm>
            <a:off x="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Making It Through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
        <p:nvSpPr>
          <p:cNvPr id="7" name="TextBox 6"/>
          <p:cNvSpPr txBox="1"/>
          <p:nvPr/>
        </p:nvSpPr>
        <p:spPr>
          <a:xfrm>
            <a:off x="5867400" y="3657600"/>
            <a:ext cx="3124200" cy="2554545"/>
          </a:xfrm>
          <a:prstGeom prst="rect">
            <a:avLst/>
          </a:prstGeom>
          <a:solidFill>
            <a:srgbClr val="B7DEE8">
              <a:alpha val="80000"/>
            </a:srgbClr>
          </a:solidFill>
          <a:ln w="28575">
            <a:solidFill>
              <a:schemeClr val="tx1"/>
            </a:solidFill>
          </a:ln>
        </p:spPr>
        <p:txBody>
          <a:bodyPr wrap="square" rtlCol="0">
            <a:spAutoFit/>
          </a:bodyPr>
          <a:lstStyle/>
          <a:p>
            <a:pPr algn="ctr"/>
            <a:r>
              <a:rPr lang="en-US" sz="3200" b="1" dirty="0" smtClean="0">
                <a:latin typeface="Arial" pitchFamily="34" charset="0"/>
                <a:cs typeface="Arial" pitchFamily="34" charset="0"/>
              </a:rPr>
              <a:t>Matthew               8:24-27</a:t>
            </a:r>
          </a:p>
          <a:p>
            <a:pPr algn="ctr"/>
            <a:r>
              <a:rPr lang="en-US" sz="3200" b="1" dirty="0" smtClean="0">
                <a:latin typeface="Arial" pitchFamily="34" charset="0"/>
                <a:cs typeface="Arial" pitchFamily="34" charset="0"/>
              </a:rPr>
              <a:t>Matthew                 14:22-33</a:t>
            </a:r>
          </a:p>
          <a:p>
            <a:pPr algn="ctr"/>
            <a:r>
              <a:rPr lang="en-US" sz="3200" b="1" dirty="0" smtClean="0">
                <a:latin typeface="Arial" pitchFamily="34" charset="0"/>
                <a:cs typeface="Arial" pitchFamily="34" charset="0"/>
              </a:rPr>
              <a:t>John 6:15-21</a:t>
            </a:r>
            <a:endParaRPr lang="en-US" sz="3200" b="1"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905000"/>
            <a:ext cx="4419600" cy="3924151"/>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We need to know that Jesus is working for us.</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Hebrews 7:25</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Romans 8:34</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He will never leave us—NEVER!</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Hebrews 13:5,6</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Our Intercessor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1000"/>
                                        <p:tgtEl>
                                          <p:spTgt spid="4">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heckerboard(across)">
                                      <p:cBhvr>
                                        <p:cTn id="21"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5" name="TextBox 4"/>
          <p:cNvSpPr txBox="1"/>
          <p:nvPr/>
        </p:nvSpPr>
        <p:spPr>
          <a:xfrm>
            <a:off x="4724400" y="2209800"/>
            <a:ext cx="4419600" cy="2923877"/>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The disciples rowed for three or four miles against a strong and contrary wind.</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Matthew 14:24,25</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John 6:19</a:t>
            </a:r>
          </a:p>
        </p:txBody>
      </p:sp>
      <p:sp>
        <p:nvSpPr>
          <p:cNvPr id="6" name="TextBox 5"/>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You Can’t Make It on Your Own</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1000"/>
                                        <p:tgtEl>
                                          <p:spTgt spid="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905000"/>
            <a:ext cx="4419600" cy="4524315"/>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Can’t you hear the disciples saying, ”row harder;” ”work harder.”</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Ephesians 2:8-10</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James 2:14-24</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We need Jesus!</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Matthew 8:25</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John 14:6</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You Can’t Make It on Your Own</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checkerboard(across)">
                                      <p:cBhvr>
                                        <p:cTn id="18" dur="1000"/>
                                        <p:tgtEl>
                                          <p:spTgt spid="6">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heckerboard(across)">
                                      <p:cBhvr>
                                        <p:cTn id="21" dur="1000"/>
                                        <p:tgtEl>
                                          <p:spTgt spid="6">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checkerboard(across)">
                                      <p:cBhvr>
                                        <p:cTn id="2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143000"/>
            <a:ext cx="4419600" cy="5016758"/>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Narrow" pitchFamily="34" charset="0"/>
                <a:cs typeface="Arial" pitchFamily="34" charset="0"/>
              </a:rPr>
              <a:t>He is always close by.</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8:24,25</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cs typeface="Arial" pitchFamily="34" charset="0"/>
              </a:rPr>
              <a:t>We may not recognize Him.</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14:26</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John 6:19</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cs typeface="Arial" pitchFamily="34" charset="0"/>
              </a:rPr>
              <a:t>Jesus will come to calm our fears.</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Matthew 14:25-27</a:t>
            </a:r>
          </a:p>
          <a:p>
            <a:pPr marL="804672" lvl="1" indent="-347472">
              <a:buFont typeface="Arial" charset="0"/>
              <a:buChar char="•"/>
            </a:pPr>
            <a:r>
              <a:rPr lang="en-US" sz="2800" b="1" i="1" dirty="0" smtClean="0">
                <a:solidFill>
                  <a:schemeClr val="accent6">
                    <a:lumMod val="50000"/>
                  </a:schemeClr>
                </a:solidFill>
                <a:latin typeface="Arial Narrow" pitchFamily="34" charset="0"/>
                <a:cs typeface="Arial" pitchFamily="34" charset="0"/>
              </a:rPr>
              <a:t>John 6:19,20</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Near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checkerboard(across)">
                                      <p:cBhvr>
                                        <p:cTn id="19" dur="1000"/>
                                        <p:tgtEl>
                                          <p:spTgt spid="6">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checkerboard(across)">
                                      <p:cBhvr>
                                        <p:cTn id="22" dur="1000"/>
                                        <p:tgtEl>
                                          <p:spTgt spid="6">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checkerboard(across)">
                                      <p:cBhvr>
                                        <p:cTn id="25" dur="1000"/>
                                        <p:tgtEl>
                                          <p:spTgt spid="6">
                                            <p:txEl>
                                              <p:pRg st="6" end="6"/>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checkerboard(across)">
                                      <p:cBhvr>
                                        <p:cTn id="28"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2514600"/>
            <a:ext cx="4419600" cy="3077766"/>
          </a:xfrm>
          <a:prstGeom prst="rect">
            <a:avLst/>
          </a:prstGeom>
          <a:solidFill>
            <a:srgbClr val="FAC090">
              <a:alpha val="69804"/>
            </a:srgbClr>
          </a:solidFill>
          <a:ln w="28575">
            <a:solidFill>
              <a:srgbClr val="003300"/>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He has power over the wind and the sea.</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8:26,27</a:t>
            </a:r>
          </a:p>
          <a:p>
            <a:pPr marL="347472" indent="-347472">
              <a:spcBef>
                <a:spcPts val="1200"/>
              </a:spcBef>
              <a:buFont typeface="Arial" charset="0"/>
              <a:buChar char="•"/>
            </a:pPr>
            <a:r>
              <a:rPr lang="en-US" sz="3200" dirty="0" smtClean="0">
                <a:solidFill>
                  <a:schemeClr val="tx1">
                    <a:lumMod val="75000"/>
                    <a:lumOff val="25000"/>
                  </a:schemeClr>
                </a:solidFill>
                <a:latin typeface="Arial" pitchFamily="34" charset="0"/>
                <a:cs typeface="Arial" pitchFamily="34" charset="0"/>
              </a:rPr>
              <a:t>When Jesus is in our lives, there is peace.</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14:31-33</a:t>
            </a: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Has Power Over Storms</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4724400" y="1752600"/>
            <a:ext cx="4419600" cy="4524315"/>
          </a:xfrm>
          <a:prstGeom prst="rect">
            <a:avLst/>
          </a:prstGeom>
          <a:solidFill>
            <a:srgbClr val="FAC090">
              <a:alpha val="69804"/>
            </a:srgbClr>
          </a:solidFill>
          <a:ln w="28575">
            <a:solidFill>
              <a:schemeClr val="tx1">
                <a:lumMod val="75000"/>
                <a:lumOff val="25000"/>
              </a:schemeClr>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We will reach our intended destination if we, by faith, trust and obey the Lord.</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Matthew 14:22</a:t>
            </a:r>
          </a:p>
          <a:p>
            <a:pPr marL="804672" lvl="2" indent="-347472">
              <a:buFont typeface="Arial" charset="0"/>
              <a:buChar char="•"/>
            </a:pPr>
            <a:r>
              <a:rPr lang="en-US" sz="2800" b="1" i="1" dirty="0" smtClean="0">
                <a:solidFill>
                  <a:schemeClr val="accent6">
                    <a:lumMod val="50000"/>
                  </a:schemeClr>
                </a:solidFill>
                <a:latin typeface="Arial" pitchFamily="34" charset="0"/>
                <a:cs typeface="Arial" pitchFamily="34" charset="0"/>
              </a:rPr>
              <a:t>John 6:21</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I may not know your problem, but I know the answer!</a:t>
            </a:r>
          </a:p>
        </p:txBody>
      </p:sp>
      <p:sp>
        <p:nvSpPr>
          <p:cNvPr id="5" name="TextBox 4"/>
          <p:cNvSpPr txBox="1"/>
          <p:nvPr/>
        </p:nvSpPr>
        <p:spPr>
          <a:xfrm>
            <a:off x="76200" y="152400"/>
            <a:ext cx="9144000" cy="1323439"/>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Has Power Over Storms</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checkerboard(across)">
                                      <p:cBhvr>
                                        <p:cTn id="16"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2514600" y="1676400"/>
            <a:ext cx="4419600" cy="3354765"/>
          </a:xfrm>
          <a:prstGeom prst="rect">
            <a:avLst/>
          </a:prstGeom>
          <a:solidFill>
            <a:srgbClr val="FAC090">
              <a:alpha val="69804"/>
            </a:srgbClr>
          </a:solidFill>
          <a:ln w="28575">
            <a:solidFill>
              <a:schemeClr val="tx1">
                <a:lumMod val="75000"/>
                <a:lumOff val="25000"/>
              </a:schemeClr>
            </a:solidFill>
          </a:ln>
        </p:spPr>
        <p:txBody>
          <a:bodyPr wrap="square" rtlCol="0">
            <a:spAutoFit/>
          </a:bodyPr>
          <a:lstStyle/>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who is in control.</a:t>
            </a:r>
          </a:p>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there is a purpose.</a:t>
            </a:r>
          </a:p>
          <a:p>
            <a:pPr marL="347472" indent="-347472">
              <a:spcBef>
                <a:spcPts val="12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is our Intercessor.</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Riding out the Storms of Life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6" name="TextBox 5"/>
          <p:cNvSpPr txBox="1"/>
          <p:nvPr/>
        </p:nvSpPr>
        <p:spPr>
          <a:xfrm>
            <a:off x="2514600" y="1595021"/>
            <a:ext cx="4419600" cy="4185761"/>
          </a:xfrm>
          <a:prstGeom prst="rect">
            <a:avLst/>
          </a:prstGeom>
          <a:solidFill>
            <a:srgbClr val="FAC090">
              <a:alpha val="69804"/>
            </a:srgbClr>
          </a:solidFill>
          <a:ln w="28575">
            <a:solidFill>
              <a:schemeClr val="tx1"/>
            </a:solidFill>
          </a:ln>
        </p:spPr>
        <p:txBody>
          <a:bodyPr wrap="square" rtlCol="0">
            <a:spAutoFit/>
          </a:bodyPr>
          <a:lstStyle/>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you can’t make it on your own.</a:t>
            </a:r>
          </a:p>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is near.</a:t>
            </a:r>
          </a:p>
          <a:p>
            <a:pPr marL="347472" indent="-347472">
              <a:spcBef>
                <a:spcPts val="600"/>
              </a:spcBef>
              <a:buFont typeface="Arial" charset="0"/>
              <a:buChar char="•"/>
            </a:pPr>
            <a:r>
              <a:rPr lang="en-US" sz="3200" b="1" dirty="0" smtClean="0">
                <a:solidFill>
                  <a:schemeClr val="tx1">
                    <a:lumMod val="75000"/>
                    <a:lumOff val="25000"/>
                  </a:schemeClr>
                </a:solidFill>
                <a:latin typeface="Arial" pitchFamily="34" charset="0"/>
                <a:cs typeface="Arial" pitchFamily="34" charset="0"/>
              </a:rPr>
              <a:t>Remember, Jesus has power over the storms.</a:t>
            </a: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Riding out the Storms of Life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1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1" name="TextBox 10"/>
          <p:cNvSpPr txBox="1"/>
          <p:nvPr/>
        </p:nvSpPr>
        <p:spPr>
          <a:xfrm>
            <a:off x="304800" y="1765280"/>
            <a:ext cx="2971800" cy="3416320"/>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5400" b="1" dirty="0" smtClean="0">
                <a:solidFill>
                  <a:schemeClr val="tx1">
                    <a:lumMod val="75000"/>
                    <a:lumOff val="25000"/>
                  </a:schemeClr>
                </a:solidFill>
                <a:latin typeface="Arial" pitchFamily="34" charset="0"/>
                <a:cs typeface="Arial" pitchFamily="34" charset="0"/>
              </a:rPr>
              <a:t>We are going to have storms!</a:t>
            </a:r>
            <a:endParaRPr lang="en-US" sz="5400" b="1" dirty="0">
              <a:solidFill>
                <a:schemeClr val="tx1">
                  <a:lumMod val="75000"/>
                  <a:lumOff val="25000"/>
                </a:schemeClr>
              </a:solidFill>
              <a:latin typeface="Arial" pitchFamily="34" charset="0"/>
              <a:cs typeface="Arial" pitchFamily="34" charset="0"/>
            </a:endParaRPr>
          </a:p>
        </p:txBody>
      </p:sp>
      <p:sp>
        <p:nvSpPr>
          <p:cNvPr id="12" name="TextBox 11"/>
          <p:cNvSpPr txBox="1"/>
          <p:nvPr/>
        </p:nvSpPr>
        <p:spPr>
          <a:xfrm>
            <a:off x="5334000" y="1548348"/>
            <a:ext cx="3505200" cy="3785652"/>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4800" b="1" dirty="0" smtClean="0">
                <a:solidFill>
                  <a:schemeClr val="tx1">
                    <a:lumMod val="75000"/>
                    <a:lumOff val="25000"/>
                  </a:schemeClr>
                </a:solidFill>
                <a:latin typeface="Arial" pitchFamily="34" charset="0"/>
                <a:cs typeface="Arial" pitchFamily="34" charset="0"/>
              </a:rPr>
              <a:t>The real question is </a:t>
            </a:r>
            <a:r>
              <a:rPr lang="en-US" sz="4800" b="1" u="sng" dirty="0" smtClean="0">
                <a:solidFill>
                  <a:schemeClr val="tx1">
                    <a:lumMod val="75000"/>
                    <a:lumOff val="25000"/>
                  </a:schemeClr>
                </a:solidFill>
                <a:latin typeface="Arial" pitchFamily="34" charset="0"/>
                <a:cs typeface="Arial" pitchFamily="34" charset="0"/>
              </a:rPr>
              <a:t>how</a:t>
            </a:r>
            <a:r>
              <a:rPr lang="en-US" sz="4800" b="1" dirty="0" smtClean="0">
                <a:solidFill>
                  <a:schemeClr val="tx1">
                    <a:lumMod val="75000"/>
                    <a:lumOff val="25000"/>
                  </a:schemeClr>
                </a:solidFill>
                <a:latin typeface="Arial" pitchFamily="34" charset="0"/>
                <a:cs typeface="Arial" pitchFamily="34" charset="0"/>
              </a:rPr>
              <a:t> will we face them?</a:t>
            </a:r>
            <a:endParaRPr lang="en-US" sz="4800" b="1"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TextBox 2"/>
          <p:cNvSpPr txBox="1"/>
          <p:nvPr/>
        </p:nvSpPr>
        <p:spPr>
          <a:xfrm>
            <a:off x="152400" y="2005548"/>
            <a:ext cx="5562600" cy="3785652"/>
          </a:xfrm>
          <a:prstGeom prst="rect">
            <a:avLst/>
          </a:prstGeom>
          <a:solidFill>
            <a:srgbClr val="DBEEF4">
              <a:alpha val="69804"/>
            </a:srgbClr>
          </a:solidFill>
          <a:ln>
            <a:solidFill>
              <a:schemeClr val="tx1">
                <a:lumMod val="75000"/>
                <a:lumOff val="25000"/>
              </a:schemeClr>
            </a:solidFill>
          </a:ln>
        </p:spPr>
        <p:txBody>
          <a:bodyPr wrap="square" rtlCol="0">
            <a:spAutoFit/>
          </a:bodyPr>
          <a:lstStyle/>
          <a:p>
            <a:pPr algn="ctr"/>
            <a:r>
              <a:rPr lang="en-US" sz="4000" b="1" dirty="0" smtClean="0">
                <a:solidFill>
                  <a:schemeClr val="tx1">
                    <a:lumMod val="75000"/>
                    <a:lumOff val="25000"/>
                  </a:schemeClr>
                </a:solidFill>
                <a:latin typeface="Arial" pitchFamily="34" charset="0"/>
                <a:cs typeface="Arial" pitchFamily="34" charset="0"/>
              </a:rPr>
              <a:t>God has not promised us a storm- free journey, but He will provide the faithful with a safe landing!</a:t>
            </a:r>
            <a:endParaRPr lang="en-US" sz="4000" b="1"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a:ln w="28575">
            <a:solidFill>
              <a:schemeClr val="tx1"/>
            </a:solidFill>
          </a:ln>
        </p:spPr>
      </p:pic>
      <p:sp>
        <p:nvSpPr>
          <p:cNvPr id="3" name="TextBox 2"/>
          <p:cNvSpPr txBox="1"/>
          <p:nvPr/>
        </p:nvSpPr>
        <p:spPr>
          <a:xfrm>
            <a:off x="228600" y="457200"/>
            <a:ext cx="4191000" cy="1323439"/>
          </a:xfrm>
          <a:prstGeom prst="rect">
            <a:avLst/>
          </a:prstGeom>
          <a:noFill/>
        </p:spPr>
        <p:txBody>
          <a:bodyPr wrap="square" rtlCol="0">
            <a:spAutoFit/>
          </a:bodyPr>
          <a:lstStyle/>
          <a:p>
            <a:r>
              <a:rPr lang="en-US" sz="4000" dirty="0" smtClean="0">
                <a:solidFill>
                  <a:schemeClr val="accent6">
                    <a:lumMod val="60000"/>
                    <a:lumOff val="40000"/>
                  </a:schemeClr>
                </a:solidFill>
                <a:latin typeface="Arial" pitchFamily="34" charset="0"/>
                <a:cs typeface="Arial" pitchFamily="34" charset="0"/>
              </a:rPr>
              <a:t>We Are Going to Have Storms!</a:t>
            </a:r>
            <a:endParaRPr lang="en-US" sz="4000" dirty="0">
              <a:solidFill>
                <a:schemeClr val="accent6">
                  <a:lumMod val="60000"/>
                  <a:lumOff val="40000"/>
                </a:schemeClr>
              </a:solidFill>
              <a:latin typeface="Arial" pitchFamily="34" charset="0"/>
              <a:cs typeface="Arial" pitchFamily="34" charset="0"/>
            </a:endParaRPr>
          </a:p>
        </p:txBody>
      </p:sp>
      <p:sp>
        <p:nvSpPr>
          <p:cNvPr id="4" name="TextBox 3"/>
          <p:cNvSpPr txBox="1"/>
          <p:nvPr/>
        </p:nvSpPr>
        <p:spPr>
          <a:xfrm>
            <a:off x="228600" y="4191000"/>
            <a:ext cx="3962400" cy="954107"/>
          </a:xfrm>
          <a:prstGeom prst="rect">
            <a:avLst/>
          </a:prstGeom>
          <a:noFill/>
        </p:spPr>
        <p:txBody>
          <a:bodyPr wrap="square" rtlCol="0">
            <a:spAutoFit/>
          </a:bodyPr>
          <a:lstStyle/>
          <a:p>
            <a:pPr algn="ctr"/>
            <a:r>
              <a:rPr lang="en-US" sz="2800" b="1" dirty="0" smtClean="0">
                <a:solidFill>
                  <a:srgbClr val="FAC090"/>
                </a:solidFill>
                <a:latin typeface="Arial" pitchFamily="34" charset="0"/>
                <a:cs typeface="Arial" pitchFamily="34" charset="0"/>
              </a:rPr>
              <a:t>James 1:2;                          1 Corinthians 10:13</a:t>
            </a:r>
            <a:endParaRPr lang="en-US" sz="2800" b="1" dirty="0">
              <a:solidFill>
                <a:srgbClr val="FAC090"/>
              </a:solidFill>
              <a:latin typeface="Arial" pitchFamily="34" charset="0"/>
              <a:cs typeface="Arial" pitchFamily="34" charset="0"/>
            </a:endParaRPr>
          </a:p>
        </p:txBody>
      </p:sp>
      <p:sp>
        <p:nvSpPr>
          <p:cNvPr id="7" name="TextBox 6"/>
          <p:cNvSpPr txBox="1"/>
          <p:nvPr/>
        </p:nvSpPr>
        <p:spPr>
          <a:xfrm>
            <a:off x="5410200" y="838200"/>
            <a:ext cx="3733800" cy="4585871"/>
          </a:xfrm>
          <a:prstGeom prst="rect">
            <a:avLst/>
          </a:prstGeom>
          <a:solidFill>
            <a:srgbClr val="FCD5B5">
              <a:alpha val="69804"/>
            </a:srgbClr>
          </a:solidFill>
          <a:ln w="28575">
            <a:solidFill>
              <a:schemeClr val="tx1"/>
            </a:solidFill>
          </a:ln>
        </p:spPr>
        <p:txBody>
          <a:bodyPr wrap="square" rtlCol="0">
            <a:spAutoFit/>
          </a:bodyPr>
          <a:lstStyle/>
          <a:p>
            <a:pPr>
              <a:spcBef>
                <a:spcPts val="600"/>
              </a:spcBef>
            </a:pPr>
            <a:r>
              <a:rPr lang="en-US" sz="2800" b="1" dirty="0" smtClean="0">
                <a:solidFill>
                  <a:schemeClr val="tx1">
                    <a:lumMod val="75000"/>
                    <a:lumOff val="25000"/>
                  </a:schemeClr>
                </a:solidFill>
                <a:latin typeface="Arial Narrow" pitchFamily="34" charset="0"/>
              </a:rPr>
              <a:t>Enjoy the good times and be thankful!</a:t>
            </a:r>
          </a:p>
          <a:p>
            <a:pPr>
              <a:spcBef>
                <a:spcPts val="1200"/>
              </a:spcBef>
            </a:pPr>
            <a:r>
              <a:rPr lang="en-US" sz="2800" b="1" dirty="0" smtClean="0">
                <a:solidFill>
                  <a:schemeClr val="tx1">
                    <a:lumMod val="75000"/>
                    <a:lumOff val="25000"/>
                  </a:schemeClr>
                </a:solidFill>
                <a:latin typeface="Arial Narrow" pitchFamily="34" charset="0"/>
              </a:rPr>
              <a:t>Prepare for storms before they come!</a:t>
            </a:r>
          </a:p>
          <a:p>
            <a:pPr>
              <a:spcBef>
                <a:spcPts val="1200"/>
              </a:spcBef>
            </a:pPr>
            <a:r>
              <a:rPr lang="en-US" sz="2800" b="1" dirty="0" smtClean="0">
                <a:solidFill>
                  <a:schemeClr val="tx1">
                    <a:lumMod val="75000"/>
                    <a:lumOff val="25000"/>
                  </a:schemeClr>
                </a:solidFill>
                <a:latin typeface="Arial Narrow" pitchFamily="34" charset="0"/>
              </a:rPr>
              <a:t>Storms often come on the heels of success!</a:t>
            </a:r>
          </a:p>
          <a:p>
            <a:pPr>
              <a:spcBef>
                <a:spcPts val="1200"/>
              </a:spcBef>
            </a:pPr>
            <a:r>
              <a:rPr lang="en-US" sz="2800" b="1" dirty="0" smtClean="0">
                <a:solidFill>
                  <a:schemeClr val="tx1">
                    <a:lumMod val="75000"/>
                    <a:lumOff val="25000"/>
                  </a:schemeClr>
                </a:solidFill>
                <a:latin typeface="Arial Narrow" pitchFamily="34" charset="0"/>
              </a:rPr>
              <a:t>Beware of shallow theology!</a:t>
            </a:r>
          </a:p>
          <a:p>
            <a:pPr>
              <a:spcBef>
                <a:spcPts val="1200"/>
              </a:spcBef>
            </a:pPr>
            <a:r>
              <a:rPr lang="en-US" sz="2800" b="1" dirty="0" smtClean="0">
                <a:solidFill>
                  <a:schemeClr val="tx1">
                    <a:lumMod val="75000"/>
                    <a:lumOff val="25000"/>
                  </a:schemeClr>
                </a:solidFill>
                <a:latin typeface="Arial Narrow" pitchFamily="34" charset="0"/>
              </a:rPr>
              <a:t>Remember six things …</a:t>
            </a:r>
            <a:endParaRPr lang="en-US" sz="2800" b="1" dirty="0">
              <a:solidFill>
                <a:schemeClr val="tx1">
                  <a:lumMod val="75000"/>
                  <a:lumOff val="25000"/>
                </a:schemeClr>
              </a:solidFill>
              <a:latin typeface="Arial Narrow" pitchFamily="34" charset="0"/>
            </a:endParaRPr>
          </a:p>
        </p:txBody>
      </p:sp>
      <p:sp>
        <p:nvSpPr>
          <p:cNvPr id="13" name="Right Arrow 12"/>
          <p:cNvSpPr/>
          <p:nvPr/>
        </p:nvSpPr>
        <p:spPr>
          <a:xfrm>
            <a:off x="4343400" y="9144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343400" y="17526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4343400" y="2868168"/>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4343400" y="3886200"/>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4343400" y="4849368"/>
            <a:ext cx="978408" cy="484632"/>
          </a:xfrm>
          <a:prstGeom prst="right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linds(horizont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strips(downRight)">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i179.photobucket.com/albums/w302/bankerboy21/964458walking-on-water.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TextBox 2"/>
          <p:cNvSpPr txBox="1"/>
          <p:nvPr/>
        </p:nvSpPr>
        <p:spPr>
          <a:xfrm>
            <a:off x="304800" y="1630740"/>
            <a:ext cx="5562600" cy="1569660"/>
          </a:xfrm>
          <a:prstGeom prst="rect">
            <a:avLst/>
          </a:prstGeom>
          <a:solidFill>
            <a:srgbClr val="DBEEF4">
              <a:alpha val="69804"/>
            </a:srgbClr>
          </a:solidFill>
          <a:ln>
            <a:solidFill>
              <a:schemeClr val="tx1">
                <a:lumMod val="75000"/>
                <a:lumOff val="25000"/>
              </a:schemeClr>
            </a:solidFill>
          </a:ln>
        </p:spPr>
        <p:txBody>
          <a:bodyPr wrap="square" rtlCol="0">
            <a:spAutoFit/>
          </a:bodyPr>
          <a:lstStyle/>
          <a:p>
            <a:r>
              <a:rPr lang="en-US" sz="3200" b="1" dirty="0" smtClean="0">
                <a:solidFill>
                  <a:schemeClr val="tx1">
                    <a:lumMod val="65000"/>
                    <a:lumOff val="35000"/>
                  </a:schemeClr>
                </a:solidFill>
                <a:latin typeface="Arial" pitchFamily="34" charset="0"/>
                <a:cs typeface="Arial" pitchFamily="34" charset="0"/>
              </a:rPr>
              <a:t>The greatest storm of all is coming for those who fail to trust and obey the Lord!</a:t>
            </a:r>
            <a:endParaRPr lang="en-US" sz="3200" b="1" dirty="0">
              <a:solidFill>
                <a:schemeClr val="tx1">
                  <a:lumMod val="65000"/>
                  <a:lumOff val="35000"/>
                </a:schemeClr>
              </a:solidFill>
              <a:latin typeface="Arial" pitchFamily="34" charset="0"/>
              <a:cs typeface="Arial" pitchFamily="34" charset="0"/>
            </a:endParaRPr>
          </a:p>
        </p:txBody>
      </p:sp>
      <p:sp>
        <p:nvSpPr>
          <p:cNvPr id="5" name="TextBox 4"/>
          <p:cNvSpPr txBox="1"/>
          <p:nvPr/>
        </p:nvSpPr>
        <p:spPr>
          <a:xfrm>
            <a:off x="304800" y="5410200"/>
            <a:ext cx="4267200" cy="1031051"/>
          </a:xfrm>
          <a:prstGeom prst="rect">
            <a:avLst/>
          </a:prstGeom>
          <a:solidFill>
            <a:srgbClr val="DBEEF4">
              <a:alpha val="69804"/>
            </a:srgbClr>
          </a:solidFill>
          <a:ln>
            <a:solidFill>
              <a:schemeClr val="tx1"/>
            </a:solidFill>
          </a:ln>
        </p:spPr>
        <p:txBody>
          <a:bodyPr wrap="square" rtlCol="0">
            <a:spAutoFit/>
          </a:bodyPr>
          <a:lstStyle/>
          <a:p>
            <a:r>
              <a:rPr lang="en-US" sz="3000" b="1" i="1" dirty="0" smtClean="0">
                <a:solidFill>
                  <a:schemeClr val="tx1">
                    <a:lumMod val="75000"/>
                    <a:lumOff val="25000"/>
                  </a:schemeClr>
                </a:solidFill>
                <a:latin typeface="Arial" pitchFamily="34" charset="0"/>
                <a:cs typeface="Arial" pitchFamily="34" charset="0"/>
              </a:rPr>
              <a:t>2 Corinthians 5:10</a:t>
            </a:r>
            <a:r>
              <a:rPr lang="en-US" sz="3100" b="1" i="1" dirty="0" smtClean="0">
                <a:solidFill>
                  <a:schemeClr val="tx1">
                    <a:lumMod val="75000"/>
                    <a:lumOff val="25000"/>
                  </a:schemeClr>
                </a:solidFill>
                <a:latin typeface="Arial" pitchFamily="34" charset="0"/>
                <a:cs typeface="Arial" pitchFamily="34" charset="0"/>
              </a:rPr>
              <a:t/>
            </a:r>
            <a:br>
              <a:rPr lang="en-US" sz="3100" b="1" i="1" dirty="0" smtClean="0">
                <a:solidFill>
                  <a:schemeClr val="tx1">
                    <a:lumMod val="75000"/>
                    <a:lumOff val="25000"/>
                  </a:schemeClr>
                </a:solidFill>
                <a:latin typeface="Arial" pitchFamily="34" charset="0"/>
                <a:cs typeface="Arial" pitchFamily="34" charset="0"/>
              </a:rPr>
            </a:br>
            <a:r>
              <a:rPr lang="en-US" sz="3000" b="1" i="1" dirty="0" smtClean="0">
                <a:solidFill>
                  <a:schemeClr val="tx1">
                    <a:lumMod val="75000"/>
                    <a:lumOff val="25000"/>
                  </a:schemeClr>
                </a:solidFill>
                <a:latin typeface="Arial" pitchFamily="34" charset="0"/>
                <a:cs typeface="Arial" pitchFamily="34" charset="0"/>
              </a:rPr>
              <a:t>2 Thessalonians 1:7-9</a:t>
            </a:r>
            <a:endParaRPr lang="en-US" sz="3000" b="1" i="1"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5486400" y="3657600"/>
            <a:ext cx="3505200" cy="1754326"/>
          </a:xfrm>
          <a:prstGeom prst="rect">
            <a:avLst/>
          </a:prstGeom>
          <a:solidFill>
            <a:srgbClr val="DBEEF4">
              <a:alpha val="69804"/>
            </a:srgbClr>
          </a:solidFill>
          <a:ln>
            <a:solidFill>
              <a:schemeClr val="tx1"/>
            </a:solidFill>
          </a:ln>
        </p:spPr>
        <p:txBody>
          <a:bodyPr wrap="square" rtlCol="0">
            <a:spAutoFit/>
          </a:bodyPr>
          <a:lstStyle/>
          <a:p>
            <a:pPr algn="ctr"/>
            <a:r>
              <a:rPr lang="en-US" sz="5400" b="1" dirty="0" smtClean="0">
                <a:solidFill>
                  <a:schemeClr val="tx1">
                    <a:lumMod val="75000"/>
                    <a:lumOff val="25000"/>
                  </a:schemeClr>
                </a:solidFill>
                <a:latin typeface="Arial" pitchFamily="34" charset="0"/>
                <a:cs typeface="Arial" pitchFamily="34" charset="0"/>
              </a:rPr>
              <a:t>Are you ready?</a:t>
            </a:r>
            <a:endParaRPr lang="en-US" sz="5400" b="1"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990600" y="229850"/>
            <a:ext cx="7162800" cy="144655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rPr>
              <a:t>Riding out the Storms of Life</a:t>
            </a:r>
            <a:endParaRPr lang="en-US" sz="4400" b="1" dirty="0">
              <a:ln w="11430"/>
              <a:solidFill>
                <a:schemeClr val="accent5">
                  <a:lumMod val="40000"/>
                  <a:lumOff val="60000"/>
                </a:schemeClr>
              </a:solidFill>
              <a:effectLst>
                <a:glow rad="63500">
                  <a:schemeClr val="accent4">
                    <a:satMod val="175000"/>
                    <a:alpha val="40000"/>
                  </a:schemeClr>
                </a:glo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a:solidFill>
            <a:schemeClr val="bg1"/>
          </a:solidFill>
          <a:ln>
            <a:solidFill>
              <a:srgbClr val="FF0000"/>
            </a:solidFill>
          </a:ln>
        </p:spPr>
        <p:txBody>
          <a:bodyPr/>
          <a:lstStyle/>
          <a:p>
            <a:r>
              <a:rPr lang="en-US" b="1" dirty="0" smtClean="0">
                <a:latin typeface="Elephant" pitchFamily="18" charset="0"/>
              </a:rPr>
              <a:t>The Preparations Needed</a:t>
            </a:r>
            <a:endParaRPr lang="en-US" b="1" dirty="0">
              <a:latin typeface="Elephant" pitchFamily="18" charset="0"/>
            </a:endParaRPr>
          </a:p>
        </p:txBody>
      </p:sp>
      <p:sp>
        <p:nvSpPr>
          <p:cNvPr id="3" name="Content Placeholder 2"/>
          <p:cNvSpPr>
            <a:spLocks noGrp="1"/>
          </p:cNvSpPr>
          <p:nvPr>
            <p:ph idx="1"/>
          </p:nvPr>
        </p:nvSpPr>
        <p:spPr>
          <a:solidFill>
            <a:schemeClr val="bg1"/>
          </a:solidFill>
          <a:ln>
            <a:solidFill>
              <a:srgbClr val="FF0000"/>
            </a:solidFill>
          </a:ln>
        </p:spPr>
        <p:txBody>
          <a:bodyPr/>
          <a:lstStyle/>
          <a:p>
            <a:r>
              <a:rPr lang="en-US" b="1" dirty="0" smtClean="0">
                <a:latin typeface="Book Antiqua" pitchFamily="18" charset="0"/>
              </a:rPr>
              <a:t>Hear the word of God</a:t>
            </a:r>
            <a:r>
              <a:rPr lang="en-US" dirty="0" smtClean="0">
                <a:latin typeface="Book Antiqua" pitchFamily="18" charset="0"/>
              </a:rPr>
              <a:t>—</a:t>
            </a:r>
            <a:r>
              <a:rPr lang="en-US" b="1" dirty="0" smtClean="0">
                <a:solidFill>
                  <a:srgbClr val="FF0000"/>
                </a:solidFill>
                <a:latin typeface="Elephant" pitchFamily="18" charset="0"/>
              </a:rPr>
              <a:t>Romans 10:17</a:t>
            </a:r>
          </a:p>
          <a:p>
            <a:r>
              <a:rPr lang="en-US" b="1" dirty="0" smtClean="0">
                <a:latin typeface="Book Antiqua" pitchFamily="18" charset="0"/>
              </a:rPr>
              <a:t>Believe</a:t>
            </a:r>
            <a:r>
              <a:rPr lang="en-US" dirty="0" smtClean="0">
                <a:latin typeface="Book Antiqua" pitchFamily="18" charset="0"/>
              </a:rPr>
              <a:t>—</a:t>
            </a:r>
            <a:r>
              <a:rPr lang="en-US" b="1" dirty="0" smtClean="0">
                <a:solidFill>
                  <a:srgbClr val="FF0000"/>
                </a:solidFill>
                <a:latin typeface="Elephant" pitchFamily="18" charset="0"/>
              </a:rPr>
              <a:t>John 8:24</a:t>
            </a:r>
          </a:p>
          <a:p>
            <a:r>
              <a:rPr lang="en-US" b="1" dirty="0" smtClean="0">
                <a:latin typeface="Book Antiqua" pitchFamily="18" charset="0"/>
              </a:rPr>
              <a:t>Repent</a:t>
            </a:r>
            <a:r>
              <a:rPr lang="en-US" dirty="0" smtClean="0">
                <a:latin typeface="Book Antiqua" pitchFamily="18" charset="0"/>
              </a:rPr>
              <a:t>—</a:t>
            </a:r>
            <a:r>
              <a:rPr lang="en-US" b="1" dirty="0" smtClean="0">
                <a:solidFill>
                  <a:srgbClr val="FF0000"/>
                </a:solidFill>
                <a:latin typeface="Elephant" pitchFamily="18" charset="0"/>
              </a:rPr>
              <a:t>Acts 17:30</a:t>
            </a:r>
          </a:p>
          <a:p>
            <a:r>
              <a:rPr lang="en-US" b="1" dirty="0" smtClean="0">
                <a:latin typeface="Book Antiqua" pitchFamily="18" charset="0"/>
              </a:rPr>
              <a:t>Confess</a:t>
            </a:r>
            <a:r>
              <a:rPr lang="en-US" dirty="0" smtClean="0">
                <a:latin typeface="Book Antiqua" pitchFamily="18" charset="0"/>
              </a:rPr>
              <a:t>—</a:t>
            </a:r>
            <a:r>
              <a:rPr lang="en-US" b="1" dirty="0" smtClean="0">
                <a:solidFill>
                  <a:srgbClr val="FF0000"/>
                </a:solidFill>
                <a:latin typeface="Elephant" pitchFamily="18" charset="0"/>
              </a:rPr>
              <a:t>Acts 8:37</a:t>
            </a:r>
          </a:p>
          <a:p>
            <a:r>
              <a:rPr lang="en-US" b="1" dirty="0" smtClean="0">
                <a:latin typeface="Book Antiqua" pitchFamily="18" charset="0"/>
              </a:rPr>
              <a:t>Baptism</a:t>
            </a:r>
            <a:r>
              <a:rPr lang="en-US" dirty="0" smtClean="0">
                <a:latin typeface="Book Antiqua" pitchFamily="18" charset="0"/>
              </a:rPr>
              <a:t>—</a:t>
            </a:r>
            <a:r>
              <a:rPr lang="en-US" b="1" dirty="0" smtClean="0">
                <a:solidFill>
                  <a:srgbClr val="FF0000"/>
                </a:solidFill>
                <a:latin typeface="Elephant" pitchFamily="18" charset="0"/>
              </a:rPr>
              <a:t>Colossians 2:12</a:t>
            </a:r>
          </a:p>
          <a:p>
            <a:r>
              <a:rPr lang="en-US" b="1" dirty="0" smtClean="0">
                <a:latin typeface="Book Antiqua" pitchFamily="18" charset="0"/>
              </a:rPr>
              <a:t>Continue to grow</a:t>
            </a:r>
            <a:r>
              <a:rPr lang="en-US" dirty="0" smtClean="0">
                <a:latin typeface="Book Antiqua" pitchFamily="18" charset="0"/>
              </a:rPr>
              <a:t>—</a:t>
            </a:r>
            <a:r>
              <a:rPr lang="en-US" b="1" dirty="0" smtClean="0">
                <a:solidFill>
                  <a:srgbClr val="FF0000"/>
                </a:solidFill>
                <a:latin typeface="Elephant" pitchFamily="18" charset="0"/>
              </a:rPr>
              <a:t>1 Corinthians 15:58</a:t>
            </a:r>
          </a:p>
          <a:p>
            <a:r>
              <a:rPr lang="en-US" b="1" dirty="0" smtClean="0">
                <a:latin typeface="Book Antiqua" pitchFamily="18" charset="0"/>
              </a:rPr>
              <a:t>Erring Christian</a:t>
            </a:r>
            <a:r>
              <a:rPr lang="en-US" dirty="0" smtClean="0">
                <a:latin typeface="Book Antiqua" pitchFamily="18" charset="0"/>
              </a:rPr>
              <a:t>—</a:t>
            </a:r>
            <a:r>
              <a:rPr lang="en-US" b="1" dirty="0" smtClean="0">
                <a:solidFill>
                  <a:srgbClr val="FF0000"/>
                </a:solidFill>
                <a:latin typeface="Elephant" pitchFamily="18" charset="0"/>
              </a:rPr>
              <a:t>James 5:16</a:t>
            </a:r>
            <a:endParaRPr lang="en-US" b="1" dirty="0">
              <a:solidFill>
                <a:srgbClr val="FF0000"/>
              </a:solidFill>
              <a:latin typeface="Elephant" pitchFamily="18" charset="0"/>
            </a:endParaRPr>
          </a:p>
        </p:txBody>
      </p:sp>
      <p:cxnSp>
        <p:nvCxnSpPr>
          <p:cNvPr id="5" name="Straight Connector 4"/>
          <p:cNvCxnSpPr/>
          <p:nvPr/>
        </p:nvCxnSpPr>
        <p:spPr>
          <a:xfrm flipV="1">
            <a:off x="838200" y="4507787"/>
            <a:ext cx="7543800" cy="762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7530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ppt_x"/>
                                          </p:val>
                                        </p:tav>
                                        <p:tav tm="100000">
                                          <p:val>
                                            <p:strVal val="#ppt_x"/>
                                          </p:val>
                                        </p:tav>
                                      </p:tavLst>
                                    </p:anim>
                                    <p:anim calcmode="lin" valueType="num">
                                      <p:cBhvr additive="base">
                                        <p:cTn id="4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3" name="TextBox 2"/>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Who Is in Control</a:t>
            </a:r>
            <a:endParaRPr lang="en-US" sz="4000" b="1" dirty="0">
              <a:solidFill>
                <a:schemeClr val="accent6">
                  <a:lumMod val="60000"/>
                  <a:lumOff val="40000"/>
                </a:schemeClr>
              </a:solidFill>
              <a:latin typeface="Arial" pitchFamily="34" charset="0"/>
              <a:cs typeface="Arial" pitchFamily="34" charset="0"/>
            </a:endParaRPr>
          </a:p>
        </p:txBody>
      </p:sp>
      <p:sp>
        <p:nvSpPr>
          <p:cNvPr id="6" name="TextBox 5"/>
          <p:cNvSpPr txBox="1"/>
          <p:nvPr/>
        </p:nvSpPr>
        <p:spPr>
          <a:xfrm>
            <a:off x="4724400" y="1219200"/>
            <a:ext cx="4419600" cy="4924425"/>
          </a:xfrm>
          <a:prstGeom prst="rect">
            <a:avLst/>
          </a:prstGeom>
          <a:solidFill>
            <a:srgbClr val="FCD5B5">
              <a:alpha val="69804"/>
            </a:srgbClr>
          </a:solidFill>
          <a:ln w="28575">
            <a:solidFill>
              <a:schemeClr val="tx1"/>
            </a:solidFill>
          </a:ln>
        </p:spPr>
        <p:txBody>
          <a:bodyPr wrap="square" rtlCol="0">
            <a:spAutoFit/>
          </a:bodyPr>
          <a:lstStyle/>
          <a:p>
            <a:pPr marL="347472" indent="-347472">
              <a:spcBef>
                <a:spcPts val="600"/>
              </a:spcBef>
              <a:buFont typeface="Arial" charset="0"/>
              <a:buChar char="•"/>
            </a:pPr>
            <a:r>
              <a:rPr lang="en-US" sz="3200" dirty="0" smtClean="0">
                <a:solidFill>
                  <a:schemeClr val="tx1">
                    <a:lumMod val="85000"/>
                    <a:lumOff val="15000"/>
                  </a:schemeClr>
                </a:solidFill>
                <a:latin typeface="Arial Narrow" pitchFamily="34" charset="0"/>
              </a:rPr>
              <a:t>When storms arise—we need to turn to the sovereign Lord.</a:t>
            </a:r>
          </a:p>
          <a:p>
            <a:pPr marL="804672" lvl="2" indent="-347472">
              <a:buFont typeface="Arial" charset="0"/>
              <a:buChar char="•"/>
            </a:pPr>
            <a:r>
              <a:rPr lang="en-US" sz="2800" b="1" dirty="0" smtClean="0">
                <a:solidFill>
                  <a:schemeClr val="accent6">
                    <a:lumMod val="50000"/>
                  </a:schemeClr>
                </a:solidFill>
                <a:latin typeface="Arial Narrow" pitchFamily="34" charset="0"/>
              </a:rPr>
              <a:t>Matthew 8:25-27</a:t>
            </a:r>
          </a:p>
          <a:p>
            <a:pPr marL="804672" lvl="2" indent="-347472">
              <a:buFont typeface="Arial" charset="0"/>
              <a:buChar char="•"/>
            </a:pPr>
            <a:r>
              <a:rPr lang="en-US" sz="2800" b="1" dirty="0" smtClean="0">
                <a:solidFill>
                  <a:schemeClr val="accent6">
                    <a:lumMod val="50000"/>
                  </a:schemeClr>
                </a:solidFill>
                <a:latin typeface="Arial Narrow" pitchFamily="34" charset="0"/>
              </a:rPr>
              <a:t>Psalm 89:9</a:t>
            </a:r>
          </a:p>
          <a:p>
            <a:pPr marL="347472" indent="-347472">
              <a:spcBef>
                <a:spcPts val="1200"/>
              </a:spcBef>
              <a:buFont typeface="Arial" charset="0"/>
              <a:buChar char="•"/>
            </a:pPr>
            <a:r>
              <a:rPr lang="en-US" sz="3200" dirty="0" smtClean="0">
                <a:solidFill>
                  <a:schemeClr val="tx1">
                    <a:lumMod val="75000"/>
                    <a:lumOff val="25000"/>
                  </a:schemeClr>
                </a:solidFill>
                <a:latin typeface="Arial Narrow" pitchFamily="34" charset="0"/>
              </a:rPr>
              <a:t>God may not have appointed the storm—but He does allow it.</a:t>
            </a:r>
          </a:p>
          <a:p>
            <a:pPr marL="804672" lvl="2" indent="-347472">
              <a:buFont typeface="Arial" charset="0"/>
              <a:buChar char="•"/>
            </a:pPr>
            <a:r>
              <a:rPr lang="en-US" sz="2800" b="1" dirty="0" smtClean="0">
                <a:solidFill>
                  <a:schemeClr val="accent6">
                    <a:lumMod val="50000"/>
                  </a:schemeClr>
                </a:solidFill>
                <a:latin typeface="Arial Narrow" pitchFamily="34" charset="0"/>
              </a:rPr>
              <a:t>Job 1:9-12</a:t>
            </a:r>
          </a:p>
          <a:p>
            <a:pPr marL="804672" lvl="2" indent="-347472">
              <a:buFont typeface="Arial" charset="0"/>
              <a:buChar char="•"/>
            </a:pPr>
            <a:r>
              <a:rPr lang="en-US" sz="2800" b="1" dirty="0" smtClean="0">
                <a:solidFill>
                  <a:schemeClr val="accent6">
                    <a:lumMod val="50000"/>
                  </a:schemeClr>
                </a:solidFill>
                <a:latin typeface="Arial Narrow" pitchFamily="34" charset="0"/>
              </a:rPr>
              <a:t>Ecclesiastes 9:11</a:t>
            </a:r>
            <a:endParaRPr lang="en-US" sz="2800" b="1" dirty="0">
              <a:solidFill>
                <a:schemeClr val="accent6">
                  <a:lumMod val="50000"/>
                </a:schemeClr>
              </a:solidFill>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1000"/>
                                        <p:tgtEl>
                                          <p:spTgt spid="6">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checkerboard(across)">
                                      <p:cBhvr>
                                        <p:cTn id="10" dur="1000"/>
                                        <p:tgtEl>
                                          <p:spTgt spid="6">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checkerboard(across)">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checkerboard(across)">
                                      <p:cBhvr>
                                        <p:cTn id="18" dur="1000"/>
                                        <p:tgtEl>
                                          <p:spTgt spid="6">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heckerboard(across)">
                                      <p:cBhvr>
                                        <p:cTn id="21" dur="1000"/>
                                        <p:tgtEl>
                                          <p:spTgt spid="6">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checkerboard(across)">
                                      <p:cBhvr>
                                        <p:cTn id="2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5" name="TextBox 4"/>
          <p:cNvSpPr txBox="1"/>
          <p:nvPr/>
        </p:nvSpPr>
        <p:spPr>
          <a:xfrm>
            <a:off x="4724400" y="1219200"/>
            <a:ext cx="4419600" cy="5493812"/>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Jesus told the disciples to get into the boat.</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Matthew 14:22</a:t>
            </a:r>
          </a:p>
          <a:p>
            <a:pPr marL="347472" indent="-347472">
              <a:spcBef>
                <a:spcPts val="600"/>
              </a:spcBef>
              <a:buFont typeface="Arial" charset="0"/>
              <a:buChar char="•"/>
            </a:pPr>
            <a:r>
              <a:rPr lang="en-US" sz="3200" dirty="0" smtClean="0">
                <a:solidFill>
                  <a:schemeClr val="tx1">
                    <a:lumMod val="75000"/>
                    <a:lumOff val="25000"/>
                  </a:schemeClr>
                </a:solidFill>
                <a:latin typeface="Arial" pitchFamily="34" charset="0"/>
                <a:cs typeface="Arial" pitchFamily="34" charset="0"/>
              </a:rPr>
              <a:t>Storms can bring about growth, strength and patience.</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Psalm 4:1</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James 1:2-6</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Romans 5:3-5</a:t>
            </a:r>
            <a:endParaRPr lang="en-US" sz="2800" b="1" dirty="0">
              <a:solidFill>
                <a:schemeClr val="accent6">
                  <a:lumMod val="50000"/>
                </a:schemeClr>
              </a:solidFill>
              <a:latin typeface="Arial" pitchFamily="34" charset="0"/>
              <a:cs typeface="Arial" pitchFamily="34" charset="0"/>
            </a:endParaRPr>
          </a:p>
        </p:txBody>
      </p:sp>
      <p:sp>
        <p:nvSpPr>
          <p:cNvPr id="6" name="TextBox 5"/>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1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checkerboard(across)">
                                      <p:cBhvr>
                                        <p:cTn id="15" dur="1000"/>
                                        <p:tgtEl>
                                          <p:spTgt spid="5">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checkerboard(across)">
                                      <p:cBhvr>
                                        <p:cTn id="18" dur="1000"/>
                                        <p:tgtEl>
                                          <p:spTgt spid="5">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checkerboard(across)">
                                      <p:cBhvr>
                                        <p:cTn id="21" dur="1000"/>
                                        <p:tgtEl>
                                          <p:spTgt spid="5">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checkerboard(across)">
                                      <p:cBhvr>
                                        <p:cTn id="24"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525012"/>
            <a:ext cx="4419600" cy="3046988"/>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Through faith, storms can refine us, purify us, and bring about the salvation of our souls!</a:t>
            </a:r>
          </a:p>
          <a:p>
            <a:pPr marL="804672" lvl="2" indent="-347472">
              <a:buFont typeface="Arial" charset="0"/>
              <a:buChar char="•"/>
            </a:pPr>
            <a:r>
              <a:rPr lang="en-US" sz="2800" b="1" dirty="0" smtClean="0">
                <a:solidFill>
                  <a:schemeClr val="accent6">
                    <a:lumMod val="50000"/>
                  </a:schemeClr>
                </a:solidFill>
                <a:latin typeface="Arial" pitchFamily="34" charset="0"/>
                <a:cs typeface="Arial" pitchFamily="34" charset="0"/>
              </a:rPr>
              <a:t>1 Peter 1:6-9</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pic>
        <p:nvPicPr>
          <p:cNvPr id="5" name="Content Placeholder 3"/>
          <p:cNvPicPr>
            <a:picLocks noChangeAspect="1" noChangeArrowheads="1"/>
          </p:cNvPicPr>
          <p:nvPr/>
        </p:nvPicPr>
        <p:blipFill>
          <a:blip r:embed="rId4"/>
          <a:srcRect/>
          <a:stretch>
            <a:fillRect/>
          </a:stretch>
        </p:blipFill>
        <p:spPr bwMode="auto">
          <a:xfrm>
            <a:off x="990600" y="1295400"/>
            <a:ext cx="7391400" cy="4754563"/>
          </a:xfrm>
          <a:prstGeom prst="rect">
            <a:avLst/>
          </a:prstGeom>
          <a:noFill/>
          <a:ln w="9525">
            <a:noFill/>
            <a:miter lim="800000"/>
            <a:headEnd/>
            <a:tailEnd/>
          </a:ln>
        </p:spPr>
      </p:pic>
      <p:sp>
        <p:nvSpPr>
          <p:cNvPr id="6" name="TextBox 5"/>
          <p:cNvSpPr txBox="1"/>
          <p:nvPr/>
        </p:nvSpPr>
        <p:spPr>
          <a:xfrm>
            <a:off x="1828800" y="1600200"/>
            <a:ext cx="5486400" cy="3170099"/>
          </a:xfrm>
          <a:prstGeom prst="rect">
            <a:avLst/>
          </a:prstGeom>
          <a:noFill/>
        </p:spPr>
        <p:txBody>
          <a:bodyPr wrap="square" rtlCol="0">
            <a:spAutoFit/>
          </a:bodyPr>
          <a:lstStyle/>
          <a:p>
            <a:pPr algn="ctr"/>
            <a:r>
              <a:rPr lang="en-US" sz="2500" b="1" i="1" dirty="0" smtClean="0">
                <a:solidFill>
                  <a:schemeClr val="accent6">
                    <a:lumMod val="75000"/>
                  </a:schemeClr>
                </a:solidFill>
                <a:latin typeface="Arial Narrow" pitchFamily="34" charset="0"/>
              </a:rPr>
              <a:t>“In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a:t>
            </a:r>
            <a:endParaRPr lang="en-US" sz="2500" b="1" i="1" dirty="0">
              <a:solidFill>
                <a:schemeClr val="accent6">
                  <a:lumMod val="75000"/>
                </a:schemeClr>
              </a:solidFill>
              <a:latin typeface="Arial Narrow" pitchFamily="34" charset="0"/>
            </a:endParaRPr>
          </a:p>
        </p:txBody>
      </p:sp>
      <p:sp>
        <p:nvSpPr>
          <p:cNvPr id="7" name="TextBox 6"/>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pic>
        <p:nvPicPr>
          <p:cNvPr id="5" name="Content Placeholder 3"/>
          <p:cNvPicPr>
            <a:picLocks noChangeAspect="1" noChangeArrowheads="1"/>
          </p:cNvPicPr>
          <p:nvPr/>
        </p:nvPicPr>
        <p:blipFill>
          <a:blip r:embed="rId4"/>
          <a:srcRect/>
          <a:stretch>
            <a:fillRect/>
          </a:stretch>
        </p:blipFill>
        <p:spPr bwMode="auto">
          <a:xfrm>
            <a:off x="914400" y="1295400"/>
            <a:ext cx="7391400" cy="4754563"/>
          </a:xfrm>
          <a:prstGeom prst="rect">
            <a:avLst/>
          </a:prstGeom>
          <a:noFill/>
          <a:ln w="9525">
            <a:noFill/>
            <a:miter lim="800000"/>
            <a:headEnd/>
            <a:tailEnd/>
          </a:ln>
        </p:spPr>
      </p:pic>
      <p:sp>
        <p:nvSpPr>
          <p:cNvPr id="6" name="TextBox 5"/>
          <p:cNvSpPr txBox="1"/>
          <p:nvPr/>
        </p:nvSpPr>
        <p:spPr>
          <a:xfrm>
            <a:off x="1905000" y="1600200"/>
            <a:ext cx="5334000" cy="3293209"/>
          </a:xfrm>
          <a:prstGeom prst="rect">
            <a:avLst/>
          </a:prstGeom>
          <a:noFill/>
        </p:spPr>
        <p:txBody>
          <a:bodyPr wrap="square" rtlCol="0">
            <a:spAutoFit/>
          </a:bodyPr>
          <a:lstStyle/>
          <a:p>
            <a:pPr algn="ctr"/>
            <a:r>
              <a:rPr lang="en-US" sz="2600" b="1" i="1" dirty="0" smtClean="0">
                <a:solidFill>
                  <a:schemeClr val="accent6">
                    <a:lumMod val="75000"/>
                  </a:schemeClr>
                </a:solidFill>
                <a:latin typeface="Arial Black" pitchFamily="34" charset="0"/>
              </a:rPr>
              <a:t>“Whom having not seen you love. Though now you do not see Him, yet believing, you rejoice with joy inexpressible and full of glory, receiving the end of your faith--the salvation of your souls.”</a:t>
            </a:r>
            <a:endParaRPr lang="en-US" sz="2600" b="1" i="1" dirty="0">
              <a:solidFill>
                <a:schemeClr val="accent6">
                  <a:lumMod val="75000"/>
                </a:schemeClr>
              </a:solidFill>
              <a:latin typeface="Arial Black" pitchFamily="34" charset="0"/>
            </a:endParaRPr>
          </a:p>
        </p:txBody>
      </p:sp>
      <p:sp>
        <p:nvSpPr>
          <p:cNvPr id="7" name="TextBox 6"/>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838200" y="1143000"/>
            <a:ext cx="7696200" cy="5478423"/>
          </a:xfrm>
          <a:prstGeom prst="rect">
            <a:avLst/>
          </a:prstGeom>
          <a:solidFill>
            <a:srgbClr val="FAC090">
              <a:alpha val="69804"/>
            </a:srgbClr>
          </a:solidFill>
          <a:ln w="28575">
            <a:solidFill>
              <a:schemeClr val="tx1"/>
            </a:solidFill>
          </a:ln>
        </p:spPr>
        <p:txBody>
          <a:bodyPr wrap="square" rtlCol="0">
            <a:spAutoFit/>
          </a:bodyPr>
          <a:lstStyle/>
          <a:p>
            <a:pPr algn="ctr">
              <a:spcAft>
                <a:spcPts val="600"/>
              </a:spcAft>
            </a:pPr>
            <a:r>
              <a:rPr lang="en-US" sz="3200" b="1" u="sng" dirty="0" smtClean="0">
                <a:solidFill>
                  <a:schemeClr val="tx1">
                    <a:lumMod val="75000"/>
                    <a:lumOff val="25000"/>
                  </a:schemeClr>
                </a:solidFill>
                <a:latin typeface="Arial Black" pitchFamily="34" charset="0"/>
              </a:rPr>
              <a:t>Things I Learned That Day</a:t>
            </a:r>
          </a:p>
          <a:p>
            <a:pPr algn="ctr">
              <a:spcBef>
                <a:spcPts val="600"/>
              </a:spcBef>
            </a:pPr>
            <a:r>
              <a:rPr lang="en-US" sz="2800" dirty="0" smtClean="0">
                <a:solidFill>
                  <a:schemeClr val="tx1">
                    <a:lumMod val="75000"/>
                    <a:lumOff val="25000"/>
                  </a:schemeClr>
                </a:solidFill>
                <a:latin typeface="Arial Black" pitchFamily="34" charset="0"/>
              </a:rPr>
              <a:t>I walked a mile with Pleasure,</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She chattered all the way;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But left me none the wiser </a:t>
            </a:r>
          </a:p>
          <a:p>
            <a:pPr algn="ctr"/>
            <a:r>
              <a:rPr lang="en-US" sz="2800" dirty="0" smtClean="0">
                <a:solidFill>
                  <a:schemeClr val="tx1">
                    <a:lumMod val="75000"/>
                    <a:lumOff val="25000"/>
                  </a:schemeClr>
                </a:solidFill>
                <a:latin typeface="Arial Black" pitchFamily="34" charset="0"/>
              </a:rPr>
              <a:t>For all she had to say!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I walked a mile with Sorrow,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And never a word said she; </a:t>
            </a:r>
            <a:br>
              <a:rPr lang="en-US" sz="2800" dirty="0" smtClean="0">
                <a:solidFill>
                  <a:schemeClr val="tx1">
                    <a:lumMod val="75000"/>
                    <a:lumOff val="25000"/>
                  </a:schemeClr>
                </a:solidFill>
                <a:latin typeface="Arial Black" pitchFamily="34" charset="0"/>
              </a:rPr>
            </a:br>
            <a:r>
              <a:rPr lang="en-US" sz="2800" dirty="0" smtClean="0">
                <a:solidFill>
                  <a:schemeClr val="tx1">
                    <a:lumMod val="75000"/>
                    <a:lumOff val="25000"/>
                  </a:schemeClr>
                </a:solidFill>
                <a:latin typeface="Arial Black" pitchFamily="34" charset="0"/>
              </a:rPr>
              <a:t>But, oh, the things I learned that day from her When sorrow walked with me!</a:t>
            </a:r>
          </a:p>
          <a:p>
            <a:pPr algn="ctr"/>
            <a:r>
              <a:rPr lang="en-US" sz="2800" i="1" dirty="0" smtClean="0">
                <a:solidFill>
                  <a:schemeClr val="tx1">
                    <a:lumMod val="75000"/>
                    <a:lumOff val="25000"/>
                  </a:schemeClr>
                </a:solidFill>
                <a:latin typeface="Arial Black" pitchFamily="34" charset="0"/>
              </a:rPr>
              <a:t>Unknown </a:t>
            </a:r>
          </a:p>
          <a:p>
            <a:pPr>
              <a:buFont typeface="Arial" charset="0"/>
              <a:buChar char="•"/>
            </a:pPr>
            <a:endParaRPr lang="en-US" sz="2800" dirty="0">
              <a:solidFill>
                <a:schemeClr val="tx1">
                  <a:lumMod val="75000"/>
                  <a:lumOff val="25000"/>
                </a:schemeClr>
              </a:solidFill>
              <a:latin typeface="Arial Black"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There Is a Purpose</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http://www.boltlightningprotection.com/images/newlightning5.jpg"/>
          <p:cNvPicPr>
            <a:picLocks noChangeAspect="1" noChangeArrowheads="1"/>
          </p:cNvPicPr>
          <p:nvPr/>
        </p:nvPicPr>
        <p:blipFill>
          <a:blip r:embed="rId3"/>
          <a:srcRect/>
          <a:stretch>
            <a:fillRect/>
          </a:stretch>
        </p:blipFill>
        <p:spPr bwMode="auto">
          <a:xfrm>
            <a:off x="0" y="0"/>
            <a:ext cx="9372600" cy="6858000"/>
          </a:xfrm>
          <a:prstGeom prst="rect">
            <a:avLst/>
          </a:prstGeom>
          <a:noFill/>
        </p:spPr>
      </p:pic>
      <p:sp>
        <p:nvSpPr>
          <p:cNvPr id="4" name="TextBox 3"/>
          <p:cNvSpPr txBox="1"/>
          <p:nvPr/>
        </p:nvSpPr>
        <p:spPr>
          <a:xfrm>
            <a:off x="4724400" y="1981200"/>
            <a:ext cx="4419600" cy="4031873"/>
          </a:xfrm>
          <a:prstGeom prst="rect">
            <a:avLst/>
          </a:prstGeom>
          <a:solidFill>
            <a:srgbClr val="FAC090">
              <a:alpha val="69804"/>
            </a:srgbClr>
          </a:solidFill>
          <a:ln w="28575">
            <a:solidFill>
              <a:schemeClr val="tx1"/>
            </a:solidFill>
          </a:ln>
        </p:spPr>
        <p:txBody>
          <a:bodyPr wrap="square" rtlCol="0">
            <a:spAutoFit/>
          </a:bodyPr>
          <a:lstStyle/>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Jesus had gone up into the mountain to pray.</a:t>
            </a:r>
          </a:p>
          <a:p>
            <a:pPr marL="804672" lvl="1" indent="-347472">
              <a:spcAft>
                <a:spcPts val="600"/>
              </a:spcAft>
              <a:buFont typeface="Arial" pitchFamily="34" charset="0"/>
              <a:buChar char="•"/>
            </a:pPr>
            <a:r>
              <a:rPr lang="en-US" sz="2800" b="1" dirty="0" smtClean="0">
                <a:solidFill>
                  <a:schemeClr val="accent6">
                    <a:lumMod val="50000"/>
                  </a:schemeClr>
                </a:solidFill>
                <a:latin typeface="Arial" pitchFamily="34" charset="0"/>
                <a:cs typeface="Arial" pitchFamily="34" charset="0"/>
              </a:rPr>
              <a:t>Matthew 14:23</a:t>
            </a:r>
          </a:p>
          <a:p>
            <a:pPr marL="347472" indent="-347472">
              <a:buFont typeface="Arial" charset="0"/>
              <a:buChar char="•"/>
            </a:pPr>
            <a:r>
              <a:rPr lang="en-US" sz="3200" dirty="0" smtClean="0">
                <a:solidFill>
                  <a:schemeClr val="tx1">
                    <a:lumMod val="75000"/>
                    <a:lumOff val="25000"/>
                  </a:schemeClr>
                </a:solidFill>
                <a:latin typeface="Arial" pitchFamily="34" charset="0"/>
                <a:cs typeface="Arial" pitchFamily="34" charset="0"/>
              </a:rPr>
              <a:t>Sometimes we may wonder where Jesus is. </a:t>
            </a:r>
          </a:p>
          <a:p>
            <a:pPr marL="804672" lvl="1" indent="-347472">
              <a:buFont typeface="Arial" charset="0"/>
              <a:buChar char="•"/>
            </a:pPr>
            <a:r>
              <a:rPr lang="en-US" sz="2800" b="1" dirty="0" smtClean="0">
                <a:solidFill>
                  <a:schemeClr val="accent6">
                    <a:lumMod val="50000"/>
                  </a:schemeClr>
                </a:solidFill>
                <a:latin typeface="Arial" pitchFamily="34" charset="0"/>
                <a:cs typeface="Arial" pitchFamily="34" charset="0"/>
              </a:rPr>
              <a:t>John 6:17</a:t>
            </a:r>
            <a:endParaRPr lang="en-US" sz="2800" b="1" dirty="0">
              <a:solidFill>
                <a:schemeClr val="accent6">
                  <a:lumMod val="50000"/>
                </a:schemeClr>
              </a:solidFill>
              <a:latin typeface="Arial" pitchFamily="34" charset="0"/>
              <a:cs typeface="Arial" pitchFamily="34" charset="0"/>
            </a:endParaRPr>
          </a:p>
        </p:txBody>
      </p:sp>
      <p:sp>
        <p:nvSpPr>
          <p:cNvPr id="5" name="TextBox 4"/>
          <p:cNvSpPr txBox="1"/>
          <p:nvPr/>
        </p:nvSpPr>
        <p:spPr>
          <a:xfrm>
            <a:off x="76200" y="152400"/>
            <a:ext cx="9144000" cy="707886"/>
          </a:xfrm>
          <a:prstGeom prst="rect">
            <a:avLst/>
          </a:prstGeom>
          <a:noFill/>
          <a:ln w="28575">
            <a:noFill/>
          </a:ln>
        </p:spPr>
        <p:txBody>
          <a:bodyPr wrap="square" rtlCol="0">
            <a:spAutoFit/>
          </a:bodyPr>
          <a:lstStyle/>
          <a:p>
            <a:pPr algn="ctr"/>
            <a:r>
              <a:rPr lang="en-US" sz="4000" b="1" dirty="0" smtClean="0">
                <a:solidFill>
                  <a:schemeClr val="accent6">
                    <a:lumMod val="60000"/>
                    <a:lumOff val="40000"/>
                  </a:schemeClr>
                </a:solidFill>
                <a:latin typeface="Arial" pitchFamily="34" charset="0"/>
                <a:cs typeface="Arial" pitchFamily="34" charset="0"/>
              </a:rPr>
              <a:t>Remember Jesus Is Our Intercessor</a:t>
            </a:r>
            <a:endParaRPr lang="en-US" sz="4000" b="1" dirty="0">
              <a:solidFill>
                <a:schemeClr val="accent6">
                  <a:lumMod val="60000"/>
                  <a:lumOff val="40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450" advTm="300">
        <p:wipe/>
      </p:transition>
    </mc:Choice>
    <mc:Fallback xmlns="">
      <p:transition advTm="3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heckerboard(across)">
                                      <p:cBhvr>
                                        <p:cTn id="15" dur="1000"/>
                                        <p:tgtEl>
                                          <p:spTgt spid="4">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1405</Words>
  <Application>Microsoft Office PowerPoint</Application>
  <PresentationFormat>On-screen Show (4:3)</PresentationFormat>
  <Paragraphs>179</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Preparations Needed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Keith Greer</dc:creator>
  <cp:lastModifiedBy>Keith Greer</cp:lastModifiedBy>
  <cp:revision>43</cp:revision>
  <dcterms:created xsi:type="dcterms:W3CDTF">2010-11-30T18:58:54Z</dcterms:created>
  <dcterms:modified xsi:type="dcterms:W3CDTF">2012-08-24T15:02:19Z</dcterms:modified>
</cp:coreProperties>
</file>