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1"/>
  </p:notesMasterIdLst>
  <p:sldIdLst>
    <p:sldId id="256" r:id="rId10"/>
    <p:sldId id="257" r:id="rId11"/>
    <p:sldId id="261" r:id="rId12"/>
    <p:sldId id="262" r:id="rId13"/>
    <p:sldId id="258" r:id="rId14"/>
    <p:sldId id="259" r:id="rId15"/>
    <p:sldId id="260"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6" r:id="rId29"/>
    <p:sldId id="277" r:id="rId30"/>
    <p:sldId id="278" r:id="rId31"/>
    <p:sldId id="279" r:id="rId32"/>
    <p:sldId id="280" r:id="rId33"/>
    <p:sldId id="281" r:id="rId34"/>
    <p:sldId id="282" r:id="rId35"/>
    <p:sldId id="283" r:id="rId36"/>
    <p:sldId id="284" r:id="rId37"/>
    <p:sldId id="285" r:id="rId38"/>
    <p:sldId id="275"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89"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4C815-254F-4252-8CB3-93DA9A6FFB20}" type="datetimeFigureOut">
              <a:rPr lang="en-US" smtClean="0"/>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AE241-D55E-4C69-9DF5-74A7296793BD}" type="slidenum">
              <a:rPr lang="en-US" smtClean="0"/>
              <a:t>‹#›</a:t>
            </a:fld>
            <a:endParaRPr lang="en-US"/>
          </a:p>
        </p:txBody>
      </p:sp>
    </p:spTree>
    <p:extLst>
      <p:ext uri="{BB962C8B-B14F-4D97-AF65-F5344CB8AC3E}">
        <p14:creationId xmlns:p14="http://schemas.microsoft.com/office/powerpoint/2010/main" val="320805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Title Slide</a:t>
            </a:r>
            <a:r>
              <a:rPr lang="en-US" dirty="0" smtClean="0"/>
              <a:t>: </a:t>
            </a:r>
            <a:r>
              <a:rPr lang="en-US" b="1" dirty="0" smtClean="0"/>
              <a:t>Preaching What We Practice</a:t>
            </a:r>
            <a:r>
              <a:rPr lang="en-US"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smtClean="0"/>
              <a:t>1</a:t>
            </a:fld>
            <a:endParaRPr lang="en-US"/>
          </a:p>
        </p:txBody>
      </p:sp>
    </p:spTree>
    <p:extLst>
      <p:ext uri="{BB962C8B-B14F-4D97-AF65-F5344CB8AC3E}">
        <p14:creationId xmlns:p14="http://schemas.microsoft.com/office/powerpoint/2010/main" val="143247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Church of Christ have ELDERS in EVERY CHURCH?</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5715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Text—1 Tim.2:11,12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Text—1 Corinthians 14:34</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Text—1 Corinthians 11:3</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Church of Christ have ELDERS in EVERY CHURCH?</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5715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Baptism—”</a:t>
            </a:r>
            <a:r>
              <a:rPr lang="en-US" b="1" dirty="0" smtClean="0"/>
              <a:t>An Outward Sign of Inward Grace</a:t>
            </a:r>
            <a:r>
              <a:rPr lang="en-US" dirty="0" smtClean="0"/>
              <a:t>”—Quote from John MacArthur, A Daily Touch of God’s Grace (pg.17)</a:t>
            </a:r>
            <a:endParaRPr lang="en-US" dirty="0"/>
          </a:p>
        </p:txBody>
      </p:sp>
      <p:sp>
        <p:nvSpPr>
          <p:cNvPr id="4" name="Slide Number Placeholder 3"/>
          <p:cNvSpPr>
            <a:spLocks noGrp="1"/>
          </p:cNvSpPr>
          <p:nvPr>
            <p:ph type="sldNum" sz="quarter" idx="10"/>
          </p:nvPr>
        </p:nvSpPr>
        <p:spPr/>
        <p:txBody>
          <a:bodyPr/>
          <a:lstStyle/>
          <a:p>
            <a:fld id="{FB803CAC-F8DF-44CC-8669-70AD4DD9AB2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6447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Text—Romans 6:4</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Text—Colossians 2:11,12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Text—Acts 8:38,39</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Church of Christ have ELDERS in EVERY CHURCH?</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5715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answer—”It’s in the book!”</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smtClean="0"/>
              <a:t>2</a:t>
            </a:fld>
            <a:endParaRPr lang="en-US"/>
          </a:p>
        </p:txBody>
      </p:sp>
    </p:spTree>
    <p:extLst>
      <p:ext uri="{BB962C8B-B14F-4D97-AF65-F5344CB8AC3E}">
        <p14:creationId xmlns:p14="http://schemas.microsoft.com/office/powerpoint/2010/main" val="771799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Text—Matt.23:8,9</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Text—Psalm 111:9</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Text—1 Tim.3:1</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Text—Heb.13:23</a:t>
            </a:r>
            <a:r>
              <a:rPr lang="en-US" baseline="0" dirty="0" smtClean="0"/>
              <a:t>…notice his title—BROTHER…</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all these “</a:t>
            </a:r>
            <a:r>
              <a:rPr lang="en-US" b="1" dirty="0" smtClean="0"/>
              <a:t>religion leaders</a:t>
            </a:r>
            <a:r>
              <a:rPr lang="en-US" dirty="0" smtClean="0"/>
              <a:t>” of the day mean when they discuss these</a:t>
            </a:r>
            <a:r>
              <a:rPr lang="en-US" baseline="0" dirty="0" smtClean="0"/>
              <a:t> Bible </a:t>
            </a:r>
            <a:r>
              <a:rPr lang="en-US" b="0" baseline="0" dirty="0" smtClean="0"/>
              <a:t>topics…</a:t>
            </a:r>
            <a:r>
              <a:rPr lang="en-US" b="1" baseline="0" dirty="0" smtClean="0"/>
              <a:t>Church—Pastor, Elders, Bishops-Baptism—Grace—Works—Faith—Sin—Indwelling of Holy Spirit—Holy Spirit Baptism—Fellowship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A4F5C50-58D7-491F-A707-390DBDB3A11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24997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 God’s answers in His book—Invitation!</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7179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Text—1</a:t>
            </a:r>
            <a:r>
              <a:rPr lang="en-US" baseline="0" dirty="0" smtClean="0"/>
              <a:t> Cor.14:15…</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smtClean="0"/>
              <a:t>8</a:t>
            </a:fld>
            <a:endParaRPr lang="en-US"/>
          </a:p>
        </p:txBody>
      </p:sp>
    </p:spTree>
    <p:extLst>
      <p:ext uri="{BB962C8B-B14F-4D97-AF65-F5344CB8AC3E}">
        <p14:creationId xmlns:p14="http://schemas.microsoft.com/office/powerpoint/2010/main" val="296653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Text—Eph.5:19</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smtClean="0"/>
              <a:t>9</a:t>
            </a:fld>
            <a:endParaRPr lang="en-US"/>
          </a:p>
        </p:txBody>
      </p:sp>
    </p:spTree>
    <p:extLst>
      <p:ext uri="{BB962C8B-B14F-4D97-AF65-F5344CB8AC3E}">
        <p14:creationId xmlns:p14="http://schemas.microsoft.com/office/powerpoint/2010/main" val="296653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Church of Christ have ELDERS in EVERY CHURCH?</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smtClean="0"/>
              <a:t>10</a:t>
            </a:fld>
            <a:endParaRPr lang="en-US"/>
          </a:p>
        </p:txBody>
      </p:sp>
    </p:spTree>
    <p:extLst>
      <p:ext uri="{BB962C8B-B14F-4D97-AF65-F5344CB8AC3E}">
        <p14:creationId xmlns:p14="http://schemas.microsoft.com/office/powerpoint/2010/main" val="285715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D343BD-B9A4-48B0-B6D2-1C0D3BA542A7}" type="slidenum">
              <a:rPr lang="en-US" smtClean="0">
                <a:solidFill>
                  <a:prstClr val="black"/>
                </a:solidFill>
              </a:rPr>
              <a:pPr eaLnBrk="1" hangingPunct="1"/>
              <a:t>11</a:t>
            </a:fld>
            <a:endParaRPr lang="en-US" smtClean="0">
              <a:solidFill>
                <a:prstClr val="black"/>
              </a:solidFill>
            </a:endParaRPr>
          </a:p>
        </p:txBody>
      </p:sp>
      <p:sp>
        <p:nvSpPr>
          <p:cNvPr id="43011" name="Rectangle 2"/>
          <p:cNvSpPr>
            <a:spLocks noGrp="1" noRot="1" noChangeAspect="1" noChangeArrowheads="1" noTextEdit="1"/>
          </p:cNvSpPr>
          <p:nvPr>
            <p:ph type="sldImg"/>
          </p:nvPr>
        </p:nvSpPr>
        <p:spPr>
          <a:xfrm>
            <a:off x="-88900" y="0"/>
            <a:ext cx="2235200" cy="1676400"/>
          </a:xfrm>
          <a:ln/>
        </p:spPr>
      </p:sp>
      <p:sp>
        <p:nvSpPr>
          <p:cNvPr id="43012" name="Rectangle 3"/>
          <p:cNvSpPr>
            <a:spLocks noGrp="1" noChangeArrowheads="1"/>
          </p:cNvSpPr>
          <p:nvPr>
            <p:ph type="body" idx="1"/>
          </p:nvPr>
        </p:nvSpPr>
        <p:spPr>
          <a:xfrm>
            <a:off x="228600" y="1752600"/>
            <a:ext cx="4267200"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Plural</a:t>
            </a:r>
            <a:r>
              <a:rPr lang="en-US" baseline="0" dirty="0" smtClean="0"/>
              <a:t> in the singular</a:t>
            </a:r>
            <a:r>
              <a:rPr lang="en-US" dirty="0" smtClean="0"/>
              <a:t>—</a:t>
            </a:r>
            <a:r>
              <a:rPr lang="en-US" b="1" dirty="0" smtClean="0"/>
              <a:t>Acts 14:23</a:t>
            </a:r>
            <a:r>
              <a:rPr lang="en-US" dirty="0" smtClean="0"/>
              <a:t>…(cf. </a:t>
            </a:r>
            <a:r>
              <a:rPr lang="en-US" b="1" dirty="0" smtClean="0"/>
              <a:t>Gal.3:17</a:t>
            </a:r>
            <a:r>
              <a:rPr lang="en-US" dirty="0" smtClean="0"/>
              <a:t>)</a:t>
            </a:r>
          </a:p>
        </p:txBody>
      </p:sp>
      <p:sp>
        <p:nvSpPr>
          <p:cNvPr id="43013" name="Text Box 4"/>
          <p:cNvSpPr txBox="1">
            <a:spLocks noChangeArrowheads="1"/>
          </p:cNvSpPr>
          <p:nvPr/>
        </p:nvSpPr>
        <p:spPr bwMode="auto">
          <a:xfrm>
            <a:off x="4495800" y="152400"/>
            <a:ext cx="2209800" cy="863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solidFill>
                  <a:prstClr val="black"/>
                </a:solidFill>
                <a:latin typeface="Times New Roman" pitchFamily="18" charset="0"/>
              </a:rPr>
              <a:t>Matthew 4:1-10 (NKJV)  </a:t>
            </a:r>
          </a:p>
          <a:p>
            <a:pPr algn="ctr" eaLnBrk="1" hangingPunct="1"/>
            <a:r>
              <a:rPr lang="en-US" sz="1000">
                <a:solidFill>
                  <a:prstClr val="black"/>
                </a:solidFill>
                <a:latin typeface="Times New Roman" pitchFamily="18" charset="0"/>
              </a:rPr>
              <a:t>    Then Jesus was led up by the Spirit into the wilderness to be tempted by the devil. [2] And when He had fasted forty days and forty nights, afterward He was hungry. [3] Now when the tempter came to Him, he said, "If You are the Son of God, command that these stones become bread." [4] But He answered and said, "It is written, 'Man shall not live by bread alone, but by every word that proceeds from the mouth of God.' " [5] Then the devil took Him up into the holy city, set Him on the pinnacle of the temple, [6] and said to Him, "If You are the Son of God, throw Yourself down. For it is written: 'He shall give His angels charge over you,‘ and,   'In their hands they shall bear you up,  Lest you dash your foot against a stone.' "    [7] Jesus said to him, "It is written again, 'You shall not tempt the Lord your God.' " [8] Again, the devil took Him up on an exceedingly high mountain, and showed Him all the kingdoms of the world and their glory. [9] And he said to Him, "All these things I will give You if You will fall down and worship me." [10] Then Jesus said to him, "Away with you, Satan! For it is written, 'You shall worship the Lord your God, and Him only you shall serve.' " </a:t>
            </a:r>
          </a:p>
          <a:p>
            <a:pPr algn="ctr" eaLnBrk="1" hangingPunct="1"/>
            <a:r>
              <a:rPr lang="en-US" sz="1000">
                <a:solidFill>
                  <a:prstClr val="black"/>
                </a:solidFill>
                <a:latin typeface="Times New Roman" pitchFamily="18" charset="0"/>
              </a:rPr>
              <a:t>James 1:13-16 (NKJV)  </a:t>
            </a:r>
          </a:p>
          <a:p>
            <a:pPr algn="ctr" eaLnBrk="1" hangingPunct="1"/>
            <a:r>
              <a:rPr lang="en-US" sz="1000">
                <a:solidFill>
                  <a:prstClr val="black"/>
                </a:solidFill>
                <a:latin typeface="Times New Roman" pitchFamily="18" charset="0"/>
              </a:rPr>
              <a:t>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 [16] Do not be deceived, my beloved brethren. </a:t>
            </a:r>
          </a:p>
          <a:p>
            <a:pPr algn="ctr" eaLnBrk="1" hangingPunct="1"/>
            <a:r>
              <a:rPr lang="en-US" sz="1000">
                <a:solidFill>
                  <a:prstClr val="black"/>
                </a:solidFill>
                <a:latin typeface="Times New Roman" pitchFamily="18" charset="0"/>
              </a:rPr>
              <a:t>1 John 2:15-17 (NKJV)  </a:t>
            </a:r>
          </a:p>
          <a:p>
            <a:pPr algn="ctr" eaLnBrk="1" hangingPunct="1"/>
            <a:r>
              <a:rPr lang="en-US" sz="1000">
                <a:solidFill>
                  <a:prstClr val="black"/>
                </a:solidFill>
                <a:latin typeface="Times New Roman" pitchFamily="18" charset="0"/>
              </a:rPr>
              <a:t>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D343BD-B9A4-48B0-B6D2-1C0D3BA542A7}" type="slidenum">
              <a:rPr lang="en-US" smtClean="0">
                <a:solidFill>
                  <a:prstClr val="black"/>
                </a:solidFill>
              </a:rPr>
              <a:pPr eaLnBrk="1" hangingPunct="1"/>
              <a:t>12</a:t>
            </a:fld>
            <a:endParaRPr lang="en-US" smtClean="0">
              <a:solidFill>
                <a:prstClr val="black"/>
              </a:solidFill>
            </a:endParaRPr>
          </a:p>
        </p:txBody>
      </p:sp>
      <p:sp>
        <p:nvSpPr>
          <p:cNvPr id="43011" name="Rectangle 2"/>
          <p:cNvSpPr>
            <a:spLocks noGrp="1" noRot="1" noChangeAspect="1" noChangeArrowheads="1" noTextEdit="1"/>
          </p:cNvSpPr>
          <p:nvPr>
            <p:ph type="sldImg"/>
          </p:nvPr>
        </p:nvSpPr>
        <p:spPr>
          <a:xfrm>
            <a:off x="-88900" y="0"/>
            <a:ext cx="2235200" cy="1676400"/>
          </a:xfrm>
          <a:ln/>
        </p:spPr>
      </p:sp>
      <p:sp>
        <p:nvSpPr>
          <p:cNvPr id="43012" name="Rectangle 3"/>
          <p:cNvSpPr>
            <a:spLocks noGrp="1" noChangeArrowheads="1"/>
          </p:cNvSpPr>
          <p:nvPr>
            <p:ph type="body" idx="1"/>
          </p:nvPr>
        </p:nvSpPr>
        <p:spPr>
          <a:xfrm>
            <a:off x="228600" y="1752600"/>
            <a:ext cx="4267200"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Plural</a:t>
            </a:r>
            <a:r>
              <a:rPr lang="en-US" baseline="0" dirty="0" smtClean="0"/>
              <a:t> in the singular</a:t>
            </a:r>
            <a:r>
              <a:rPr lang="en-US" dirty="0" smtClean="0"/>
              <a:t>—</a:t>
            </a:r>
            <a:r>
              <a:rPr lang="en-US" b="1" dirty="0" smtClean="0"/>
              <a:t>Titus 1:5</a:t>
            </a:r>
            <a:r>
              <a:rPr lang="en-US" dirty="0" smtClean="0"/>
              <a:t>…(</a:t>
            </a:r>
            <a:r>
              <a:rPr lang="en-US" b="1" dirty="0" smtClean="0"/>
              <a:t>1 Tim.3:1-7; Titus 1:5-9</a:t>
            </a:r>
            <a:r>
              <a:rPr lang="en-US" dirty="0" smtClean="0"/>
              <a:t>)</a:t>
            </a:r>
          </a:p>
        </p:txBody>
      </p:sp>
      <p:sp>
        <p:nvSpPr>
          <p:cNvPr id="43013" name="Text Box 4"/>
          <p:cNvSpPr txBox="1">
            <a:spLocks noChangeArrowheads="1"/>
          </p:cNvSpPr>
          <p:nvPr/>
        </p:nvSpPr>
        <p:spPr bwMode="auto">
          <a:xfrm>
            <a:off x="4495800" y="152400"/>
            <a:ext cx="2209800" cy="863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solidFill>
                  <a:prstClr val="black"/>
                </a:solidFill>
                <a:latin typeface="Times New Roman" pitchFamily="18" charset="0"/>
              </a:rPr>
              <a:t>Matthew 4:1-10 (NKJV)  </a:t>
            </a:r>
          </a:p>
          <a:p>
            <a:pPr algn="ctr" eaLnBrk="1" hangingPunct="1"/>
            <a:r>
              <a:rPr lang="en-US" sz="1000">
                <a:solidFill>
                  <a:prstClr val="black"/>
                </a:solidFill>
                <a:latin typeface="Times New Roman" pitchFamily="18" charset="0"/>
              </a:rPr>
              <a:t>    Then Jesus was led up by the Spirit into the wilderness to be tempted by the devil. [2] And when He had fasted forty days and forty nights, afterward He was hungry. [3] Now when the tempter came to Him, he said, "If You are the Son of God, command that these stones become bread." [4] But He answered and said, "It is written, 'Man shall not live by bread alone, but by every word that proceeds from the mouth of God.' " [5] Then the devil took Him up into the holy city, set Him on the pinnacle of the temple, [6] and said to Him, "If You are the Son of God, throw Yourself down. For it is written: 'He shall give His angels charge over you,‘ and,   'In their hands they shall bear you up,  Lest you dash your foot against a stone.' "    [7] Jesus said to him, "It is written again, 'You shall not tempt the Lord your God.' " [8] Again, the devil took Him up on an exceedingly high mountain, and showed Him all the kingdoms of the world and their glory. [9] And he said to Him, "All these things I will give You if You will fall down and worship me." [10] Then Jesus said to him, "Away with you, Satan! For it is written, 'You shall worship the Lord your God, and Him only you shall serve.' " </a:t>
            </a:r>
          </a:p>
          <a:p>
            <a:pPr algn="ctr" eaLnBrk="1" hangingPunct="1"/>
            <a:r>
              <a:rPr lang="en-US" sz="1000">
                <a:solidFill>
                  <a:prstClr val="black"/>
                </a:solidFill>
                <a:latin typeface="Times New Roman" pitchFamily="18" charset="0"/>
              </a:rPr>
              <a:t>James 1:13-16 (NKJV)  </a:t>
            </a:r>
          </a:p>
          <a:p>
            <a:pPr algn="ctr" eaLnBrk="1" hangingPunct="1"/>
            <a:r>
              <a:rPr lang="en-US" sz="1000">
                <a:solidFill>
                  <a:prstClr val="black"/>
                </a:solidFill>
                <a:latin typeface="Times New Roman" pitchFamily="18" charset="0"/>
              </a:rPr>
              <a:t>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 [16] Do not be deceived, my beloved brethren. </a:t>
            </a:r>
          </a:p>
          <a:p>
            <a:pPr algn="ctr" eaLnBrk="1" hangingPunct="1"/>
            <a:r>
              <a:rPr lang="en-US" sz="1000">
                <a:solidFill>
                  <a:prstClr val="black"/>
                </a:solidFill>
                <a:latin typeface="Times New Roman" pitchFamily="18" charset="0"/>
              </a:rPr>
              <a:t>1 John 2:15-17 (NKJV)  </a:t>
            </a:r>
          </a:p>
          <a:p>
            <a:pPr algn="ctr" eaLnBrk="1" hangingPunct="1"/>
            <a:r>
              <a:rPr lang="en-US" sz="1000">
                <a:solidFill>
                  <a:prstClr val="black"/>
                </a:solidFill>
                <a:latin typeface="Times New Roman" pitchFamily="18" charset="0"/>
              </a:rPr>
              <a:t>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6FCA1-7581-4D0F-BBBE-0910053A8082}" type="slidenum">
              <a:rPr lang="en-US" smtClean="0">
                <a:solidFill>
                  <a:prstClr val="black"/>
                </a:solidFill>
              </a:rPr>
              <a:pPr eaLnBrk="1" hangingPunct="1"/>
              <a:t>13</a:t>
            </a:fld>
            <a:endParaRPr lang="en-US" smtClean="0">
              <a:solidFill>
                <a:prstClr val="black"/>
              </a:solidFill>
            </a:endParaRPr>
          </a:p>
        </p:txBody>
      </p:sp>
      <p:sp>
        <p:nvSpPr>
          <p:cNvPr id="41987" name="Rectangle 2"/>
          <p:cNvSpPr>
            <a:spLocks noGrp="1" noRot="1" noChangeAspect="1" noChangeArrowheads="1" noTextEdit="1"/>
          </p:cNvSpPr>
          <p:nvPr>
            <p:ph type="sldImg"/>
          </p:nvPr>
        </p:nvSpPr>
        <p:spPr>
          <a:xfrm>
            <a:off x="-88900" y="0"/>
            <a:ext cx="2235200" cy="1676400"/>
          </a:xfrm>
          <a:ln/>
        </p:spPr>
      </p:sp>
      <p:sp>
        <p:nvSpPr>
          <p:cNvPr id="41988" name="Rectangle 3"/>
          <p:cNvSpPr>
            <a:spLocks noGrp="1" noChangeArrowheads="1"/>
          </p:cNvSpPr>
          <p:nvPr>
            <p:ph type="body" idx="1"/>
          </p:nvPr>
        </p:nvSpPr>
        <p:spPr>
          <a:xfrm>
            <a:off x="228600" y="1752600"/>
            <a:ext cx="4267200"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Plural</a:t>
            </a:r>
            <a:r>
              <a:rPr lang="en-US" baseline="0" dirty="0" smtClean="0"/>
              <a:t> in the Singular—Every City—KY—</a:t>
            </a:r>
            <a:r>
              <a:rPr lang="en-US" baseline="0" dirty="0" err="1" smtClean="0"/>
              <a:t>Paduach</a:t>
            </a:r>
            <a:r>
              <a:rPr lang="en-US" baseline="0" dirty="0" smtClean="0"/>
              <a:t>—Louisville—Lexington—Somerset—Bowling Green…</a:t>
            </a:r>
            <a:endParaRPr lang="en-US" dirty="0" smtClean="0"/>
          </a:p>
        </p:txBody>
      </p:sp>
      <p:sp>
        <p:nvSpPr>
          <p:cNvPr id="41989" name="Text Box 4"/>
          <p:cNvSpPr txBox="1">
            <a:spLocks noChangeArrowheads="1"/>
          </p:cNvSpPr>
          <p:nvPr/>
        </p:nvSpPr>
        <p:spPr bwMode="auto">
          <a:xfrm>
            <a:off x="4495800" y="152400"/>
            <a:ext cx="2209800" cy="863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solidFill>
                  <a:prstClr val="black"/>
                </a:solidFill>
                <a:latin typeface="Times New Roman" pitchFamily="18" charset="0"/>
              </a:rPr>
              <a:t>Matthew 4:1-10 (NKJV)  </a:t>
            </a:r>
          </a:p>
          <a:p>
            <a:pPr algn="ctr" eaLnBrk="1" hangingPunct="1"/>
            <a:r>
              <a:rPr lang="en-US" sz="1000">
                <a:solidFill>
                  <a:prstClr val="black"/>
                </a:solidFill>
                <a:latin typeface="Times New Roman" pitchFamily="18" charset="0"/>
              </a:rPr>
              <a:t>    Then Jesus was led up by the Spirit into the wilderness to be tempted by the devil. [2] And when He had fasted forty days and forty nights, afterward He was hungry. [3] Now when the tempter came to Him, he said, "If You are the Son of God, command that these stones become bread." [4] But He answered and said, "It is written, 'Man shall not live by bread alone, but by every word that proceeds from the mouth of God.' " [5] Then the devil took Him up into the holy city, set Him on the pinnacle of the temple, [6] and said to Him, "If You are the Son of God, throw Yourself down. For it is written: 'He shall give His angels charge over you,‘ and,   'In their hands they shall bear you up,  Lest you dash your foot against a stone.' "    [7] Jesus said to him, "It is written again, 'You shall not tempt the Lord your God.' " [8] Again, the devil took Him up on an exceedingly high mountain, and showed Him all the kingdoms of the world and their glory. [9] And he said to Him, "All these things I will give You if You will fall down and worship me." [10] Then Jesus said to him, "Away with you, Satan! For it is written, 'You shall worship the Lord your God, and Him only you shall serve.' " </a:t>
            </a:r>
          </a:p>
          <a:p>
            <a:pPr algn="ctr" eaLnBrk="1" hangingPunct="1"/>
            <a:r>
              <a:rPr lang="en-US" sz="1000">
                <a:solidFill>
                  <a:prstClr val="black"/>
                </a:solidFill>
                <a:latin typeface="Times New Roman" pitchFamily="18" charset="0"/>
              </a:rPr>
              <a:t>James 1:13-16 (NKJV)  </a:t>
            </a:r>
          </a:p>
          <a:p>
            <a:pPr algn="ctr" eaLnBrk="1" hangingPunct="1"/>
            <a:r>
              <a:rPr lang="en-US" sz="1000">
                <a:solidFill>
                  <a:prstClr val="black"/>
                </a:solidFill>
                <a:latin typeface="Times New Roman" pitchFamily="18" charset="0"/>
              </a:rPr>
              <a:t>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 [16] Do not be deceived, my beloved brethren. </a:t>
            </a:r>
          </a:p>
          <a:p>
            <a:pPr algn="ctr" eaLnBrk="1" hangingPunct="1"/>
            <a:r>
              <a:rPr lang="en-US" sz="1000">
                <a:solidFill>
                  <a:prstClr val="black"/>
                </a:solidFill>
                <a:latin typeface="Times New Roman" pitchFamily="18" charset="0"/>
              </a:rPr>
              <a:t>1 John 2:15-17 (NKJV)  </a:t>
            </a:r>
          </a:p>
          <a:p>
            <a:pPr algn="ctr" eaLnBrk="1" hangingPunct="1"/>
            <a:r>
              <a:rPr lang="en-US" sz="1000">
                <a:solidFill>
                  <a:prstClr val="black"/>
                </a:solidFill>
                <a:latin typeface="Times New Roman" pitchFamily="18" charset="0"/>
              </a:rPr>
              <a:t>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Text—1 Pet.5:2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AE241-D55E-4C69-9DF5-74A7296793B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6653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53543-CC83-4781-A641-78FB06AE645D}"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182524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342834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112097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739AD6-242E-4140-8947-EA533F1D18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094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8544C2-56D9-4A4F-973F-E2BA711478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675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0F342E-F2B9-437C-8AC3-B1F2A6993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072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7A8937-7371-4BB8-B0C2-50665F888E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351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BD2D41-6B73-45C7-BC60-53CF1C079F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9407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0B7C595-0812-429B-9895-62DCCCDAE7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5369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715B0B-C793-44ED-8229-DCE5AA188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335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9B8AF7-8E7E-4115-BB07-7AD2BE03A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234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1999378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61DEA-B09D-4873-A99F-3163F57C9C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3429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9EED12-32DE-4366-8EE6-CB67171D0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4717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A0E688-A2A7-44AE-8934-73CC3A2D00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1235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02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977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912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236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851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9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53543-CC83-4781-A641-78FB06AE645D}"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3529783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650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06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39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634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994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3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769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03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19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78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53543-CC83-4781-A641-78FB06AE645D}"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1322856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80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918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389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135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14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630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974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186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857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28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253543-CC83-4781-A641-78FB06AE645D}" type="datetimeFigureOut">
              <a:rPr lang="en-US" smtClean="0"/>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8969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667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001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612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349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127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757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06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57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64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78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253543-CC83-4781-A641-78FB06AE645D}" type="datetimeFigureOut">
              <a:rPr lang="en-US" smtClean="0"/>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2975379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439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746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547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781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20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773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321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898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777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66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3543-CC83-4781-A641-78FB06AE645D}" type="datetimeFigureOut">
              <a:rPr lang="en-US" smtClean="0"/>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3272302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999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839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6137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42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1873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287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8267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575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1273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68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53543-CC83-4781-A641-78FB06AE645D}"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617023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8218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182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127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668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35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316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7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96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710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1426B-883D-442E-96A1-1803C4375FA8}" type="datetime1">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37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53543-CC83-4781-A641-78FB06AE645D}"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C8D63-8ECA-4CEF-ACD1-1311071058D2}" type="slidenum">
              <a:rPr lang="en-US" smtClean="0"/>
              <a:t>‹#›</a:t>
            </a:fld>
            <a:endParaRPr lang="en-US"/>
          </a:p>
        </p:txBody>
      </p:sp>
    </p:spTree>
    <p:extLst>
      <p:ext uri="{BB962C8B-B14F-4D97-AF65-F5344CB8AC3E}">
        <p14:creationId xmlns:p14="http://schemas.microsoft.com/office/powerpoint/2010/main" val="1261183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A5572-9EC6-4286-92B1-31BFBABF46F2}" type="datetime1">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6955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9C8DC7-E015-45F9-A33B-EFBEC60895EB}" type="datetime1">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0719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A89F1-F001-4D2C-9B4E-7D065DAAEE45}" type="datetime1">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21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3D781-7095-485C-83BF-878CD3B8DC21}" type="datetime1">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213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24137-4A20-4E3B-9993-BAC6AFF44D3B}" type="datetime1">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9487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D0F7-D889-46B5-AD21-9E7EE4413FEE}" type="datetime1">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015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212E2-520A-45A6-9F9B-DCB428E7E7D8}" type="datetime1">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2735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3ADD4-FC76-485B-B1B4-73847A130A35}" type="datetime1">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8136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17812-EF5A-4B70-9BBF-6D07B7EAE3AA}" type="datetime1">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0983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94BB1-4A3B-4C57-AE80-C2ED9AC781F4}" type="datetime1">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53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53543-CC83-4781-A641-78FB06AE645D}" type="datetimeFigureOut">
              <a:rPr lang="en-US" smtClean="0"/>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C8D63-8ECA-4CEF-ACD1-1311071058D2}" type="slidenum">
              <a:rPr lang="en-US" smtClean="0"/>
              <a:t>‹#›</a:t>
            </a:fld>
            <a:endParaRPr lang="en-US"/>
          </a:p>
        </p:txBody>
      </p:sp>
    </p:spTree>
    <p:extLst>
      <p:ext uri="{BB962C8B-B14F-4D97-AF65-F5344CB8AC3E}">
        <p14:creationId xmlns:p14="http://schemas.microsoft.com/office/powerpoint/2010/main" val="2669852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33940E1-F3A4-407B-BEB2-4C72F10D474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47766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00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74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Don McClain</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 65th St church of Christ - 8-29-04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EA85-CD61-4B0A-89D4-D739A5C3D5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96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675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53543-CC83-4781-A641-78FB06AE645D}" type="datetimeFigureOut">
              <a:rPr lang="en-US">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C8D63-8ECA-4CEF-ACD1-1311071058D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62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153EA-7235-42BF-8382-A614A859DE8E}"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B2B5E-1010-4BCE-82AC-77083E3320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608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FD59B-BE2B-434A-B600-B041F46B8BD2}" type="datetime1">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85F6-77D1-49EF-82FA-99F0E5C750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130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sz="5400" b="1" dirty="0" smtClean="0">
                <a:solidFill>
                  <a:schemeClr val="bg1"/>
                </a:solidFill>
                <a:latin typeface="Edwardian Script ITC" pitchFamily="66" charset="0"/>
              </a:rPr>
              <a:t>Preaching What We Practice!</a:t>
            </a:r>
            <a:endParaRPr lang="en-US" sz="5400" b="1" dirty="0">
              <a:solidFill>
                <a:schemeClr val="bg1"/>
              </a:solidFill>
              <a:latin typeface="Edwardian Script ITC" pitchFamily="66" charset="0"/>
            </a:endParaRPr>
          </a:p>
        </p:txBody>
      </p:sp>
      <p:pic>
        <p:nvPicPr>
          <p:cNvPr id="1026" name="Picture 2" descr="C:\Users\Keith Greer\AppData\Local\Microsoft\Windows\Temporary Internet Files\Content.IE5\9HT22WWY\MC9001413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33600"/>
            <a:ext cx="3157423" cy="3773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743200"/>
            <a:ext cx="1295400" cy="1200329"/>
          </a:xfrm>
          <a:prstGeom prst="rect">
            <a:avLst/>
          </a:prstGeom>
          <a:noFill/>
        </p:spPr>
        <p:txBody>
          <a:bodyPr wrap="square" rtlCol="0">
            <a:spAutoFit/>
          </a:bodyPr>
          <a:lstStyle/>
          <a:p>
            <a:pPr algn="ctr"/>
            <a:r>
              <a:rPr lang="en-US" sz="2400" b="1" dirty="0" smtClean="0">
                <a:latin typeface="Edwardian Script ITC" pitchFamily="66" charset="0"/>
              </a:rPr>
              <a:t>“Thus </a:t>
            </a:r>
            <a:r>
              <a:rPr lang="en-US" sz="2400" b="1" dirty="0" err="1" smtClean="0">
                <a:latin typeface="Edwardian Script ITC" pitchFamily="66" charset="0"/>
              </a:rPr>
              <a:t>Saith</a:t>
            </a:r>
            <a:r>
              <a:rPr lang="en-US" sz="2400" b="1" dirty="0" smtClean="0">
                <a:latin typeface="Edwardian Script ITC" pitchFamily="66" charset="0"/>
              </a:rPr>
              <a:t> the Scriptures!”</a:t>
            </a:r>
            <a:endParaRPr lang="en-US" sz="2400" b="1" dirty="0">
              <a:latin typeface="Edwardian Script ITC" pitchFamily="66" charset="0"/>
            </a:endParaRPr>
          </a:p>
        </p:txBody>
      </p:sp>
      <p:sp>
        <p:nvSpPr>
          <p:cNvPr id="5" name="TextBox 4"/>
          <p:cNvSpPr txBox="1"/>
          <p:nvPr/>
        </p:nvSpPr>
        <p:spPr>
          <a:xfrm>
            <a:off x="5105400" y="2667000"/>
            <a:ext cx="3581400" cy="2308324"/>
          </a:xfrm>
          <a:prstGeom prst="rect">
            <a:avLst/>
          </a:prstGeom>
          <a:noFill/>
        </p:spPr>
        <p:txBody>
          <a:bodyPr wrap="square" rtlCol="0">
            <a:spAutoFit/>
          </a:bodyPr>
          <a:lstStyle/>
          <a:p>
            <a:pPr algn="ctr"/>
            <a:r>
              <a:rPr lang="en-US" sz="3600" b="1" dirty="0" smtClean="0">
                <a:solidFill>
                  <a:srgbClr val="FFC000"/>
                </a:solidFill>
                <a:latin typeface="Book Antiqua" pitchFamily="18" charset="0"/>
              </a:rPr>
              <a:t>Why do you people in the Church of Christ do…</a:t>
            </a:r>
            <a:endParaRPr lang="en-US" sz="3600" b="1" dirty="0">
              <a:solidFill>
                <a:srgbClr val="FFC000"/>
              </a:solidFill>
              <a:latin typeface="Book Antiqua" pitchFamily="18" charset="0"/>
            </a:endParaRPr>
          </a:p>
        </p:txBody>
      </p:sp>
    </p:spTree>
    <p:extLst>
      <p:ext uri="{BB962C8B-B14F-4D97-AF65-F5344CB8AC3E}">
        <p14:creationId xmlns:p14="http://schemas.microsoft.com/office/powerpoint/2010/main" val="42352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normAutofit fontScale="90000"/>
          </a:bodyPr>
          <a:lstStyle/>
          <a:p>
            <a:r>
              <a:rPr lang="en-US" dirty="0" smtClean="0">
                <a:solidFill>
                  <a:schemeClr val="bg1"/>
                </a:solidFill>
                <a:latin typeface="Elephant" pitchFamily="18" charset="0"/>
              </a:rPr>
              <a:t>Why does </a:t>
            </a:r>
            <a:r>
              <a:rPr lang="en-US" b="1" dirty="0" smtClean="0">
                <a:solidFill>
                  <a:schemeClr val="bg1"/>
                </a:solidFill>
                <a:latin typeface="Elephant" pitchFamily="18" charset="0"/>
              </a:rPr>
              <a:t>the Church of </a:t>
            </a:r>
            <a:r>
              <a:rPr lang="en-US" b="1" dirty="0" smtClean="0">
                <a:solidFill>
                  <a:schemeClr val="bg1"/>
                </a:solidFill>
                <a:latin typeface="Elephant" pitchFamily="18" charset="0"/>
              </a:rPr>
              <a:t>Christ have  </a:t>
            </a:r>
            <a:r>
              <a:rPr lang="en-US" b="1" u="sng" dirty="0" smtClean="0">
                <a:solidFill>
                  <a:srgbClr val="FFFF00"/>
                </a:solidFill>
                <a:latin typeface="Elephant" pitchFamily="18" charset="0"/>
              </a:rPr>
              <a:t>Elders</a:t>
            </a:r>
            <a:r>
              <a:rPr lang="en-US" b="1" dirty="0" smtClean="0">
                <a:solidFill>
                  <a:schemeClr val="bg1"/>
                </a:solidFill>
                <a:latin typeface="Elephant" pitchFamily="18" charset="0"/>
              </a:rPr>
              <a:t>—in </a:t>
            </a:r>
            <a:r>
              <a:rPr lang="en-US" b="1" u="sng" dirty="0" smtClean="0">
                <a:solidFill>
                  <a:srgbClr val="FFFF00"/>
                </a:solidFill>
                <a:latin typeface="Elephant" pitchFamily="18" charset="0"/>
              </a:rPr>
              <a:t>every church</a:t>
            </a:r>
            <a:r>
              <a:rPr lang="en-US" b="1" dirty="0" smtClean="0">
                <a:solidFill>
                  <a:schemeClr val="bg1"/>
                </a:solidFill>
                <a:latin typeface="Elephant" pitchFamily="18" charset="0"/>
              </a:rPr>
              <a:t>?</a:t>
            </a:r>
            <a:endParaRPr lang="en-US" b="1" dirty="0">
              <a:solidFill>
                <a:schemeClr val="bg1"/>
              </a:solidFill>
              <a:latin typeface="Elephant" pitchFamily="18" charset="0"/>
            </a:endParaRPr>
          </a:p>
        </p:txBody>
      </p:sp>
      <p:pic>
        <p:nvPicPr>
          <p:cNvPr id="6147" name="Picture 3" descr="C:\Users\Keith Greer\AppData\Local\Microsoft\Windows\Temporary Internet Files\Content.IE5\9HT22WWY\MP9004437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38172"/>
            <a:ext cx="1728216" cy="25816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Keith Greer\AppData\Local\Microsoft\Windows\Temporary Internet Files\Content.IE5\0UWPG3XQ\MP9004429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9416" y="2136648"/>
            <a:ext cx="1725168" cy="258470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Keith Greer\AppData\Local\Microsoft\Windows\Temporary Internet Files\Content.IE5\6148F6GM\MP90042277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138172"/>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89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2"/>
          <p:cNvSpPr>
            <a:spLocks noChangeArrowheads="1"/>
          </p:cNvSpPr>
          <p:nvPr/>
        </p:nvSpPr>
        <p:spPr bwMode="auto">
          <a:xfrm>
            <a:off x="304800" y="1676400"/>
            <a:ext cx="8610600" cy="4876800"/>
          </a:xfrm>
          <a:prstGeom prst="roundRect">
            <a:avLst>
              <a:gd name="adj" fmla="val 7995"/>
            </a:avLst>
          </a:prstGeom>
          <a:solidFill>
            <a:schemeClr val="bg1"/>
          </a:solidFill>
          <a:ln w="9525">
            <a:solidFill>
              <a:schemeClr val="tx1"/>
            </a:solidFill>
            <a:round/>
            <a:headEnd/>
            <a:tailEnd/>
          </a:ln>
        </p:spPr>
        <p:txBody>
          <a:bodyPr wrap="none" anchor="ctr"/>
          <a:lstStyle/>
          <a:p>
            <a:endParaRPr lang="en-US">
              <a:solidFill>
                <a:prstClr val="black"/>
              </a:solidFill>
            </a:endParaRPr>
          </a:p>
        </p:txBody>
      </p:sp>
      <p:sp>
        <p:nvSpPr>
          <p:cNvPr id="13318" name="AutoShape 3"/>
          <p:cNvSpPr>
            <a:spLocks noChangeArrowheads="1"/>
          </p:cNvSpPr>
          <p:nvPr/>
        </p:nvSpPr>
        <p:spPr bwMode="auto">
          <a:xfrm>
            <a:off x="0" y="1676400"/>
            <a:ext cx="2667000" cy="4876800"/>
          </a:xfrm>
          <a:prstGeom prst="homePlate">
            <a:avLst>
              <a:gd name="adj" fmla="val 19403"/>
            </a:avLst>
          </a:prstGeom>
          <a:solidFill>
            <a:srgbClr val="FFEB95"/>
          </a:solidFill>
          <a:ln>
            <a:noFill/>
          </a:ln>
          <a:effectLst>
            <a:prstShdw prst="shdw17" dist="17961" dir="2700000">
              <a:srgbClr val="998D5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endParaRPr>
          </a:p>
        </p:txBody>
      </p:sp>
      <p:pic>
        <p:nvPicPr>
          <p:cNvPr id="133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5038"/>
            <a:ext cx="716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6705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10"/>
          <p:cNvSpPr txBox="1">
            <a:spLocks noChangeArrowheads="1"/>
          </p:cNvSpPr>
          <p:nvPr/>
        </p:nvSpPr>
        <p:spPr bwMode="auto">
          <a:xfrm>
            <a:off x="3124200" y="2133600"/>
            <a:ext cx="53340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40000"/>
              </a:spcBef>
            </a:pPr>
            <a:r>
              <a:rPr lang="en-US" sz="2400" b="1" dirty="0" smtClean="0">
                <a:solidFill>
                  <a:srgbClr val="FF0000"/>
                </a:solidFill>
                <a:latin typeface="OldCentury" pitchFamily="2" charset="0"/>
              </a:rPr>
              <a:t>Acts 14:23</a:t>
            </a:r>
          </a:p>
          <a:p>
            <a:pPr algn="ctr" eaLnBrk="1" hangingPunct="1">
              <a:spcBef>
                <a:spcPct val="40000"/>
              </a:spcBef>
            </a:pPr>
            <a:r>
              <a:rPr lang="en-US" sz="2800" b="1" i="1" baseline="30000" dirty="0" smtClean="0">
                <a:solidFill>
                  <a:srgbClr val="FF0000"/>
                </a:solidFill>
                <a:latin typeface="Book Antiqua" pitchFamily="18" charset="0"/>
              </a:rPr>
              <a:t>“</a:t>
            </a:r>
            <a:r>
              <a:rPr lang="en-US" sz="3200" b="1" i="1" dirty="0">
                <a:solidFill>
                  <a:srgbClr val="FF0000"/>
                </a:solidFill>
                <a:latin typeface="Book Antiqua" pitchFamily="18" charset="0"/>
              </a:rPr>
              <a:t>So when they had appointed </a:t>
            </a:r>
            <a:r>
              <a:rPr lang="en-US" sz="3200" b="1" u="sng" dirty="0">
                <a:solidFill>
                  <a:prstClr val="black"/>
                </a:solidFill>
                <a:latin typeface="OldCentury" pitchFamily="2" charset="0"/>
              </a:rPr>
              <a:t>elders</a:t>
            </a:r>
            <a:r>
              <a:rPr lang="en-US" sz="3200" b="1" i="1" dirty="0">
                <a:solidFill>
                  <a:srgbClr val="FF0000"/>
                </a:solidFill>
                <a:latin typeface="Book Antiqua" pitchFamily="18" charset="0"/>
              </a:rPr>
              <a:t> in </a:t>
            </a:r>
            <a:r>
              <a:rPr lang="en-US" sz="3200" b="1" u="sng" dirty="0">
                <a:solidFill>
                  <a:prstClr val="black"/>
                </a:solidFill>
                <a:latin typeface="OldCentury" pitchFamily="2" charset="0"/>
              </a:rPr>
              <a:t>every church</a:t>
            </a:r>
            <a:r>
              <a:rPr lang="en-US" sz="3200" b="1" i="1" dirty="0">
                <a:solidFill>
                  <a:srgbClr val="FF0000"/>
                </a:solidFill>
                <a:latin typeface="Book Antiqua" pitchFamily="18" charset="0"/>
              </a:rPr>
              <a:t>, and prayed with fasting, they commended them to the Lord in whom they had believed</a:t>
            </a:r>
            <a:r>
              <a:rPr lang="en-US" sz="2800" b="1" i="1" dirty="0">
                <a:solidFill>
                  <a:srgbClr val="FF0000"/>
                </a:solidFill>
                <a:latin typeface="Book Antiqua" pitchFamily="18" charset="0"/>
              </a:rPr>
              <a:t>.” </a:t>
            </a:r>
          </a:p>
        </p:txBody>
      </p:sp>
      <p:sp>
        <p:nvSpPr>
          <p:cNvPr id="13" name="TextBox 12"/>
          <p:cNvSpPr txBox="1"/>
          <p:nvPr/>
        </p:nvSpPr>
        <p:spPr>
          <a:xfrm>
            <a:off x="104450" y="57022"/>
            <a:ext cx="7678463" cy="707886"/>
          </a:xfrm>
          <a:prstGeom prst="rect">
            <a:avLst/>
          </a:prstGeom>
          <a:noFill/>
        </p:spPr>
        <p:txBody>
          <a:bodyPr wrap="square" rtlCol="0">
            <a:spAutoFit/>
          </a:bodyPr>
          <a:lstStyle/>
          <a:p>
            <a:r>
              <a:rPr lang="en-US" sz="4000" b="1" cap="small" dirty="0">
                <a:solidFill>
                  <a:prstClr val="white"/>
                </a:solidFill>
                <a:latin typeface="Elephant" pitchFamily="18" charset="0"/>
              </a:rPr>
              <a:t>The Church “Jesus Built”</a:t>
            </a:r>
          </a:p>
        </p:txBody>
      </p:sp>
      <p:sp>
        <p:nvSpPr>
          <p:cNvPr id="14" name="TextBox 13"/>
          <p:cNvSpPr txBox="1"/>
          <p:nvPr/>
        </p:nvSpPr>
        <p:spPr>
          <a:xfrm>
            <a:off x="0" y="1097487"/>
            <a:ext cx="8229600" cy="584775"/>
          </a:xfrm>
          <a:prstGeom prst="rect">
            <a:avLst/>
          </a:prstGeom>
          <a:noFill/>
        </p:spPr>
        <p:txBody>
          <a:bodyPr wrap="square" rtlCol="0">
            <a:spAutoFit/>
          </a:bodyPr>
          <a:lstStyle/>
          <a:p>
            <a:r>
              <a:rPr lang="en-US" sz="3200" b="1" cap="small" dirty="0">
                <a:solidFill>
                  <a:prstClr val="black"/>
                </a:solidFill>
                <a:latin typeface="OldCentury" pitchFamily="2" charset="0"/>
              </a:rPr>
              <a:t>Establishing The N.T. Pattern…</a:t>
            </a:r>
          </a:p>
        </p:txBody>
      </p:sp>
      <p:sp>
        <p:nvSpPr>
          <p:cNvPr id="15" name="TextBox 14"/>
          <p:cNvSpPr txBox="1"/>
          <p:nvPr/>
        </p:nvSpPr>
        <p:spPr>
          <a:xfrm>
            <a:off x="20514" y="2590800"/>
            <a:ext cx="2417886" cy="1200329"/>
          </a:xfrm>
          <a:prstGeom prst="rect">
            <a:avLst/>
          </a:prstGeom>
          <a:noFill/>
        </p:spPr>
        <p:txBody>
          <a:bodyPr wrap="square" rtlCol="0">
            <a:spAutoFit/>
          </a:bodyPr>
          <a:lstStyle/>
          <a:p>
            <a:pPr algn="ctr"/>
            <a:r>
              <a:rPr lang="en-US" sz="3600" b="1" dirty="0">
                <a:solidFill>
                  <a:srgbClr val="0000FF"/>
                </a:solidFill>
                <a:latin typeface="OldCentury" pitchFamily="2" charset="0"/>
              </a:rPr>
              <a:t>Plural</a:t>
            </a:r>
            <a:r>
              <a:rPr lang="en-US" sz="3600" dirty="0">
                <a:solidFill>
                  <a:prstClr val="black"/>
                </a:solidFill>
                <a:latin typeface="Elephant" pitchFamily="18" charset="0"/>
              </a:rPr>
              <a:t> </a:t>
            </a:r>
            <a:r>
              <a:rPr lang="en-US" sz="3600" dirty="0" smtClean="0">
                <a:solidFill>
                  <a:prstClr val="black"/>
                </a:solidFill>
                <a:latin typeface="Elephant" pitchFamily="18" charset="0"/>
              </a:rPr>
              <a:t>in number</a:t>
            </a:r>
            <a:endParaRPr lang="en-US" sz="2400" b="1" i="1" dirty="0">
              <a:solidFill>
                <a:srgbClr val="FF0000"/>
              </a:solidFill>
              <a:latin typeface="Book Antiqua" pitchFamily="18" charset="0"/>
            </a:endParaRPr>
          </a:p>
        </p:txBody>
      </p:sp>
    </p:spTree>
    <p:extLst>
      <p:ext uri="{BB962C8B-B14F-4D97-AF65-F5344CB8AC3E}">
        <p14:creationId xmlns:p14="http://schemas.microsoft.com/office/powerpoint/2010/main" val="230345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24">
                                            <p:txEl>
                                              <p:pRg st="1" end="1"/>
                                            </p:txEl>
                                          </p:spTgt>
                                        </p:tgtEl>
                                        <p:attrNameLst>
                                          <p:attrName>style.visibility</p:attrName>
                                        </p:attrNameLst>
                                      </p:cBhvr>
                                      <p:to>
                                        <p:strVal val="visible"/>
                                      </p:to>
                                    </p:set>
                                    <p:animEffect transition="in" filter="wheel(1)">
                                      <p:cBhvr>
                                        <p:cTn id="7" dur="2000"/>
                                        <p:tgtEl>
                                          <p:spTgt spid="13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2"/>
          <p:cNvSpPr>
            <a:spLocks noChangeArrowheads="1"/>
          </p:cNvSpPr>
          <p:nvPr/>
        </p:nvSpPr>
        <p:spPr bwMode="auto">
          <a:xfrm>
            <a:off x="304800" y="1676400"/>
            <a:ext cx="8610600" cy="4876800"/>
          </a:xfrm>
          <a:prstGeom prst="roundRect">
            <a:avLst>
              <a:gd name="adj" fmla="val 7995"/>
            </a:avLst>
          </a:prstGeom>
          <a:solidFill>
            <a:schemeClr val="bg1"/>
          </a:solidFill>
          <a:ln w="9525">
            <a:solidFill>
              <a:schemeClr val="tx1"/>
            </a:solidFill>
            <a:round/>
            <a:headEnd/>
            <a:tailEnd/>
          </a:ln>
        </p:spPr>
        <p:txBody>
          <a:bodyPr wrap="none" anchor="ctr"/>
          <a:lstStyle/>
          <a:p>
            <a:endParaRPr lang="en-US">
              <a:solidFill>
                <a:prstClr val="black"/>
              </a:solidFill>
            </a:endParaRPr>
          </a:p>
        </p:txBody>
      </p:sp>
      <p:sp>
        <p:nvSpPr>
          <p:cNvPr id="13318" name="AutoShape 3"/>
          <p:cNvSpPr>
            <a:spLocks noChangeArrowheads="1"/>
          </p:cNvSpPr>
          <p:nvPr/>
        </p:nvSpPr>
        <p:spPr bwMode="auto">
          <a:xfrm>
            <a:off x="0" y="1676400"/>
            <a:ext cx="2667000" cy="4876800"/>
          </a:xfrm>
          <a:prstGeom prst="homePlate">
            <a:avLst>
              <a:gd name="adj" fmla="val 19403"/>
            </a:avLst>
          </a:prstGeom>
          <a:solidFill>
            <a:srgbClr val="FFEB95"/>
          </a:solidFill>
          <a:ln>
            <a:noFill/>
          </a:ln>
          <a:effectLst>
            <a:prstShdw prst="shdw17" dist="17961" dir="2700000">
              <a:srgbClr val="998D5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endParaRPr>
          </a:p>
        </p:txBody>
      </p:sp>
      <p:pic>
        <p:nvPicPr>
          <p:cNvPr id="133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5038"/>
            <a:ext cx="716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04450" y="57022"/>
            <a:ext cx="7678463" cy="707886"/>
          </a:xfrm>
          <a:prstGeom prst="rect">
            <a:avLst/>
          </a:prstGeom>
          <a:noFill/>
        </p:spPr>
        <p:txBody>
          <a:bodyPr wrap="square" rtlCol="0">
            <a:spAutoFit/>
          </a:bodyPr>
          <a:lstStyle/>
          <a:p>
            <a:r>
              <a:rPr lang="en-US" sz="4000" b="1" cap="small" dirty="0">
                <a:solidFill>
                  <a:prstClr val="white"/>
                </a:solidFill>
                <a:latin typeface="Elephant" pitchFamily="18" charset="0"/>
              </a:rPr>
              <a:t>The Church “Jesus Built”</a:t>
            </a:r>
          </a:p>
        </p:txBody>
      </p:sp>
      <p:sp>
        <p:nvSpPr>
          <p:cNvPr id="14" name="TextBox 13"/>
          <p:cNvSpPr txBox="1"/>
          <p:nvPr/>
        </p:nvSpPr>
        <p:spPr>
          <a:xfrm>
            <a:off x="0" y="1097487"/>
            <a:ext cx="8229600" cy="584775"/>
          </a:xfrm>
          <a:prstGeom prst="rect">
            <a:avLst/>
          </a:prstGeom>
          <a:noFill/>
        </p:spPr>
        <p:txBody>
          <a:bodyPr wrap="square" rtlCol="0">
            <a:spAutoFit/>
          </a:bodyPr>
          <a:lstStyle/>
          <a:p>
            <a:r>
              <a:rPr lang="en-US" sz="3200" b="1" cap="small" dirty="0">
                <a:solidFill>
                  <a:prstClr val="black"/>
                </a:solidFill>
                <a:latin typeface="OldCentury" pitchFamily="2" charset="0"/>
              </a:rPr>
              <a:t>Establishing The N.T. Pattern…</a:t>
            </a:r>
          </a:p>
        </p:txBody>
      </p:sp>
      <p:sp>
        <p:nvSpPr>
          <p:cNvPr id="15" name="TextBox 14"/>
          <p:cNvSpPr txBox="1"/>
          <p:nvPr/>
        </p:nvSpPr>
        <p:spPr>
          <a:xfrm>
            <a:off x="85828" y="3514635"/>
            <a:ext cx="2417886" cy="1200329"/>
          </a:xfrm>
          <a:prstGeom prst="rect">
            <a:avLst/>
          </a:prstGeom>
          <a:noFill/>
        </p:spPr>
        <p:txBody>
          <a:bodyPr wrap="square" rtlCol="0">
            <a:spAutoFit/>
          </a:bodyPr>
          <a:lstStyle/>
          <a:p>
            <a:pPr algn="ctr"/>
            <a:r>
              <a:rPr lang="en-US" sz="3600" b="1" dirty="0">
                <a:solidFill>
                  <a:srgbClr val="0000FF"/>
                </a:solidFill>
                <a:latin typeface="OldCentury" pitchFamily="2" charset="0"/>
              </a:rPr>
              <a:t>Plural</a:t>
            </a:r>
            <a:r>
              <a:rPr lang="en-US" sz="3600" dirty="0">
                <a:solidFill>
                  <a:prstClr val="black"/>
                </a:solidFill>
                <a:latin typeface="Elephant" pitchFamily="18" charset="0"/>
              </a:rPr>
              <a:t> in </a:t>
            </a:r>
            <a:r>
              <a:rPr lang="en-US" sz="3600" dirty="0" smtClean="0">
                <a:solidFill>
                  <a:prstClr val="black"/>
                </a:solidFill>
                <a:latin typeface="Elephant" pitchFamily="18" charset="0"/>
              </a:rPr>
              <a:t>number</a:t>
            </a:r>
            <a:endParaRPr lang="en-US" sz="2400" b="1" i="1" dirty="0">
              <a:solidFill>
                <a:srgbClr val="FF0000"/>
              </a:solidFill>
              <a:latin typeface="Book Antiqua" pitchFamily="18" charset="0"/>
            </a:endParaRPr>
          </a:p>
        </p:txBody>
      </p:sp>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741794"/>
            <a:ext cx="3733800" cy="450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1200" y="2313801"/>
            <a:ext cx="2819400" cy="3046988"/>
          </a:xfrm>
          <a:prstGeom prst="rect">
            <a:avLst/>
          </a:prstGeom>
          <a:noFill/>
        </p:spPr>
        <p:txBody>
          <a:bodyPr wrap="square" rtlCol="0">
            <a:spAutoFit/>
          </a:bodyPr>
          <a:lstStyle/>
          <a:p>
            <a:pPr algn="ctr"/>
            <a:r>
              <a:rPr lang="en-US" sz="2400" b="1" i="1" dirty="0">
                <a:solidFill>
                  <a:srgbClr val="FF0000"/>
                </a:solidFill>
                <a:latin typeface="Book Antiqua" pitchFamily="18" charset="0"/>
              </a:rPr>
              <a:t>“For this reason I left you in Crete, that you should set in order the things that are lacking, and appoint </a:t>
            </a:r>
            <a:r>
              <a:rPr lang="en-US" sz="2400" b="1" u="sng" dirty="0">
                <a:solidFill>
                  <a:prstClr val="black"/>
                </a:solidFill>
                <a:latin typeface="OldCentury" pitchFamily="2" charset="0"/>
              </a:rPr>
              <a:t>elders</a:t>
            </a:r>
            <a:r>
              <a:rPr lang="en-US" sz="2400" b="1" i="1" dirty="0">
                <a:solidFill>
                  <a:srgbClr val="FF0000"/>
                </a:solidFill>
                <a:latin typeface="Book Antiqua" pitchFamily="18" charset="0"/>
              </a:rPr>
              <a:t> in </a:t>
            </a:r>
            <a:r>
              <a:rPr lang="en-US" sz="2400" b="1" u="sng" dirty="0">
                <a:solidFill>
                  <a:prstClr val="black"/>
                </a:solidFill>
                <a:latin typeface="OldCentury" pitchFamily="2" charset="0"/>
              </a:rPr>
              <a:t>every city </a:t>
            </a:r>
            <a:r>
              <a:rPr lang="en-US" sz="2400" b="1" i="1" dirty="0">
                <a:solidFill>
                  <a:srgbClr val="FF0000"/>
                </a:solidFill>
                <a:latin typeface="Book Antiqua" pitchFamily="18" charset="0"/>
              </a:rPr>
              <a:t>as I commanded you.”</a:t>
            </a:r>
          </a:p>
        </p:txBody>
      </p:sp>
      <p:sp>
        <p:nvSpPr>
          <p:cNvPr id="3" name="TextBox 2"/>
          <p:cNvSpPr txBox="1"/>
          <p:nvPr/>
        </p:nvSpPr>
        <p:spPr>
          <a:xfrm>
            <a:off x="6069623" y="1990725"/>
            <a:ext cx="2438400" cy="461665"/>
          </a:xfrm>
          <a:prstGeom prst="rect">
            <a:avLst/>
          </a:prstGeom>
          <a:noFill/>
        </p:spPr>
        <p:txBody>
          <a:bodyPr wrap="square" rtlCol="0">
            <a:spAutoFit/>
          </a:bodyPr>
          <a:lstStyle/>
          <a:p>
            <a:pPr algn="ctr"/>
            <a:r>
              <a:rPr lang="en-US" sz="2400" b="1" u="sng" dirty="0">
                <a:solidFill>
                  <a:srgbClr val="FF0000"/>
                </a:solidFill>
                <a:latin typeface="OldCentury" pitchFamily="2" charset="0"/>
              </a:rPr>
              <a:t>Titus 1:5</a:t>
            </a:r>
          </a:p>
        </p:txBody>
      </p:sp>
      <p:sp>
        <p:nvSpPr>
          <p:cNvPr id="4" name="TextBox 3"/>
          <p:cNvSpPr txBox="1"/>
          <p:nvPr/>
        </p:nvSpPr>
        <p:spPr>
          <a:xfrm>
            <a:off x="2514600" y="2452390"/>
            <a:ext cx="2743200" cy="2123658"/>
          </a:xfrm>
          <a:prstGeom prst="rect">
            <a:avLst/>
          </a:prstGeom>
          <a:noFill/>
        </p:spPr>
        <p:txBody>
          <a:bodyPr wrap="square" rtlCol="0">
            <a:spAutoFit/>
          </a:bodyPr>
          <a:lstStyle/>
          <a:p>
            <a:pPr algn="ctr"/>
            <a:r>
              <a:rPr lang="en-US" sz="2800" dirty="0">
                <a:solidFill>
                  <a:prstClr val="black"/>
                </a:solidFill>
                <a:latin typeface="OldCentury" pitchFamily="2" charset="0"/>
              </a:rPr>
              <a:t>Those who</a:t>
            </a:r>
          </a:p>
          <a:p>
            <a:pPr algn="ctr"/>
            <a:r>
              <a:rPr lang="en-US" sz="2800" dirty="0">
                <a:solidFill>
                  <a:prstClr val="black"/>
                </a:solidFill>
                <a:latin typeface="OldCentury" pitchFamily="2" charset="0"/>
              </a:rPr>
              <a:t>met the</a:t>
            </a:r>
          </a:p>
          <a:p>
            <a:pPr algn="ctr"/>
            <a:r>
              <a:rPr lang="en-US" sz="2800" dirty="0">
                <a:solidFill>
                  <a:prstClr val="black"/>
                </a:solidFill>
                <a:latin typeface="OldCentury" pitchFamily="2" charset="0"/>
              </a:rPr>
              <a:t>Qualifications:</a:t>
            </a:r>
          </a:p>
          <a:p>
            <a:pPr algn="ctr"/>
            <a:r>
              <a:rPr lang="en-US" sz="2400" b="1" dirty="0">
                <a:solidFill>
                  <a:srgbClr val="FF0000"/>
                </a:solidFill>
                <a:latin typeface="OldCentury" pitchFamily="2" charset="0"/>
              </a:rPr>
              <a:t>1 Timothy 3:1-7</a:t>
            </a:r>
          </a:p>
          <a:p>
            <a:pPr algn="ctr"/>
            <a:r>
              <a:rPr lang="en-US" sz="2400" b="1" dirty="0">
                <a:solidFill>
                  <a:srgbClr val="FF0000"/>
                </a:solidFill>
                <a:latin typeface="OldCentury" pitchFamily="2" charset="0"/>
              </a:rPr>
              <a:t>Titus 1:5-9</a:t>
            </a:r>
          </a:p>
        </p:txBody>
      </p:sp>
    </p:spTree>
    <p:extLst>
      <p:ext uri="{BB962C8B-B14F-4D97-AF65-F5344CB8AC3E}">
        <p14:creationId xmlns:p14="http://schemas.microsoft.com/office/powerpoint/2010/main" val="176912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ircle(in)">
                                      <p:cBhvr>
                                        <p:cTn id="21" dur="2000"/>
                                        <p:tgtEl>
                                          <p:spTgt spid="4">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circle(in)">
                                      <p:cBhvr>
                                        <p:cTn id="24" dur="2000"/>
                                        <p:tgtEl>
                                          <p:spTgt spid="4">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304800" y="1676400"/>
            <a:ext cx="8610600" cy="4876800"/>
          </a:xfrm>
          <a:prstGeom prst="roundRect">
            <a:avLst>
              <a:gd name="adj" fmla="val 7995"/>
            </a:avLst>
          </a:prstGeom>
          <a:solidFill>
            <a:schemeClr val="bg1"/>
          </a:solidFill>
          <a:ln w="9525">
            <a:solidFill>
              <a:schemeClr val="tx1"/>
            </a:solidFill>
            <a:round/>
            <a:headEnd/>
            <a:tailEnd/>
          </a:ln>
        </p:spPr>
        <p:txBody>
          <a:bodyPr wrap="none" anchor="ctr"/>
          <a:lstStyle/>
          <a:p>
            <a:endParaRPr lang="en-US">
              <a:solidFill>
                <a:prstClr val="black"/>
              </a:solidFill>
            </a:endParaRPr>
          </a:p>
        </p:txBody>
      </p:sp>
      <p:sp>
        <p:nvSpPr>
          <p:cNvPr id="12294" name="AutoShape 3"/>
          <p:cNvSpPr>
            <a:spLocks noChangeArrowheads="1"/>
          </p:cNvSpPr>
          <p:nvPr/>
        </p:nvSpPr>
        <p:spPr bwMode="auto">
          <a:xfrm>
            <a:off x="0" y="1676400"/>
            <a:ext cx="2133600" cy="4876800"/>
          </a:xfrm>
          <a:prstGeom prst="homePlate">
            <a:avLst>
              <a:gd name="adj" fmla="val 19403"/>
            </a:avLst>
          </a:prstGeom>
          <a:solidFill>
            <a:srgbClr val="FFEB95"/>
          </a:solidFill>
          <a:ln>
            <a:noFill/>
          </a:ln>
          <a:effectLst>
            <a:prstShdw prst="shdw17" dist="17961" dir="2700000">
              <a:srgbClr val="998D5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endParaRPr>
          </a:p>
        </p:txBody>
      </p:sp>
      <p:pic>
        <p:nvPicPr>
          <p:cNvPr id="122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 y="849313"/>
            <a:ext cx="716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04450" y="57022"/>
            <a:ext cx="7678463" cy="707886"/>
          </a:xfrm>
          <a:prstGeom prst="rect">
            <a:avLst/>
          </a:prstGeom>
          <a:noFill/>
        </p:spPr>
        <p:txBody>
          <a:bodyPr wrap="square" rtlCol="0">
            <a:spAutoFit/>
          </a:bodyPr>
          <a:lstStyle/>
          <a:p>
            <a:r>
              <a:rPr lang="en-US" sz="4000" b="1" cap="small" dirty="0">
                <a:solidFill>
                  <a:prstClr val="white"/>
                </a:solidFill>
                <a:latin typeface="Elephant" pitchFamily="18" charset="0"/>
              </a:rPr>
              <a:t>The Church “Jesus Built”</a:t>
            </a:r>
          </a:p>
        </p:txBody>
      </p:sp>
      <p:sp>
        <p:nvSpPr>
          <p:cNvPr id="13" name="TextBox 12"/>
          <p:cNvSpPr txBox="1"/>
          <p:nvPr/>
        </p:nvSpPr>
        <p:spPr>
          <a:xfrm>
            <a:off x="0" y="1097487"/>
            <a:ext cx="8229600" cy="584775"/>
          </a:xfrm>
          <a:prstGeom prst="rect">
            <a:avLst/>
          </a:prstGeom>
          <a:noFill/>
        </p:spPr>
        <p:txBody>
          <a:bodyPr wrap="square" rtlCol="0">
            <a:spAutoFit/>
          </a:bodyPr>
          <a:lstStyle/>
          <a:p>
            <a:r>
              <a:rPr lang="en-US" sz="3200" b="1" cap="small" dirty="0">
                <a:solidFill>
                  <a:prstClr val="black"/>
                </a:solidFill>
                <a:latin typeface="OldCentury" pitchFamily="2" charset="0"/>
              </a:rPr>
              <a:t>Establishing The N.T. Pattern…</a:t>
            </a:r>
          </a:p>
        </p:txBody>
      </p:sp>
      <p:sp>
        <p:nvSpPr>
          <p:cNvPr id="2" name="TextBox 1"/>
          <p:cNvSpPr txBox="1"/>
          <p:nvPr/>
        </p:nvSpPr>
        <p:spPr>
          <a:xfrm>
            <a:off x="-47950" y="2819400"/>
            <a:ext cx="2181550" cy="1754326"/>
          </a:xfrm>
          <a:prstGeom prst="rect">
            <a:avLst/>
          </a:prstGeom>
          <a:noFill/>
        </p:spPr>
        <p:txBody>
          <a:bodyPr wrap="square" rtlCol="0">
            <a:spAutoFit/>
          </a:bodyPr>
          <a:lstStyle/>
          <a:p>
            <a:pPr algn="ctr"/>
            <a:r>
              <a:rPr lang="en-US" sz="3600" b="1" dirty="0">
                <a:solidFill>
                  <a:srgbClr val="0000FF"/>
                </a:solidFill>
                <a:latin typeface="OldCentury" pitchFamily="2" charset="0"/>
              </a:rPr>
              <a:t>Plural</a:t>
            </a:r>
            <a:r>
              <a:rPr lang="en-US" sz="3600" dirty="0">
                <a:solidFill>
                  <a:prstClr val="black"/>
                </a:solidFill>
                <a:latin typeface="Elephant" pitchFamily="18" charset="0"/>
              </a:rPr>
              <a:t> in every place!</a:t>
            </a:r>
            <a:endParaRPr lang="en-US" sz="3600" b="1" dirty="0">
              <a:solidFill>
                <a:srgbClr val="0000FF"/>
              </a:solidFill>
              <a:latin typeface="OldCentury"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82262"/>
            <a:ext cx="6911401" cy="487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449"/>
          <p:cNvGrpSpPr>
            <a:grpSpLocks/>
          </p:cNvGrpSpPr>
          <p:nvPr/>
        </p:nvGrpSpPr>
        <p:grpSpPr bwMode="auto">
          <a:xfrm>
            <a:off x="4457700" y="2373096"/>
            <a:ext cx="228600" cy="533400"/>
            <a:chOff x="3568" y="1060"/>
            <a:chExt cx="1306" cy="3133"/>
          </a:xfrm>
        </p:grpSpPr>
        <p:sp>
          <p:nvSpPr>
            <p:cNvPr id="18"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9"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20"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21" name="Group 449"/>
          <p:cNvGrpSpPr>
            <a:grpSpLocks/>
          </p:cNvGrpSpPr>
          <p:nvPr/>
        </p:nvGrpSpPr>
        <p:grpSpPr bwMode="auto">
          <a:xfrm>
            <a:off x="4622106" y="2373911"/>
            <a:ext cx="228600" cy="533400"/>
            <a:chOff x="3568" y="1060"/>
            <a:chExt cx="1306" cy="3133"/>
          </a:xfrm>
        </p:grpSpPr>
        <p:sp>
          <p:nvSpPr>
            <p:cNvPr id="22"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23"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24"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25" name="Group 449"/>
          <p:cNvGrpSpPr>
            <a:grpSpLocks/>
          </p:cNvGrpSpPr>
          <p:nvPr/>
        </p:nvGrpSpPr>
        <p:grpSpPr bwMode="auto">
          <a:xfrm>
            <a:off x="4814370" y="2351438"/>
            <a:ext cx="228600" cy="533400"/>
            <a:chOff x="3568" y="1060"/>
            <a:chExt cx="1306" cy="3133"/>
          </a:xfrm>
        </p:grpSpPr>
        <p:sp>
          <p:nvSpPr>
            <p:cNvPr id="26"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27"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28"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29" name="Group 449"/>
          <p:cNvGrpSpPr>
            <a:grpSpLocks/>
          </p:cNvGrpSpPr>
          <p:nvPr/>
        </p:nvGrpSpPr>
        <p:grpSpPr bwMode="auto">
          <a:xfrm>
            <a:off x="4451969" y="2844634"/>
            <a:ext cx="228600" cy="533400"/>
            <a:chOff x="3568" y="1060"/>
            <a:chExt cx="1306" cy="3133"/>
          </a:xfrm>
        </p:grpSpPr>
        <p:sp>
          <p:nvSpPr>
            <p:cNvPr id="30"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31"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32"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33" name="Group 449"/>
          <p:cNvGrpSpPr>
            <a:grpSpLocks/>
          </p:cNvGrpSpPr>
          <p:nvPr/>
        </p:nvGrpSpPr>
        <p:grpSpPr bwMode="auto">
          <a:xfrm>
            <a:off x="4625283" y="2819400"/>
            <a:ext cx="228600" cy="533400"/>
            <a:chOff x="3568" y="1060"/>
            <a:chExt cx="1306" cy="3133"/>
          </a:xfrm>
        </p:grpSpPr>
        <p:sp>
          <p:nvSpPr>
            <p:cNvPr id="34"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35"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36"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37" name="Group 449"/>
          <p:cNvGrpSpPr>
            <a:grpSpLocks/>
          </p:cNvGrpSpPr>
          <p:nvPr/>
        </p:nvGrpSpPr>
        <p:grpSpPr bwMode="auto">
          <a:xfrm>
            <a:off x="4769226" y="2831939"/>
            <a:ext cx="331025" cy="533400"/>
            <a:chOff x="3568" y="1060"/>
            <a:chExt cx="1306" cy="3133"/>
          </a:xfrm>
        </p:grpSpPr>
        <p:sp>
          <p:nvSpPr>
            <p:cNvPr id="38"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39"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40"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41" name="Group 449"/>
          <p:cNvGrpSpPr>
            <a:grpSpLocks/>
          </p:cNvGrpSpPr>
          <p:nvPr/>
        </p:nvGrpSpPr>
        <p:grpSpPr bwMode="auto">
          <a:xfrm>
            <a:off x="4709124" y="4471514"/>
            <a:ext cx="228600" cy="533400"/>
            <a:chOff x="3568" y="1060"/>
            <a:chExt cx="1306" cy="3133"/>
          </a:xfrm>
        </p:grpSpPr>
        <p:sp>
          <p:nvSpPr>
            <p:cNvPr id="42"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43"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44"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45" name="Group 449"/>
          <p:cNvGrpSpPr>
            <a:grpSpLocks/>
          </p:cNvGrpSpPr>
          <p:nvPr/>
        </p:nvGrpSpPr>
        <p:grpSpPr bwMode="auto">
          <a:xfrm>
            <a:off x="4919218" y="4476622"/>
            <a:ext cx="228600" cy="533400"/>
            <a:chOff x="3568" y="1060"/>
            <a:chExt cx="1306" cy="3133"/>
          </a:xfrm>
        </p:grpSpPr>
        <p:sp>
          <p:nvSpPr>
            <p:cNvPr id="46"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47"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48"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49" name="Group 449"/>
          <p:cNvGrpSpPr>
            <a:grpSpLocks/>
          </p:cNvGrpSpPr>
          <p:nvPr/>
        </p:nvGrpSpPr>
        <p:grpSpPr bwMode="auto">
          <a:xfrm>
            <a:off x="5100251" y="4476622"/>
            <a:ext cx="228600" cy="533400"/>
            <a:chOff x="3568" y="1060"/>
            <a:chExt cx="1306" cy="3133"/>
          </a:xfrm>
        </p:grpSpPr>
        <p:sp>
          <p:nvSpPr>
            <p:cNvPr id="50"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51"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52"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53" name="Group 449"/>
          <p:cNvGrpSpPr>
            <a:grpSpLocks/>
          </p:cNvGrpSpPr>
          <p:nvPr/>
        </p:nvGrpSpPr>
        <p:grpSpPr bwMode="auto">
          <a:xfrm>
            <a:off x="4541389" y="4487518"/>
            <a:ext cx="228600" cy="533400"/>
            <a:chOff x="3568" y="1060"/>
            <a:chExt cx="1306" cy="3133"/>
          </a:xfrm>
        </p:grpSpPr>
        <p:sp>
          <p:nvSpPr>
            <p:cNvPr id="54"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55"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56"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57" name="Group 449"/>
          <p:cNvGrpSpPr>
            <a:grpSpLocks/>
          </p:cNvGrpSpPr>
          <p:nvPr/>
        </p:nvGrpSpPr>
        <p:grpSpPr bwMode="auto">
          <a:xfrm>
            <a:off x="4393375" y="4452957"/>
            <a:ext cx="228600" cy="533400"/>
            <a:chOff x="3568" y="1060"/>
            <a:chExt cx="1306" cy="3133"/>
          </a:xfrm>
        </p:grpSpPr>
        <p:sp>
          <p:nvSpPr>
            <p:cNvPr id="58"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59"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60"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61" name="Group 449"/>
          <p:cNvGrpSpPr>
            <a:grpSpLocks/>
          </p:cNvGrpSpPr>
          <p:nvPr/>
        </p:nvGrpSpPr>
        <p:grpSpPr bwMode="auto">
          <a:xfrm>
            <a:off x="6477000" y="3195183"/>
            <a:ext cx="228600" cy="533400"/>
            <a:chOff x="3568" y="1060"/>
            <a:chExt cx="1306" cy="3133"/>
          </a:xfrm>
        </p:grpSpPr>
        <p:sp>
          <p:nvSpPr>
            <p:cNvPr id="62"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63"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64"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65" name="Group 449"/>
          <p:cNvGrpSpPr>
            <a:grpSpLocks/>
          </p:cNvGrpSpPr>
          <p:nvPr/>
        </p:nvGrpSpPr>
        <p:grpSpPr bwMode="auto">
          <a:xfrm>
            <a:off x="6628233" y="3195183"/>
            <a:ext cx="228600" cy="533400"/>
            <a:chOff x="3568" y="1060"/>
            <a:chExt cx="1306" cy="3133"/>
          </a:xfrm>
        </p:grpSpPr>
        <p:sp>
          <p:nvSpPr>
            <p:cNvPr id="66"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67"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68"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69" name="Group 449"/>
          <p:cNvGrpSpPr>
            <a:grpSpLocks/>
          </p:cNvGrpSpPr>
          <p:nvPr/>
        </p:nvGrpSpPr>
        <p:grpSpPr bwMode="auto">
          <a:xfrm>
            <a:off x="6779466" y="3195183"/>
            <a:ext cx="228600" cy="533400"/>
            <a:chOff x="3568" y="1060"/>
            <a:chExt cx="1306" cy="3133"/>
          </a:xfrm>
        </p:grpSpPr>
        <p:sp>
          <p:nvSpPr>
            <p:cNvPr id="70"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71"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72"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73" name="Group 449"/>
          <p:cNvGrpSpPr>
            <a:grpSpLocks/>
          </p:cNvGrpSpPr>
          <p:nvPr/>
        </p:nvGrpSpPr>
        <p:grpSpPr bwMode="auto">
          <a:xfrm>
            <a:off x="6457965" y="2654438"/>
            <a:ext cx="228600" cy="533400"/>
            <a:chOff x="3568" y="1060"/>
            <a:chExt cx="1306" cy="3133"/>
          </a:xfrm>
        </p:grpSpPr>
        <p:sp>
          <p:nvSpPr>
            <p:cNvPr id="74"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75"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76"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77" name="Group 449"/>
          <p:cNvGrpSpPr>
            <a:grpSpLocks/>
          </p:cNvGrpSpPr>
          <p:nvPr/>
        </p:nvGrpSpPr>
        <p:grpSpPr bwMode="auto">
          <a:xfrm>
            <a:off x="6628233" y="2648929"/>
            <a:ext cx="228600" cy="533400"/>
            <a:chOff x="3568" y="1060"/>
            <a:chExt cx="1306" cy="3133"/>
          </a:xfrm>
        </p:grpSpPr>
        <p:sp>
          <p:nvSpPr>
            <p:cNvPr id="78"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79"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80"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81" name="Group 449"/>
          <p:cNvGrpSpPr>
            <a:grpSpLocks/>
          </p:cNvGrpSpPr>
          <p:nvPr/>
        </p:nvGrpSpPr>
        <p:grpSpPr bwMode="auto">
          <a:xfrm>
            <a:off x="6816399" y="2639796"/>
            <a:ext cx="228600" cy="533400"/>
            <a:chOff x="3568" y="1060"/>
            <a:chExt cx="1306" cy="3133"/>
          </a:xfrm>
        </p:grpSpPr>
        <p:sp>
          <p:nvSpPr>
            <p:cNvPr id="82"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83"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84"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85" name="Group 449"/>
          <p:cNvGrpSpPr>
            <a:grpSpLocks/>
          </p:cNvGrpSpPr>
          <p:nvPr/>
        </p:nvGrpSpPr>
        <p:grpSpPr bwMode="auto">
          <a:xfrm>
            <a:off x="6213108" y="4754218"/>
            <a:ext cx="228600" cy="533400"/>
            <a:chOff x="3568" y="1060"/>
            <a:chExt cx="1306" cy="3133"/>
          </a:xfrm>
        </p:grpSpPr>
        <p:sp>
          <p:nvSpPr>
            <p:cNvPr id="86"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87"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88"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89" name="Group 449"/>
          <p:cNvGrpSpPr>
            <a:grpSpLocks/>
          </p:cNvGrpSpPr>
          <p:nvPr/>
        </p:nvGrpSpPr>
        <p:grpSpPr bwMode="auto">
          <a:xfrm>
            <a:off x="6415737" y="4739759"/>
            <a:ext cx="228600" cy="533400"/>
            <a:chOff x="3568" y="1060"/>
            <a:chExt cx="1306" cy="3133"/>
          </a:xfrm>
        </p:grpSpPr>
        <p:sp>
          <p:nvSpPr>
            <p:cNvPr id="90"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91"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92"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93" name="Group 449"/>
          <p:cNvGrpSpPr>
            <a:grpSpLocks/>
          </p:cNvGrpSpPr>
          <p:nvPr/>
        </p:nvGrpSpPr>
        <p:grpSpPr bwMode="auto">
          <a:xfrm>
            <a:off x="6677048" y="4735661"/>
            <a:ext cx="228600" cy="533400"/>
            <a:chOff x="3568" y="1060"/>
            <a:chExt cx="1306" cy="3133"/>
          </a:xfrm>
        </p:grpSpPr>
        <p:sp>
          <p:nvSpPr>
            <p:cNvPr id="94"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95"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96"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97" name="Group 449"/>
          <p:cNvGrpSpPr>
            <a:grpSpLocks/>
          </p:cNvGrpSpPr>
          <p:nvPr/>
        </p:nvGrpSpPr>
        <p:grpSpPr bwMode="auto">
          <a:xfrm>
            <a:off x="6895044" y="4757928"/>
            <a:ext cx="228600" cy="533400"/>
            <a:chOff x="3568" y="1060"/>
            <a:chExt cx="1306" cy="3133"/>
          </a:xfrm>
        </p:grpSpPr>
        <p:sp>
          <p:nvSpPr>
            <p:cNvPr id="98"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99"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00"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01" name="Group 449"/>
          <p:cNvGrpSpPr>
            <a:grpSpLocks/>
          </p:cNvGrpSpPr>
          <p:nvPr/>
        </p:nvGrpSpPr>
        <p:grpSpPr bwMode="auto">
          <a:xfrm>
            <a:off x="7136953" y="4739942"/>
            <a:ext cx="228600" cy="533400"/>
            <a:chOff x="3568" y="1060"/>
            <a:chExt cx="1306" cy="3133"/>
          </a:xfrm>
        </p:grpSpPr>
        <p:sp>
          <p:nvSpPr>
            <p:cNvPr id="102"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03"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04"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05" name="Group 449"/>
          <p:cNvGrpSpPr>
            <a:grpSpLocks/>
          </p:cNvGrpSpPr>
          <p:nvPr/>
        </p:nvGrpSpPr>
        <p:grpSpPr bwMode="auto">
          <a:xfrm>
            <a:off x="2438400" y="4239437"/>
            <a:ext cx="228600" cy="533400"/>
            <a:chOff x="3568" y="1060"/>
            <a:chExt cx="1306" cy="3133"/>
          </a:xfrm>
        </p:grpSpPr>
        <p:sp>
          <p:nvSpPr>
            <p:cNvPr id="106"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07"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08"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09" name="Group 449"/>
          <p:cNvGrpSpPr>
            <a:grpSpLocks/>
          </p:cNvGrpSpPr>
          <p:nvPr/>
        </p:nvGrpSpPr>
        <p:grpSpPr bwMode="auto">
          <a:xfrm>
            <a:off x="2664813" y="4204814"/>
            <a:ext cx="228600" cy="533400"/>
            <a:chOff x="3568" y="1060"/>
            <a:chExt cx="1306" cy="3133"/>
          </a:xfrm>
        </p:grpSpPr>
        <p:sp>
          <p:nvSpPr>
            <p:cNvPr id="110"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11"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12"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13" name="Group 449"/>
          <p:cNvGrpSpPr>
            <a:grpSpLocks/>
          </p:cNvGrpSpPr>
          <p:nvPr/>
        </p:nvGrpSpPr>
        <p:grpSpPr bwMode="auto">
          <a:xfrm>
            <a:off x="2874322" y="4204814"/>
            <a:ext cx="228600" cy="533400"/>
            <a:chOff x="3568" y="1060"/>
            <a:chExt cx="1306" cy="3133"/>
          </a:xfrm>
        </p:grpSpPr>
        <p:sp>
          <p:nvSpPr>
            <p:cNvPr id="114"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15"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16"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17" name="Group 449"/>
          <p:cNvGrpSpPr>
            <a:grpSpLocks/>
          </p:cNvGrpSpPr>
          <p:nvPr/>
        </p:nvGrpSpPr>
        <p:grpSpPr bwMode="auto">
          <a:xfrm>
            <a:off x="2414070" y="3670916"/>
            <a:ext cx="228600" cy="533400"/>
            <a:chOff x="3568" y="1060"/>
            <a:chExt cx="1306" cy="3133"/>
          </a:xfrm>
        </p:grpSpPr>
        <p:sp>
          <p:nvSpPr>
            <p:cNvPr id="118"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19"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20"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21" name="Group 449"/>
          <p:cNvGrpSpPr>
            <a:grpSpLocks/>
          </p:cNvGrpSpPr>
          <p:nvPr/>
        </p:nvGrpSpPr>
        <p:grpSpPr bwMode="auto">
          <a:xfrm>
            <a:off x="2660700" y="3658476"/>
            <a:ext cx="228600" cy="533400"/>
            <a:chOff x="3568" y="1060"/>
            <a:chExt cx="1306" cy="3133"/>
          </a:xfrm>
        </p:grpSpPr>
        <p:sp>
          <p:nvSpPr>
            <p:cNvPr id="122"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23"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24"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grpSp>
        <p:nvGrpSpPr>
          <p:cNvPr id="125" name="Group 449"/>
          <p:cNvGrpSpPr>
            <a:grpSpLocks/>
          </p:cNvGrpSpPr>
          <p:nvPr/>
        </p:nvGrpSpPr>
        <p:grpSpPr bwMode="auto">
          <a:xfrm>
            <a:off x="2889300" y="3641707"/>
            <a:ext cx="228600" cy="533400"/>
            <a:chOff x="3568" y="1060"/>
            <a:chExt cx="1306" cy="3133"/>
          </a:xfrm>
        </p:grpSpPr>
        <p:sp>
          <p:nvSpPr>
            <p:cNvPr id="126" name="Freeform 450"/>
            <p:cNvSpPr>
              <a:spLocks/>
            </p:cNvSpPr>
            <p:nvPr/>
          </p:nvSpPr>
          <p:spPr bwMode="auto">
            <a:xfrm>
              <a:off x="3568" y="1060"/>
              <a:ext cx="1306" cy="3133"/>
            </a:xfrm>
            <a:custGeom>
              <a:avLst/>
              <a:gdLst>
                <a:gd name="T0" fmla="*/ 1306 w 1306"/>
                <a:gd name="T1" fmla="*/ 1838 h 3133"/>
                <a:gd name="T2" fmla="*/ 1193 w 1306"/>
                <a:gd name="T3" fmla="*/ 1400 h 3133"/>
                <a:gd name="T4" fmla="*/ 1215 w 1306"/>
                <a:gd name="T5" fmla="*/ 958 h 3133"/>
                <a:gd name="T6" fmla="*/ 1076 w 1306"/>
                <a:gd name="T7" fmla="*/ 793 h 3133"/>
                <a:gd name="T8" fmla="*/ 768 w 1306"/>
                <a:gd name="T9" fmla="*/ 684 h 3133"/>
                <a:gd name="T10" fmla="*/ 894 w 1306"/>
                <a:gd name="T11" fmla="*/ 593 h 3133"/>
                <a:gd name="T12" fmla="*/ 998 w 1306"/>
                <a:gd name="T13" fmla="*/ 365 h 3133"/>
                <a:gd name="T14" fmla="*/ 872 w 1306"/>
                <a:gd name="T15" fmla="*/ 82 h 3133"/>
                <a:gd name="T16" fmla="*/ 703 w 1306"/>
                <a:gd name="T17" fmla="*/ 0 h 3133"/>
                <a:gd name="T18" fmla="*/ 443 w 1306"/>
                <a:gd name="T19" fmla="*/ 36 h 3133"/>
                <a:gd name="T20" fmla="*/ 261 w 1306"/>
                <a:gd name="T21" fmla="*/ 283 h 3133"/>
                <a:gd name="T22" fmla="*/ 287 w 1306"/>
                <a:gd name="T23" fmla="*/ 492 h 3133"/>
                <a:gd name="T24" fmla="*/ 465 w 1306"/>
                <a:gd name="T25" fmla="*/ 638 h 3133"/>
                <a:gd name="T26" fmla="*/ 282 w 1306"/>
                <a:gd name="T27" fmla="*/ 752 h 3133"/>
                <a:gd name="T28" fmla="*/ 96 w 1306"/>
                <a:gd name="T29" fmla="*/ 971 h 3133"/>
                <a:gd name="T30" fmla="*/ 44 w 1306"/>
                <a:gd name="T31" fmla="*/ 1322 h 3133"/>
                <a:gd name="T32" fmla="*/ 0 w 1306"/>
                <a:gd name="T33" fmla="*/ 1966 h 3133"/>
                <a:gd name="T34" fmla="*/ 261 w 1306"/>
                <a:gd name="T35" fmla="*/ 1943 h 3133"/>
                <a:gd name="T36" fmla="*/ 278 w 1306"/>
                <a:gd name="T37" fmla="*/ 2171 h 3133"/>
                <a:gd name="T38" fmla="*/ 217 w 1306"/>
                <a:gd name="T39" fmla="*/ 2586 h 3133"/>
                <a:gd name="T40" fmla="*/ 235 w 1306"/>
                <a:gd name="T41" fmla="*/ 3060 h 3133"/>
                <a:gd name="T42" fmla="*/ 681 w 1306"/>
                <a:gd name="T43" fmla="*/ 3133 h 3133"/>
                <a:gd name="T44" fmla="*/ 1098 w 1306"/>
                <a:gd name="T45" fmla="*/ 3060 h 3133"/>
                <a:gd name="T46" fmla="*/ 1020 w 1306"/>
                <a:gd name="T47" fmla="*/ 1938 h 3133"/>
                <a:gd name="T48" fmla="*/ 1306 w 1306"/>
                <a:gd name="T49" fmla="*/ 1838 h 3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6"/>
                <a:gd name="T76" fmla="*/ 0 h 3133"/>
                <a:gd name="T77" fmla="*/ 1306 w 1306"/>
                <a:gd name="T78" fmla="*/ 3133 h 3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6" h="3133">
                  <a:moveTo>
                    <a:pt x="1306" y="1838"/>
                  </a:moveTo>
                  <a:lnTo>
                    <a:pt x="1193" y="1400"/>
                  </a:lnTo>
                  <a:lnTo>
                    <a:pt x="1215" y="958"/>
                  </a:lnTo>
                  <a:lnTo>
                    <a:pt x="1076" y="793"/>
                  </a:lnTo>
                  <a:lnTo>
                    <a:pt x="768" y="684"/>
                  </a:lnTo>
                  <a:lnTo>
                    <a:pt x="894" y="593"/>
                  </a:lnTo>
                  <a:lnTo>
                    <a:pt x="998" y="365"/>
                  </a:lnTo>
                  <a:lnTo>
                    <a:pt x="872" y="82"/>
                  </a:lnTo>
                  <a:lnTo>
                    <a:pt x="703" y="0"/>
                  </a:lnTo>
                  <a:lnTo>
                    <a:pt x="443" y="36"/>
                  </a:lnTo>
                  <a:lnTo>
                    <a:pt x="261" y="283"/>
                  </a:lnTo>
                  <a:lnTo>
                    <a:pt x="287" y="492"/>
                  </a:lnTo>
                  <a:lnTo>
                    <a:pt x="465" y="638"/>
                  </a:lnTo>
                  <a:lnTo>
                    <a:pt x="282" y="752"/>
                  </a:lnTo>
                  <a:lnTo>
                    <a:pt x="96" y="971"/>
                  </a:lnTo>
                  <a:lnTo>
                    <a:pt x="44" y="1322"/>
                  </a:lnTo>
                  <a:lnTo>
                    <a:pt x="0" y="1966"/>
                  </a:lnTo>
                  <a:lnTo>
                    <a:pt x="261" y="1943"/>
                  </a:lnTo>
                  <a:lnTo>
                    <a:pt x="278" y="2171"/>
                  </a:lnTo>
                  <a:lnTo>
                    <a:pt x="217" y="2586"/>
                  </a:lnTo>
                  <a:lnTo>
                    <a:pt x="235" y="3060"/>
                  </a:lnTo>
                  <a:lnTo>
                    <a:pt x="681" y="3133"/>
                  </a:lnTo>
                  <a:lnTo>
                    <a:pt x="1098" y="3060"/>
                  </a:lnTo>
                  <a:lnTo>
                    <a:pt x="1020" y="1938"/>
                  </a:lnTo>
                  <a:lnTo>
                    <a:pt x="1306" y="1838"/>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27" name="Freeform 451"/>
            <p:cNvSpPr>
              <a:spLocks/>
            </p:cNvSpPr>
            <p:nvPr/>
          </p:nvSpPr>
          <p:spPr bwMode="auto">
            <a:xfrm>
              <a:off x="3902" y="1124"/>
              <a:ext cx="530" cy="579"/>
            </a:xfrm>
            <a:custGeom>
              <a:avLst/>
              <a:gdLst>
                <a:gd name="T0" fmla="*/ 109 w 530"/>
                <a:gd name="T1" fmla="*/ 54 h 579"/>
                <a:gd name="T2" fmla="*/ 0 w 530"/>
                <a:gd name="T3" fmla="*/ 209 h 579"/>
                <a:gd name="T4" fmla="*/ 83 w 530"/>
                <a:gd name="T5" fmla="*/ 465 h 579"/>
                <a:gd name="T6" fmla="*/ 287 w 530"/>
                <a:gd name="T7" fmla="*/ 579 h 579"/>
                <a:gd name="T8" fmla="*/ 408 w 530"/>
                <a:gd name="T9" fmla="*/ 529 h 579"/>
                <a:gd name="T10" fmla="*/ 469 w 530"/>
                <a:gd name="T11" fmla="*/ 447 h 579"/>
                <a:gd name="T12" fmla="*/ 530 w 530"/>
                <a:gd name="T13" fmla="*/ 310 h 579"/>
                <a:gd name="T14" fmla="*/ 478 w 530"/>
                <a:gd name="T15" fmla="*/ 95 h 579"/>
                <a:gd name="T16" fmla="*/ 300 w 530"/>
                <a:gd name="T17" fmla="*/ 0 h 579"/>
                <a:gd name="T18" fmla="*/ 109 w 530"/>
                <a:gd name="T19" fmla="*/ 54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579"/>
                <a:gd name="T32" fmla="*/ 530 w 530"/>
                <a:gd name="T33" fmla="*/ 579 h 5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579">
                  <a:moveTo>
                    <a:pt x="109" y="54"/>
                  </a:moveTo>
                  <a:lnTo>
                    <a:pt x="0" y="209"/>
                  </a:lnTo>
                  <a:lnTo>
                    <a:pt x="83" y="465"/>
                  </a:lnTo>
                  <a:lnTo>
                    <a:pt x="287" y="579"/>
                  </a:lnTo>
                  <a:lnTo>
                    <a:pt x="408" y="529"/>
                  </a:lnTo>
                  <a:lnTo>
                    <a:pt x="469" y="447"/>
                  </a:lnTo>
                  <a:lnTo>
                    <a:pt x="530" y="310"/>
                  </a:lnTo>
                  <a:lnTo>
                    <a:pt x="478" y="95"/>
                  </a:lnTo>
                  <a:lnTo>
                    <a:pt x="300" y="0"/>
                  </a:lnTo>
                  <a:lnTo>
                    <a:pt x="109" y="54"/>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sp>
          <p:nvSpPr>
            <p:cNvPr id="128" name="Freeform 452"/>
            <p:cNvSpPr>
              <a:spLocks/>
            </p:cNvSpPr>
            <p:nvPr/>
          </p:nvSpPr>
          <p:spPr bwMode="auto">
            <a:xfrm>
              <a:off x="3660" y="1785"/>
              <a:ext cx="1075" cy="2299"/>
            </a:xfrm>
            <a:custGeom>
              <a:avLst/>
              <a:gdLst>
                <a:gd name="T0" fmla="*/ 793 w 1075"/>
                <a:gd name="T1" fmla="*/ 775 h 2299"/>
                <a:gd name="T2" fmla="*/ 837 w 1075"/>
                <a:gd name="T3" fmla="*/ 602 h 2299"/>
                <a:gd name="T4" fmla="*/ 876 w 1075"/>
                <a:gd name="T5" fmla="*/ 1035 h 2299"/>
                <a:gd name="T6" fmla="*/ 928 w 1075"/>
                <a:gd name="T7" fmla="*/ 1113 h 2299"/>
                <a:gd name="T8" fmla="*/ 1075 w 1075"/>
                <a:gd name="T9" fmla="*/ 1081 h 2299"/>
                <a:gd name="T10" fmla="*/ 1010 w 1075"/>
                <a:gd name="T11" fmla="*/ 730 h 2299"/>
                <a:gd name="T12" fmla="*/ 1002 w 1075"/>
                <a:gd name="T13" fmla="*/ 333 h 2299"/>
                <a:gd name="T14" fmla="*/ 902 w 1075"/>
                <a:gd name="T15" fmla="*/ 137 h 2299"/>
                <a:gd name="T16" fmla="*/ 672 w 1075"/>
                <a:gd name="T17" fmla="*/ 32 h 2299"/>
                <a:gd name="T18" fmla="*/ 347 w 1075"/>
                <a:gd name="T19" fmla="*/ 0 h 2299"/>
                <a:gd name="T20" fmla="*/ 143 w 1075"/>
                <a:gd name="T21" fmla="*/ 150 h 2299"/>
                <a:gd name="T22" fmla="*/ 56 w 1075"/>
                <a:gd name="T23" fmla="*/ 410 h 2299"/>
                <a:gd name="T24" fmla="*/ 34 w 1075"/>
                <a:gd name="T25" fmla="*/ 725 h 2299"/>
                <a:gd name="T26" fmla="*/ 0 w 1075"/>
                <a:gd name="T27" fmla="*/ 1122 h 2299"/>
                <a:gd name="T28" fmla="*/ 134 w 1075"/>
                <a:gd name="T29" fmla="*/ 1113 h 2299"/>
                <a:gd name="T30" fmla="*/ 173 w 1075"/>
                <a:gd name="T31" fmla="*/ 794 h 2299"/>
                <a:gd name="T32" fmla="*/ 242 w 1075"/>
                <a:gd name="T33" fmla="*/ 529 h 2299"/>
                <a:gd name="T34" fmla="*/ 255 w 1075"/>
                <a:gd name="T35" fmla="*/ 976 h 2299"/>
                <a:gd name="T36" fmla="*/ 273 w 1075"/>
                <a:gd name="T37" fmla="*/ 1332 h 2299"/>
                <a:gd name="T38" fmla="*/ 203 w 1075"/>
                <a:gd name="T39" fmla="*/ 2262 h 2299"/>
                <a:gd name="T40" fmla="*/ 511 w 1075"/>
                <a:gd name="T41" fmla="*/ 2299 h 2299"/>
                <a:gd name="T42" fmla="*/ 520 w 1075"/>
                <a:gd name="T43" fmla="*/ 1665 h 2299"/>
                <a:gd name="T44" fmla="*/ 537 w 1075"/>
                <a:gd name="T45" fmla="*/ 1231 h 2299"/>
                <a:gd name="T46" fmla="*/ 624 w 1075"/>
                <a:gd name="T47" fmla="*/ 1802 h 2299"/>
                <a:gd name="T48" fmla="*/ 633 w 1075"/>
                <a:gd name="T49" fmla="*/ 2290 h 2299"/>
                <a:gd name="T50" fmla="*/ 837 w 1075"/>
                <a:gd name="T51" fmla="*/ 2290 h 2299"/>
                <a:gd name="T52" fmla="*/ 871 w 1075"/>
                <a:gd name="T53" fmla="*/ 1537 h 2299"/>
                <a:gd name="T54" fmla="*/ 802 w 1075"/>
                <a:gd name="T55" fmla="*/ 1044 h 2299"/>
                <a:gd name="T56" fmla="*/ 793 w 1075"/>
                <a:gd name="T57" fmla="*/ 775 h 2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5"/>
                <a:gd name="T88" fmla="*/ 0 h 2299"/>
                <a:gd name="T89" fmla="*/ 1075 w 1075"/>
                <a:gd name="T90" fmla="*/ 2299 h 2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5" h="2299">
                  <a:moveTo>
                    <a:pt x="793" y="775"/>
                  </a:moveTo>
                  <a:lnTo>
                    <a:pt x="837" y="602"/>
                  </a:lnTo>
                  <a:lnTo>
                    <a:pt x="876" y="1035"/>
                  </a:lnTo>
                  <a:lnTo>
                    <a:pt x="928" y="1113"/>
                  </a:lnTo>
                  <a:lnTo>
                    <a:pt x="1075" y="1081"/>
                  </a:lnTo>
                  <a:lnTo>
                    <a:pt x="1010" y="730"/>
                  </a:lnTo>
                  <a:lnTo>
                    <a:pt x="1002" y="333"/>
                  </a:lnTo>
                  <a:lnTo>
                    <a:pt x="902" y="137"/>
                  </a:lnTo>
                  <a:lnTo>
                    <a:pt x="672" y="32"/>
                  </a:lnTo>
                  <a:lnTo>
                    <a:pt x="347" y="0"/>
                  </a:lnTo>
                  <a:lnTo>
                    <a:pt x="143" y="150"/>
                  </a:lnTo>
                  <a:lnTo>
                    <a:pt x="56" y="410"/>
                  </a:lnTo>
                  <a:lnTo>
                    <a:pt x="34" y="725"/>
                  </a:lnTo>
                  <a:lnTo>
                    <a:pt x="0" y="1122"/>
                  </a:lnTo>
                  <a:lnTo>
                    <a:pt x="134" y="1113"/>
                  </a:lnTo>
                  <a:lnTo>
                    <a:pt x="173" y="794"/>
                  </a:lnTo>
                  <a:lnTo>
                    <a:pt x="242" y="529"/>
                  </a:lnTo>
                  <a:lnTo>
                    <a:pt x="255" y="976"/>
                  </a:lnTo>
                  <a:lnTo>
                    <a:pt x="273" y="1332"/>
                  </a:lnTo>
                  <a:lnTo>
                    <a:pt x="203" y="2262"/>
                  </a:lnTo>
                  <a:lnTo>
                    <a:pt x="511" y="2299"/>
                  </a:lnTo>
                  <a:lnTo>
                    <a:pt x="520" y="1665"/>
                  </a:lnTo>
                  <a:lnTo>
                    <a:pt x="537" y="1231"/>
                  </a:lnTo>
                  <a:lnTo>
                    <a:pt x="624" y="1802"/>
                  </a:lnTo>
                  <a:lnTo>
                    <a:pt x="633" y="2290"/>
                  </a:lnTo>
                  <a:lnTo>
                    <a:pt x="837" y="2290"/>
                  </a:lnTo>
                  <a:lnTo>
                    <a:pt x="871" y="1537"/>
                  </a:lnTo>
                  <a:lnTo>
                    <a:pt x="802" y="1044"/>
                  </a:lnTo>
                  <a:lnTo>
                    <a:pt x="793" y="775"/>
                  </a:lnTo>
                  <a:close/>
                </a:path>
              </a:pathLst>
            </a:custGeom>
            <a:solidFill>
              <a:schemeClr val="bg1"/>
            </a:solidFill>
            <a:ln w="9525">
              <a:solidFill>
                <a:schemeClr val="tx1"/>
              </a:solidFill>
              <a:round/>
              <a:headEnd/>
              <a:tailEnd/>
            </a:ln>
          </p:spPr>
          <p:txBody>
            <a:bodyPr/>
            <a:lstStyle/>
            <a:p>
              <a:endParaRPr lang="en-US">
                <a:solidFill>
                  <a:prstClr val="black"/>
                </a:solidFill>
              </a:endParaRPr>
            </a:p>
          </p:txBody>
        </p:sp>
      </p:grpSp>
      <p:sp>
        <p:nvSpPr>
          <p:cNvPr id="129" name="AutoShape 431"/>
          <p:cNvSpPr>
            <a:spLocks noChangeArrowheads="1"/>
          </p:cNvSpPr>
          <p:nvPr/>
        </p:nvSpPr>
        <p:spPr bwMode="auto">
          <a:xfrm>
            <a:off x="4376351" y="2033954"/>
            <a:ext cx="838200" cy="2286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dirty="0">
                <a:solidFill>
                  <a:prstClr val="black"/>
                </a:solidFill>
                <a:latin typeface="OldCentury" pitchFamily="2" charset="0"/>
              </a:rPr>
              <a:t>Elders</a:t>
            </a:r>
          </a:p>
        </p:txBody>
      </p:sp>
      <p:sp>
        <p:nvSpPr>
          <p:cNvPr id="130" name="AutoShape 431"/>
          <p:cNvSpPr>
            <a:spLocks noChangeArrowheads="1"/>
          </p:cNvSpPr>
          <p:nvPr/>
        </p:nvSpPr>
        <p:spPr bwMode="auto">
          <a:xfrm>
            <a:off x="6339552" y="2346610"/>
            <a:ext cx="838200" cy="2286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dirty="0">
                <a:solidFill>
                  <a:prstClr val="black"/>
                </a:solidFill>
                <a:latin typeface="OldCentury" pitchFamily="2" charset="0"/>
              </a:rPr>
              <a:t>Elders</a:t>
            </a:r>
          </a:p>
        </p:txBody>
      </p:sp>
      <p:sp>
        <p:nvSpPr>
          <p:cNvPr id="131" name="AutoShape 431"/>
          <p:cNvSpPr>
            <a:spLocks noChangeArrowheads="1"/>
          </p:cNvSpPr>
          <p:nvPr/>
        </p:nvSpPr>
        <p:spPr bwMode="auto">
          <a:xfrm>
            <a:off x="6262170" y="4259539"/>
            <a:ext cx="838200" cy="2286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dirty="0">
                <a:solidFill>
                  <a:prstClr val="black"/>
                </a:solidFill>
                <a:latin typeface="OldCentury" pitchFamily="2" charset="0"/>
              </a:rPr>
              <a:t>Elders</a:t>
            </a:r>
          </a:p>
        </p:txBody>
      </p:sp>
      <p:sp>
        <p:nvSpPr>
          <p:cNvPr id="132" name="AutoShape 431"/>
          <p:cNvSpPr>
            <a:spLocks noChangeArrowheads="1"/>
          </p:cNvSpPr>
          <p:nvPr/>
        </p:nvSpPr>
        <p:spPr bwMode="auto">
          <a:xfrm>
            <a:off x="4441257" y="4180969"/>
            <a:ext cx="838200" cy="2286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dirty="0">
                <a:solidFill>
                  <a:prstClr val="black"/>
                </a:solidFill>
                <a:latin typeface="OldCentury" pitchFamily="2" charset="0"/>
              </a:rPr>
              <a:t>Elders</a:t>
            </a:r>
          </a:p>
        </p:txBody>
      </p:sp>
      <p:sp>
        <p:nvSpPr>
          <p:cNvPr id="133" name="AutoShape 431"/>
          <p:cNvSpPr>
            <a:spLocks noChangeArrowheads="1"/>
          </p:cNvSpPr>
          <p:nvPr/>
        </p:nvSpPr>
        <p:spPr bwMode="auto">
          <a:xfrm>
            <a:off x="2392833" y="3263734"/>
            <a:ext cx="838200" cy="2286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dirty="0">
                <a:solidFill>
                  <a:prstClr val="black"/>
                </a:solidFill>
                <a:latin typeface="OldCentury" pitchFamily="2" charset="0"/>
              </a:rPr>
              <a:t>Elders</a:t>
            </a:r>
          </a:p>
        </p:txBody>
      </p:sp>
    </p:spTree>
    <p:extLst>
      <p:ext uri="{BB962C8B-B14F-4D97-AF65-F5344CB8AC3E}">
        <p14:creationId xmlns:p14="http://schemas.microsoft.com/office/powerpoint/2010/main" val="3622674093"/>
      </p:ext>
    </p:extLst>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1 Peter 5:2</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46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905000"/>
            <a:ext cx="5486400" cy="3323987"/>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000" b="1" i="1" dirty="0" smtClean="0">
                <a:solidFill>
                  <a:srgbClr val="FF0000"/>
                </a:solidFill>
                <a:latin typeface="Georgia" pitchFamily="18" charset="0"/>
              </a:rPr>
              <a:t>Shepherd the flock of God which is among you, serving as overseers, not by compulsion but willingly, not for dishonest gain but eagerly</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4040825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normAutofit fontScale="90000"/>
          </a:bodyPr>
          <a:lstStyle/>
          <a:p>
            <a:r>
              <a:rPr lang="en-US" dirty="0" smtClean="0">
                <a:solidFill>
                  <a:schemeClr val="bg1"/>
                </a:solidFill>
                <a:latin typeface="Elephant" pitchFamily="18" charset="0"/>
              </a:rPr>
              <a:t>Why does </a:t>
            </a:r>
            <a:r>
              <a:rPr lang="en-US" b="1" dirty="0" smtClean="0">
                <a:solidFill>
                  <a:schemeClr val="bg1"/>
                </a:solidFill>
                <a:latin typeface="Elephant" pitchFamily="18" charset="0"/>
              </a:rPr>
              <a:t>the Church of Christ </a:t>
            </a:r>
            <a:r>
              <a:rPr lang="en-US" dirty="0" smtClean="0">
                <a:solidFill>
                  <a:schemeClr val="bg1"/>
                </a:solidFill>
                <a:latin typeface="Elephant" pitchFamily="18" charset="0"/>
              </a:rPr>
              <a:t>have no </a:t>
            </a:r>
            <a:r>
              <a:rPr lang="en-US" b="1" u="sng" dirty="0" smtClean="0">
                <a:solidFill>
                  <a:srgbClr val="FFFF00"/>
                </a:solidFill>
                <a:latin typeface="Elephant" pitchFamily="18" charset="0"/>
              </a:rPr>
              <a:t>woman preachers?</a:t>
            </a:r>
            <a:endParaRPr lang="en-US" b="1" dirty="0">
              <a:solidFill>
                <a:schemeClr val="bg1"/>
              </a:solidFill>
              <a:latin typeface="Elephant"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22193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64229"/>
            <a:ext cx="47625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643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1 Timothy 2:11,12</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46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905000"/>
            <a:ext cx="5486400" cy="3323987"/>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000" b="1" i="1" dirty="0" smtClean="0">
                <a:solidFill>
                  <a:srgbClr val="FF0000"/>
                </a:solidFill>
                <a:latin typeface="Georgia" pitchFamily="18" charset="0"/>
              </a:rPr>
              <a:t>Let a woman learn in silence with all submission. And I do not permit a woman to teach or to have authority over a man, but to be in silence</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836053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1 Corinthians 14:34</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46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828800"/>
            <a:ext cx="5486400" cy="3539430"/>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200" b="1" i="1" dirty="0" smtClean="0">
                <a:solidFill>
                  <a:srgbClr val="FF0000"/>
                </a:solidFill>
                <a:latin typeface="Georgia" pitchFamily="18" charset="0"/>
              </a:rPr>
              <a:t>Let your women keep silent in the churches, for they are not permitted to speak; but they are to be submissive, as the law also says</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2131379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1 Corinthians 11:3</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46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828800"/>
            <a:ext cx="5486400" cy="3046988"/>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200" b="1" i="1" dirty="0" smtClean="0">
                <a:solidFill>
                  <a:srgbClr val="FF0000"/>
                </a:solidFill>
                <a:latin typeface="Georgia" pitchFamily="18" charset="0"/>
              </a:rPr>
              <a:t>But I want you to know that the head of every man is Christ, the head of woman is man, and the head of Christ is God</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2352233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normAutofit fontScale="90000"/>
          </a:bodyPr>
          <a:lstStyle/>
          <a:p>
            <a:r>
              <a:rPr lang="en-US" dirty="0" smtClean="0">
                <a:solidFill>
                  <a:schemeClr val="bg1"/>
                </a:solidFill>
                <a:latin typeface="Elephant" pitchFamily="18" charset="0"/>
              </a:rPr>
              <a:t>Why does </a:t>
            </a:r>
            <a:r>
              <a:rPr lang="en-US" b="1" dirty="0" smtClean="0">
                <a:solidFill>
                  <a:schemeClr val="bg1"/>
                </a:solidFill>
                <a:latin typeface="Elephant" pitchFamily="18" charset="0"/>
              </a:rPr>
              <a:t>the Church of Christ </a:t>
            </a:r>
            <a:r>
              <a:rPr lang="en-US" dirty="0" smtClean="0">
                <a:solidFill>
                  <a:schemeClr val="bg1"/>
                </a:solidFill>
                <a:latin typeface="Elephant" pitchFamily="18" charset="0"/>
              </a:rPr>
              <a:t>only practice baptism by </a:t>
            </a:r>
            <a:r>
              <a:rPr lang="en-US" b="1" u="sng" dirty="0" smtClean="0">
                <a:solidFill>
                  <a:srgbClr val="FFFF00"/>
                </a:solidFill>
                <a:latin typeface="Elephant" pitchFamily="18" charset="0"/>
              </a:rPr>
              <a:t>immersion</a:t>
            </a:r>
            <a:r>
              <a:rPr lang="en-US" b="1" dirty="0" smtClean="0">
                <a:solidFill>
                  <a:srgbClr val="FFFF00"/>
                </a:solidFill>
                <a:latin typeface="Elephant" pitchFamily="18" charset="0"/>
              </a:rPr>
              <a:t>?</a:t>
            </a:r>
            <a:endParaRPr lang="en-US" b="1" dirty="0">
              <a:solidFill>
                <a:schemeClr val="bg1"/>
              </a:solidFill>
              <a:latin typeface="Elephant"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53700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00866"/>
            <a:ext cx="3259137" cy="35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55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0;bible1.jpg                                                     00422F3FAndrew's HDD                   BD90C2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22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743200" y="1828800"/>
            <a:ext cx="6248400" cy="4953000"/>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DD7E0E"/>
              </a:solidFill>
            </a:endParaRPr>
          </a:p>
        </p:txBody>
      </p:sp>
      <p:sp>
        <p:nvSpPr>
          <p:cNvPr id="4" name="TextBox 3"/>
          <p:cNvSpPr txBox="1"/>
          <p:nvPr/>
        </p:nvSpPr>
        <p:spPr>
          <a:xfrm>
            <a:off x="2962682" y="1858502"/>
            <a:ext cx="5943600" cy="4985980"/>
          </a:xfrm>
          <a:prstGeom prst="rect">
            <a:avLst/>
          </a:prstGeom>
          <a:noFill/>
        </p:spPr>
        <p:txBody>
          <a:bodyPr wrap="square" rtlCol="0">
            <a:spAutoFit/>
          </a:bodyPr>
          <a:lstStyle/>
          <a:p>
            <a:pPr algn="ctr">
              <a:spcAft>
                <a:spcPts val="600"/>
              </a:spcAft>
              <a:buClr>
                <a:srgbClr val="F3A447">
                  <a:lumMod val="75000"/>
                </a:srgbClr>
              </a:buClr>
            </a:pPr>
            <a:r>
              <a:rPr lang="en-US" sz="2800" dirty="0">
                <a:solidFill>
                  <a:srgbClr val="000000"/>
                </a:solidFill>
                <a:latin typeface="Book Antiqua" pitchFamily="18" charset="0"/>
              </a:rPr>
              <a:t>“Baptism is the </a:t>
            </a:r>
            <a:r>
              <a:rPr lang="en-US" sz="2800" b="1" dirty="0">
                <a:solidFill>
                  <a:srgbClr val="000000"/>
                </a:solidFill>
                <a:latin typeface="Elephant" pitchFamily="18" charset="0"/>
              </a:rPr>
              <a:t>outward sign of one’s faith in Christ</a:t>
            </a:r>
            <a:r>
              <a:rPr lang="en-US" sz="2800" dirty="0">
                <a:solidFill>
                  <a:srgbClr val="000000"/>
                </a:solidFill>
                <a:latin typeface="Book Antiqua" pitchFamily="18" charset="0"/>
              </a:rPr>
              <a:t>. It is an act of obedience by which a person demonstrates the </a:t>
            </a:r>
            <a:r>
              <a:rPr lang="en-US" sz="2800" b="1" dirty="0">
                <a:solidFill>
                  <a:srgbClr val="000000"/>
                </a:solidFill>
                <a:latin typeface="Elephant" pitchFamily="18" charset="0"/>
              </a:rPr>
              <a:t>reality of his salvation</a:t>
            </a:r>
            <a:r>
              <a:rPr lang="en-US" sz="2800" dirty="0">
                <a:solidFill>
                  <a:srgbClr val="000000"/>
                </a:solidFill>
                <a:latin typeface="Book Antiqua" pitchFamily="18" charset="0"/>
              </a:rPr>
              <a:t>. Salvation is not visibly seen but is a supernatural, </a:t>
            </a:r>
            <a:r>
              <a:rPr lang="en-US" sz="2800" b="1" dirty="0">
                <a:solidFill>
                  <a:srgbClr val="000000"/>
                </a:solidFill>
                <a:latin typeface="Elephant" pitchFamily="18" charset="0"/>
              </a:rPr>
              <a:t>spiritual transaction</a:t>
            </a:r>
            <a:r>
              <a:rPr lang="en-US" sz="2800" dirty="0">
                <a:solidFill>
                  <a:srgbClr val="000000"/>
                </a:solidFill>
                <a:latin typeface="Book Antiqua" pitchFamily="18" charset="0"/>
              </a:rPr>
              <a:t>. The fruit, or result of salvation, however, should be evident.” – </a:t>
            </a:r>
          </a:p>
          <a:p>
            <a:pPr algn="ctr">
              <a:spcAft>
                <a:spcPts val="600"/>
              </a:spcAft>
              <a:buClr>
                <a:srgbClr val="F3A447">
                  <a:lumMod val="75000"/>
                </a:srgbClr>
              </a:buClr>
            </a:pPr>
            <a:r>
              <a:rPr lang="en-US" sz="2800" b="1" dirty="0">
                <a:solidFill>
                  <a:srgbClr val="000000"/>
                </a:solidFill>
                <a:latin typeface="Georgia" pitchFamily="18" charset="0"/>
              </a:rPr>
              <a:t>A Daily Touch of God’s Grace </a:t>
            </a:r>
          </a:p>
          <a:p>
            <a:pPr algn="ctr">
              <a:spcAft>
                <a:spcPts val="600"/>
              </a:spcAft>
              <a:buClr>
                <a:srgbClr val="F3A447">
                  <a:lumMod val="75000"/>
                </a:srgbClr>
              </a:buClr>
            </a:pPr>
            <a:r>
              <a:rPr lang="en-US" sz="2800" dirty="0">
                <a:solidFill>
                  <a:srgbClr val="000000"/>
                </a:solidFill>
                <a:latin typeface="Book Antiqua" pitchFamily="18" charset="0"/>
              </a:rPr>
              <a:t>by John MacArthur, </a:t>
            </a:r>
            <a:r>
              <a:rPr lang="en-US" sz="2800" dirty="0" err="1">
                <a:solidFill>
                  <a:srgbClr val="000000"/>
                </a:solidFill>
                <a:latin typeface="Book Antiqua" pitchFamily="18" charset="0"/>
              </a:rPr>
              <a:t>pg</a:t>
            </a:r>
            <a:r>
              <a:rPr lang="en-US" sz="2800" dirty="0">
                <a:solidFill>
                  <a:srgbClr val="000000"/>
                </a:solidFill>
                <a:latin typeface="Book Antiqua" pitchFamily="18" charset="0"/>
              </a:rPr>
              <a:t> 17</a:t>
            </a:r>
            <a:endParaRPr lang="en-US" sz="2800" b="1" u="sng" dirty="0">
              <a:solidFill>
                <a:srgbClr val="9BBB59"/>
              </a:solidFill>
              <a:latin typeface="Book Antiqua"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3161313"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242594"/>
            <a:ext cx="8722780" cy="1200329"/>
          </a:xfrm>
          <a:prstGeom prst="rect">
            <a:avLst/>
          </a:prstGeom>
          <a:solidFill>
            <a:schemeClr val="tx1"/>
          </a:solidFill>
          <a:ln w="28575">
            <a:solidFill>
              <a:srgbClr val="FF0000"/>
            </a:solidFill>
          </a:ln>
        </p:spPr>
        <p:txBody>
          <a:bodyPr wrap="square">
            <a:spAutoFit/>
          </a:bodyPr>
          <a:lstStyle/>
          <a:p>
            <a:pPr algn="ctr"/>
            <a:r>
              <a:rPr lang="en-US" sz="3600" b="1" dirty="0">
                <a:solidFill>
                  <a:prstClr val="white"/>
                </a:solidFill>
                <a:latin typeface="Elephant" pitchFamily="18" charset="0"/>
              </a:rPr>
              <a:t>The Purpose of Baptism</a:t>
            </a:r>
          </a:p>
          <a:p>
            <a:pPr algn="ctr"/>
            <a:r>
              <a:rPr lang="en-US" sz="3600" b="1" dirty="0">
                <a:solidFill>
                  <a:srgbClr val="FFC000"/>
                </a:solidFill>
                <a:latin typeface="Elephant" pitchFamily="18" charset="0"/>
              </a:rPr>
              <a:t>“An Outward Sign of Inward Grace?”</a:t>
            </a:r>
            <a:endParaRPr lang="en-US" sz="3600" dirty="0">
              <a:solidFill>
                <a:srgbClr val="FFC000"/>
              </a:solidFill>
            </a:endParaRPr>
          </a:p>
        </p:txBody>
      </p:sp>
    </p:spTree>
    <p:extLst>
      <p:ext uri="{BB962C8B-B14F-4D97-AF65-F5344CB8AC3E}">
        <p14:creationId xmlns:p14="http://schemas.microsoft.com/office/powerpoint/2010/main" val="3074454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Romans 6:4</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819469"/>
            <a:ext cx="5486400" cy="3785652"/>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000" b="1" i="1" dirty="0" smtClean="0">
                <a:solidFill>
                  <a:srgbClr val="FF0000"/>
                </a:solidFill>
                <a:latin typeface="Georgia" pitchFamily="18" charset="0"/>
              </a:rPr>
              <a:t>Therefore we were buried with Him through baptism into death, that just as Christ was raised from the dead by the glory of the Father, even so we also should walk in newness of life</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259132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Colossians 2:11,12</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752600"/>
            <a:ext cx="5486400" cy="4278094"/>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2400" b="1" i="1" dirty="0" smtClean="0">
                <a:solidFill>
                  <a:srgbClr val="FF0000"/>
                </a:solidFill>
                <a:latin typeface="Georgia" pitchFamily="18" charset="0"/>
              </a:rPr>
              <a:t>In Him you were also circumcised with the circumcision made without hands, by putting off the body of the sins of the flesh, by the circumcision of Christ, buried with Him in baptism, in which you also were raised with Him through faith in the working of God, who raised Him from the dead</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1575322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Acts 8:38,39</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752600"/>
            <a:ext cx="5486400" cy="4031873"/>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200" b="1" i="1" dirty="0" smtClean="0">
                <a:solidFill>
                  <a:srgbClr val="FF0000"/>
                </a:solidFill>
                <a:latin typeface="Georgia" pitchFamily="18" charset="0"/>
              </a:rPr>
              <a:t>So he commanded the chariot to stand still. And both Philip and the eunuch went down into the water, and he baptized him. Now when they came up out of the water</a:t>
            </a:r>
            <a:r>
              <a:rPr lang="en-US" sz="2400" b="1" i="1" dirty="0" smtClean="0">
                <a:solidFill>
                  <a:srgbClr val="FF0000"/>
                </a:solidFill>
                <a:latin typeface="Georgia" pitchFamily="18" charset="0"/>
              </a:rPr>
              <a:t>..</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2513037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962400" cy="789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04119"/>
            <a:ext cx="4038600" cy="494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917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normAutofit fontScale="90000"/>
          </a:bodyPr>
          <a:lstStyle/>
          <a:p>
            <a:r>
              <a:rPr lang="en-US" dirty="0" smtClean="0">
                <a:solidFill>
                  <a:schemeClr val="bg1"/>
                </a:solidFill>
                <a:latin typeface="Elephant" pitchFamily="18" charset="0"/>
              </a:rPr>
              <a:t>Why do </a:t>
            </a:r>
            <a:r>
              <a:rPr lang="en-US" b="1" dirty="0" smtClean="0">
                <a:solidFill>
                  <a:schemeClr val="bg1"/>
                </a:solidFill>
                <a:latin typeface="Elephant" pitchFamily="18" charset="0"/>
              </a:rPr>
              <a:t>the Church of Christ </a:t>
            </a:r>
            <a:r>
              <a:rPr lang="en-US" dirty="0" smtClean="0">
                <a:solidFill>
                  <a:schemeClr val="bg1"/>
                </a:solidFill>
                <a:latin typeface="Elephant" pitchFamily="18" charset="0"/>
              </a:rPr>
              <a:t>ministers wear no </a:t>
            </a:r>
            <a:r>
              <a:rPr lang="en-US" b="1" u="sng" dirty="0" smtClean="0">
                <a:solidFill>
                  <a:srgbClr val="FFFF00"/>
                </a:solidFill>
                <a:latin typeface="Elephant" pitchFamily="18" charset="0"/>
              </a:rPr>
              <a:t>religious titles</a:t>
            </a:r>
            <a:r>
              <a:rPr lang="en-US" b="1" dirty="0" smtClean="0">
                <a:solidFill>
                  <a:srgbClr val="FFFF00"/>
                </a:solidFill>
                <a:latin typeface="Elephant" pitchFamily="18" charset="0"/>
              </a:rPr>
              <a:t>?</a:t>
            </a:r>
            <a:endParaRPr lang="en-US" b="1" dirty="0">
              <a:solidFill>
                <a:schemeClr val="bg1"/>
              </a:solidFill>
              <a:latin typeface="Elephant"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752601"/>
            <a:ext cx="2819400" cy="466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57600" y="2438400"/>
            <a:ext cx="4800600" cy="2308324"/>
          </a:xfrm>
          <a:prstGeom prst="rect">
            <a:avLst/>
          </a:prstGeom>
          <a:noFill/>
        </p:spPr>
        <p:txBody>
          <a:bodyPr wrap="square" rtlCol="0">
            <a:spAutoFit/>
          </a:bodyPr>
          <a:lstStyle/>
          <a:p>
            <a:r>
              <a:rPr lang="en-US" sz="3600" b="1" cap="small" dirty="0" smtClean="0">
                <a:solidFill>
                  <a:schemeClr val="bg1"/>
                </a:solidFill>
                <a:latin typeface="Georgia" pitchFamily="18" charset="0"/>
              </a:rPr>
              <a:t>Reverend?</a:t>
            </a:r>
          </a:p>
          <a:p>
            <a:r>
              <a:rPr lang="en-US" sz="3600" b="1" cap="small" dirty="0" smtClean="0">
                <a:solidFill>
                  <a:schemeClr val="bg1"/>
                </a:solidFill>
                <a:latin typeface="Georgia" pitchFamily="18" charset="0"/>
              </a:rPr>
              <a:t>Pastor?</a:t>
            </a:r>
          </a:p>
          <a:p>
            <a:r>
              <a:rPr lang="en-US" sz="3600" b="1" cap="small" dirty="0" smtClean="0">
                <a:solidFill>
                  <a:schemeClr val="bg1"/>
                </a:solidFill>
                <a:latin typeface="Georgia" pitchFamily="18" charset="0"/>
              </a:rPr>
              <a:t>Father?</a:t>
            </a:r>
          </a:p>
          <a:p>
            <a:r>
              <a:rPr lang="en-US" sz="3600" b="1" cap="small" dirty="0" smtClean="0">
                <a:solidFill>
                  <a:schemeClr val="bg1"/>
                </a:solidFill>
                <a:latin typeface="Georgia" pitchFamily="18" charset="0"/>
              </a:rPr>
              <a:t>Most Reverend?</a:t>
            </a:r>
            <a:endParaRPr lang="en-US" sz="3600" b="1" cap="small" dirty="0">
              <a:solidFill>
                <a:schemeClr val="bg1"/>
              </a:solidFill>
              <a:latin typeface="Georgia" pitchFamily="18" charset="0"/>
            </a:endParaRPr>
          </a:p>
        </p:txBody>
      </p:sp>
    </p:spTree>
    <p:extLst>
      <p:ext uri="{BB962C8B-B14F-4D97-AF65-F5344CB8AC3E}">
        <p14:creationId xmlns:p14="http://schemas.microsoft.com/office/powerpoint/2010/main" val="2355382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Matthew 23:8,9</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752600"/>
            <a:ext cx="5486400" cy="3785652"/>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000" b="1" i="1" dirty="0" smtClean="0">
                <a:solidFill>
                  <a:srgbClr val="FF0000"/>
                </a:solidFill>
                <a:latin typeface="Georgia" pitchFamily="18" charset="0"/>
              </a:rPr>
              <a:t>But you, do not be called 'Rabbi'; for One is your Teacher, the Christ, and you are all brethren. Do not call anyone on earth your father; for One is your Father, He who is in heaven</a:t>
            </a:r>
            <a:r>
              <a:rPr lang="en-US" sz="2400" b="1" i="1" dirty="0" smtClean="0">
                <a:solidFill>
                  <a:srgbClr val="FF0000"/>
                </a:solidFill>
                <a:latin typeface="Georgia" pitchFamily="18" charset="0"/>
              </a:rPr>
              <a:t>.</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2723629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Psalm 111:9</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7581" y="1752600"/>
            <a:ext cx="5486400" cy="3970318"/>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600" b="1" i="1" dirty="0" smtClean="0">
                <a:solidFill>
                  <a:srgbClr val="FF0000"/>
                </a:solidFill>
                <a:latin typeface="Georgia" pitchFamily="18" charset="0"/>
              </a:rPr>
              <a:t>He has sent redemption to His people; He has commanded His covenant forever: Holy and awesome is His name</a:t>
            </a:r>
            <a:r>
              <a:rPr lang="en-US" sz="2400" b="1" i="1" dirty="0" smtClean="0">
                <a:solidFill>
                  <a:srgbClr val="FF0000"/>
                </a:solidFill>
                <a:latin typeface="Georgia" pitchFamily="18" charset="0"/>
              </a:rPr>
              <a:t>.</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406229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1 Timothy 3:1</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9110" y="2286000"/>
            <a:ext cx="5486400" cy="2862322"/>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600" b="1" i="1" dirty="0" smtClean="0">
                <a:solidFill>
                  <a:srgbClr val="FF0000"/>
                </a:solidFill>
                <a:latin typeface="Georgia" pitchFamily="18" charset="0"/>
              </a:rPr>
              <a:t>This is a faithful saying: If a man desires the position of a bishop, he desires a good work</a:t>
            </a:r>
            <a:r>
              <a:rPr lang="en-US" sz="2400" b="1" i="1" dirty="0" smtClean="0">
                <a:solidFill>
                  <a:srgbClr val="FF0000"/>
                </a:solidFill>
                <a:latin typeface="Georgia" pitchFamily="18" charset="0"/>
              </a:rPr>
              <a:t>.</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1596903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Hebrews 13:23</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9110" y="2286000"/>
            <a:ext cx="5486400" cy="2862322"/>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600" b="1" i="1" dirty="0" smtClean="0">
                <a:solidFill>
                  <a:srgbClr val="FF0000"/>
                </a:solidFill>
                <a:latin typeface="Georgia" pitchFamily="18" charset="0"/>
              </a:rPr>
              <a:t>Know that our brother Timothy has been set free, with whom I shall see you if he comes shortly</a:t>
            </a:r>
            <a:r>
              <a:rPr lang="en-US" sz="2400" b="1" i="1" dirty="0" smtClean="0">
                <a:solidFill>
                  <a:srgbClr val="FF0000"/>
                </a:solidFill>
                <a:latin typeface="Georgia" pitchFamily="18" charset="0"/>
              </a:rPr>
              <a:t>.</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318899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normAutofit fontScale="90000"/>
          </a:bodyPr>
          <a:lstStyle/>
          <a:p>
            <a:r>
              <a:rPr lang="en-US" dirty="0" smtClean="0">
                <a:solidFill>
                  <a:schemeClr val="bg1"/>
                </a:solidFill>
                <a:latin typeface="Elephant" pitchFamily="18" charset="0"/>
              </a:rPr>
              <a:t>Why does </a:t>
            </a:r>
            <a:r>
              <a:rPr lang="en-US" b="1" dirty="0" smtClean="0">
                <a:solidFill>
                  <a:schemeClr val="bg1"/>
                </a:solidFill>
                <a:latin typeface="Elephant" pitchFamily="18" charset="0"/>
              </a:rPr>
              <a:t>the Church of Christ </a:t>
            </a:r>
            <a:r>
              <a:rPr lang="en-US" b="1" u="sng" dirty="0" smtClean="0">
                <a:solidFill>
                  <a:srgbClr val="FFFF00"/>
                </a:solidFill>
                <a:latin typeface="Elephant" pitchFamily="18" charset="0"/>
              </a:rPr>
              <a:t>Sing</a:t>
            </a:r>
            <a:r>
              <a:rPr lang="en-US" b="1" dirty="0" smtClean="0">
                <a:solidFill>
                  <a:schemeClr val="bg1"/>
                </a:solidFill>
                <a:latin typeface="Elephant" pitchFamily="18" charset="0"/>
              </a:rPr>
              <a:t>—Without Musical Instruments?</a:t>
            </a:r>
            <a:endParaRPr lang="en-US" b="1" dirty="0">
              <a:solidFill>
                <a:schemeClr val="bg1"/>
              </a:solidFill>
              <a:latin typeface="Elephant" pitchFamily="18" charset="0"/>
            </a:endParaRPr>
          </a:p>
        </p:txBody>
      </p:sp>
      <p:pic>
        <p:nvPicPr>
          <p:cNvPr id="3074" name="Picture 2" descr="C:\Users\Keith Greer\AppData\Local\Microsoft\Windows\Temporary Internet Files\Content.IE5\0UWPG3XQ\MP9004221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57712"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1"/>
            <a:ext cx="41513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08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8" y="1500395"/>
            <a:ext cx="3175000"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5110" y="228600"/>
            <a:ext cx="7620000" cy="1200329"/>
          </a:xfrm>
          <a:prstGeom prst="rect">
            <a:avLst/>
          </a:prstGeom>
        </p:spPr>
        <p:txBody>
          <a:bodyPr wrap="square">
            <a:spAutoFit/>
          </a:bodyPr>
          <a:lstStyle/>
          <a:p>
            <a:pPr algn="ctr"/>
            <a:r>
              <a:rPr lang="en-US" sz="3600" b="1" dirty="0">
                <a:solidFill>
                  <a:srgbClr val="FFC000"/>
                </a:solidFill>
                <a:latin typeface="Elephant" pitchFamily="18" charset="0"/>
              </a:rPr>
              <a:t>Bible Terms and Phrases </a:t>
            </a:r>
          </a:p>
          <a:p>
            <a:pPr algn="ctr"/>
            <a:r>
              <a:rPr lang="en-US" sz="3600" b="1" dirty="0">
                <a:solidFill>
                  <a:srgbClr val="FFC000"/>
                </a:solidFill>
                <a:latin typeface="Elephant" pitchFamily="18" charset="0"/>
              </a:rPr>
              <a:t>Used in Unbiblical Ways</a:t>
            </a:r>
            <a:endParaRPr lang="en-US" sz="3600" dirty="0">
              <a:solidFill>
                <a:prstClr val="black"/>
              </a:solidFill>
            </a:endParaRPr>
          </a:p>
        </p:txBody>
      </p:sp>
      <p:sp>
        <p:nvSpPr>
          <p:cNvPr id="2" name="TextBox 1"/>
          <p:cNvSpPr txBox="1"/>
          <p:nvPr/>
        </p:nvSpPr>
        <p:spPr>
          <a:xfrm>
            <a:off x="3701143" y="1487954"/>
            <a:ext cx="5181600" cy="5786199"/>
          </a:xfrm>
          <a:prstGeom prst="rect">
            <a:avLst/>
          </a:prstGeom>
          <a:noFill/>
        </p:spPr>
        <p:txBody>
          <a:bodyPr wrap="square" rtlCol="0">
            <a:spAutoFit/>
          </a:bodyPr>
          <a:lstStyle/>
          <a:p>
            <a:pPr marL="285750" indent="-285750">
              <a:buFont typeface="Arial" charset="0"/>
              <a:buChar char="•"/>
            </a:pPr>
            <a:r>
              <a:rPr lang="en-US" sz="3200" b="1" dirty="0">
                <a:solidFill>
                  <a:prstClr val="white"/>
                </a:solidFill>
                <a:latin typeface="Book Antiqua" pitchFamily="18" charset="0"/>
              </a:rPr>
              <a:t>Church</a:t>
            </a:r>
          </a:p>
          <a:p>
            <a:pPr marL="285750" indent="-285750">
              <a:buFont typeface="Arial" charset="0"/>
              <a:buChar char="•"/>
            </a:pPr>
            <a:r>
              <a:rPr lang="en-US" sz="3200" b="1" dirty="0">
                <a:solidFill>
                  <a:prstClr val="white"/>
                </a:solidFill>
                <a:latin typeface="Book Antiqua" pitchFamily="18" charset="0"/>
              </a:rPr>
              <a:t>Pastor, Elder, Bishop…</a:t>
            </a:r>
          </a:p>
          <a:p>
            <a:pPr marL="285750" indent="-285750">
              <a:buFont typeface="Arial" charset="0"/>
              <a:buChar char="•"/>
            </a:pPr>
            <a:r>
              <a:rPr lang="en-US" sz="3200" b="1" dirty="0">
                <a:solidFill>
                  <a:prstClr val="white"/>
                </a:solidFill>
                <a:latin typeface="Book Antiqua" pitchFamily="18" charset="0"/>
              </a:rPr>
              <a:t>Baptism</a:t>
            </a:r>
          </a:p>
          <a:p>
            <a:pPr marL="285750" indent="-285750">
              <a:buFont typeface="Arial" charset="0"/>
              <a:buChar char="•"/>
            </a:pPr>
            <a:r>
              <a:rPr lang="en-US" sz="3200" b="1" dirty="0">
                <a:solidFill>
                  <a:prstClr val="white"/>
                </a:solidFill>
                <a:latin typeface="Book Antiqua" pitchFamily="18" charset="0"/>
              </a:rPr>
              <a:t>Grace</a:t>
            </a:r>
          </a:p>
          <a:p>
            <a:pPr marL="285750" indent="-285750">
              <a:buFont typeface="Arial" charset="0"/>
              <a:buChar char="•"/>
            </a:pPr>
            <a:r>
              <a:rPr lang="en-US" sz="3200" b="1" dirty="0">
                <a:solidFill>
                  <a:prstClr val="white"/>
                </a:solidFill>
                <a:latin typeface="Book Antiqua" pitchFamily="18" charset="0"/>
              </a:rPr>
              <a:t>Works</a:t>
            </a:r>
          </a:p>
          <a:p>
            <a:pPr marL="285750" indent="-285750">
              <a:buFont typeface="Arial" charset="0"/>
              <a:buChar char="•"/>
            </a:pPr>
            <a:r>
              <a:rPr lang="en-US" sz="3200" b="1" dirty="0">
                <a:solidFill>
                  <a:prstClr val="white"/>
                </a:solidFill>
                <a:latin typeface="Book Antiqua" pitchFamily="18" charset="0"/>
              </a:rPr>
              <a:t>Faith</a:t>
            </a:r>
          </a:p>
          <a:p>
            <a:pPr marL="285750" indent="-285750">
              <a:buFont typeface="Arial" charset="0"/>
              <a:buChar char="•"/>
            </a:pPr>
            <a:r>
              <a:rPr lang="en-US" sz="3200" b="1" dirty="0">
                <a:solidFill>
                  <a:prstClr val="white"/>
                </a:solidFill>
                <a:latin typeface="Book Antiqua" pitchFamily="18" charset="0"/>
              </a:rPr>
              <a:t>Sin</a:t>
            </a:r>
          </a:p>
          <a:p>
            <a:pPr marL="285750" indent="-285750">
              <a:buFont typeface="Arial" charset="0"/>
              <a:buChar char="•"/>
            </a:pPr>
            <a:r>
              <a:rPr lang="en-US" sz="3200" b="1" dirty="0">
                <a:solidFill>
                  <a:prstClr val="white"/>
                </a:solidFill>
                <a:latin typeface="Book Antiqua" pitchFamily="18" charset="0"/>
              </a:rPr>
              <a:t>Indwelling of Holy Spirit</a:t>
            </a:r>
          </a:p>
          <a:p>
            <a:pPr marL="285750" indent="-285750">
              <a:buFont typeface="Arial" charset="0"/>
              <a:buChar char="•"/>
            </a:pPr>
            <a:r>
              <a:rPr lang="en-US" sz="3200" b="1" dirty="0">
                <a:solidFill>
                  <a:prstClr val="white"/>
                </a:solidFill>
                <a:latin typeface="Book Antiqua" pitchFamily="18" charset="0"/>
              </a:rPr>
              <a:t>Holy Spirit Baptism</a:t>
            </a:r>
          </a:p>
          <a:p>
            <a:pPr marL="285750" indent="-285750">
              <a:buFont typeface="Arial" charset="0"/>
              <a:buChar char="•"/>
            </a:pPr>
            <a:r>
              <a:rPr lang="en-US" sz="3200" b="1" dirty="0">
                <a:solidFill>
                  <a:prstClr val="white"/>
                </a:solidFill>
                <a:latin typeface="Book Antiqua" pitchFamily="18" charset="0"/>
              </a:rPr>
              <a:t>Fellowship</a:t>
            </a:r>
          </a:p>
          <a:p>
            <a:pPr marL="285750" indent="-285750">
              <a:buFont typeface="Arial" charset="0"/>
              <a:buChar char="•"/>
            </a:pPr>
            <a:endParaRPr lang="en-US" dirty="0">
              <a:solidFill>
                <a:prstClr val="black"/>
              </a:solidFill>
            </a:endParaRPr>
          </a:p>
        </p:txBody>
      </p:sp>
    </p:spTree>
    <p:extLst>
      <p:ext uri="{BB962C8B-B14F-4D97-AF65-F5344CB8AC3E}">
        <p14:creationId xmlns:p14="http://schemas.microsoft.com/office/powerpoint/2010/main" val="267867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0;bible1.jpg                                                     00422F3FAndrew's HDD                   BD90C2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0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937000" cy="384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Keith Greer\AppData\Local\Microsoft\Windows\Temporary Internet Files\Content.IE5\9HT22WWY\MP900404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448056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505200"/>
            <a:ext cx="5715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56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066800"/>
            <a:ext cx="8229600" cy="4893647"/>
          </a:xfrm>
          <a:prstGeom prst="rect">
            <a:avLst/>
          </a:prstGeom>
          <a:noFill/>
        </p:spPr>
        <p:txBody>
          <a:bodyPr wrap="square" rtlCol="0">
            <a:spAutoFit/>
          </a:bodyPr>
          <a:lstStyle/>
          <a:p>
            <a:pPr algn="ctr"/>
            <a:r>
              <a:rPr lang="en-US" sz="2400" b="1" dirty="0" smtClean="0">
                <a:solidFill>
                  <a:srgbClr val="FFFF00"/>
                </a:solidFill>
                <a:latin typeface="Book Antiqua" pitchFamily="18" charset="0"/>
              </a:rPr>
              <a:t>“Musical instruments in celebrating the praises of God would be no more suitable than the burning of incense, the lighting of lamps, and the restoration of the other shadows of the law. The Papists therefore, have foolishly borrowed, this, as well as many other things, from the Jews. Men who are fond of outward pomp may delight in that noise; but the simplicity which God recommends to us by the apostles is far more pleasing to him. Paul allows us to bless God in the public assembly of the saints, only in a known tongue (1 Corinthians 14:16) What shall we then say of chanting, which fills the ears with nothing but an empty sound?”</a:t>
            </a:r>
          </a:p>
          <a:p>
            <a:pPr algn="ctr"/>
            <a:r>
              <a:rPr lang="en-US" sz="2400" b="1" dirty="0" smtClean="0">
                <a:solidFill>
                  <a:schemeClr val="bg1"/>
                </a:solidFill>
                <a:latin typeface="Elephant" pitchFamily="18" charset="0"/>
              </a:rPr>
              <a:t>― John Calvin</a:t>
            </a:r>
            <a:endParaRPr lang="en-US" sz="2400" b="1" dirty="0">
              <a:solidFill>
                <a:schemeClr val="bg1"/>
              </a:solidFill>
              <a:latin typeface="Elephant" pitchFamily="18" charset="0"/>
            </a:endParaRPr>
          </a:p>
        </p:txBody>
      </p:sp>
    </p:spTree>
    <p:extLst>
      <p:ext uri="{BB962C8B-B14F-4D97-AF65-F5344CB8AC3E}">
        <p14:creationId xmlns:p14="http://schemas.microsoft.com/office/powerpoint/2010/main" val="368709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066800"/>
            <a:ext cx="8229600" cy="4154984"/>
          </a:xfrm>
          <a:prstGeom prst="rect">
            <a:avLst/>
          </a:prstGeom>
          <a:noFill/>
        </p:spPr>
        <p:txBody>
          <a:bodyPr wrap="square" rtlCol="0">
            <a:spAutoFit/>
          </a:bodyPr>
          <a:lstStyle/>
          <a:p>
            <a:pPr algn="ctr"/>
            <a:r>
              <a:rPr lang="en-US" sz="2400" b="1" dirty="0" smtClean="0">
                <a:solidFill>
                  <a:srgbClr val="FFFF00"/>
                </a:solidFill>
                <a:latin typeface="Book Antiqua" pitchFamily="18" charset="0"/>
              </a:rPr>
              <a:t>“WE do not use instrumental music in the worship of God because we consider that it would be a violation of the simplicity of our worship. We</a:t>
            </a:r>
          </a:p>
          <a:p>
            <a:pPr algn="ctr"/>
            <a:r>
              <a:rPr lang="en-US" sz="2400" b="1" dirty="0" smtClean="0">
                <a:solidFill>
                  <a:srgbClr val="FFFF00"/>
                </a:solidFill>
                <a:latin typeface="Book Antiqua" pitchFamily="18" charset="0"/>
              </a:rPr>
              <a:t>think it far better to hear the voices of Christian men and women than all the sounds which can be made by instruments. Yet I am sure there is no</a:t>
            </a:r>
          </a:p>
          <a:p>
            <a:pPr algn="ctr"/>
            <a:r>
              <a:rPr lang="en-US" sz="2400" b="1" dirty="0" smtClean="0">
                <a:solidFill>
                  <a:srgbClr val="FFFF00"/>
                </a:solidFill>
                <a:latin typeface="Book Antiqua" pitchFamily="18" charset="0"/>
              </a:rPr>
              <a:t>Christian here who would object to a minister who can play well upon an instrument and, indeed, a minister is good for nothing if he does not</a:t>
            </a:r>
          </a:p>
          <a:p>
            <a:pPr algn="ctr"/>
            <a:r>
              <a:rPr lang="en-US" sz="2400" b="1" dirty="0" smtClean="0">
                <a:solidFill>
                  <a:srgbClr val="FFFF00"/>
                </a:solidFill>
                <a:latin typeface="Book Antiqua" pitchFamily="18" charset="0"/>
              </a:rPr>
              <a:t>know how, spiritually, to give forth instrumental music!”</a:t>
            </a:r>
          </a:p>
          <a:p>
            <a:pPr algn="ctr"/>
            <a:r>
              <a:rPr lang="en-US" sz="2400" b="1" dirty="0" smtClean="0">
                <a:solidFill>
                  <a:schemeClr val="bg1"/>
                </a:solidFill>
                <a:latin typeface="Elephant" pitchFamily="18" charset="0"/>
              </a:rPr>
              <a:t>― Charles Spurgeon</a:t>
            </a:r>
            <a:endParaRPr lang="en-US" sz="2400" b="1" dirty="0">
              <a:solidFill>
                <a:schemeClr val="bg1"/>
              </a:solidFill>
              <a:latin typeface="Elephant" pitchFamily="18" charset="0"/>
            </a:endParaRPr>
          </a:p>
        </p:txBody>
      </p:sp>
    </p:spTree>
    <p:extLst>
      <p:ext uri="{BB962C8B-B14F-4D97-AF65-F5344CB8AC3E}">
        <p14:creationId xmlns:p14="http://schemas.microsoft.com/office/powerpoint/2010/main" val="2156713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066800"/>
            <a:ext cx="8229600" cy="1200329"/>
          </a:xfrm>
          <a:prstGeom prst="rect">
            <a:avLst/>
          </a:prstGeom>
          <a:noFill/>
        </p:spPr>
        <p:txBody>
          <a:bodyPr wrap="square" rtlCol="0">
            <a:spAutoFit/>
          </a:bodyPr>
          <a:lstStyle/>
          <a:p>
            <a:pPr algn="ctr"/>
            <a:r>
              <a:rPr lang="en-US" sz="2400" b="1" dirty="0" smtClean="0">
                <a:solidFill>
                  <a:srgbClr val="FFFF00"/>
                </a:solidFill>
                <a:latin typeface="Book Antiqua" pitchFamily="18" charset="0"/>
              </a:rPr>
              <a:t>“I have no objection to instruments of music in our chapels, provided they are neither heard nor seen!”</a:t>
            </a:r>
          </a:p>
          <a:p>
            <a:pPr algn="ctr"/>
            <a:r>
              <a:rPr lang="en-US" sz="2400" b="1" dirty="0" smtClean="0">
                <a:solidFill>
                  <a:schemeClr val="bg1"/>
                </a:solidFill>
                <a:latin typeface="Elephant" pitchFamily="18" charset="0"/>
              </a:rPr>
              <a:t>― John Wesley</a:t>
            </a:r>
            <a:endParaRPr lang="en-US" sz="2400" b="1" dirty="0">
              <a:solidFill>
                <a:schemeClr val="bg1"/>
              </a:solidFill>
              <a:latin typeface="Elephant" pitchFamily="18" charset="0"/>
            </a:endParaRPr>
          </a:p>
        </p:txBody>
      </p:sp>
      <p:sp>
        <p:nvSpPr>
          <p:cNvPr id="2" name="TextBox 1"/>
          <p:cNvSpPr txBox="1"/>
          <p:nvPr/>
        </p:nvSpPr>
        <p:spPr>
          <a:xfrm>
            <a:off x="1219200" y="3200400"/>
            <a:ext cx="7391400" cy="2954655"/>
          </a:xfrm>
          <a:prstGeom prst="rect">
            <a:avLst/>
          </a:prstGeom>
          <a:noFill/>
        </p:spPr>
        <p:txBody>
          <a:bodyPr wrap="square" rtlCol="0">
            <a:spAutoFit/>
          </a:bodyPr>
          <a:lstStyle/>
          <a:p>
            <a:pPr algn="ctr"/>
            <a:r>
              <a:rPr lang="en-US" b="1" dirty="0" smtClean="0">
                <a:solidFill>
                  <a:srgbClr val="FFFF00"/>
                </a:solidFill>
              </a:rPr>
              <a:t>“</a:t>
            </a:r>
            <a:r>
              <a:rPr lang="en-US" sz="2400" b="1" dirty="0" smtClean="0">
                <a:solidFill>
                  <a:srgbClr val="FFFF00"/>
                </a:solidFill>
                <a:latin typeface="Book Antiqua" pitchFamily="18" charset="0"/>
              </a:rPr>
              <a:t>Although Josephus tells of the wonderful effects produced in the Temple by the use of instruments, the first Christians were of too spiritual a </a:t>
            </a:r>
            <a:r>
              <a:rPr lang="en-US" sz="2400" b="1" dirty="0" err="1" smtClean="0">
                <a:solidFill>
                  <a:srgbClr val="FFFF00"/>
                </a:solidFill>
                <a:latin typeface="Book Antiqua" pitchFamily="18" charset="0"/>
              </a:rPr>
              <a:t>fibre</a:t>
            </a:r>
            <a:r>
              <a:rPr lang="en-US" sz="2400" b="1" dirty="0" smtClean="0">
                <a:solidFill>
                  <a:srgbClr val="FFFF00"/>
                </a:solidFill>
                <a:latin typeface="Book Antiqua" pitchFamily="18" charset="0"/>
              </a:rPr>
              <a:t> to substitute lifeless instruments for or to use them to accompany the human voice. Clement of Alexandria severely condemns the use of instruments even at Christian banquets</a:t>
            </a:r>
            <a:r>
              <a:rPr lang="en-US" sz="2400" dirty="0" smtClean="0">
                <a:solidFill>
                  <a:srgbClr val="FFFF00"/>
                </a:solidFill>
                <a:latin typeface="Elephant" pitchFamily="18" charset="0"/>
              </a:rPr>
              <a:t>.</a:t>
            </a:r>
            <a:r>
              <a:rPr lang="en-US" dirty="0" smtClean="0">
                <a:solidFill>
                  <a:srgbClr val="FFFF00"/>
                </a:solidFill>
                <a:latin typeface="Elephant" pitchFamily="18" charset="0"/>
              </a:rPr>
              <a:t>”</a:t>
            </a:r>
          </a:p>
          <a:p>
            <a:pPr algn="ctr"/>
            <a:r>
              <a:rPr lang="en-US" dirty="0" smtClean="0"/>
              <a:t>-</a:t>
            </a:r>
            <a:r>
              <a:rPr lang="en-US" b="1" dirty="0" smtClean="0">
                <a:solidFill>
                  <a:schemeClr val="bg1"/>
                </a:solidFill>
                <a:latin typeface="Elephant" pitchFamily="18" charset="0"/>
              </a:rPr>
              <a:t>Roman Catholic </a:t>
            </a:r>
            <a:r>
              <a:rPr lang="nl-NL" b="1" dirty="0" smtClean="0">
                <a:solidFill>
                  <a:schemeClr val="bg1"/>
                </a:solidFill>
                <a:latin typeface="Elephant" pitchFamily="18" charset="0"/>
              </a:rPr>
              <a:t>Encyclopedia, Vol. 10, p. 652</a:t>
            </a:r>
            <a:endParaRPr lang="en-US" b="1" dirty="0">
              <a:solidFill>
                <a:schemeClr val="bg1"/>
              </a:solidFill>
              <a:latin typeface="Elephant" pitchFamily="18" charset="0"/>
            </a:endParaRPr>
          </a:p>
        </p:txBody>
      </p:sp>
    </p:spTree>
    <p:extLst>
      <p:ext uri="{BB962C8B-B14F-4D97-AF65-F5344CB8AC3E}">
        <p14:creationId xmlns:p14="http://schemas.microsoft.com/office/powerpoint/2010/main" val="25518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1 Corinthians 14:15</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46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905000"/>
            <a:ext cx="5486400" cy="3108543"/>
          </a:xfrm>
          <a:prstGeom prst="rect">
            <a:avLst/>
          </a:prstGeom>
          <a:noFill/>
        </p:spPr>
        <p:txBody>
          <a:bodyPr wrap="square" rtlCol="0">
            <a:spAutoFit/>
          </a:bodyPr>
          <a:lstStyle/>
          <a:p>
            <a:pPr algn="ctr"/>
            <a:r>
              <a:rPr lang="en-US" sz="2800" b="1" i="1" dirty="0" smtClean="0">
                <a:solidFill>
                  <a:srgbClr val="FF0000"/>
                </a:solidFill>
                <a:latin typeface="Georgia" pitchFamily="18" charset="0"/>
              </a:rPr>
              <a:t>“What is the conclusion then? I will pray with the spirit, and I will also pray with the understanding. I will sing with the spirit, and I will also sing with the understanding.”</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1356356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Elephant" pitchFamily="18" charset="0"/>
              </a:rPr>
              <a:t>Ephesians 5:19</a:t>
            </a:r>
            <a:endParaRPr lang="en-US" b="1" dirty="0">
              <a:solidFill>
                <a:schemeClr val="bg1"/>
              </a:solidFill>
              <a:latin typeface="Elephan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370762" cy="46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905000"/>
            <a:ext cx="5486400" cy="3046988"/>
          </a:xfrm>
          <a:prstGeom prst="rect">
            <a:avLst/>
          </a:prstGeom>
          <a:noFill/>
        </p:spPr>
        <p:txBody>
          <a:bodyPr wrap="square" rtlCol="0">
            <a:spAutoFit/>
          </a:bodyPr>
          <a:lstStyle/>
          <a:p>
            <a:pPr algn="ctr"/>
            <a:r>
              <a:rPr lang="en-US" sz="2800" b="1" i="1" dirty="0" smtClean="0">
                <a:solidFill>
                  <a:srgbClr val="FF0000"/>
                </a:solidFill>
                <a:latin typeface="Georgia" pitchFamily="18" charset="0"/>
              </a:rPr>
              <a:t>“</a:t>
            </a:r>
            <a:r>
              <a:rPr lang="en-US" sz="3200" b="1" i="1" dirty="0" smtClean="0">
                <a:solidFill>
                  <a:srgbClr val="FF0000"/>
                </a:solidFill>
                <a:latin typeface="Georgia" pitchFamily="18" charset="0"/>
              </a:rPr>
              <a:t>Speaking to one another in psalms and hymns and spiritual songs, singing and making melody in your heart to the Lord</a:t>
            </a:r>
            <a:r>
              <a:rPr lang="en-US" sz="2800" b="1" i="1" dirty="0" smtClean="0">
                <a:solidFill>
                  <a:srgbClr val="FF0000"/>
                </a:solidFill>
                <a:latin typeface="Georgia" pitchFamily="18" charset="0"/>
              </a:rPr>
              <a:t>.”</a:t>
            </a:r>
            <a:endParaRPr lang="en-US" sz="2800" b="1" i="1" dirty="0">
              <a:solidFill>
                <a:srgbClr val="FF0000"/>
              </a:solidFill>
              <a:latin typeface="Georgia" pitchFamily="18" charset="0"/>
            </a:endParaRPr>
          </a:p>
        </p:txBody>
      </p:sp>
    </p:spTree>
    <p:extLst>
      <p:ext uri="{BB962C8B-B14F-4D97-AF65-F5344CB8AC3E}">
        <p14:creationId xmlns:p14="http://schemas.microsoft.com/office/powerpoint/2010/main" val="1619453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2848</Words>
  <Application>Microsoft Office PowerPoint</Application>
  <PresentationFormat>On-screen Show (4:3)</PresentationFormat>
  <Paragraphs>157</Paragraphs>
  <Slides>31</Slides>
  <Notes>25</Notes>
  <HiddenSlides>0</HiddenSlides>
  <MMClips>0</MMClips>
  <ScaleCrop>false</ScaleCrop>
  <HeadingPairs>
    <vt:vector size="4" baseType="variant">
      <vt:variant>
        <vt:lpstr>Theme</vt:lpstr>
      </vt:variant>
      <vt:variant>
        <vt:i4>9</vt:i4>
      </vt:variant>
      <vt:variant>
        <vt:lpstr>Slide Titles</vt:lpstr>
      </vt:variant>
      <vt:variant>
        <vt:i4>31</vt:i4>
      </vt:variant>
    </vt:vector>
  </HeadingPairs>
  <TitlesOfParts>
    <vt:vector size="40" baseType="lpstr">
      <vt:lpstr>Office Theme</vt:lpstr>
      <vt:lpstr>Blank Presentation</vt:lpstr>
      <vt:lpstr>1_Office Theme</vt:lpstr>
      <vt:lpstr>2_Office Theme</vt:lpstr>
      <vt:lpstr>3_Office Theme</vt:lpstr>
      <vt:lpstr>4_Office Theme</vt:lpstr>
      <vt:lpstr>5_Office Theme</vt:lpstr>
      <vt:lpstr>6_Office Theme</vt:lpstr>
      <vt:lpstr>7_Office Theme</vt:lpstr>
      <vt:lpstr>Preaching What We Practice!</vt:lpstr>
      <vt:lpstr>PowerPoint Presentation</vt:lpstr>
      <vt:lpstr>Why does the Church of Christ Sing—Without Musical Instruments?</vt:lpstr>
      <vt:lpstr>PowerPoint Presentation</vt:lpstr>
      <vt:lpstr>PowerPoint Presentation</vt:lpstr>
      <vt:lpstr>PowerPoint Presentation</vt:lpstr>
      <vt:lpstr>PowerPoint Presentation</vt:lpstr>
      <vt:lpstr>1 Corinthians 14:15</vt:lpstr>
      <vt:lpstr>Ephesians 5:19</vt:lpstr>
      <vt:lpstr>Why does the Church of Christ have  Elders—in every church?</vt:lpstr>
      <vt:lpstr>PowerPoint Presentation</vt:lpstr>
      <vt:lpstr>PowerPoint Presentation</vt:lpstr>
      <vt:lpstr>PowerPoint Presentation</vt:lpstr>
      <vt:lpstr>1 Peter 5:2</vt:lpstr>
      <vt:lpstr>Why does the Church of Christ have no woman preachers?</vt:lpstr>
      <vt:lpstr>1 Timothy 2:11,12</vt:lpstr>
      <vt:lpstr>1 Corinthians 14:34</vt:lpstr>
      <vt:lpstr>1 Corinthians 11:3</vt:lpstr>
      <vt:lpstr>Why does the Church of Christ only practice baptism by immersion?</vt:lpstr>
      <vt:lpstr>PowerPoint Presentation</vt:lpstr>
      <vt:lpstr>Romans 6:4</vt:lpstr>
      <vt:lpstr>Colossians 2:11,12</vt:lpstr>
      <vt:lpstr>Acts 8:38,39</vt:lpstr>
      <vt:lpstr>PowerPoint Presentation</vt:lpstr>
      <vt:lpstr>Why do the Church of Christ ministers wear no religious titles?</vt:lpstr>
      <vt:lpstr>Matthew 23:8,9</vt:lpstr>
      <vt:lpstr>Psalm 111:9</vt:lpstr>
      <vt:lpstr>1 Timothy 3:1</vt:lpstr>
      <vt:lpstr>Hebrews 13:23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What We Practice!</dc:title>
  <dc:creator>Keith Greer</dc:creator>
  <cp:lastModifiedBy>Keith Greer</cp:lastModifiedBy>
  <cp:revision>14</cp:revision>
  <dcterms:created xsi:type="dcterms:W3CDTF">2012-08-24T15:43:05Z</dcterms:created>
  <dcterms:modified xsi:type="dcterms:W3CDTF">2012-09-26T22:33:12Z</dcterms:modified>
</cp:coreProperties>
</file>