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CC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89" autoAdjust="0"/>
    <p:restoredTop sz="85579" autoAdjust="0"/>
  </p:normalViewPr>
  <p:slideViewPr>
    <p:cSldViewPr>
      <p:cViewPr varScale="1">
        <p:scale>
          <a:sx n="74" d="100"/>
          <a:sy n="74" d="100"/>
        </p:scale>
        <p:origin x="-1200" y="-67"/>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1550" y="-5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14AD163-2487-42E7-BA13-0E265E3A6ED0}" type="datetimeFigureOut">
              <a:rPr lang="en-US" smtClean="0"/>
              <a:pPr/>
              <a:t>8/24/2012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E2C230-6ED1-496B-A9A6-F5D0ED71CFE2}" type="slidenum">
              <a:rPr lang="en-US" smtClean="0"/>
              <a:pPr/>
              <a:t>‹#›</a:t>
            </a:fld>
            <a:endParaRPr lang="en-US" dirty="0"/>
          </a:p>
        </p:txBody>
      </p:sp>
    </p:spTree>
    <p:extLst>
      <p:ext uri="{BB962C8B-B14F-4D97-AF65-F5344CB8AC3E}">
        <p14:creationId xmlns:p14="http://schemas.microsoft.com/office/powerpoint/2010/main" val="380280634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C8FA3D-6806-4121-9B65-D29FB899D21D}" type="datetimeFigureOut">
              <a:rPr lang="en-US" smtClean="0"/>
              <a:pPr/>
              <a:t>8/24/2012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B42213-A436-4E19-8DBE-DFDD179A23F0}" type="slidenum">
              <a:rPr lang="en-US" smtClean="0"/>
              <a:pPr/>
              <a:t>‹#›</a:t>
            </a:fld>
            <a:endParaRPr lang="en-US" dirty="0"/>
          </a:p>
        </p:txBody>
      </p:sp>
    </p:spTree>
    <p:extLst>
      <p:ext uri="{BB962C8B-B14F-4D97-AF65-F5344CB8AC3E}">
        <p14:creationId xmlns:p14="http://schemas.microsoft.com/office/powerpoint/2010/main" val="88024683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Title Slide: “</a:t>
            </a:r>
            <a:r>
              <a:rPr lang="en-US" b="1" u="sng" dirty="0" smtClean="0"/>
              <a:t>Taking Up My Cross</a:t>
            </a:r>
            <a:r>
              <a:rPr lang="en-US" dirty="0" smtClean="0"/>
              <a:t>”—Matthew 16:24</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Defining Discipleship: “</a:t>
            </a:r>
            <a:r>
              <a:rPr lang="en-US" b="1" u="sng" dirty="0" smtClean="0"/>
              <a:t>ME</a:t>
            </a:r>
            <a:r>
              <a:rPr lang="en-US" dirty="0" smtClean="0"/>
              <a:t>”—There’s only one model, teacher, and guide. </a:t>
            </a:r>
            <a:r>
              <a:rPr lang="en-US" baseline="0" dirty="0" smtClean="0"/>
              <a:t>He must be our pattern for thinking, speech, and actions. </a:t>
            </a:r>
            <a:endParaRPr lang="en-US" dirty="0"/>
          </a:p>
        </p:txBody>
      </p:sp>
      <p:sp>
        <p:nvSpPr>
          <p:cNvPr id="4" name="Slide Number Placeholder 3"/>
          <p:cNvSpPr>
            <a:spLocks noGrp="1"/>
          </p:cNvSpPr>
          <p:nvPr>
            <p:ph type="sldNum" sz="quarter" idx="10"/>
          </p:nvPr>
        </p:nvSpPr>
        <p:spPr/>
        <p:txBody>
          <a:bodyPr/>
          <a:lstStyle/>
          <a:p>
            <a:pPr>
              <a:defRPr/>
            </a:pPr>
            <a:fld id="{003D9BE3-E144-43B8-A005-A91127BE340E}"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Defining Discipleship: “</a:t>
            </a:r>
            <a:r>
              <a:rPr lang="en-US" b="1" u="sng" dirty="0" smtClean="0"/>
              <a:t>Daily</a:t>
            </a:r>
            <a:r>
              <a:rPr lang="en-US" dirty="0" smtClean="0"/>
              <a:t>”—must</a:t>
            </a:r>
            <a:r>
              <a:rPr lang="en-US" baseline="0" dirty="0" smtClean="0"/>
              <a:t> be a continual way of life. Not a ONE-DAY-a-week job; it’s 24/7; 365 days per year. There’s no retirement plan! Luke adds </a:t>
            </a:r>
            <a:r>
              <a:rPr lang="en-US" b="1" baseline="0" dirty="0" smtClean="0"/>
              <a:t>“take up your cross daily.” (Lk.9:23</a:t>
            </a:r>
            <a:r>
              <a:rPr lang="en-US" baseline="0" dirty="0" smtClean="0"/>
              <a:t>) There is a</a:t>
            </a:r>
            <a:r>
              <a:rPr lang="en-US" dirty="0" smtClean="0"/>
              <a:t> sense in which Christians must give their lives to God every day. Discipleship requires daily, total self-sacrifice to do the will of Christ. Whatever He asks of me is what I must do. What I want no longer matters, I’ve given myself to Him, just as He gave Himself for me. One makes this type of determination by practicing repentance—changing his course. Stay on the right path (</a:t>
            </a:r>
            <a:r>
              <a:rPr lang="en-US" b="1" dirty="0" smtClean="0"/>
              <a:t>Matt.7;13,14) </a:t>
            </a:r>
            <a:r>
              <a:rPr lang="en-US" b="0" dirty="0" smtClean="0"/>
              <a:t>and you’ll have </a:t>
            </a:r>
            <a:r>
              <a:rPr lang="en-US" dirty="0" smtClean="0"/>
              <a:t>no regrets later (</a:t>
            </a:r>
            <a:r>
              <a:rPr lang="en-US" b="1" dirty="0" smtClean="0"/>
              <a:t>Lk.9:62)</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003D9BE3-E144-43B8-A005-A91127BE340E}"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The Cross</a:t>
            </a:r>
            <a:r>
              <a:rPr lang="en-US" dirty="0" smtClean="0"/>
              <a:t>…Some concluding thoughts…</a:t>
            </a:r>
            <a:endParaRPr lang="en-US" dirty="0"/>
          </a:p>
        </p:txBody>
      </p:sp>
      <p:sp>
        <p:nvSpPr>
          <p:cNvPr id="4" name="Slide Number Placeholder 3"/>
          <p:cNvSpPr>
            <a:spLocks noGrp="1"/>
          </p:cNvSpPr>
          <p:nvPr>
            <p:ph type="sldNum" sz="quarter" idx="10"/>
          </p:nvPr>
        </p:nvSpPr>
        <p:spPr/>
        <p:txBody>
          <a:bodyPr/>
          <a:lstStyle/>
          <a:p>
            <a:pPr>
              <a:defRPr/>
            </a:pPr>
            <a:fld id="{003D9BE3-E144-43B8-A005-A91127BE340E}"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Cross…Demands a transformation of our will…Must truly give ourselves FIRST to the Lord (</a:t>
            </a:r>
            <a:r>
              <a:rPr lang="en-US" b="1" dirty="0" smtClean="0"/>
              <a:t>2</a:t>
            </a:r>
            <a:r>
              <a:rPr lang="en-US" dirty="0" smtClean="0"/>
              <a:t> </a:t>
            </a:r>
            <a:r>
              <a:rPr lang="en-US" b="1" dirty="0" smtClean="0"/>
              <a:t>Cor.8:5)</a:t>
            </a:r>
            <a:r>
              <a:rPr lang="en-US" dirty="0" smtClean="0"/>
              <a:t>.</a:t>
            </a:r>
            <a:r>
              <a:rPr lang="en-US" baseline="0" dirty="0" smtClean="0"/>
              <a:t> Mortify things of the body (</a:t>
            </a:r>
            <a:r>
              <a:rPr lang="en-US" b="1" baseline="0" dirty="0" smtClean="0"/>
              <a:t>Col.3:5)</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003D9BE3-E144-43B8-A005-A91127BE340E}"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Cross…</a:t>
            </a:r>
            <a:r>
              <a:rPr lang="en-US" b="1" dirty="0" smtClean="0"/>
              <a:t>Requires both hands </a:t>
            </a:r>
            <a:r>
              <a:rPr lang="en-US" dirty="0" smtClean="0"/>
              <a:t>(I cannot carry anything else). There is no</a:t>
            </a:r>
            <a:r>
              <a:rPr lang="en-US" baseline="0" dirty="0" smtClean="0"/>
              <a:t> such thing as a “spilt allegiance” or walking the “proverbial tightrope.” Cannot hold to God and the world and carry our cross—</a:t>
            </a:r>
            <a:r>
              <a:rPr lang="en-US" b="1" baseline="0" dirty="0" smtClean="0"/>
              <a:t>1 Jno.2:15-17; Jam.4:4</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003D9BE3-E144-43B8-A005-A91127BE340E}"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Cross…</a:t>
            </a:r>
            <a:r>
              <a:rPr lang="en-US" b="1" dirty="0" smtClean="0"/>
              <a:t>It gives us a heavenly focus and goal</a:t>
            </a:r>
            <a:r>
              <a:rPr lang="en-US" dirty="0" smtClean="0"/>
              <a:t>. Must keep our</a:t>
            </a:r>
            <a:r>
              <a:rPr lang="en-US" baseline="0" dirty="0" smtClean="0"/>
              <a:t> eyes on the finish line--</a:t>
            </a:r>
            <a:r>
              <a:rPr lang="en-US" b="1" baseline="0" dirty="0" smtClean="0"/>
              <a:t>Phil.3:12-14; Phil.3:20; 2 Tim.4:6-8; Rev.2:10</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003D9BE3-E144-43B8-A005-A91127BE340E}"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Summary—Invitation</a:t>
            </a:r>
            <a:r>
              <a:rPr lang="en-US" dirty="0" smtClean="0"/>
              <a:t>. What about you? Are you bearing your cross? </a:t>
            </a:r>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954326B-920E-4F7A-9D1B-BC8CA6ED5D9C}" type="slidenum">
              <a:rPr lang="en-US"/>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Arial" pitchFamily="34" charset="0"/>
              <a:buChar char="•"/>
            </a:pPr>
            <a:r>
              <a:rPr lang="en-US" dirty="0" smtClean="0"/>
              <a:t>What did Jesus mean when He said that one must deny himself, take up his cross, and follow Him? </a:t>
            </a:r>
          </a:p>
          <a:p>
            <a:pPr marL="228600" indent="-228600">
              <a:buFont typeface="Arial" pitchFamily="34" charset="0"/>
              <a:buChar char="•"/>
            </a:pPr>
            <a:r>
              <a:rPr lang="en-US" dirty="0" smtClean="0"/>
              <a:t>In the context of these passages, Jesus had predicted His own death. When Peter rebuked Him, Jesus responded with these statements. They refer back to what He was discussing before Peter interrupted. </a:t>
            </a:r>
          </a:p>
          <a:p>
            <a:pPr marL="228600" indent="-228600">
              <a:buFont typeface="Arial" pitchFamily="34" charset="0"/>
              <a:buChar char="•"/>
            </a:pPr>
            <a:r>
              <a:rPr lang="en-US" dirty="0" smtClean="0"/>
              <a:t>Jesus said He must DIE. Regarding this, Peter had expressed a desire to follow his own will, instead of God’s. Jesus showed how His death proves we must not follow our own desires, as Peter had suggested, but God’s desires.</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did Jesus mean when He said that one must deny himself, take up his cross, and follow Him? We will examine the</a:t>
            </a:r>
            <a:r>
              <a:rPr lang="en-US" baseline="0" dirty="0" smtClean="0"/>
              <a:t> answer in four points: </a:t>
            </a:r>
          </a:p>
          <a:p>
            <a:r>
              <a:rPr lang="en-US" baseline="0" dirty="0" smtClean="0"/>
              <a:t>(1) Denying myself (2) Taking up my cross (3) Following Jesus. (4) Losing my life.</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Defining</a:t>
            </a:r>
            <a:r>
              <a:rPr lang="en-US" baseline="0" dirty="0" smtClean="0"/>
              <a:t> Discipleship…</a:t>
            </a:r>
            <a:r>
              <a:rPr lang="en-US" b="1" baseline="0" dirty="0" smtClean="0"/>
              <a:t>Matt.16:24</a:t>
            </a:r>
            <a:endParaRPr lang="en-US" b="1"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Defining Discipleship</a:t>
            </a:r>
            <a:r>
              <a:rPr lang="en-US" dirty="0" smtClean="0"/>
              <a:t>: “</a:t>
            </a:r>
            <a:r>
              <a:rPr lang="en-US" b="1" u="sng" dirty="0" smtClean="0"/>
              <a:t>IF</a:t>
            </a:r>
            <a:r>
              <a:rPr lang="en-US" b="1" u="none" dirty="0" smtClean="0"/>
              <a:t>…</a:t>
            </a:r>
            <a:r>
              <a:rPr lang="en-US" dirty="0" smtClean="0"/>
              <a:t>”—It is conditional.</a:t>
            </a:r>
            <a:r>
              <a:rPr lang="en-US" baseline="0" dirty="0" smtClean="0"/>
              <a:t> One must choose. Discipleship is not forced on anyone. I must base my choice on the proper motive and reason—I want to serve God!</a:t>
            </a:r>
            <a:endParaRPr lang="en-US" dirty="0"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F2F71C-E5C7-48BF-91DD-9FBDCA5E9C7B}" type="slidenum">
              <a:rPr lang="en-US"/>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Defining Discipleship: </a:t>
            </a:r>
            <a:r>
              <a:rPr lang="en-US" b="1" u="sng" dirty="0" smtClean="0"/>
              <a:t>“ANYONE</a:t>
            </a:r>
            <a:r>
              <a:rPr lang="en-US" dirty="0" smtClean="0"/>
              <a:t>”—it is open to all. This is a universal invitation. Jesus sent His disciples into </a:t>
            </a:r>
            <a:r>
              <a:rPr lang="en-US" i="1" dirty="0" smtClean="0"/>
              <a:t>“all the world,”  </a:t>
            </a:r>
            <a:r>
              <a:rPr lang="en-US" i="0" dirty="0" smtClean="0"/>
              <a:t>(</a:t>
            </a:r>
            <a:r>
              <a:rPr lang="en-US" b="1" dirty="0" smtClean="0"/>
              <a:t>Matt.28:19,20; MK.16:15; LK.24:44-47)</a:t>
            </a:r>
            <a:r>
              <a:rPr lang="en-US" dirty="0" smtClean="0"/>
              <a:t>.</a:t>
            </a:r>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B5EB92-883F-4301-B123-E2D2F22047B5}" type="slidenum">
              <a:rPr lang="en-US"/>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Defining Discipleship:</a:t>
            </a:r>
            <a:r>
              <a:rPr lang="en-US" baseline="0" dirty="0" smtClean="0"/>
              <a:t> “</a:t>
            </a:r>
            <a:r>
              <a:rPr lang="en-US" b="1" u="sng" baseline="0" dirty="0" smtClean="0"/>
              <a:t>Deny Himself</a:t>
            </a:r>
            <a:r>
              <a:rPr lang="en-US" baseline="0" dirty="0" smtClean="0"/>
              <a:t>”—it demands total commitment. </a:t>
            </a:r>
          </a:p>
          <a:p>
            <a:pPr marL="228600" indent="-228600">
              <a:spcBef>
                <a:spcPct val="0"/>
              </a:spcBef>
              <a:buAutoNum type="arabicParenBoth"/>
            </a:pPr>
            <a:r>
              <a:rPr lang="en-US" baseline="0" dirty="0" smtClean="0"/>
              <a:t>Essential fruit of the Spirit (</a:t>
            </a:r>
            <a:r>
              <a:rPr lang="en-US" b="1" baseline="0" dirty="0" smtClean="0"/>
              <a:t>Gal.5:22,23; 2 Pet.1:5,6</a:t>
            </a:r>
            <a:r>
              <a:rPr lang="en-US" baseline="0" dirty="0" smtClean="0"/>
              <a:t>) </a:t>
            </a:r>
          </a:p>
          <a:p>
            <a:pPr marL="228600" indent="-228600">
              <a:spcBef>
                <a:spcPct val="0"/>
              </a:spcBef>
              <a:buAutoNum type="arabicParenBoth"/>
            </a:pPr>
            <a:r>
              <a:rPr lang="en-US" baseline="0" dirty="0" smtClean="0"/>
              <a:t>Denying self requires giving up anything we want or seek that could hinder our doing God’s will. This means we must take our wants and desires down from the throne and accept Jesus and His will as the governing power in our lives.   </a:t>
            </a:r>
          </a:p>
          <a:p>
            <a:pPr marL="228600" indent="-228600">
              <a:spcBef>
                <a:spcPct val="0"/>
              </a:spcBef>
              <a:buAutoNum type="arabicParenBoth"/>
            </a:pPr>
            <a:r>
              <a:rPr lang="en-US" baseline="0" dirty="0" smtClean="0"/>
              <a:t>There is room for only One Master (</a:t>
            </a:r>
            <a:r>
              <a:rPr lang="en-US" b="1" baseline="0" dirty="0" smtClean="0"/>
              <a:t>Matt.6:24</a:t>
            </a:r>
            <a:r>
              <a:rPr lang="en-US" baseline="0" dirty="0" smtClean="0"/>
              <a:t>). If God rules in our lives, then our wills must become subservient to His. We must be willing to give</a:t>
            </a:r>
            <a:r>
              <a:rPr lang="en-US" dirty="0" smtClean="0"/>
              <a:t> up anything to please Him (</a:t>
            </a:r>
            <a:r>
              <a:rPr lang="en-US" b="1" dirty="0" smtClean="0"/>
              <a:t>Rom.12:2; Matt.6:33; 2 Cor.5:14,15</a:t>
            </a:r>
            <a:r>
              <a:rPr lang="en-US" dirty="0" smtClean="0"/>
              <a:t>).  </a:t>
            </a:r>
          </a:p>
          <a:p>
            <a:pPr marL="228600" indent="-228600">
              <a:spcBef>
                <a:spcPct val="0"/>
              </a:spcBef>
              <a:buAutoNum type="arabicParenBoth"/>
            </a:pPr>
            <a:r>
              <a:rPr lang="en-US" dirty="0" smtClean="0"/>
              <a:t>Connected to judgment—good judgment (</a:t>
            </a:r>
            <a:r>
              <a:rPr lang="en-US" b="1" dirty="0" smtClean="0"/>
              <a:t>Acts 24:25</a:t>
            </a:r>
            <a:r>
              <a:rPr lang="en-US" dirty="0" smtClean="0"/>
              <a:t>).  </a:t>
            </a:r>
          </a:p>
          <a:p>
            <a:pPr marL="228600" indent="-228600">
              <a:spcBef>
                <a:spcPct val="0"/>
              </a:spcBef>
              <a:buAutoNum type="arabicParenBoth"/>
            </a:pPr>
            <a:r>
              <a:rPr lang="en-US" dirty="0" smtClean="0"/>
              <a:t>Connected to discipline (</a:t>
            </a:r>
            <a:r>
              <a:rPr lang="en-US" b="1" dirty="0" smtClean="0"/>
              <a:t>1 Cor.9:25-27</a:t>
            </a:r>
            <a:r>
              <a:rPr lang="en-US" dirty="0" smtClean="0"/>
              <a:t>)—must be able to say NO to ourselves!</a:t>
            </a:r>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7FBF921-4AE7-4D79-AF4D-76B958FD1540}"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Defining Discipleship: “</a:t>
            </a:r>
            <a:r>
              <a:rPr lang="en-US" b="1" u="sng" dirty="0" smtClean="0"/>
              <a:t>HIS CROSS</a:t>
            </a:r>
            <a:r>
              <a:rPr lang="en-US" dirty="0" smtClean="0"/>
              <a:t>”—it requires personal sacrifice.</a:t>
            </a:r>
            <a:r>
              <a:rPr lang="en-US" baseline="0" dirty="0" smtClean="0"/>
              <a:t> Many believe this means bearing burdens and suffering hardships for the Lord. Surely such hardships will, at times, be required,</a:t>
            </a:r>
            <a:r>
              <a:rPr lang="en-US" dirty="0" smtClean="0"/>
              <a:t> but there is much more to see here.  </a:t>
            </a:r>
          </a:p>
          <a:p>
            <a:pPr marL="228600" indent="-228600">
              <a:buAutoNum type="arabicParenBoth"/>
            </a:pPr>
            <a:r>
              <a:rPr lang="en-US" dirty="0" smtClean="0"/>
              <a:t>Self-crucifixion is necessary to self-control. We must stop sinning (</a:t>
            </a:r>
            <a:r>
              <a:rPr lang="en-US" b="1" dirty="0" smtClean="0"/>
              <a:t>Rom.6:2-11)</a:t>
            </a:r>
            <a:r>
              <a:rPr lang="en-US" dirty="0" smtClean="0"/>
              <a:t>. The mind is involved (</a:t>
            </a:r>
            <a:r>
              <a:rPr lang="en-US" b="1" dirty="0" smtClean="0"/>
              <a:t>Prov.23:7)</a:t>
            </a:r>
            <a:r>
              <a:rPr lang="en-US" dirty="0" smtClean="0"/>
              <a:t>.  </a:t>
            </a:r>
          </a:p>
          <a:p>
            <a:pPr marL="228600" indent="-228600">
              <a:buAutoNum type="arabicParenBoth"/>
            </a:pPr>
            <a:r>
              <a:rPr lang="en-US" dirty="0" smtClean="0"/>
              <a:t>What is a cross for? It is far more than just a burden to be borne. The cross was an instrument of death and sacrifice. </a:t>
            </a:r>
          </a:p>
          <a:p>
            <a:pPr marL="228600" indent="-228600">
              <a:buAutoNum type="arabicParenBoth"/>
            </a:pPr>
            <a:r>
              <a:rPr lang="en-US" dirty="0" smtClean="0"/>
              <a:t>Each person has his own cross, and each is different. Hence, “</a:t>
            </a:r>
            <a:r>
              <a:rPr lang="en-US" b="1" i="1" dirty="0" smtClean="0"/>
              <a:t>take up your cross</a:t>
            </a:r>
            <a:r>
              <a:rPr lang="en-US" dirty="0" smtClean="0"/>
              <a:t>” refers to </a:t>
            </a:r>
            <a:r>
              <a:rPr lang="en-US" b="1" dirty="0" smtClean="0"/>
              <a:t>giving your entire life to God</a:t>
            </a:r>
            <a:r>
              <a:rPr lang="en-US" dirty="0" smtClean="0"/>
              <a:t>, as Jesus was about to give His life for us!  It involves bearing burdens, but it is still deeper. It is </a:t>
            </a:r>
            <a:r>
              <a:rPr lang="en-US" b="1" dirty="0" smtClean="0"/>
              <a:t>total dedication of life</a:t>
            </a:r>
            <a:r>
              <a:rPr lang="en-US" dirty="0" smtClean="0"/>
              <a:t>. One gives his whole life to serving God in any way He requires. This results in willing self-denial. We must live our lives as He lived His (</a:t>
            </a:r>
            <a:r>
              <a:rPr lang="en-US" b="1" dirty="0" smtClean="0"/>
              <a:t>1 Pet.2:21; Matt.34,35; 1 Cor.11:1)</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003D9BE3-E144-43B8-A005-A91127BE340E}"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Defining Discipleship:</a:t>
            </a:r>
            <a:r>
              <a:rPr lang="en-US" baseline="0" dirty="0" smtClean="0"/>
              <a:t> “</a:t>
            </a:r>
            <a:r>
              <a:rPr lang="en-US" b="1" u="sng" baseline="0" dirty="0" smtClean="0"/>
              <a:t>Follow</a:t>
            </a:r>
            <a:r>
              <a:rPr lang="en-US" baseline="0" dirty="0" smtClean="0"/>
              <a:t>”—it demands action. This is not just lip service, but faith that is demonstrated by faithful obedience (</a:t>
            </a:r>
            <a:r>
              <a:rPr lang="en-US" b="1" baseline="0" dirty="0" smtClean="0"/>
              <a:t>Lk.5:20; Jam.2:18; Col.3:23-25</a:t>
            </a:r>
            <a:r>
              <a:rPr lang="en-US" baseline="0" dirty="0" smtClean="0"/>
              <a:t>). It includes following His examples in all things. “What would Jesus do?”—Not just a catchy phrase, but knowledge of what He would do (</a:t>
            </a:r>
            <a:r>
              <a:rPr lang="en-US" b="1" baseline="0" dirty="0" smtClean="0"/>
              <a:t>Jno.8:31,32; Jno.14:15; Lk.6:46</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003D9BE3-E144-43B8-A005-A91127BE340E}"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847ACA-56C5-460D-9137-38877B4F0F60}" type="datetime1">
              <a:rPr lang="en-US" smtClean="0"/>
              <a:pPr/>
              <a:t>8/24/2012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AD8E2B-AF0A-4E45-98E5-BE19C240734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7580D3-4B83-46D3-AEE8-F90F66B46D6C}" type="datetime1">
              <a:rPr lang="en-US" smtClean="0"/>
              <a:pPr/>
              <a:t>8/24/2012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AD8E2B-AF0A-4E45-98E5-BE19C240734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C7A859-3613-4AA3-BD75-AA17B7F3A618}" type="datetime1">
              <a:rPr lang="en-US" smtClean="0"/>
              <a:pPr/>
              <a:t>8/24/2012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AD8E2B-AF0A-4E45-98E5-BE19C240734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599054-C31C-48F0-A1FA-8BC19C08ADE0}" type="datetime1">
              <a:rPr lang="en-US" smtClean="0"/>
              <a:pPr/>
              <a:t>8/24/2012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AD8E2B-AF0A-4E45-98E5-BE19C240734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CD8EAE-47A9-4CF8-9D85-69583D1E8CB7}" type="datetime1">
              <a:rPr lang="en-US" smtClean="0"/>
              <a:pPr/>
              <a:t>8/24/2012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AD8E2B-AF0A-4E45-98E5-BE19C240734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ED10CE-34E2-410D-86C8-EDDFEB2B0FA4}" type="datetime1">
              <a:rPr lang="en-US" smtClean="0"/>
              <a:pPr/>
              <a:t>8/24/2012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AD8E2B-AF0A-4E45-98E5-BE19C240734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03F731-83B4-4AB1-858A-BBACE6B8D122}" type="datetime1">
              <a:rPr lang="en-US" smtClean="0"/>
              <a:pPr/>
              <a:t>8/24/2012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BAD8E2B-AF0A-4E45-98E5-BE19C240734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E8AF83-D6B2-4037-8E91-8480C5BFBA18}" type="datetime1">
              <a:rPr lang="en-US" smtClean="0"/>
              <a:pPr/>
              <a:t>8/24/2012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BAD8E2B-AF0A-4E45-98E5-BE19C240734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A117ED-2345-4482-826E-79C26C8FDF63}" type="datetime1">
              <a:rPr lang="en-US" smtClean="0"/>
              <a:pPr/>
              <a:t>8/24/2012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BAD8E2B-AF0A-4E45-98E5-BE19C240734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E3AB18-0F3C-461B-B6D8-D39828F46B85}" type="datetime1">
              <a:rPr lang="en-US" smtClean="0"/>
              <a:pPr/>
              <a:t>8/24/2012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AD8E2B-AF0A-4E45-98E5-BE19C240734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70051F-A774-4C94-B621-090A309153B4}" type="datetime1">
              <a:rPr lang="en-US" smtClean="0"/>
              <a:pPr/>
              <a:t>8/24/2012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AD8E2B-AF0A-4E45-98E5-BE19C240734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27BD59-5EE5-4AF2-A892-6F043B1B3130}" type="datetime1">
              <a:rPr lang="en-US" smtClean="0"/>
              <a:pPr/>
              <a:t>8/24/2012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AD8E2B-AF0A-4E45-98E5-BE19C240734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b="1" dirty="0" smtClean="0">
                <a:solidFill>
                  <a:srgbClr val="FFFFCC"/>
                </a:solidFill>
                <a:latin typeface="Arial" pitchFamily="34" charset="0"/>
                <a:cs typeface="Arial" pitchFamily="34" charset="0"/>
              </a:rPr>
              <a:t>“</a:t>
            </a:r>
            <a:r>
              <a:rPr lang="en-US" b="1" u="sng" dirty="0" smtClean="0">
                <a:solidFill>
                  <a:srgbClr val="FFFFCC"/>
                </a:solidFill>
                <a:latin typeface="Arial" pitchFamily="34" charset="0"/>
                <a:cs typeface="Arial" pitchFamily="34" charset="0"/>
              </a:rPr>
              <a:t>Taking up My Cross</a:t>
            </a:r>
            <a:r>
              <a:rPr lang="en-US" b="1" dirty="0" smtClean="0">
                <a:solidFill>
                  <a:srgbClr val="FFFFCC"/>
                </a:solidFill>
                <a:latin typeface="Arial" pitchFamily="34" charset="0"/>
                <a:cs typeface="Arial" pitchFamily="34" charset="0"/>
              </a:rPr>
              <a:t>”</a:t>
            </a:r>
            <a:endParaRPr lang="en-US" b="1" dirty="0">
              <a:solidFill>
                <a:srgbClr val="FFFFCC"/>
              </a:solidFill>
              <a:latin typeface="Arial" pitchFamily="34" charset="0"/>
              <a:cs typeface="Arial" pitchFamily="34" charset="0"/>
            </a:endParaRPr>
          </a:p>
        </p:txBody>
      </p:sp>
      <p:sp>
        <p:nvSpPr>
          <p:cNvPr id="3" name="Subtitle 2"/>
          <p:cNvSpPr>
            <a:spLocks noGrp="1"/>
          </p:cNvSpPr>
          <p:nvPr>
            <p:ph type="subTitle" idx="1"/>
          </p:nvPr>
        </p:nvSpPr>
        <p:spPr>
          <a:xfrm>
            <a:off x="4191000" y="2590800"/>
            <a:ext cx="4648200" cy="3581400"/>
          </a:xfrm>
          <a:solidFill>
            <a:srgbClr val="FFFFCC">
              <a:alpha val="80000"/>
            </a:srgbClr>
          </a:solidFill>
          <a:ln w="38100">
            <a:solidFill>
              <a:schemeClr val="tx1"/>
            </a:solidFill>
          </a:ln>
        </p:spPr>
        <p:txBody>
          <a:bodyPr>
            <a:noAutofit/>
          </a:bodyPr>
          <a:lstStyle/>
          <a:p>
            <a:r>
              <a:rPr lang="en-US" sz="3000" b="1" i="1" dirty="0" smtClean="0">
                <a:solidFill>
                  <a:schemeClr val="accent4">
                    <a:lumMod val="50000"/>
                  </a:schemeClr>
                </a:solidFill>
                <a:latin typeface="Arial" pitchFamily="34" charset="0"/>
                <a:cs typeface="Arial" pitchFamily="34" charset="0"/>
              </a:rPr>
              <a:t>“Then Jesus said to His disciples, ‘If anyone desires to come after Me, let him deny himself, and take up his cross, and follow Me.’” {Matthew 16:24}</a:t>
            </a:r>
            <a:endParaRPr lang="en-US" sz="3000" b="1" i="1" dirty="0">
              <a:solidFill>
                <a:schemeClr val="accent4">
                  <a:lumMod val="50000"/>
                </a:schemeClr>
              </a:solidFill>
              <a:latin typeface="Arial" pitchFamily="34" charset="0"/>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381000" y="1752600"/>
            <a:ext cx="3352800" cy="461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p:txBody>
          <a:bodyPr/>
          <a:lstStyle/>
          <a:p>
            <a:pPr eaLnBrk="1" hangingPunct="1"/>
            <a:endParaRPr lang="en-US" smtClean="0"/>
          </a:p>
        </p:txBody>
      </p:sp>
      <p:sp>
        <p:nvSpPr>
          <p:cNvPr id="31747" name="Rectangle 3"/>
          <p:cNvSpPr>
            <a:spLocks noGrp="1" noChangeArrowheads="1"/>
          </p:cNvSpPr>
          <p:nvPr>
            <p:ph type="subTitle" idx="1"/>
          </p:nvPr>
        </p:nvSpPr>
        <p:spPr/>
        <p:txBody>
          <a:bodyPr/>
          <a:lstStyle/>
          <a:p>
            <a:pPr eaLnBrk="1" hangingPunct="1"/>
            <a:endParaRPr lang="en-US" smtClean="0"/>
          </a:p>
        </p:txBody>
      </p:sp>
      <p:pic>
        <p:nvPicPr>
          <p:cNvPr id="9220" name="Picture 4" descr=" (49 kb)"/>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9221" name="Text Box 5"/>
          <p:cNvSpPr txBox="1">
            <a:spLocks noChangeArrowheads="1"/>
          </p:cNvSpPr>
          <p:nvPr/>
        </p:nvSpPr>
        <p:spPr bwMode="auto">
          <a:xfrm>
            <a:off x="1736725" y="417513"/>
            <a:ext cx="184150" cy="366712"/>
          </a:xfrm>
          <a:prstGeom prst="rect">
            <a:avLst/>
          </a:prstGeom>
          <a:noFill/>
          <a:ln w="9525">
            <a:noFill/>
            <a:miter lim="800000"/>
            <a:headEnd/>
            <a:tailEnd/>
          </a:ln>
        </p:spPr>
        <p:txBody>
          <a:bodyPr wrap="none">
            <a:spAutoFit/>
          </a:bodyPr>
          <a:lstStyle/>
          <a:p>
            <a:endParaRPr lang="en-US"/>
          </a:p>
        </p:txBody>
      </p:sp>
      <p:sp>
        <p:nvSpPr>
          <p:cNvPr id="9223" name="Text Box 7"/>
          <p:cNvSpPr txBox="1">
            <a:spLocks noChangeArrowheads="1"/>
          </p:cNvSpPr>
          <p:nvPr/>
        </p:nvSpPr>
        <p:spPr bwMode="auto">
          <a:xfrm>
            <a:off x="304800" y="1752600"/>
            <a:ext cx="8472191" cy="4431983"/>
          </a:xfrm>
          <a:prstGeom prst="rect">
            <a:avLst/>
          </a:prstGeom>
          <a:noFill/>
          <a:ln w="9525">
            <a:noFill/>
            <a:miter lim="800000"/>
            <a:headEnd/>
            <a:tailEnd/>
          </a:ln>
        </p:spPr>
        <p:txBody>
          <a:bodyPr wrap="none">
            <a:spAutoFit/>
          </a:bodyPr>
          <a:lstStyle/>
          <a:p>
            <a:pPr marL="228600" indent="-228600">
              <a:spcBef>
                <a:spcPts val="1200"/>
              </a:spcBef>
              <a:buFont typeface="Arial" pitchFamily="34" charset="0"/>
              <a:buChar char="•"/>
            </a:pPr>
            <a:r>
              <a:rPr lang="en-US" sz="3200" i="1" dirty="0">
                <a:solidFill>
                  <a:schemeClr val="accent6">
                    <a:lumMod val="60000"/>
                    <a:lumOff val="40000"/>
                  </a:schemeClr>
                </a:solidFill>
                <a:latin typeface="Arial" pitchFamily="34" charset="0"/>
                <a:cs typeface="Arial" pitchFamily="34" charset="0"/>
              </a:rPr>
              <a:t>"If "</a:t>
            </a:r>
            <a:r>
              <a:rPr lang="en-US" sz="3200" dirty="0">
                <a:solidFill>
                  <a:schemeClr val="accent6">
                    <a:lumMod val="60000"/>
                    <a:lumOff val="40000"/>
                  </a:schemeClr>
                </a:solidFill>
                <a:latin typeface="Arial" pitchFamily="34" charset="0"/>
                <a:cs typeface="Arial" pitchFamily="34" charset="0"/>
              </a:rPr>
              <a:t> - It is conditional</a:t>
            </a:r>
          </a:p>
          <a:p>
            <a:pPr marL="228600" indent="-228600">
              <a:spcBef>
                <a:spcPts val="1200"/>
              </a:spcBef>
              <a:buFont typeface="Arial" pitchFamily="34" charset="0"/>
              <a:buChar char="•"/>
            </a:pPr>
            <a:r>
              <a:rPr lang="en-US" sz="3200" i="1" dirty="0">
                <a:solidFill>
                  <a:schemeClr val="accent6">
                    <a:lumMod val="60000"/>
                    <a:lumOff val="40000"/>
                  </a:schemeClr>
                </a:solidFill>
                <a:latin typeface="Arial" pitchFamily="34" charset="0"/>
                <a:cs typeface="Arial" pitchFamily="34" charset="0"/>
              </a:rPr>
              <a:t>"anyone"</a:t>
            </a:r>
            <a:r>
              <a:rPr lang="en-US" sz="3200" dirty="0">
                <a:solidFill>
                  <a:schemeClr val="accent6">
                    <a:lumMod val="60000"/>
                    <a:lumOff val="40000"/>
                  </a:schemeClr>
                </a:solidFill>
                <a:latin typeface="Arial" pitchFamily="34" charset="0"/>
                <a:cs typeface="Arial" pitchFamily="34" charset="0"/>
              </a:rPr>
              <a:t> - It is open to all</a:t>
            </a:r>
            <a:r>
              <a:rPr lang="en-US" sz="3200" b="1" dirty="0">
                <a:solidFill>
                  <a:schemeClr val="accent6">
                    <a:lumMod val="60000"/>
                    <a:lumOff val="40000"/>
                  </a:schemeClr>
                </a:solidFill>
                <a:latin typeface="Arial" pitchFamily="34" charset="0"/>
                <a:cs typeface="Arial" pitchFamily="34" charset="0"/>
              </a:rPr>
              <a:t> </a:t>
            </a:r>
          </a:p>
          <a:p>
            <a:pPr marL="228600" indent="-228600">
              <a:spcBef>
                <a:spcPts val="1200"/>
              </a:spcBef>
              <a:buFont typeface="Arial" pitchFamily="34" charset="0"/>
              <a:buChar char="•"/>
            </a:pPr>
            <a:r>
              <a:rPr lang="en-US" sz="3200" i="1" dirty="0">
                <a:solidFill>
                  <a:schemeClr val="accent6">
                    <a:lumMod val="60000"/>
                    <a:lumOff val="40000"/>
                  </a:schemeClr>
                </a:solidFill>
                <a:latin typeface="Arial" pitchFamily="34" charset="0"/>
                <a:cs typeface="Arial" pitchFamily="34" charset="0"/>
              </a:rPr>
              <a:t>"deny himself "</a:t>
            </a:r>
            <a:r>
              <a:rPr lang="en-US" sz="3200" dirty="0">
                <a:solidFill>
                  <a:schemeClr val="accent6">
                    <a:lumMod val="60000"/>
                    <a:lumOff val="40000"/>
                  </a:schemeClr>
                </a:solidFill>
                <a:latin typeface="Arial" pitchFamily="34" charset="0"/>
                <a:cs typeface="Arial" pitchFamily="34" charset="0"/>
              </a:rPr>
              <a:t> - </a:t>
            </a:r>
            <a:r>
              <a:rPr lang="en-US" sz="3200" dirty="0" smtClean="0">
                <a:solidFill>
                  <a:schemeClr val="accent6">
                    <a:lumMod val="60000"/>
                    <a:lumOff val="40000"/>
                  </a:schemeClr>
                </a:solidFill>
                <a:latin typeface="Arial" pitchFamily="34" charset="0"/>
                <a:cs typeface="Arial" pitchFamily="34" charset="0"/>
              </a:rPr>
              <a:t>Demands total </a:t>
            </a:r>
            <a:r>
              <a:rPr lang="en-US" sz="3200" dirty="0">
                <a:solidFill>
                  <a:schemeClr val="accent6">
                    <a:lumMod val="60000"/>
                    <a:lumOff val="40000"/>
                  </a:schemeClr>
                </a:solidFill>
                <a:latin typeface="Arial" pitchFamily="34" charset="0"/>
                <a:cs typeface="Arial" pitchFamily="34" charset="0"/>
              </a:rPr>
              <a:t>commitment</a:t>
            </a:r>
            <a:endParaRPr lang="en-US" sz="3200" b="1" dirty="0">
              <a:solidFill>
                <a:schemeClr val="accent6">
                  <a:lumMod val="60000"/>
                  <a:lumOff val="40000"/>
                </a:schemeClr>
              </a:solidFill>
              <a:latin typeface="Arial" pitchFamily="34" charset="0"/>
              <a:cs typeface="Arial" pitchFamily="34" charset="0"/>
            </a:endParaRPr>
          </a:p>
          <a:p>
            <a:pPr marL="228600" indent="-228600">
              <a:spcBef>
                <a:spcPts val="1200"/>
              </a:spcBef>
              <a:buFont typeface="Arial" pitchFamily="34" charset="0"/>
              <a:buChar char="•"/>
            </a:pPr>
            <a:r>
              <a:rPr lang="en-US" sz="3200" i="1" dirty="0">
                <a:solidFill>
                  <a:schemeClr val="accent6">
                    <a:lumMod val="60000"/>
                    <a:lumOff val="40000"/>
                  </a:schemeClr>
                </a:solidFill>
                <a:latin typeface="Arial" pitchFamily="34" charset="0"/>
                <a:cs typeface="Arial" pitchFamily="34" charset="0"/>
              </a:rPr>
              <a:t>"his cross"</a:t>
            </a:r>
            <a:r>
              <a:rPr lang="en-US" sz="3200" dirty="0">
                <a:solidFill>
                  <a:schemeClr val="accent6">
                    <a:lumMod val="60000"/>
                    <a:lumOff val="40000"/>
                  </a:schemeClr>
                </a:solidFill>
                <a:latin typeface="Arial" pitchFamily="34" charset="0"/>
                <a:cs typeface="Arial" pitchFamily="34" charset="0"/>
              </a:rPr>
              <a:t> - </a:t>
            </a:r>
            <a:r>
              <a:rPr lang="en-US" sz="3200" dirty="0" smtClean="0">
                <a:solidFill>
                  <a:schemeClr val="accent6">
                    <a:lumMod val="60000"/>
                    <a:lumOff val="40000"/>
                  </a:schemeClr>
                </a:solidFill>
                <a:latin typeface="Arial" pitchFamily="34" charset="0"/>
                <a:cs typeface="Arial" pitchFamily="34" charset="0"/>
              </a:rPr>
              <a:t>Requires personal </a:t>
            </a:r>
            <a:r>
              <a:rPr lang="en-US" sz="3200" dirty="0">
                <a:solidFill>
                  <a:schemeClr val="accent6">
                    <a:lumMod val="60000"/>
                    <a:lumOff val="40000"/>
                  </a:schemeClr>
                </a:solidFill>
                <a:latin typeface="Arial" pitchFamily="34" charset="0"/>
                <a:cs typeface="Arial" pitchFamily="34" charset="0"/>
              </a:rPr>
              <a:t>sacrifice</a:t>
            </a:r>
          </a:p>
          <a:p>
            <a:pPr marL="228600" indent="-228600">
              <a:spcBef>
                <a:spcPts val="1200"/>
              </a:spcBef>
              <a:buFont typeface="Arial" pitchFamily="34" charset="0"/>
              <a:buChar char="•"/>
            </a:pPr>
            <a:r>
              <a:rPr lang="en-US" sz="3200" i="1" dirty="0">
                <a:solidFill>
                  <a:schemeClr val="accent6">
                    <a:lumMod val="60000"/>
                    <a:lumOff val="40000"/>
                  </a:schemeClr>
                </a:solidFill>
                <a:latin typeface="Arial" pitchFamily="34" charset="0"/>
                <a:cs typeface="Arial" pitchFamily="34" charset="0"/>
              </a:rPr>
              <a:t>"follow"</a:t>
            </a:r>
            <a:r>
              <a:rPr lang="en-US" sz="3200" dirty="0">
                <a:solidFill>
                  <a:schemeClr val="accent6">
                    <a:lumMod val="60000"/>
                    <a:lumOff val="40000"/>
                  </a:schemeClr>
                </a:solidFill>
                <a:latin typeface="Arial" pitchFamily="34" charset="0"/>
                <a:cs typeface="Arial" pitchFamily="34" charset="0"/>
              </a:rPr>
              <a:t> - </a:t>
            </a:r>
            <a:r>
              <a:rPr lang="en-US" sz="3200" dirty="0" smtClean="0">
                <a:solidFill>
                  <a:schemeClr val="accent6">
                    <a:lumMod val="60000"/>
                    <a:lumOff val="40000"/>
                  </a:schemeClr>
                </a:solidFill>
                <a:latin typeface="Arial" pitchFamily="34" charset="0"/>
                <a:cs typeface="Arial" pitchFamily="34" charset="0"/>
              </a:rPr>
              <a:t>Demands action</a:t>
            </a:r>
            <a:endParaRPr lang="en-US" sz="3200" dirty="0">
              <a:solidFill>
                <a:schemeClr val="accent6">
                  <a:lumMod val="60000"/>
                  <a:lumOff val="40000"/>
                </a:schemeClr>
              </a:solidFill>
              <a:latin typeface="Arial" pitchFamily="34" charset="0"/>
              <a:cs typeface="Arial" pitchFamily="34" charset="0"/>
            </a:endParaRPr>
          </a:p>
          <a:p>
            <a:pPr marL="228600" indent="-228600">
              <a:spcBef>
                <a:spcPts val="1200"/>
              </a:spcBef>
              <a:buFont typeface="Arial" pitchFamily="34" charset="0"/>
              <a:buChar char="•"/>
            </a:pPr>
            <a:r>
              <a:rPr lang="en-US" sz="3600" b="1" i="1" dirty="0">
                <a:solidFill>
                  <a:schemeClr val="accent6">
                    <a:lumMod val="40000"/>
                    <a:lumOff val="60000"/>
                  </a:schemeClr>
                </a:solidFill>
                <a:latin typeface="Arial" pitchFamily="34" charset="0"/>
                <a:cs typeface="Arial" pitchFamily="34" charset="0"/>
              </a:rPr>
              <a:t>"Me"</a:t>
            </a:r>
            <a:r>
              <a:rPr lang="en-US" sz="3600" b="1" dirty="0">
                <a:solidFill>
                  <a:schemeClr val="accent6">
                    <a:lumMod val="40000"/>
                    <a:lumOff val="60000"/>
                  </a:schemeClr>
                </a:solidFill>
                <a:latin typeface="Arial" pitchFamily="34" charset="0"/>
                <a:cs typeface="Arial" pitchFamily="34" charset="0"/>
              </a:rPr>
              <a:t> </a:t>
            </a:r>
            <a:r>
              <a:rPr lang="en-US" sz="3600" b="1" dirty="0" smtClean="0">
                <a:solidFill>
                  <a:schemeClr val="accent6">
                    <a:lumMod val="40000"/>
                    <a:lumOff val="60000"/>
                  </a:schemeClr>
                </a:solidFill>
                <a:latin typeface="Arial" pitchFamily="34" charset="0"/>
                <a:cs typeface="Arial" pitchFamily="34" charset="0"/>
              </a:rPr>
              <a:t>– There’s </a:t>
            </a:r>
            <a:r>
              <a:rPr lang="en-US" sz="3600" b="1" dirty="0">
                <a:solidFill>
                  <a:schemeClr val="accent6">
                    <a:lumMod val="40000"/>
                    <a:lumOff val="60000"/>
                  </a:schemeClr>
                </a:solidFill>
                <a:latin typeface="Arial" pitchFamily="34" charset="0"/>
                <a:cs typeface="Arial" pitchFamily="34" charset="0"/>
              </a:rPr>
              <a:t>only one model, </a:t>
            </a:r>
            <a:r>
              <a:rPr lang="en-US" sz="3600" b="1" dirty="0" smtClean="0">
                <a:solidFill>
                  <a:schemeClr val="accent6">
                    <a:lumMod val="40000"/>
                    <a:lumOff val="60000"/>
                  </a:schemeClr>
                </a:solidFill>
                <a:latin typeface="Arial" pitchFamily="34" charset="0"/>
                <a:cs typeface="Arial" pitchFamily="34" charset="0"/>
              </a:rPr>
              <a:t/>
            </a:r>
            <a:br>
              <a:rPr lang="en-US" sz="3600" b="1" dirty="0" smtClean="0">
                <a:solidFill>
                  <a:schemeClr val="accent6">
                    <a:lumMod val="40000"/>
                    <a:lumOff val="60000"/>
                  </a:schemeClr>
                </a:solidFill>
                <a:latin typeface="Arial" pitchFamily="34" charset="0"/>
                <a:cs typeface="Arial" pitchFamily="34" charset="0"/>
              </a:rPr>
            </a:br>
            <a:r>
              <a:rPr lang="en-US" sz="3600" b="1" dirty="0" smtClean="0">
                <a:solidFill>
                  <a:schemeClr val="accent6">
                    <a:lumMod val="40000"/>
                    <a:lumOff val="60000"/>
                  </a:schemeClr>
                </a:solidFill>
                <a:latin typeface="Arial" pitchFamily="34" charset="0"/>
                <a:cs typeface="Arial" pitchFamily="34" charset="0"/>
              </a:rPr>
              <a:t> teacher</a:t>
            </a:r>
            <a:r>
              <a:rPr lang="en-US" sz="3600" b="1" dirty="0">
                <a:solidFill>
                  <a:schemeClr val="accent6">
                    <a:lumMod val="40000"/>
                    <a:lumOff val="60000"/>
                  </a:schemeClr>
                </a:solidFill>
                <a:latin typeface="Arial" pitchFamily="34" charset="0"/>
                <a:cs typeface="Arial" pitchFamily="34" charset="0"/>
              </a:rPr>
              <a:t>, </a:t>
            </a:r>
            <a:r>
              <a:rPr lang="en-US" sz="3600" b="1" dirty="0" smtClean="0">
                <a:solidFill>
                  <a:schemeClr val="accent6">
                    <a:lumMod val="40000"/>
                    <a:lumOff val="60000"/>
                  </a:schemeClr>
                </a:solidFill>
                <a:latin typeface="Arial" pitchFamily="34" charset="0"/>
                <a:cs typeface="Arial" pitchFamily="34" charset="0"/>
              </a:rPr>
              <a:t>and guide.</a:t>
            </a:r>
            <a:endParaRPr lang="en-US" sz="3600" b="1" dirty="0">
              <a:solidFill>
                <a:schemeClr val="accent6">
                  <a:lumMod val="40000"/>
                  <a:lumOff val="60000"/>
                </a:schemeClr>
              </a:solidFill>
              <a:latin typeface="Arial" pitchFamily="34" charset="0"/>
              <a:cs typeface="Arial" pitchFamily="34" charset="0"/>
            </a:endParaRPr>
          </a:p>
        </p:txBody>
      </p:sp>
      <p:sp>
        <p:nvSpPr>
          <p:cNvPr id="8" name="Text Box 6"/>
          <p:cNvSpPr txBox="1">
            <a:spLocks noChangeArrowheads="1"/>
          </p:cNvSpPr>
          <p:nvPr/>
        </p:nvSpPr>
        <p:spPr bwMode="auto">
          <a:xfrm>
            <a:off x="1618781" y="228600"/>
            <a:ext cx="5925020" cy="1261884"/>
          </a:xfrm>
          <a:prstGeom prst="rect">
            <a:avLst/>
          </a:prstGeom>
          <a:noFill/>
          <a:ln w="9525">
            <a:noFill/>
            <a:miter lim="800000"/>
            <a:headEnd/>
            <a:tailEnd/>
          </a:ln>
        </p:spPr>
        <p:txBody>
          <a:bodyPr wrap="none">
            <a:spAutoFit/>
          </a:bodyPr>
          <a:lstStyle/>
          <a:p>
            <a:pPr algn="ctr"/>
            <a:r>
              <a:rPr lang="en-US" sz="4400" b="1" dirty="0">
                <a:solidFill>
                  <a:schemeClr val="accent6">
                    <a:lumMod val="40000"/>
                    <a:lumOff val="60000"/>
                  </a:schemeClr>
                </a:solidFill>
                <a:latin typeface="Arial" pitchFamily="34" charset="0"/>
                <a:cs typeface="Arial" pitchFamily="34" charset="0"/>
              </a:rPr>
              <a:t>Defining Discipleship</a:t>
            </a:r>
          </a:p>
          <a:p>
            <a:pPr algn="ctr"/>
            <a:r>
              <a:rPr lang="en-US" sz="3200" b="1" dirty="0" smtClean="0">
                <a:solidFill>
                  <a:schemeClr val="accent6">
                    <a:lumMod val="40000"/>
                    <a:lumOff val="60000"/>
                  </a:schemeClr>
                </a:solidFill>
                <a:latin typeface="Arial" pitchFamily="34" charset="0"/>
                <a:cs typeface="Arial" pitchFamily="34" charset="0"/>
              </a:rPr>
              <a:t>Matthew </a:t>
            </a:r>
            <a:r>
              <a:rPr lang="en-US" sz="3200" b="1" dirty="0">
                <a:solidFill>
                  <a:schemeClr val="accent6">
                    <a:lumMod val="40000"/>
                    <a:lumOff val="60000"/>
                  </a:schemeClr>
                </a:solidFill>
                <a:latin typeface="Arial" pitchFamily="34" charset="0"/>
                <a:cs typeface="Arial" pitchFamily="34" charset="0"/>
              </a:rPr>
              <a:t>16:24</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31746"/>
                                        </p:tgtEl>
                                        <p:attrNameLst>
                                          <p:attrName>style.visibility</p:attrName>
                                        </p:attrNameLst>
                                      </p:cBhvr>
                                      <p:to>
                                        <p:strVal val="visible"/>
                                      </p:to>
                                    </p:set>
                                    <p:animEffect transition="in" filter="fade">
                                      <p:cBhvr>
                                        <p:cTn id="7" dur="3000"/>
                                        <p:tgtEl>
                                          <p:spTgt spid="31746"/>
                                        </p:tgtEl>
                                      </p:cBhvr>
                                    </p:animEffect>
                                    <p:anim calcmode="lin" valueType="num">
                                      <p:cBhvr>
                                        <p:cTn id="8" dur="3000" fill="hold"/>
                                        <p:tgtEl>
                                          <p:spTgt spid="31746"/>
                                        </p:tgtEl>
                                        <p:attrNameLst>
                                          <p:attrName>ppt_x</p:attrName>
                                        </p:attrNameLst>
                                      </p:cBhvr>
                                      <p:tavLst>
                                        <p:tav tm="0">
                                          <p:val>
                                            <p:strVal val="#ppt_x"/>
                                          </p:val>
                                        </p:tav>
                                        <p:tav tm="100000">
                                          <p:val>
                                            <p:strVal val="#ppt_x"/>
                                          </p:val>
                                        </p:tav>
                                      </p:tavLst>
                                    </p:anim>
                                    <p:anim calcmode="lin" valueType="num">
                                      <p:cBhvr>
                                        <p:cTn id="9" dur="2694" decel="100000" fill="hold"/>
                                        <p:tgtEl>
                                          <p:spTgt spid="31746"/>
                                        </p:tgtEl>
                                        <p:attrNameLst>
                                          <p:attrName>ppt_y</p:attrName>
                                        </p:attrNameLst>
                                      </p:cBhvr>
                                      <p:tavLst>
                                        <p:tav tm="0">
                                          <p:val>
                                            <p:strVal val="#ppt_y+1"/>
                                          </p:val>
                                        </p:tav>
                                        <p:tav tm="100000">
                                          <p:val>
                                            <p:strVal val="#ppt_y-.03"/>
                                          </p:val>
                                        </p:tav>
                                      </p:tavLst>
                                    </p:anim>
                                    <p:anim calcmode="lin" valueType="num">
                                      <p:cBhvr>
                                        <p:cTn id="10" dur="300" accel="100000" fill="hold">
                                          <p:stCondLst>
                                            <p:cond delay="2694"/>
                                          </p:stCondLst>
                                        </p:cTn>
                                        <p:tgtEl>
                                          <p:spTgt spid="3174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nodePh="1">
                                  <p:stCondLst>
                                    <p:cond delay="0"/>
                                  </p:stCondLst>
                                  <p:endCondLst>
                                    <p:cond evt="begin" delay="0">
                                      <p:tn val="13"/>
                                    </p:cond>
                                  </p:endCondLst>
                                  <p:childTnLst>
                                    <p:set>
                                      <p:cBhvr>
                                        <p:cTn id="14" dur="1" fill="hold">
                                          <p:stCondLst>
                                            <p:cond delay="0"/>
                                          </p:stCondLst>
                                        </p:cTn>
                                        <p:tgtEl>
                                          <p:spTgt spid="31747">
                                            <p:txEl>
                                              <p:pRg st="0" end="0"/>
                                            </p:txEl>
                                          </p:spTgt>
                                        </p:tgtEl>
                                        <p:attrNameLst>
                                          <p:attrName>style.visibility</p:attrName>
                                        </p:attrNameLst>
                                      </p:cBhvr>
                                      <p:to>
                                        <p:strVal val="visible"/>
                                      </p:to>
                                    </p:set>
                                    <p:animEffect transition="in" filter="fade">
                                      <p:cBhvr>
                                        <p:cTn id="15" dur="5000"/>
                                        <p:tgtEl>
                                          <p:spTgt spid="31747">
                                            <p:txEl>
                                              <p:pRg st="0" end="0"/>
                                            </p:txEl>
                                          </p:spTgt>
                                        </p:tgtEl>
                                      </p:cBhvr>
                                    </p:animEffect>
                                    <p:anim calcmode="lin" valueType="num">
                                      <p:cBhvr>
                                        <p:cTn id="16" dur="50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p:cTn id="17" dur="4490" decel="100000" fill="hold"/>
                                        <p:tgtEl>
                                          <p:spTgt spid="31747">
                                            <p:txEl>
                                              <p:pRg st="0" end="0"/>
                                            </p:txEl>
                                          </p:spTgt>
                                        </p:tgtEl>
                                        <p:attrNameLst>
                                          <p:attrName>ppt_y</p:attrName>
                                        </p:attrNameLst>
                                      </p:cBhvr>
                                      <p:tavLst>
                                        <p:tav tm="0">
                                          <p:val>
                                            <p:strVal val="#ppt_y+1"/>
                                          </p:val>
                                        </p:tav>
                                        <p:tav tm="100000">
                                          <p:val>
                                            <p:strVal val="#ppt_y-.03"/>
                                          </p:val>
                                        </p:tav>
                                      </p:tavLst>
                                    </p:anim>
                                    <p:anim calcmode="lin" valueType="num">
                                      <p:cBhvr>
                                        <p:cTn id="18" dur="500" accel="100000" fill="hold">
                                          <p:stCondLst>
                                            <p:cond delay="4490"/>
                                          </p:stCondLst>
                                        </p:cTn>
                                        <p:tgtEl>
                                          <p:spTgt spid="31747">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p:txBody>
          <a:bodyPr/>
          <a:lstStyle/>
          <a:p>
            <a:pPr eaLnBrk="1" hangingPunct="1"/>
            <a:endParaRPr lang="en-US" smtClean="0"/>
          </a:p>
        </p:txBody>
      </p:sp>
      <p:sp>
        <p:nvSpPr>
          <p:cNvPr id="31747" name="Rectangle 3"/>
          <p:cNvSpPr>
            <a:spLocks noGrp="1" noChangeArrowheads="1"/>
          </p:cNvSpPr>
          <p:nvPr>
            <p:ph type="subTitle" idx="1"/>
          </p:nvPr>
        </p:nvSpPr>
        <p:spPr/>
        <p:txBody>
          <a:bodyPr/>
          <a:lstStyle/>
          <a:p>
            <a:pPr eaLnBrk="1" hangingPunct="1"/>
            <a:endParaRPr lang="en-US" smtClean="0"/>
          </a:p>
        </p:txBody>
      </p:sp>
      <p:pic>
        <p:nvPicPr>
          <p:cNvPr id="9220" name="Picture 4" descr=" (49 kb)"/>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9221" name="Text Box 5"/>
          <p:cNvSpPr txBox="1">
            <a:spLocks noChangeArrowheads="1"/>
          </p:cNvSpPr>
          <p:nvPr/>
        </p:nvSpPr>
        <p:spPr bwMode="auto">
          <a:xfrm>
            <a:off x="1736725" y="417513"/>
            <a:ext cx="184150" cy="366712"/>
          </a:xfrm>
          <a:prstGeom prst="rect">
            <a:avLst/>
          </a:prstGeom>
          <a:noFill/>
          <a:ln w="9525">
            <a:noFill/>
            <a:miter lim="800000"/>
            <a:headEnd/>
            <a:tailEnd/>
          </a:ln>
        </p:spPr>
        <p:txBody>
          <a:bodyPr wrap="none">
            <a:spAutoFit/>
          </a:bodyPr>
          <a:lstStyle/>
          <a:p>
            <a:endParaRPr lang="en-US"/>
          </a:p>
        </p:txBody>
      </p:sp>
      <p:sp>
        <p:nvSpPr>
          <p:cNvPr id="9223" name="Text Box 7"/>
          <p:cNvSpPr txBox="1">
            <a:spLocks noChangeArrowheads="1"/>
          </p:cNvSpPr>
          <p:nvPr/>
        </p:nvSpPr>
        <p:spPr bwMode="auto">
          <a:xfrm>
            <a:off x="367009" y="1524000"/>
            <a:ext cx="8472191" cy="5109091"/>
          </a:xfrm>
          <a:prstGeom prst="rect">
            <a:avLst/>
          </a:prstGeom>
          <a:noFill/>
          <a:ln w="9525">
            <a:noFill/>
            <a:miter lim="800000"/>
            <a:headEnd/>
            <a:tailEnd/>
          </a:ln>
        </p:spPr>
        <p:txBody>
          <a:bodyPr wrap="none">
            <a:spAutoFit/>
          </a:bodyPr>
          <a:lstStyle/>
          <a:p>
            <a:pPr marL="228600" indent="-228600">
              <a:spcBef>
                <a:spcPts val="600"/>
              </a:spcBef>
              <a:buFont typeface="Arial" pitchFamily="34" charset="0"/>
              <a:buChar char="•"/>
            </a:pPr>
            <a:r>
              <a:rPr lang="en-US" sz="3200" i="1" dirty="0">
                <a:solidFill>
                  <a:schemeClr val="accent6">
                    <a:lumMod val="60000"/>
                    <a:lumOff val="40000"/>
                  </a:schemeClr>
                </a:solidFill>
                <a:latin typeface="Arial" pitchFamily="34" charset="0"/>
                <a:cs typeface="Arial" pitchFamily="34" charset="0"/>
              </a:rPr>
              <a:t>"If "</a:t>
            </a:r>
            <a:r>
              <a:rPr lang="en-US" sz="3200" dirty="0">
                <a:solidFill>
                  <a:schemeClr val="accent6">
                    <a:lumMod val="60000"/>
                    <a:lumOff val="40000"/>
                  </a:schemeClr>
                </a:solidFill>
                <a:latin typeface="Arial" pitchFamily="34" charset="0"/>
                <a:cs typeface="Arial" pitchFamily="34" charset="0"/>
              </a:rPr>
              <a:t> - It is conditional</a:t>
            </a:r>
          </a:p>
          <a:p>
            <a:pPr marL="228600" indent="-228600">
              <a:spcBef>
                <a:spcPts val="600"/>
              </a:spcBef>
              <a:buFont typeface="Arial" pitchFamily="34" charset="0"/>
              <a:buChar char="•"/>
            </a:pPr>
            <a:r>
              <a:rPr lang="en-US" sz="3200" i="1" dirty="0">
                <a:solidFill>
                  <a:schemeClr val="accent6">
                    <a:lumMod val="60000"/>
                    <a:lumOff val="40000"/>
                  </a:schemeClr>
                </a:solidFill>
                <a:latin typeface="Arial" pitchFamily="34" charset="0"/>
                <a:cs typeface="Arial" pitchFamily="34" charset="0"/>
              </a:rPr>
              <a:t>"anyone"</a:t>
            </a:r>
            <a:r>
              <a:rPr lang="en-US" sz="3200" dirty="0">
                <a:solidFill>
                  <a:schemeClr val="accent6">
                    <a:lumMod val="60000"/>
                    <a:lumOff val="40000"/>
                  </a:schemeClr>
                </a:solidFill>
                <a:latin typeface="Arial" pitchFamily="34" charset="0"/>
                <a:cs typeface="Arial" pitchFamily="34" charset="0"/>
              </a:rPr>
              <a:t> - It is open to all</a:t>
            </a:r>
            <a:r>
              <a:rPr lang="en-US" sz="3200" b="1" dirty="0">
                <a:solidFill>
                  <a:schemeClr val="accent6">
                    <a:lumMod val="60000"/>
                    <a:lumOff val="40000"/>
                  </a:schemeClr>
                </a:solidFill>
                <a:latin typeface="Arial" pitchFamily="34" charset="0"/>
                <a:cs typeface="Arial" pitchFamily="34" charset="0"/>
              </a:rPr>
              <a:t> </a:t>
            </a:r>
          </a:p>
          <a:p>
            <a:pPr marL="228600" indent="-228600">
              <a:spcBef>
                <a:spcPts val="600"/>
              </a:spcBef>
              <a:buFont typeface="Arial" pitchFamily="34" charset="0"/>
              <a:buChar char="•"/>
            </a:pPr>
            <a:r>
              <a:rPr lang="en-US" sz="3200" i="1" dirty="0">
                <a:solidFill>
                  <a:schemeClr val="accent6">
                    <a:lumMod val="60000"/>
                    <a:lumOff val="40000"/>
                  </a:schemeClr>
                </a:solidFill>
                <a:latin typeface="Arial" pitchFamily="34" charset="0"/>
                <a:cs typeface="Arial" pitchFamily="34" charset="0"/>
              </a:rPr>
              <a:t>"deny himself "</a:t>
            </a:r>
            <a:r>
              <a:rPr lang="en-US" sz="3200" dirty="0">
                <a:solidFill>
                  <a:schemeClr val="accent6">
                    <a:lumMod val="60000"/>
                    <a:lumOff val="40000"/>
                  </a:schemeClr>
                </a:solidFill>
                <a:latin typeface="Arial" pitchFamily="34" charset="0"/>
                <a:cs typeface="Arial" pitchFamily="34" charset="0"/>
              </a:rPr>
              <a:t> - </a:t>
            </a:r>
            <a:r>
              <a:rPr lang="en-US" sz="3200" dirty="0" smtClean="0">
                <a:solidFill>
                  <a:schemeClr val="accent6">
                    <a:lumMod val="60000"/>
                    <a:lumOff val="40000"/>
                  </a:schemeClr>
                </a:solidFill>
                <a:latin typeface="Arial" pitchFamily="34" charset="0"/>
                <a:cs typeface="Arial" pitchFamily="34" charset="0"/>
              </a:rPr>
              <a:t>Demands total </a:t>
            </a:r>
            <a:r>
              <a:rPr lang="en-US" sz="3200" dirty="0">
                <a:solidFill>
                  <a:schemeClr val="accent6">
                    <a:lumMod val="60000"/>
                    <a:lumOff val="40000"/>
                  </a:schemeClr>
                </a:solidFill>
                <a:latin typeface="Arial" pitchFamily="34" charset="0"/>
                <a:cs typeface="Arial" pitchFamily="34" charset="0"/>
              </a:rPr>
              <a:t>commitment</a:t>
            </a:r>
            <a:endParaRPr lang="en-US" sz="3200" b="1" dirty="0">
              <a:solidFill>
                <a:schemeClr val="accent6">
                  <a:lumMod val="60000"/>
                  <a:lumOff val="40000"/>
                </a:schemeClr>
              </a:solidFill>
              <a:latin typeface="Arial" pitchFamily="34" charset="0"/>
              <a:cs typeface="Arial" pitchFamily="34" charset="0"/>
            </a:endParaRPr>
          </a:p>
          <a:p>
            <a:pPr marL="228600" indent="-228600">
              <a:spcBef>
                <a:spcPts val="600"/>
              </a:spcBef>
              <a:buFont typeface="Arial" pitchFamily="34" charset="0"/>
              <a:buChar char="•"/>
            </a:pPr>
            <a:r>
              <a:rPr lang="en-US" sz="3200" i="1" dirty="0">
                <a:solidFill>
                  <a:schemeClr val="accent6">
                    <a:lumMod val="60000"/>
                    <a:lumOff val="40000"/>
                  </a:schemeClr>
                </a:solidFill>
                <a:latin typeface="Arial" pitchFamily="34" charset="0"/>
                <a:cs typeface="Arial" pitchFamily="34" charset="0"/>
              </a:rPr>
              <a:t>"his cross"</a:t>
            </a:r>
            <a:r>
              <a:rPr lang="en-US" sz="3200" dirty="0">
                <a:solidFill>
                  <a:schemeClr val="accent6">
                    <a:lumMod val="60000"/>
                    <a:lumOff val="40000"/>
                  </a:schemeClr>
                </a:solidFill>
                <a:latin typeface="Arial" pitchFamily="34" charset="0"/>
                <a:cs typeface="Arial" pitchFamily="34" charset="0"/>
              </a:rPr>
              <a:t> - </a:t>
            </a:r>
            <a:r>
              <a:rPr lang="en-US" sz="3200" dirty="0" smtClean="0">
                <a:solidFill>
                  <a:schemeClr val="accent6">
                    <a:lumMod val="60000"/>
                    <a:lumOff val="40000"/>
                  </a:schemeClr>
                </a:solidFill>
                <a:latin typeface="Arial" pitchFamily="34" charset="0"/>
                <a:cs typeface="Arial" pitchFamily="34" charset="0"/>
              </a:rPr>
              <a:t>Requires personal </a:t>
            </a:r>
            <a:r>
              <a:rPr lang="en-US" sz="3200" dirty="0">
                <a:solidFill>
                  <a:schemeClr val="accent6">
                    <a:lumMod val="60000"/>
                    <a:lumOff val="40000"/>
                  </a:schemeClr>
                </a:solidFill>
                <a:latin typeface="Arial" pitchFamily="34" charset="0"/>
                <a:cs typeface="Arial" pitchFamily="34" charset="0"/>
              </a:rPr>
              <a:t>sacrifice</a:t>
            </a:r>
          </a:p>
          <a:p>
            <a:pPr marL="228600" indent="-228600">
              <a:spcBef>
                <a:spcPts val="600"/>
              </a:spcBef>
              <a:buFont typeface="Arial" pitchFamily="34" charset="0"/>
              <a:buChar char="•"/>
            </a:pPr>
            <a:r>
              <a:rPr lang="en-US" sz="3200" i="1" dirty="0">
                <a:solidFill>
                  <a:schemeClr val="accent6">
                    <a:lumMod val="60000"/>
                    <a:lumOff val="40000"/>
                  </a:schemeClr>
                </a:solidFill>
                <a:latin typeface="Arial" pitchFamily="34" charset="0"/>
                <a:cs typeface="Arial" pitchFamily="34" charset="0"/>
              </a:rPr>
              <a:t>"follow"</a:t>
            </a:r>
            <a:r>
              <a:rPr lang="en-US" sz="3200" dirty="0">
                <a:solidFill>
                  <a:schemeClr val="accent6">
                    <a:lumMod val="60000"/>
                    <a:lumOff val="40000"/>
                  </a:schemeClr>
                </a:solidFill>
                <a:latin typeface="Arial" pitchFamily="34" charset="0"/>
                <a:cs typeface="Arial" pitchFamily="34" charset="0"/>
              </a:rPr>
              <a:t> - </a:t>
            </a:r>
            <a:r>
              <a:rPr lang="en-US" sz="3200" dirty="0" smtClean="0">
                <a:solidFill>
                  <a:schemeClr val="accent6">
                    <a:lumMod val="60000"/>
                    <a:lumOff val="40000"/>
                  </a:schemeClr>
                </a:solidFill>
                <a:latin typeface="Arial" pitchFamily="34" charset="0"/>
                <a:cs typeface="Arial" pitchFamily="34" charset="0"/>
              </a:rPr>
              <a:t>Demands action</a:t>
            </a:r>
            <a:endParaRPr lang="en-US" sz="3200" dirty="0">
              <a:solidFill>
                <a:schemeClr val="accent6">
                  <a:lumMod val="60000"/>
                  <a:lumOff val="40000"/>
                </a:schemeClr>
              </a:solidFill>
              <a:latin typeface="Arial" pitchFamily="34" charset="0"/>
              <a:cs typeface="Arial" pitchFamily="34" charset="0"/>
            </a:endParaRPr>
          </a:p>
          <a:p>
            <a:pPr marL="228600" indent="-228600">
              <a:spcBef>
                <a:spcPts val="600"/>
              </a:spcBef>
              <a:buFont typeface="Arial" pitchFamily="34" charset="0"/>
              <a:buChar char="•"/>
            </a:pPr>
            <a:r>
              <a:rPr lang="en-US" sz="3200" i="1" dirty="0">
                <a:solidFill>
                  <a:schemeClr val="accent6">
                    <a:lumMod val="60000"/>
                    <a:lumOff val="40000"/>
                  </a:schemeClr>
                </a:solidFill>
                <a:latin typeface="Arial" pitchFamily="34" charset="0"/>
                <a:cs typeface="Arial" pitchFamily="34" charset="0"/>
              </a:rPr>
              <a:t>"Me"</a:t>
            </a:r>
            <a:r>
              <a:rPr lang="en-US" sz="3200" dirty="0">
                <a:solidFill>
                  <a:schemeClr val="accent6">
                    <a:lumMod val="60000"/>
                    <a:lumOff val="40000"/>
                  </a:schemeClr>
                </a:solidFill>
                <a:latin typeface="Arial" pitchFamily="34" charset="0"/>
                <a:cs typeface="Arial" pitchFamily="34" charset="0"/>
              </a:rPr>
              <a:t> </a:t>
            </a:r>
            <a:r>
              <a:rPr lang="en-US" sz="3200" dirty="0" smtClean="0">
                <a:solidFill>
                  <a:schemeClr val="accent6">
                    <a:lumMod val="60000"/>
                    <a:lumOff val="40000"/>
                  </a:schemeClr>
                </a:solidFill>
                <a:latin typeface="Arial" pitchFamily="34" charset="0"/>
                <a:cs typeface="Arial" pitchFamily="34" charset="0"/>
              </a:rPr>
              <a:t>– There’s only </a:t>
            </a:r>
            <a:r>
              <a:rPr lang="en-US" sz="3200" dirty="0">
                <a:solidFill>
                  <a:schemeClr val="accent6">
                    <a:lumMod val="60000"/>
                    <a:lumOff val="40000"/>
                  </a:schemeClr>
                </a:solidFill>
                <a:latin typeface="Arial" pitchFamily="34" charset="0"/>
                <a:cs typeface="Arial" pitchFamily="34" charset="0"/>
              </a:rPr>
              <a:t>one model, </a:t>
            </a:r>
            <a:r>
              <a:rPr lang="en-US" sz="3200" dirty="0" smtClean="0">
                <a:solidFill>
                  <a:schemeClr val="accent6">
                    <a:lumMod val="60000"/>
                    <a:lumOff val="40000"/>
                  </a:schemeClr>
                </a:solidFill>
                <a:latin typeface="Arial" pitchFamily="34" charset="0"/>
                <a:cs typeface="Arial" pitchFamily="34" charset="0"/>
              </a:rPr>
              <a:t>teacher</a:t>
            </a:r>
            <a:r>
              <a:rPr lang="en-US" sz="3200" dirty="0">
                <a:solidFill>
                  <a:schemeClr val="accent6">
                    <a:lumMod val="60000"/>
                    <a:lumOff val="40000"/>
                  </a:schemeClr>
                </a:solidFill>
                <a:latin typeface="Arial" pitchFamily="34" charset="0"/>
                <a:cs typeface="Arial" pitchFamily="34" charset="0"/>
              </a:rPr>
              <a:t>, </a:t>
            </a:r>
            <a:r>
              <a:rPr lang="en-US" sz="3200" dirty="0" smtClean="0">
                <a:solidFill>
                  <a:schemeClr val="accent6">
                    <a:lumMod val="60000"/>
                    <a:lumOff val="40000"/>
                  </a:schemeClr>
                </a:solidFill>
                <a:latin typeface="Arial" pitchFamily="34" charset="0"/>
                <a:cs typeface="Arial" pitchFamily="34" charset="0"/>
              </a:rPr>
              <a:t/>
            </a:r>
            <a:br>
              <a:rPr lang="en-US" sz="3200" dirty="0" smtClean="0">
                <a:solidFill>
                  <a:schemeClr val="accent6">
                    <a:lumMod val="60000"/>
                    <a:lumOff val="40000"/>
                  </a:schemeClr>
                </a:solidFill>
                <a:latin typeface="Arial" pitchFamily="34" charset="0"/>
                <a:cs typeface="Arial" pitchFamily="34" charset="0"/>
              </a:rPr>
            </a:br>
            <a:r>
              <a:rPr lang="en-US" sz="3200" dirty="0" smtClean="0">
                <a:solidFill>
                  <a:schemeClr val="accent6">
                    <a:lumMod val="60000"/>
                    <a:lumOff val="40000"/>
                  </a:schemeClr>
                </a:solidFill>
                <a:latin typeface="Arial" pitchFamily="34" charset="0"/>
                <a:cs typeface="Arial" pitchFamily="34" charset="0"/>
              </a:rPr>
              <a:t> and guide.</a:t>
            </a:r>
          </a:p>
          <a:p>
            <a:pPr marL="228600" indent="-228600">
              <a:spcBef>
                <a:spcPts val="600"/>
              </a:spcBef>
              <a:buFont typeface="Arial" pitchFamily="34" charset="0"/>
              <a:buChar char="•"/>
            </a:pPr>
            <a:r>
              <a:rPr lang="en-US" sz="3600" b="1" dirty="0" smtClean="0">
                <a:solidFill>
                  <a:schemeClr val="accent6">
                    <a:lumMod val="40000"/>
                    <a:lumOff val="60000"/>
                  </a:schemeClr>
                </a:solidFill>
                <a:latin typeface="Arial" pitchFamily="34" charset="0"/>
                <a:cs typeface="Arial" pitchFamily="34" charset="0"/>
              </a:rPr>
              <a:t>“Daily”—Must be a continual way of </a:t>
            </a:r>
            <a:br>
              <a:rPr lang="en-US" sz="3600" b="1" dirty="0" smtClean="0">
                <a:solidFill>
                  <a:schemeClr val="accent6">
                    <a:lumMod val="40000"/>
                    <a:lumOff val="60000"/>
                  </a:schemeClr>
                </a:solidFill>
                <a:latin typeface="Arial" pitchFamily="34" charset="0"/>
                <a:cs typeface="Arial" pitchFamily="34" charset="0"/>
              </a:rPr>
            </a:br>
            <a:r>
              <a:rPr lang="en-US" sz="3600" b="1" dirty="0" smtClean="0">
                <a:solidFill>
                  <a:schemeClr val="accent6">
                    <a:lumMod val="40000"/>
                    <a:lumOff val="60000"/>
                  </a:schemeClr>
                </a:solidFill>
                <a:latin typeface="Arial" pitchFamily="34" charset="0"/>
                <a:cs typeface="Arial" pitchFamily="34" charset="0"/>
              </a:rPr>
              <a:t> life.</a:t>
            </a:r>
            <a:endParaRPr lang="en-US" sz="3600" b="1" dirty="0">
              <a:solidFill>
                <a:schemeClr val="accent6">
                  <a:lumMod val="40000"/>
                  <a:lumOff val="60000"/>
                </a:schemeClr>
              </a:solidFill>
              <a:latin typeface="Arial" pitchFamily="34" charset="0"/>
              <a:cs typeface="Arial" pitchFamily="34" charset="0"/>
            </a:endParaRPr>
          </a:p>
        </p:txBody>
      </p:sp>
      <p:sp>
        <p:nvSpPr>
          <p:cNvPr id="8" name="Text Box 6"/>
          <p:cNvSpPr txBox="1">
            <a:spLocks noChangeArrowheads="1"/>
          </p:cNvSpPr>
          <p:nvPr/>
        </p:nvSpPr>
        <p:spPr bwMode="auto">
          <a:xfrm>
            <a:off x="1618781" y="333375"/>
            <a:ext cx="5925020" cy="1261884"/>
          </a:xfrm>
          <a:prstGeom prst="rect">
            <a:avLst/>
          </a:prstGeom>
          <a:noFill/>
          <a:ln w="9525">
            <a:noFill/>
            <a:miter lim="800000"/>
            <a:headEnd/>
            <a:tailEnd/>
          </a:ln>
        </p:spPr>
        <p:txBody>
          <a:bodyPr wrap="none">
            <a:spAutoFit/>
          </a:bodyPr>
          <a:lstStyle/>
          <a:p>
            <a:pPr algn="ctr"/>
            <a:r>
              <a:rPr lang="en-US" sz="4400" b="1" dirty="0">
                <a:solidFill>
                  <a:schemeClr val="accent6">
                    <a:lumMod val="40000"/>
                    <a:lumOff val="60000"/>
                  </a:schemeClr>
                </a:solidFill>
                <a:latin typeface="Arial" pitchFamily="34" charset="0"/>
                <a:cs typeface="Arial" pitchFamily="34" charset="0"/>
              </a:rPr>
              <a:t>Defining Discipleship</a:t>
            </a:r>
          </a:p>
          <a:p>
            <a:pPr algn="ctr"/>
            <a:r>
              <a:rPr lang="en-US" sz="3200" b="1" dirty="0" smtClean="0">
                <a:solidFill>
                  <a:schemeClr val="accent6">
                    <a:lumMod val="40000"/>
                    <a:lumOff val="60000"/>
                  </a:schemeClr>
                </a:solidFill>
                <a:latin typeface="Arial" pitchFamily="34" charset="0"/>
                <a:cs typeface="Arial" pitchFamily="34" charset="0"/>
              </a:rPr>
              <a:t>Matthew </a:t>
            </a:r>
            <a:r>
              <a:rPr lang="en-US" sz="3200" b="1" dirty="0">
                <a:solidFill>
                  <a:schemeClr val="accent6">
                    <a:lumMod val="40000"/>
                    <a:lumOff val="60000"/>
                  </a:schemeClr>
                </a:solidFill>
                <a:latin typeface="Arial" pitchFamily="34" charset="0"/>
                <a:cs typeface="Arial" pitchFamily="34" charset="0"/>
              </a:rPr>
              <a:t>16:24</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31746"/>
                                        </p:tgtEl>
                                        <p:attrNameLst>
                                          <p:attrName>style.visibility</p:attrName>
                                        </p:attrNameLst>
                                      </p:cBhvr>
                                      <p:to>
                                        <p:strVal val="visible"/>
                                      </p:to>
                                    </p:set>
                                    <p:animEffect transition="in" filter="fade">
                                      <p:cBhvr>
                                        <p:cTn id="7" dur="3000"/>
                                        <p:tgtEl>
                                          <p:spTgt spid="31746"/>
                                        </p:tgtEl>
                                      </p:cBhvr>
                                    </p:animEffect>
                                    <p:anim calcmode="lin" valueType="num">
                                      <p:cBhvr>
                                        <p:cTn id="8" dur="3000" fill="hold"/>
                                        <p:tgtEl>
                                          <p:spTgt spid="31746"/>
                                        </p:tgtEl>
                                        <p:attrNameLst>
                                          <p:attrName>ppt_x</p:attrName>
                                        </p:attrNameLst>
                                      </p:cBhvr>
                                      <p:tavLst>
                                        <p:tav tm="0">
                                          <p:val>
                                            <p:strVal val="#ppt_x"/>
                                          </p:val>
                                        </p:tav>
                                        <p:tav tm="100000">
                                          <p:val>
                                            <p:strVal val="#ppt_x"/>
                                          </p:val>
                                        </p:tav>
                                      </p:tavLst>
                                    </p:anim>
                                    <p:anim calcmode="lin" valueType="num">
                                      <p:cBhvr>
                                        <p:cTn id="9" dur="2694" decel="100000" fill="hold"/>
                                        <p:tgtEl>
                                          <p:spTgt spid="31746"/>
                                        </p:tgtEl>
                                        <p:attrNameLst>
                                          <p:attrName>ppt_y</p:attrName>
                                        </p:attrNameLst>
                                      </p:cBhvr>
                                      <p:tavLst>
                                        <p:tav tm="0">
                                          <p:val>
                                            <p:strVal val="#ppt_y+1"/>
                                          </p:val>
                                        </p:tav>
                                        <p:tav tm="100000">
                                          <p:val>
                                            <p:strVal val="#ppt_y-.03"/>
                                          </p:val>
                                        </p:tav>
                                      </p:tavLst>
                                    </p:anim>
                                    <p:anim calcmode="lin" valueType="num">
                                      <p:cBhvr>
                                        <p:cTn id="10" dur="300" accel="100000" fill="hold">
                                          <p:stCondLst>
                                            <p:cond delay="2694"/>
                                          </p:stCondLst>
                                        </p:cTn>
                                        <p:tgtEl>
                                          <p:spTgt spid="3174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nodePh="1">
                                  <p:stCondLst>
                                    <p:cond delay="0"/>
                                  </p:stCondLst>
                                  <p:endCondLst>
                                    <p:cond evt="begin" delay="0">
                                      <p:tn val="13"/>
                                    </p:cond>
                                  </p:endCondLst>
                                  <p:childTnLst>
                                    <p:set>
                                      <p:cBhvr>
                                        <p:cTn id="14" dur="1" fill="hold">
                                          <p:stCondLst>
                                            <p:cond delay="0"/>
                                          </p:stCondLst>
                                        </p:cTn>
                                        <p:tgtEl>
                                          <p:spTgt spid="31747">
                                            <p:txEl>
                                              <p:pRg st="0" end="0"/>
                                            </p:txEl>
                                          </p:spTgt>
                                        </p:tgtEl>
                                        <p:attrNameLst>
                                          <p:attrName>style.visibility</p:attrName>
                                        </p:attrNameLst>
                                      </p:cBhvr>
                                      <p:to>
                                        <p:strVal val="visible"/>
                                      </p:to>
                                    </p:set>
                                    <p:animEffect transition="in" filter="fade">
                                      <p:cBhvr>
                                        <p:cTn id="15" dur="5000"/>
                                        <p:tgtEl>
                                          <p:spTgt spid="31747">
                                            <p:txEl>
                                              <p:pRg st="0" end="0"/>
                                            </p:txEl>
                                          </p:spTgt>
                                        </p:tgtEl>
                                      </p:cBhvr>
                                    </p:animEffect>
                                    <p:anim calcmode="lin" valueType="num">
                                      <p:cBhvr>
                                        <p:cTn id="16" dur="50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p:cTn id="17" dur="4490" decel="100000" fill="hold"/>
                                        <p:tgtEl>
                                          <p:spTgt spid="31747">
                                            <p:txEl>
                                              <p:pRg st="0" end="0"/>
                                            </p:txEl>
                                          </p:spTgt>
                                        </p:tgtEl>
                                        <p:attrNameLst>
                                          <p:attrName>ppt_y</p:attrName>
                                        </p:attrNameLst>
                                      </p:cBhvr>
                                      <p:tavLst>
                                        <p:tav tm="0">
                                          <p:val>
                                            <p:strVal val="#ppt_y+1"/>
                                          </p:val>
                                        </p:tav>
                                        <p:tav tm="100000">
                                          <p:val>
                                            <p:strVal val="#ppt_y-.03"/>
                                          </p:val>
                                        </p:tav>
                                      </p:tavLst>
                                    </p:anim>
                                    <p:anim calcmode="lin" valueType="num">
                                      <p:cBhvr>
                                        <p:cTn id="18" dur="500" accel="100000" fill="hold">
                                          <p:stCondLst>
                                            <p:cond delay="4490"/>
                                          </p:stCondLst>
                                        </p:cTn>
                                        <p:tgtEl>
                                          <p:spTgt spid="31747">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p:txBody>
          <a:bodyPr/>
          <a:lstStyle/>
          <a:p>
            <a:pPr eaLnBrk="1" hangingPunct="1"/>
            <a:r>
              <a:rPr lang="en-US" smtClean="0"/>
              <a:t> </a:t>
            </a:r>
          </a:p>
        </p:txBody>
      </p:sp>
      <p:sp>
        <p:nvSpPr>
          <p:cNvPr id="33795" name="Rectangle 3"/>
          <p:cNvSpPr>
            <a:spLocks noGrp="1" noChangeArrowheads="1"/>
          </p:cNvSpPr>
          <p:nvPr>
            <p:ph type="subTitle" idx="1"/>
          </p:nvPr>
        </p:nvSpPr>
        <p:spPr/>
        <p:txBody>
          <a:bodyPr/>
          <a:lstStyle/>
          <a:p>
            <a:pPr eaLnBrk="1" hangingPunct="1"/>
            <a:endParaRPr lang="en-US" smtClean="0"/>
          </a:p>
        </p:txBody>
      </p:sp>
      <p:pic>
        <p:nvPicPr>
          <p:cNvPr id="10244" name="Picture 4" descr=" (49 kb)"/>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0245" name="Text Box 5"/>
          <p:cNvSpPr txBox="1">
            <a:spLocks noChangeArrowheads="1"/>
          </p:cNvSpPr>
          <p:nvPr/>
        </p:nvSpPr>
        <p:spPr bwMode="auto">
          <a:xfrm>
            <a:off x="1736725" y="417513"/>
            <a:ext cx="184150" cy="366712"/>
          </a:xfrm>
          <a:prstGeom prst="rect">
            <a:avLst/>
          </a:prstGeom>
          <a:noFill/>
          <a:ln w="9525">
            <a:noFill/>
            <a:miter lim="800000"/>
            <a:headEnd/>
            <a:tailEnd/>
          </a:ln>
        </p:spPr>
        <p:txBody>
          <a:bodyPr wrap="none">
            <a:spAutoFit/>
          </a:bodyPr>
          <a:lstStyle/>
          <a:p>
            <a:endParaRPr lang="en-US"/>
          </a:p>
        </p:txBody>
      </p:sp>
      <p:sp>
        <p:nvSpPr>
          <p:cNvPr id="10246" name="Text Box 6"/>
          <p:cNvSpPr txBox="1">
            <a:spLocks noChangeArrowheads="1"/>
          </p:cNvSpPr>
          <p:nvPr/>
        </p:nvSpPr>
        <p:spPr bwMode="auto">
          <a:xfrm>
            <a:off x="2819400" y="381000"/>
            <a:ext cx="3640740" cy="769441"/>
          </a:xfrm>
          <a:prstGeom prst="rect">
            <a:avLst/>
          </a:prstGeom>
          <a:noFill/>
          <a:ln w="9525">
            <a:noFill/>
            <a:miter lim="800000"/>
            <a:headEnd/>
            <a:tailEnd/>
          </a:ln>
        </p:spPr>
        <p:txBody>
          <a:bodyPr wrap="none">
            <a:spAutoFit/>
          </a:bodyPr>
          <a:lstStyle/>
          <a:p>
            <a:r>
              <a:rPr lang="en-US" sz="4400" b="1" u="sng" dirty="0">
                <a:solidFill>
                  <a:schemeClr val="accent6">
                    <a:lumMod val="40000"/>
                    <a:lumOff val="60000"/>
                  </a:schemeClr>
                </a:solidFill>
                <a:latin typeface="Arial" pitchFamily="34" charset="0"/>
                <a:cs typeface="Arial" pitchFamily="34" charset="0"/>
              </a:rPr>
              <a:t>The Cross</a:t>
            </a:r>
            <a:r>
              <a:rPr lang="en-US" sz="4400" b="1" dirty="0">
                <a:solidFill>
                  <a:schemeClr val="accent6">
                    <a:lumMod val="40000"/>
                    <a:lumOff val="60000"/>
                  </a:schemeClr>
                </a:solidFill>
                <a:latin typeface="Arial" pitchFamily="34" charset="0"/>
                <a:cs typeface="Arial" pitchFamily="34" charset="0"/>
              </a:rPr>
              <a:t>…</a:t>
            </a:r>
            <a:r>
              <a:rPr lang="en-US" sz="4400" dirty="0">
                <a:solidFill>
                  <a:schemeClr val="accent6">
                    <a:lumMod val="40000"/>
                    <a:lumOff val="60000"/>
                  </a:schemeClr>
                </a:solidFill>
                <a:latin typeface="Arial" pitchFamily="34" charset="0"/>
                <a:cs typeface="Arial" pitchFamily="34" charset="0"/>
              </a:rPr>
              <a:t> </a:t>
            </a:r>
          </a:p>
        </p:txBody>
      </p:sp>
      <p:pic>
        <p:nvPicPr>
          <p:cNvPr id="7" name="Picture 2"/>
          <p:cNvPicPr>
            <a:picLocks noChangeAspect="1" noChangeArrowheads="1"/>
          </p:cNvPicPr>
          <p:nvPr/>
        </p:nvPicPr>
        <p:blipFill>
          <a:blip r:embed="rId4" cstate="print"/>
          <a:srcRect/>
          <a:stretch>
            <a:fillRect/>
          </a:stretch>
        </p:blipFill>
        <p:spPr bwMode="auto">
          <a:xfrm>
            <a:off x="685800" y="1447800"/>
            <a:ext cx="7620000" cy="4953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nodePh="1">
                                  <p:stCondLst>
                                    <p:cond delay="0"/>
                                  </p:stCondLst>
                                  <p:endCondLst>
                                    <p:cond evt="begin" delay="0">
                                      <p:tn val="5"/>
                                    </p:cond>
                                  </p:endCondLst>
                                  <p:iterate type="lt">
                                    <p:tmPct val="10000"/>
                                  </p:iterate>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fade">
                                      <p:cBhvr>
                                        <p:cTn id="7" dur="1000"/>
                                        <p:tgtEl>
                                          <p:spTgt spid="33795">
                                            <p:txEl>
                                              <p:pRg st="0" end="0"/>
                                            </p:txEl>
                                          </p:spTgt>
                                        </p:tgtEl>
                                      </p:cBhvr>
                                    </p:animEffect>
                                    <p:anim calcmode="lin" valueType="num">
                                      <p:cBhvr>
                                        <p:cTn id="8" dur="10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379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p:txBody>
          <a:bodyPr/>
          <a:lstStyle/>
          <a:p>
            <a:pPr eaLnBrk="1" hangingPunct="1"/>
            <a:r>
              <a:rPr lang="en-US" smtClean="0"/>
              <a:t> </a:t>
            </a:r>
          </a:p>
        </p:txBody>
      </p:sp>
      <p:sp>
        <p:nvSpPr>
          <p:cNvPr id="11267" name="Rectangle 3"/>
          <p:cNvSpPr>
            <a:spLocks noGrp="1" noChangeArrowheads="1"/>
          </p:cNvSpPr>
          <p:nvPr>
            <p:ph type="subTitle" idx="1"/>
          </p:nvPr>
        </p:nvSpPr>
        <p:spPr/>
        <p:txBody>
          <a:bodyPr/>
          <a:lstStyle/>
          <a:p>
            <a:pPr eaLnBrk="1" hangingPunct="1"/>
            <a:endParaRPr lang="en-US" smtClean="0"/>
          </a:p>
        </p:txBody>
      </p:sp>
      <p:pic>
        <p:nvPicPr>
          <p:cNvPr id="11268" name="Picture 4" descr=" (49 kb)"/>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1269" name="Text Box 5"/>
          <p:cNvSpPr txBox="1">
            <a:spLocks noChangeArrowheads="1"/>
          </p:cNvSpPr>
          <p:nvPr/>
        </p:nvSpPr>
        <p:spPr bwMode="auto">
          <a:xfrm>
            <a:off x="1736725" y="417513"/>
            <a:ext cx="184150" cy="366712"/>
          </a:xfrm>
          <a:prstGeom prst="rect">
            <a:avLst/>
          </a:prstGeom>
          <a:noFill/>
          <a:ln w="9525">
            <a:noFill/>
            <a:miter lim="800000"/>
            <a:headEnd/>
            <a:tailEnd/>
          </a:ln>
        </p:spPr>
        <p:txBody>
          <a:bodyPr wrap="none">
            <a:spAutoFit/>
          </a:bodyPr>
          <a:lstStyle/>
          <a:p>
            <a:endParaRPr lang="en-US"/>
          </a:p>
        </p:txBody>
      </p:sp>
      <p:sp>
        <p:nvSpPr>
          <p:cNvPr id="11271" name="Text Box 7"/>
          <p:cNvSpPr txBox="1">
            <a:spLocks noChangeArrowheads="1"/>
          </p:cNvSpPr>
          <p:nvPr/>
        </p:nvSpPr>
        <p:spPr bwMode="auto">
          <a:xfrm>
            <a:off x="556792" y="1676400"/>
            <a:ext cx="8053808" cy="1938992"/>
          </a:xfrm>
          <a:prstGeom prst="rect">
            <a:avLst/>
          </a:prstGeom>
          <a:noFill/>
          <a:ln w="9525">
            <a:noFill/>
            <a:miter lim="800000"/>
            <a:headEnd/>
            <a:tailEnd/>
          </a:ln>
        </p:spPr>
        <p:txBody>
          <a:bodyPr wrap="none">
            <a:spAutoFit/>
          </a:bodyPr>
          <a:lstStyle/>
          <a:p>
            <a:r>
              <a:rPr lang="en-US" sz="4000" b="1" dirty="0">
                <a:solidFill>
                  <a:schemeClr val="accent6">
                    <a:lumMod val="40000"/>
                    <a:lumOff val="60000"/>
                  </a:schemeClr>
                </a:solidFill>
                <a:latin typeface="Arial" pitchFamily="34" charset="0"/>
                <a:cs typeface="Arial" pitchFamily="34" charset="0"/>
              </a:rPr>
              <a:t>Demands </a:t>
            </a:r>
            <a:r>
              <a:rPr lang="en-US" sz="4000" b="1" dirty="0" smtClean="0">
                <a:solidFill>
                  <a:schemeClr val="accent6">
                    <a:lumMod val="40000"/>
                    <a:lumOff val="60000"/>
                  </a:schemeClr>
                </a:solidFill>
                <a:latin typeface="Arial" pitchFamily="34" charset="0"/>
                <a:cs typeface="Arial" pitchFamily="34" charset="0"/>
              </a:rPr>
              <a:t>that we transform </a:t>
            </a:r>
            <a:r>
              <a:rPr lang="en-US" sz="4000" b="1" dirty="0">
                <a:solidFill>
                  <a:schemeClr val="accent6">
                    <a:lumMod val="40000"/>
                    <a:lumOff val="60000"/>
                  </a:schemeClr>
                </a:solidFill>
                <a:latin typeface="Arial" pitchFamily="34" charset="0"/>
                <a:cs typeface="Arial" pitchFamily="34" charset="0"/>
              </a:rPr>
              <a:t>our </a:t>
            </a:r>
            <a:endParaRPr lang="en-US" sz="4000" b="1" dirty="0" smtClean="0">
              <a:solidFill>
                <a:schemeClr val="accent6">
                  <a:lumMod val="40000"/>
                  <a:lumOff val="60000"/>
                </a:schemeClr>
              </a:solidFill>
              <a:latin typeface="Arial" pitchFamily="34" charset="0"/>
              <a:cs typeface="Arial" pitchFamily="34" charset="0"/>
            </a:endParaRPr>
          </a:p>
          <a:p>
            <a:r>
              <a:rPr lang="en-US" sz="4000" b="1" dirty="0" smtClean="0">
                <a:solidFill>
                  <a:schemeClr val="accent6">
                    <a:lumMod val="40000"/>
                    <a:lumOff val="60000"/>
                  </a:schemeClr>
                </a:solidFill>
                <a:latin typeface="Arial" pitchFamily="34" charset="0"/>
                <a:cs typeface="Arial" pitchFamily="34" charset="0"/>
              </a:rPr>
              <a:t>wills…</a:t>
            </a:r>
            <a:endParaRPr lang="en-US" sz="4000" b="1" dirty="0">
              <a:solidFill>
                <a:schemeClr val="accent6">
                  <a:lumMod val="40000"/>
                  <a:lumOff val="60000"/>
                </a:schemeClr>
              </a:solidFill>
              <a:latin typeface="Arial" pitchFamily="34" charset="0"/>
              <a:cs typeface="Arial" pitchFamily="34" charset="0"/>
            </a:endParaRPr>
          </a:p>
          <a:p>
            <a:endParaRPr lang="en-US" sz="4000" b="1" dirty="0">
              <a:solidFill>
                <a:schemeClr val="accent6">
                  <a:lumMod val="40000"/>
                  <a:lumOff val="60000"/>
                </a:schemeClr>
              </a:solidFill>
              <a:latin typeface="Arial" pitchFamily="34" charset="0"/>
              <a:cs typeface="Arial" pitchFamily="34" charset="0"/>
            </a:endParaRPr>
          </a:p>
        </p:txBody>
      </p:sp>
      <p:sp>
        <p:nvSpPr>
          <p:cNvPr id="8" name="Text Box 6"/>
          <p:cNvSpPr txBox="1">
            <a:spLocks noChangeArrowheads="1"/>
          </p:cNvSpPr>
          <p:nvPr/>
        </p:nvSpPr>
        <p:spPr bwMode="auto">
          <a:xfrm>
            <a:off x="2819400" y="381000"/>
            <a:ext cx="3640740" cy="769441"/>
          </a:xfrm>
          <a:prstGeom prst="rect">
            <a:avLst/>
          </a:prstGeom>
          <a:noFill/>
          <a:ln w="9525">
            <a:noFill/>
            <a:miter lim="800000"/>
            <a:headEnd/>
            <a:tailEnd/>
          </a:ln>
        </p:spPr>
        <p:txBody>
          <a:bodyPr wrap="none">
            <a:spAutoFit/>
          </a:bodyPr>
          <a:lstStyle/>
          <a:p>
            <a:r>
              <a:rPr lang="en-US" sz="4400" b="1" u="sng" dirty="0">
                <a:solidFill>
                  <a:schemeClr val="accent6">
                    <a:lumMod val="40000"/>
                    <a:lumOff val="60000"/>
                  </a:schemeClr>
                </a:solidFill>
                <a:latin typeface="Arial" pitchFamily="34" charset="0"/>
                <a:cs typeface="Arial" pitchFamily="34" charset="0"/>
              </a:rPr>
              <a:t>The Cross</a:t>
            </a:r>
            <a:r>
              <a:rPr lang="en-US" sz="4400" b="1" dirty="0">
                <a:solidFill>
                  <a:schemeClr val="accent6">
                    <a:lumMod val="40000"/>
                    <a:lumOff val="60000"/>
                  </a:schemeClr>
                </a:solidFill>
                <a:latin typeface="Arial" pitchFamily="34" charset="0"/>
                <a:cs typeface="Arial" pitchFamily="34" charset="0"/>
              </a:rPr>
              <a:t>…</a:t>
            </a:r>
            <a:r>
              <a:rPr lang="en-US" sz="4400" dirty="0">
                <a:solidFill>
                  <a:schemeClr val="accent6">
                    <a:lumMod val="40000"/>
                    <a:lumOff val="60000"/>
                  </a:schemeClr>
                </a:solidFill>
                <a:latin typeface="Arial" pitchFamily="34" charset="0"/>
                <a:cs typeface="Arial" pitchFamily="34"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fade">
                                      <p:cBhvr>
                                        <p:cTn id="7" dur="20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p:txBody>
          <a:bodyPr/>
          <a:lstStyle/>
          <a:p>
            <a:pPr eaLnBrk="1" hangingPunct="1"/>
            <a:r>
              <a:rPr lang="en-US" smtClean="0"/>
              <a:t> </a:t>
            </a:r>
          </a:p>
        </p:txBody>
      </p:sp>
      <p:sp>
        <p:nvSpPr>
          <p:cNvPr id="12291" name="Rectangle 3"/>
          <p:cNvSpPr>
            <a:spLocks noGrp="1" noChangeArrowheads="1"/>
          </p:cNvSpPr>
          <p:nvPr>
            <p:ph type="subTitle" idx="1"/>
          </p:nvPr>
        </p:nvSpPr>
        <p:spPr/>
        <p:txBody>
          <a:bodyPr/>
          <a:lstStyle/>
          <a:p>
            <a:pPr eaLnBrk="1" hangingPunct="1"/>
            <a:endParaRPr lang="en-US" smtClean="0"/>
          </a:p>
        </p:txBody>
      </p:sp>
      <p:pic>
        <p:nvPicPr>
          <p:cNvPr id="12292" name="Picture 4" descr=" (49 kb)"/>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2293" name="Text Box 5"/>
          <p:cNvSpPr txBox="1">
            <a:spLocks noChangeArrowheads="1"/>
          </p:cNvSpPr>
          <p:nvPr/>
        </p:nvSpPr>
        <p:spPr bwMode="auto">
          <a:xfrm>
            <a:off x="1736725" y="417513"/>
            <a:ext cx="184150" cy="366712"/>
          </a:xfrm>
          <a:prstGeom prst="rect">
            <a:avLst/>
          </a:prstGeom>
          <a:noFill/>
          <a:ln w="9525">
            <a:noFill/>
            <a:miter lim="800000"/>
            <a:headEnd/>
            <a:tailEnd/>
          </a:ln>
        </p:spPr>
        <p:txBody>
          <a:bodyPr wrap="none">
            <a:spAutoFit/>
          </a:bodyPr>
          <a:lstStyle/>
          <a:p>
            <a:endParaRPr lang="en-US"/>
          </a:p>
        </p:txBody>
      </p:sp>
      <p:sp>
        <p:nvSpPr>
          <p:cNvPr id="12294" name="Text Box 6"/>
          <p:cNvSpPr txBox="1">
            <a:spLocks noChangeArrowheads="1"/>
          </p:cNvSpPr>
          <p:nvPr/>
        </p:nvSpPr>
        <p:spPr bwMode="auto">
          <a:xfrm>
            <a:off x="3048000" y="533400"/>
            <a:ext cx="3640740" cy="769441"/>
          </a:xfrm>
          <a:prstGeom prst="rect">
            <a:avLst/>
          </a:prstGeom>
          <a:noFill/>
          <a:ln w="9525">
            <a:noFill/>
            <a:miter lim="800000"/>
            <a:headEnd/>
            <a:tailEnd/>
          </a:ln>
        </p:spPr>
        <p:txBody>
          <a:bodyPr wrap="none">
            <a:spAutoFit/>
          </a:bodyPr>
          <a:lstStyle/>
          <a:p>
            <a:r>
              <a:rPr lang="en-US" sz="4400" b="1" u="sng" dirty="0">
                <a:solidFill>
                  <a:schemeClr val="accent6">
                    <a:lumMod val="40000"/>
                    <a:lumOff val="60000"/>
                  </a:schemeClr>
                </a:solidFill>
                <a:latin typeface="Arial" pitchFamily="34" charset="0"/>
                <a:cs typeface="Arial" pitchFamily="34" charset="0"/>
              </a:rPr>
              <a:t>The Cross</a:t>
            </a:r>
            <a:r>
              <a:rPr lang="en-US" sz="4400" b="1" dirty="0">
                <a:solidFill>
                  <a:schemeClr val="accent6">
                    <a:lumMod val="40000"/>
                    <a:lumOff val="60000"/>
                  </a:schemeClr>
                </a:solidFill>
                <a:latin typeface="Arial" pitchFamily="34" charset="0"/>
                <a:cs typeface="Arial" pitchFamily="34" charset="0"/>
              </a:rPr>
              <a:t>…</a:t>
            </a:r>
            <a:r>
              <a:rPr lang="en-US" dirty="0">
                <a:solidFill>
                  <a:schemeClr val="accent6">
                    <a:lumMod val="40000"/>
                    <a:lumOff val="60000"/>
                  </a:schemeClr>
                </a:solidFill>
                <a:latin typeface="Arial" pitchFamily="34" charset="0"/>
                <a:cs typeface="Arial" pitchFamily="34" charset="0"/>
              </a:rPr>
              <a:t> </a:t>
            </a:r>
          </a:p>
        </p:txBody>
      </p:sp>
      <p:sp>
        <p:nvSpPr>
          <p:cNvPr id="12295" name="Text Box 7"/>
          <p:cNvSpPr txBox="1">
            <a:spLocks noChangeArrowheads="1"/>
          </p:cNvSpPr>
          <p:nvPr/>
        </p:nvSpPr>
        <p:spPr bwMode="auto">
          <a:xfrm>
            <a:off x="526336" y="1676400"/>
            <a:ext cx="8084264" cy="2462213"/>
          </a:xfrm>
          <a:prstGeom prst="rect">
            <a:avLst/>
          </a:prstGeom>
          <a:noFill/>
          <a:ln w="9525">
            <a:noFill/>
            <a:miter lim="800000"/>
            <a:headEnd/>
            <a:tailEnd/>
          </a:ln>
        </p:spPr>
        <p:txBody>
          <a:bodyPr wrap="none">
            <a:spAutoFit/>
          </a:bodyPr>
          <a:lstStyle/>
          <a:p>
            <a:r>
              <a:rPr lang="en-US" sz="3200" dirty="0">
                <a:solidFill>
                  <a:schemeClr val="accent6">
                    <a:lumMod val="60000"/>
                    <a:lumOff val="40000"/>
                  </a:schemeClr>
                </a:solidFill>
                <a:latin typeface="Arial" pitchFamily="34" charset="0"/>
                <a:cs typeface="Arial" pitchFamily="34" charset="0"/>
              </a:rPr>
              <a:t>Demands </a:t>
            </a:r>
            <a:r>
              <a:rPr lang="en-US" sz="3200" dirty="0" smtClean="0">
                <a:solidFill>
                  <a:schemeClr val="accent6">
                    <a:lumMod val="60000"/>
                    <a:lumOff val="40000"/>
                  </a:schemeClr>
                </a:solidFill>
                <a:latin typeface="Arial" pitchFamily="34" charset="0"/>
                <a:cs typeface="Arial" pitchFamily="34" charset="0"/>
              </a:rPr>
              <a:t>that we transform our wills</a:t>
            </a:r>
            <a:endParaRPr lang="en-US" sz="3200" dirty="0">
              <a:solidFill>
                <a:schemeClr val="accent6">
                  <a:lumMod val="60000"/>
                  <a:lumOff val="40000"/>
                </a:schemeClr>
              </a:solidFill>
              <a:latin typeface="Arial" pitchFamily="34" charset="0"/>
              <a:cs typeface="Arial" pitchFamily="34" charset="0"/>
            </a:endParaRPr>
          </a:p>
          <a:p>
            <a:pPr>
              <a:spcBef>
                <a:spcPts val="1200"/>
              </a:spcBef>
            </a:pPr>
            <a:r>
              <a:rPr lang="en-US" sz="3600" b="1" dirty="0">
                <a:solidFill>
                  <a:schemeClr val="accent6">
                    <a:lumMod val="40000"/>
                    <a:lumOff val="60000"/>
                  </a:schemeClr>
                </a:solidFill>
                <a:latin typeface="Arial" pitchFamily="34" charset="0"/>
                <a:cs typeface="Arial" pitchFamily="34" charset="0"/>
              </a:rPr>
              <a:t>Requires both hands (I cannot carry</a:t>
            </a:r>
          </a:p>
          <a:p>
            <a:r>
              <a:rPr lang="en-US" sz="3600" b="1" dirty="0" smtClean="0">
                <a:solidFill>
                  <a:schemeClr val="accent6">
                    <a:lumMod val="40000"/>
                    <a:lumOff val="60000"/>
                  </a:schemeClr>
                </a:solidFill>
                <a:latin typeface="Arial" pitchFamily="34" charset="0"/>
                <a:cs typeface="Arial" pitchFamily="34" charset="0"/>
              </a:rPr>
              <a:t>anything else)</a:t>
            </a:r>
            <a:endParaRPr lang="en-US" sz="3600" b="1" dirty="0">
              <a:solidFill>
                <a:schemeClr val="accent6">
                  <a:lumMod val="40000"/>
                  <a:lumOff val="60000"/>
                </a:schemeClr>
              </a:solidFill>
              <a:latin typeface="Arial" pitchFamily="34" charset="0"/>
              <a:cs typeface="Arial" pitchFamily="34" charset="0"/>
            </a:endParaRPr>
          </a:p>
          <a:p>
            <a:r>
              <a:rPr lang="en-US" sz="4000" b="1" dirty="0">
                <a:solidFill>
                  <a:schemeClr val="accent6">
                    <a:lumMod val="40000"/>
                    <a:lumOff val="60000"/>
                  </a:schemeClr>
                </a:solidFill>
                <a:latin typeface="Arial" pitchFamily="34" charset="0"/>
                <a:cs typeface="Arial" pitchFamily="34" charset="0"/>
              </a:rPr>
              <a:t> </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p:txBody>
          <a:bodyPr/>
          <a:lstStyle/>
          <a:p>
            <a:pPr eaLnBrk="1" hangingPunct="1"/>
            <a:r>
              <a:rPr lang="en-US" smtClean="0"/>
              <a:t> </a:t>
            </a:r>
          </a:p>
        </p:txBody>
      </p:sp>
      <p:sp>
        <p:nvSpPr>
          <p:cNvPr id="13315" name="Rectangle 3"/>
          <p:cNvSpPr>
            <a:spLocks noGrp="1" noChangeArrowheads="1"/>
          </p:cNvSpPr>
          <p:nvPr>
            <p:ph type="subTitle" idx="1"/>
          </p:nvPr>
        </p:nvSpPr>
        <p:spPr/>
        <p:txBody>
          <a:bodyPr/>
          <a:lstStyle/>
          <a:p>
            <a:pPr eaLnBrk="1" hangingPunct="1"/>
            <a:endParaRPr lang="en-US" smtClean="0"/>
          </a:p>
        </p:txBody>
      </p:sp>
      <p:pic>
        <p:nvPicPr>
          <p:cNvPr id="13316" name="Picture 4" descr=" (49 kb)"/>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3317" name="Text Box 5"/>
          <p:cNvSpPr txBox="1">
            <a:spLocks noChangeArrowheads="1"/>
          </p:cNvSpPr>
          <p:nvPr/>
        </p:nvSpPr>
        <p:spPr bwMode="auto">
          <a:xfrm>
            <a:off x="1736725" y="417513"/>
            <a:ext cx="184150" cy="366712"/>
          </a:xfrm>
          <a:prstGeom prst="rect">
            <a:avLst/>
          </a:prstGeom>
          <a:noFill/>
          <a:ln w="9525">
            <a:noFill/>
            <a:miter lim="800000"/>
            <a:headEnd/>
            <a:tailEnd/>
          </a:ln>
        </p:spPr>
        <p:txBody>
          <a:bodyPr wrap="none">
            <a:spAutoFit/>
          </a:bodyPr>
          <a:lstStyle/>
          <a:p>
            <a:endParaRPr lang="en-US"/>
          </a:p>
        </p:txBody>
      </p:sp>
      <p:sp>
        <p:nvSpPr>
          <p:cNvPr id="13318" name="Text Box 6"/>
          <p:cNvSpPr txBox="1">
            <a:spLocks noChangeArrowheads="1"/>
          </p:cNvSpPr>
          <p:nvPr/>
        </p:nvSpPr>
        <p:spPr bwMode="auto">
          <a:xfrm>
            <a:off x="3048000" y="533400"/>
            <a:ext cx="3640740" cy="769441"/>
          </a:xfrm>
          <a:prstGeom prst="rect">
            <a:avLst/>
          </a:prstGeom>
          <a:noFill/>
          <a:ln w="9525">
            <a:noFill/>
            <a:miter lim="800000"/>
            <a:headEnd/>
            <a:tailEnd/>
          </a:ln>
        </p:spPr>
        <p:txBody>
          <a:bodyPr wrap="none">
            <a:spAutoFit/>
          </a:bodyPr>
          <a:lstStyle/>
          <a:p>
            <a:r>
              <a:rPr lang="en-US" sz="4400" b="1" u="sng" dirty="0">
                <a:solidFill>
                  <a:schemeClr val="accent6">
                    <a:lumMod val="40000"/>
                    <a:lumOff val="60000"/>
                  </a:schemeClr>
                </a:solidFill>
                <a:latin typeface="Arial" pitchFamily="34" charset="0"/>
                <a:cs typeface="Arial" pitchFamily="34" charset="0"/>
              </a:rPr>
              <a:t>The Cross</a:t>
            </a:r>
            <a:r>
              <a:rPr lang="en-US" sz="4400" b="1" dirty="0">
                <a:solidFill>
                  <a:schemeClr val="accent6">
                    <a:lumMod val="40000"/>
                    <a:lumOff val="60000"/>
                  </a:schemeClr>
                </a:solidFill>
                <a:latin typeface="Arial" pitchFamily="34" charset="0"/>
                <a:cs typeface="Arial" pitchFamily="34" charset="0"/>
              </a:rPr>
              <a:t>…</a:t>
            </a:r>
            <a:r>
              <a:rPr lang="en-US" sz="4400" dirty="0">
                <a:solidFill>
                  <a:schemeClr val="accent6">
                    <a:lumMod val="40000"/>
                    <a:lumOff val="60000"/>
                  </a:schemeClr>
                </a:solidFill>
                <a:latin typeface="Arial" pitchFamily="34" charset="0"/>
                <a:cs typeface="Arial" pitchFamily="34" charset="0"/>
              </a:rPr>
              <a:t> </a:t>
            </a:r>
          </a:p>
        </p:txBody>
      </p:sp>
      <p:sp>
        <p:nvSpPr>
          <p:cNvPr id="13319" name="Text Box 7"/>
          <p:cNvSpPr txBox="1">
            <a:spLocks noChangeArrowheads="1"/>
          </p:cNvSpPr>
          <p:nvPr/>
        </p:nvSpPr>
        <p:spPr bwMode="auto">
          <a:xfrm>
            <a:off x="319663" y="1676400"/>
            <a:ext cx="8472191" cy="2431435"/>
          </a:xfrm>
          <a:prstGeom prst="rect">
            <a:avLst/>
          </a:prstGeom>
          <a:noFill/>
          <a:ln w="9525">
            <a:noFill/>
            <a:miter lim="800000"/>
            <a:headEnd/>
            <a:tailEnd/>
          </a:ln>
        </p:spPr>
        <p:txBody>
          <a:bodyPr wrap="none">
            <a:spAutoFit/>
          </a:bodyPr>
          <a:lstStyle/>
          <a:p>
            <a:pPr>
              <a:spcBef>
                <a:spcPts val="1200"/>
              </a:spcBef>
            </a:pPr>
            <a:r>
              <a:rPr lang="en-US" sz="3200" dirty="0">
                <a:solidFill>
                  <a:schemeClr val="accent6">
                    <a:lumMod val="60000"/>
                    <a:lumOff val="40000"/>
                  </a:schemeClr>
                </a:solidFill>
                <a:latin typeface="Arial" pitchFamily="34" charset="0"/>
                <a:cs typeface="Arial" pitchFamily="34" charset="0"/>
              </a:rPr>
              <a:t>Demands </a:t>
            </a:r>
            <a:r>
              <a:rPr lang="en-US" sz="3200" dirty="0" smtClean="0">
                <a:solidFill>
                  <a:schemeClr val="accent6">
                    <a:lumMod val="60000"/>
                    <a:lumOff val="40000"/>
                  </a:schemeClr>
                </a:solidFill>
                <a:latin typeface="Arial" pitchFamily="34" charset="0"/>
                <a:cs typeface="Arial" pitchFamily="34" charset="0"/>
              </a:rPr>
              <a:t>that we transform our wills</a:t>
            </a:r>
            <a:endParaRPr lang="en-US" sz="3200" dirty="0">
              <a:solidFill>
                <a:schemeClr val="accent6">
                  <a:lumMod val="60000"/>
                  <a:lumOff val="40000"/>
                </a:schemeClr>
              </a:solidFill>
              <a:latin typeface="Arial" pitchFamily="34" charset="0"/>
              <a:cs typeface="Arial" pitchFamily="34" charset="0"/>
            </a:endParaRPr>
          </a:p>
          <a:p>
            <a:pPr>
              <a:spcBef>
                <a:spcPts val="1200"/>
              </a:spcBef>
            </a:pPr>
            <a:r>
              <a:rPr lang="en-US" sz="3200" dirty="0">
                <a:solidFill>
                  <a:schemeClr val="accent6">
                    <a:lumMod val="60000"/>
                    <a:lumOff val="40000"/>
                  </a:schemeClr>
                </a:solidFill>
                <a:latin typeface="Arial" pitchFamily="34" charset="0"/>
                <a:cs typeface="Arial" pitchFamily="34" charset="0"/>
              </a:rPr>
              <a:t>Requires both hands (I cannot </a:t>
            </a:r>
            <a:r>
              <a:rPr lang="en-US" sz="3200" dirty="0" smtClean="0">
                <a:solidFill>
                  <a:schemeClr val="accent6">
                    <a:lumMod val="60000"/>
                    <a:lumOff val="40000"/>
                  </a:schemeClr>
                </a:solidFill>
                <a:latin typeface="Arial" pitchFamily="34" charset="0"/>
                <a:cs typeface="Arial" pitchFamily="34" charset="0"/>
              </a:rPr>
              <a:t>carry anything </a:t>
            </a:r>
            <a:br>
              <a:rPr lang="en-US" sz="3200" dirty="0" smtClean="0">
                <a:solidFill>
                  <a:schemeClr val="accent6">
                    <a:lumMod val="60000"/>
                    <a:lumOff val="40000"/>
                  </a:schemeClr>
                </a:solidFill>
                <a:latin typeface="Arial" pitchFamily="34" charset="0"/>
                <a:cs typeface="Arial" pitchFamily="34" charset="0"/>
              </a:rPr>
            </a:br>
            <a:r>
              <a:rPr lang="en-US" sz="3200" dirty="0" smtClean="0">
                <a:solidFill>
                  <a:schemeClr val="accent6">
                    <a:lumMod val="60000"/>
                    <a:lumOff val="40000"/>
                  </a:schemeClr>
                </a:solidFill>
                <a:latin typeface="Arial" pitchFamily="34" charset="0"/>
                <a:cs typeface="Arial" pitchFamily="34" charset="0"/>
              </a:rPr>
              <a:t>else.</a:t>
            </a:r>
            <a:endParaRPr lang="en-US" sz="3200" dirty="0">
              <a:solidFill>
                <a:schemeClr val="accent6">
                  <a:lumMod val="60000"/>
                  <a:lumOff val="40000"/>
                </a:schemeClr>
              </a:solidFill>
              <a:latin typeface="Arial" pitchFamily="34" charset="0"/>
              <a:cs typeface="Arial" pitchFamily="34" charset="0"/>
            </a:endParaRPr>
          </a:p>
          <a:p>
            <a:pPr>
              <a:spcBef>
                <a:spcPts val="1200"/>
              </a:spcBef>
            </a:pPr>
            <a:r>
              <a:rPr lang="en-US" sz="3600" b="1" dirty="0">
                <a:solidFill>
                  <a:schemeClr val="accent6">
                    <a:lumMod val="40000"/>
                    <a:lumOff val="60000"/>
                  </a:schemeClr>
                </a:solidFill>
                <a:latin typeface="Arial" pitchFamily="34" charset="0"/>
                <a:cs typeface="Arial" pitchFamily="34" charset="0"/>
              </a:rPr>
              <a:t>It gives us a heavenly focus and goal</a:t>
            </a:r>
            <a:r>
              <a:rPr lang="en-US" sz="3600" b="1" dirty="0">
                <a:solidFill>
                  <a:schemeClr val="accent6">
                    <a:lumMod val="60000"/>
                    <a:lumOff val="40000"/>
                  </a:schemeClr>
                </a:solidFill>
                <a:latin typeface="Arial" pitchFamily="34" charset="0"/>
                <a:cs typeface="Arial" pitchFamily="34" charset="0"/>
              </a:rPr>
              <a: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fade">
                                      <p:cBhvr>
                                        <p:cTn id="7" dur="20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p:txBody>
          <a:bodyPr/>
          <a:lstStyle/>
          <a:p>
            <a:pPr eaLnBrk="1" hangingPunct="1"/>
            <a:r>
              <a:rPr lang="en-US" smtClean="0"/>
              <a:t> </a:t>
            </a:r>
          </a:p>
        </p:txBody>
      </p:sp>
      <p:sp>
        <p:nvSpPr>
          <p:cNvPr id="38915" name="Rectangle 3"/>
          <p:cNvSpPr>
            <a:spLocks noGrp="1" noChangeArrowheads="1"/>
          </p:cNvSpPr>
          <p:nvPr>
            <p:ph type="subTitle" idx="1"/>
          </p:nvPr>
        </p:nvSpPr>
        <p:spPr/>
        <p:txBody>
          <a:bodyPr/>
          <a:lstStyle/>
          <a:p>
            <a:pPr eaLnBrk="1" hangingPunct="1"/>
            <a:endParaRPr lang="en-US" smtClean="0"/>
          </a:p>
        </p:txBody>
      </p:sp>
      <p:pic>
        <p:nvPicPr>
          <p:cNvPr id="14340" name="Picture 4" descr=" (49 kb)"/>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4341" name="Text Box 5"/>
          <p:cNvSpPr txBox="1">
            <a:spLocks noChangeArrowheads="1"/>
          </p:cNvSpPr>
          <p:nvPr/>
        </p:nvSpPr>
        <p:spPr bwMode="auto">
          <a:xfrm>
            <a:off x="1736725" y="417513"/>
            <a:ext cx="184150" cy="366712"/>
          </a:xfrm>
          <a:prstGeom prst="rect">
            <a:avLst/>
          </a:prstGeom>
          <a:noFill/>
          <a:ln w="9525">
            <a:noFill/>
            <a:miter lim="800000"/>
            <a:headEnd/>
            <a:tailEnd/>
          </a:ln>
        </p:spPr>
        <p:txBody>
          <a:bodyPr wrap="none">
            <a:spAutoFit/>
          </a:bodyPr>
          <a:lstStyle/>
          <a:p>
            <a:endParaRPr lang="en-US"/>
          </a:p>
        </p:txBody>
      </p:sp>
      <p:sp>
        <p:nvSpPr>
          <p:cNvPr id="14342" name="Text Box 6"/>
          <p:cNvSpPr txBox="1">
            <a:spLocks noChangeArrowheads="1"/>
          </p:cNvSpPr>
          <p:nvPr/>
        </p:nvSpPr>
        <p:spPr bwMode="auto">
          <a:xfrm>
            <a:off x="2895600" y="457200"/>
            <a:ext cx="3640740" cy="769441"/>
          </a:xfrm>
          <a:prstGeom prst="rect">
            <a:avLst/>
          </a:prstGeom>
          <a:noFill/>
          <a:ln w="9525">
            <a:noFill/>
            <a:miter lim="800000"/>
            <a:headEnd/>
            <a:tailEnd/>
          </a:ln>
        </p:spPr>
        <p:txBody>
          <a:bodyPr wrap="none">
            <a:spAutoFit/>
          </a:bodyPr>
          <a:lstStyle/>
          <a:p>
            <a:r>
              <a:rPr lang="en-US" sz="4400" b="1" u="sng" dirty="0">
                <a:solidFill>
                  <a:schemeClr val="accent6">
                    <a:lumMod val="40000"/>
                    <a:lumOff val="60000"/>
                  </a:schemeClr>
                </a:solidFill>
                <a:latin typeface="Arial" pitchFamily="34" charset="0"/>
                <a:cs typeface="Arial" pitchFamily="34" charset="0"/>
              </a:rPr>
              <a:t>The Cross</a:t>
            </a:r>
            <a:r>
              <a:rPr lang="en-US" sz="4400" b="1" dirty="0">
                <a:solidFill>
                  <a:schemeClr val="accent6">
                    <a:lumMod val="40000"/>
                    <a:lumOff val="60000"/>
                  </a:schemeClr>
                </a:solidFill>
                <a:latin typeface="Arial" pitchFamily="34" charset="0"/>
                <a:cs typeface="Arial" pitchFamily="34" charset="0"/>
              </a:rPr>
              <a:t>…</a:t>
            </a:r>
            <a:r>
              <a:rPr lang="en-US" dirty="0">
                <a:solidFill>
                  <a:schemeClr val="accent6">
                    <a:lumMod val="40000"/>
                    <a:lumOff val="60000"/>
                  </a:schemeClr>
                </a:solidFill>
                <a:latin typeface="Arial" pitchFamily="34" charset="0"/>
                <a:cs typeface="Arial" pitchFamily="34" charset="0"/>
              </a:rPr>
              <a:t> </a:t>
            </a:r>
          </a:p>
        </p:txBody>
      </p:sp>
      <p:sp>
        <p:nvSpPr>
          <p:cNvPr id="14343" name="Text Box 7"/>
          <p:cNvSpPr txBox="1">
            <a:spLocks noChangeArrowheads="1"/>
          </p:cNvSpPr>
          <p:nvPr/>
        </p:nvSpPr>
        <p:spPr bwMode="auto">
          <a:xfrm>
            <a:off x="609600" y="1946970"/>
            <a:ext cx="7924800" cy="3539430"/>
          </a:xfrm>
          <a:prstGeom prst="rect">
            <a:avLst/>
          </a:prstGeom>
          <a:solidFill>
            <a:schemeClr val="accent6">
              <a:lumMod val="20000"/>
              <a:lumOff val="80000"/>
              <a:alpha val="80000"/>
            </a:schemeClr>
          </a:solidFill>
          <a:ln w="15875">
            <a:solidFill>
              <a:schemeClr val="tx1"/>
            </a:solidFill>
            <a:miter lim="800000"/>
            <a:headEnd/>
            <a:tailEnd/>
          </a:ln>
        </p:spPr>
        <p:txBody>
          <a:bodyPr>
            <a:spAutoFit/>
          </a:bodyPr>
          <a:lstStyle/>
          <a:p>
            <a:r>
              <a:rPr lang="en-US" sz="2800" b="1" i="1" dirty="0">
                <a:solidFill>
                  <a:schemeClr val="accent6">
                    <a:lumMod val="50000"/>
                  </a:schemeClr>
                </a:solidFill>
                <a:latin typeface="Arial Narrow" pitchFamily="34" charset="0"/>
              </a:rPr>
              <a:t>"Therefore we also, since we are surrounded by so great a cloud of witnesses, let us lay aside every weight, and the sin which so easily ensnares us, and let us run with endurance the race that is set before us, looking unto Jesus, the author and finisher of our faith,</a:t>
            </a:r>
            <a:r>
              <a:rPr lang="en-US" sz="2800" i="1" dirty="0">
                <a:solidFill>
                  <a:schemeClr val="bg1"/>
                </a:solidFill>
                <a:latin typeface="Arial Narrow" pitchFamily="34" charset="0"/>
              </a:rPr>
              <a:t> </a:t>
            </a:r>
            <a:r>
              <a:rPr lang="en-US" sz="2800" b="1" i="1" u="sng" dirty="0">
                <a:solidFill>
                  <a:schemeClr val="tx1">
                    <a:lumMod val="75000"/>
                    <a:lumOff val="25000"/>
                  </a:schemeClr>
                </a:solidFill>
                <a:latin typeface="Arial Narrow" pitchFamily="34" charset="0"/>
              </a:rPr>
              <a:t>who for the joy that was set before Him endured the cross</a:t>
            </a:r>
            <a:r>
              <a:rPr lang="en-US" sz="2800" i="1" dirty="0">
                <a:solidFill>
                  <a:schemeClr val="tx1">
                    <a:lumMod val="75000"/>
                    <a:lumOff val="25000"/>
                  </a:schemeClr>
                </a:solidFill>
                <a:latin typeface="Arial Narrow" pitchFamily="34" charset="0"/>
              </a:rPr>
              <a:t>,</a:t>
            </a:r>
            <a:r>
              <a:rPr lang="en-US" sz="2800" i="1" dirty="0">
                <a:solidFill>
                  <a:schemeClr val="bg1"/>
                </a:solidFill>
                <a:latin typeface="Arial Narrow" pitchFamily="34" charset="0"/>
              </a:rPr>
              <a:t> </a:t>
            </a:r>
            <a:r>
              <a:rPr lang="en-US" sz="2800" b="1" i="1" dirty="0">
                <a:solidFill>
                  <a:schemeClr val="accent6">
                    <a:lumMod val="50000"/>
                  </a:schemeClr>
                </a:solidFill>
                <a:latin typeface="Arial Narrow" pitchFamily="34" charset="0"/>
              </a:rPr>
              <a:t>despising the shame, and has sat down at the right hand of the throne of God</a:t>
            </a:r>
            <a:r>
              <a:rPr lang="en-US" sz="2800" b="1" i="1" dirty="0" smtClean="0">
                <a:solidFill>
                  <a:schemeClr val="accent6">
                    <a:lumMod val="50000"/>
                  </a:schemeClr>
                </a:solidFill>
                <a:latin typeface="Arial Narrow" pitchFamily="34" charset="0"/>
              </a:rPr>
              <a:t>.“ {Hebrews 12:1-2}</a:t>
            </a:r>
            <a:endParaRPr lang="en-US" sz="2800" b="1" i="1" dirty="0">
              <a:solidFill>
                <a:schemeClr val="accent6">
                  <a:lumMod val="50000"/>
                </a:schemeClr>
              </a:solidFill>
              <a:latin typeface="Arial Narrow"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14343">
                                            <p:txEl>
                                              <p:pRg st="0" end="0"/>
                                            </p:txEl>
                                          </p:spTgt>
                                        </p:tgtEl>
                                        <p:attrNameLst>
                                          <p:attrName>style.visibility</p:attrName>
                                        </p:attrNameLst>
                                      </p:cBhvr>
                                      <p:to>
                                        <p:strVal val="visible"/>
                                      </p:to>
                                    </p:set>
                                    <p:anim calcmode="lin" valueType="num">
                                      <p:cBhvr>
                                        <p:cTn id="7" dur="2000" fill="hold"/>
                                        <p:tgtEl>
                                          <p:spTgt spid="1434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14343">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14343">
                                            <p:txEl>
                                              <p:pRg st="0" end="0"/>
                                            </p:txEl>
                                          </p:spTgt>
                                        </p:tgtEl>
                                        <p:attrNameLst>
                                          <p:attrName>ppt_x</p:attrName>
                                        </p:attrNameLst>
                                      </p:cBhvr>
                                      <p:tavLst>
                                        <p:tav tm="0">
                                          <p:val>
                                            <p:fltVal val="0.5"/>
                                          </p:val>
                                        </p:tav>
                                        <p:tav tm="100000">
                                          <p:val>
                                            <p:strVal val="#ppt_x"/>
                                          </p:val>
                                        </p:tav>
                                      </p:tavLst>
                                    </p:anim>
                                    <p:anim calcmode="lin" valueType="num">
                                      <p:cBhvr>
                                        <p:cTn id="10" dur="2000" fill="hold"/>
                                        <p:tgtEl>
                                          <p:spTgt spid="14343">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FFFFCC"/>
                </a:solidFill>
                <a:latin typeface="Arial" pitchFamily="34" charset="0"/>
                <a:cs typeface="Arial" pitchFamily="34" charset="0"/>
              </a:rPr>
              <a:t>Denying Myself and </a:t>
            </a:r>
            <a:br>
              <a:rPr lang="en-US" sz="3600" b="1" dirty="0" smtClean="0">
                <a:solidFill>
                  <a:srgbClr val="FFFFCC"/>
                </a:solidFill>
                <a:latin typeface="Arial" pitchFamily="34" charset="0"/>
                <a:cs typeface="Arial" pitchFamily="34" charset="0"/>
              </a:rPr>
            </a:br>
            <a:r>
              <a:rPr lang="en-US" sz="3600" b="1" dirty="0" smtClean="0">
                <a:solidFill>
                  <a:srgbClr val="FFFFCC"/>
                </a:solidFill>
                <a:latin typeface="Arial" pitchFamily="34" charset="0"/>
                <a:cs typeface="Arial" pitchFamily="34" charset="0"/>
              </a:rPr>
              <a:t>Taking up My Cross</a:t>
            </a:r>
            <a:endParaRPr lang="en-US" sz="3600" b="1" dirty="0">
              <a:solidFill>
                <a:srgbClr val="FFFFCC"/>
              </a:solidFill>
              <a:latin typeface="Arial" pitchFamily="34" charset="0"/>
              <a:cs typeface="Arial" pitchFamily="34" charset="0"/>
            </a:endParaRPr>
          </a:p>
        </p:txBody>
      </p:sp>
      <p:sp>
        <p:nvSpPr>
          <p:cNvPr id="3" name="Content Placeholder 2"/>
          <p:cNvSpPr>
            <a:spLocks noGrp="1"/>
          </p:cNvSpPr>
          <p:nvPr>
            <p:ph idx="1"/>
          </p:nvPr>
        </p:nvSpPr>
        <p:spPr>
          <a:xfrm>
            <a:off x="457200" y="1722437"/>
            <a:ext cx="8229600" cy="4525963"/>
          </a:xfrm>
          <a:solidFill>
            <a:srgbClr val="FFFFCC">
              <a:alpha val="80000"/>
            </a:srgbClr>
          </a:solidFill>
          <a:ln>
            <a:solidFill>
              <a:schemeClr val="accent4">
                <a:lumMod val="50000"/>
              </a:schemeClr>
            </a:solidFill>
          </a:ln>
        </p:spPr>
        <p:txBody>
          <a:bodyPr/>
          <a:lstStyle/>
          <a:p>
            <a:pPr>
              <a:spcBef>
                <a:spcPts val="1200"/>
              </a:spcBef>
            </a:pPr>
            <a:r>
              <a:rPr lang="en-US" dirty="0" smtClean="0">
                <a:solidFill>
                  <a:schemeClr val="accent4">
                    <a:lumMod val="50000"/>
                  </a:schemeClr>
                </a:solidFill>
                <a:latin typeface="Arial" pitchFamily="34" charset="0"/>
                <a:cs typeface="Arial" pitchFamily="34" charset="0"/>
              </a:rPr>
              <a:t>What does it mean to “</a:t>
            </a:r>
            <a:r>
              <a:rPr lang="en-US" b="1" i="1" u="sng" dirty="0" smtClean="0">
                <a:solidFill>
                  <a:schemeClr val="accent4">
                    <a:lumMod val="50000"/>
                  </a:schemeClr>
                </a:solidFill>
                <a:latin typeface="Arial" pitchFamily="34" charset="0"/>
                <a:cs typeface="Arial" pitchFamily="34" charset="0"/>
              </a:rPr>
              <a:t>take up my cross</a:t>
            </a:r>
            <a:r>
              <a:rPr lang="en-US" dirty="0" smtClean="0">
                <a:solidFill>
                  <a:schemeClr val="accent4">
                    <a:lumMod val="50000"/>
                  </a:schemeClr>
                </a:solidFill>
                <a:latin typeface="Arial" pitchFamily="34" charset="0"/>
                <a:cs typeface="Arial" pitchFamily="34" charset="0"/>
              </a:rPr>
              <a:t>?”</a:t>
            </a:r>
          </a:p>
          <a:p>
            <a:pPr>
              <a:spcBef>
                <a:spcPts val="1200"/>
              </a:spcBef>
            </a:pPr>
            <a:r>
              <a:rPr lang="en-US" dirty="0" smtClean="0">
                <a:solidFill>
                  <a:schemeClr val="accent4">
                    <a:lumMod val="50000"/>
                  </a:schemeClr>
                </a:solidFill>
                <a:latin typeface="Arial" pitchFamily="34" charset="0"/>
                <a:cs typeface="Arial" pitchFamily="34" charset="0"/>
              </a:rPr>
              <a:t>Context of the passages…</a:t>
            </a:r>
          </a:p>
          <a:p>
            <a:pPr>
              <a:spcBef>
                <a:spcPts val="1200"/>
              </a:spcBef>
            </a:pPr>
            <a:r>
              <a:rPr lang="en-US" dirty="0" smtClean="0">
                <a:solidFill>
                  <a:schemeClr val="accent4">
                    <a:lumMod val="50000"/>
                  </a:schemeClr>
                </a:solidFill>
                <a:latin typeface="Arial" pitchFamily="34" charset="0"/>
                <a:cs typeface="Arial" pitchFamily="34" charset="0"/>
              </a:rPr>
              <a:t>Many desire to follow Jesus, but don’t understand what is involved.</a:t>
            </a:r>
          </a:p>
          <a:p>
            <a:pPr>
              <a:spcBef>
                <a:spcPts val="1200"/>
              </a:spcBef>
            </a:pPr>
            <a:r>
              <a:rPr lang="en-US" dirty="0" smtClean="0">
                <a:solidFill>
                  <a:schemeClr val="accent4">
                    <a:lumMod val="50000"/>
                  </a:schemeClr>
                </a:solidFill>
                <a:latin typeface="Arial" pitchFamily="34" charset="0"/>
                <a:cs typeface="Arial" pitchFamily="34" charset="0"/>
              </a:rPr>
              <a:t>Jesus said to </a:t>
            </a:r>
            <a:r>
              <a:rPr lang="en-US" b="1" u="sng" dirty="0" smtClean="0">
                <a:solidFill>
                  <a:schemeClr val="accent4">
                    <a:lumMod val="50000"/>
                  </a:schemeClr>
                </a:solidFill>
                <a:latin typeface="Arial" pitchFamily="34" charset="0"/>
                <a:cs typeface="Arial" pitchFamily="34" charset="0"/>
              </a:rPr>
              <a:t>COUNT</a:t>
            </a:r>
            <a:r>
              <a:rPr lang="en-US" dirty="0" smtClean="0">
                <a:solidFill>
                  <a:schemeClr val="accent4">
                    <a:lumMod val="50000"/>
                  </a:schemeClr>
                </a:solidFill>
                <a:latin typeface="Arial" pitchFamily="34" charset="0"/>
                <a:cs typeface="Arial" pitchFamily="34" charset="0"/>
              </a:rPr>
              <a:t> the cost.</a:t>
            </a:r>
          </a:p>
          <a:p>
            <a:pPr lvl="1">
              <a:spcBef>
                <a:spcPts val="1200"/>
              </a:spcBef>
            </a:pPr>
            <a:r>
              <a:rPr lang="en-US" b="1" dirty="0" smtClean="0">
                <a:solidFill>
                  <a:schemeClr val="accent4"/>
                </a:solidFill>
                <a:latin typeface="Arial" pitchFamily="34" charset="0"/>
                <a:cs typeface="Arial" pitchFamily="34" charset="0"/>
              </a:rPr>
              <a:t>Luke 14:28-32</a:t>
            </a:r>
            <a:endParaRPr lang="en-US" b="1" dirty="0">
              <a:solidFill>
                <a:schemeClr val="accent4"/>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2437"/>
            <a:ext cx="8229600" cy="4525963"/>
          </a:xfrm>
          <a:solidFill>
            <a:srgbClr val="FFFFCC">
              <a:alpha val="80000"/>
            </a:srgbClr>
          </a:solidFill>
          <a:ln>
            <a:solidFill>
              <a:schemeClr val="accent4">
                <a:lumMod val="50000"/>
              </a:schemeClr>
            </a:solidFill>
          </a:ln>
        </p:spPr>
        <p:txBody>
          <a:bodyPr/>
          <a:lstStyle/>
          <a:p>
            <a:r>
              <a:rPr lang="en-US" dirty="0" smtClean="0">
                <a:solidFill>
                  <a:schemeClr val="accent4">
                    <a:lumMod val="50000"/>
                  </a:schemeClr>
                </a:solidFill>
                <a:latin typeface="Arial" pitchFamily="34" charset="0"/>
                <a:cs typeface="Arial" pitchFamily="34" charset="0"/>
              </a:rPr>
              <a:t>What does it mean to “</a:t>
            </a:r>
            <a:r>
              <a:rPr lang="en-US" b="1" i="1" u="sng" dirty="0" smtClean="0">
                <a:solidFill>
                  <a:schemeClr val="accent4">
                    <a:lumMod val="50000"/>
                  </a:schemeClr>
                </a:solidFill>
                <a:latin typeface="Arial" pitchFamily="34" charset="0"/>
                <a:cs typeface="Arial" pitchFamily="34" charset="0"/>
              </a:rPr>
              <a:t>take up my cross</a:t>
            </a:r>
            <a:r>
              <a:rPr lang="en-US" dirty="0" smtClean="0">
                <a:solidFill>
                  <a:schemeClr val="accent4">
                    <a:lumMod val="50000"/>
                  </a:schemeClr>
                </a:solidFill>
                <a:latin typeface="Arial" pitchFamily="34" charset="0"/>
                <a:cs typeface="Arial" pitchFamily="34" charset="0"/>
              </a:rPr>
              <a:t>?”</a:t>
            </a:r>
            <a:endParaRPr lang="en-US" dirty="0" smtClean="0">
              <a:latin typeface="Book Antiqua" pitchFamily="18" charset="0"/>
            </a:endParaRPr>
          </a:p>
          <a:p>
            <a:r>
              <a:rPr lang="en-US" b="1" dirty="0" smtClean="0">
                <a:solidFill>
                  <a:schemeClr val="accent4">
                    <a:lumMod val="50000"/>
                  </a:schemeClr>
                </a:solidFill>
                <a:latin typeface="Arial" pitchFamily="34" charset="0"/>
                <a:cs typeface="Arial" pitchFamily="34" charset="0"/>
              </a:rPr>
              <a:t>Denying self…</a:t>
            </a:r>
          </a:p>
          <a:p>
            <a:r>
              <a:rPr lang="en-US" b="1" dirty="0" smtClean="0">
                <a:solidFill>
                  <a:schemeClr val="accent4">
                    <a:lumMod val="50000"/>
                  </a:schemeClr>
                </a:solidFill>
                <a:latin typeface="Arial" pitchFamily="34" charset="0"/>
                <a:cs typeface="Arial" pitchFamily="34" charset="0"/>
              </a:rPr>
              <a:t>Taking up my cross…</a:t>
            </a:r>
          </a:p>
          <a:p>
            <a:r>
              <a:rPr lang="en-US" b="1" dirty="0" smtClean="0">
                <a:solidFill>
                  <a:schemeClr val="accent4">
                    <a:lumMod val="50000"/>
                  </a:schemeClr>
                </a:solidFill>
                <a:latin typeface="Arial" pitchFamily="34" charset="0"/>
                <a:cs typeface="Arial" pitchFamily="34" charset="0"/>
              </a:rPr>
              <a:t>Following Jesus…</a:t>
            </a:r>
          </a:p>
          <a:p>
            <a:r>
              <a:rPr lang="en-US" b="1" dirty="0" smtClean="0">
                <a:solidFill>
                  <a:schemeClr val="accent4">
                    <a:lumMod val="50000"/>
                  </a:schemeClr>
                </a:solidFill>
                <a:latin typeface="Arial" pitchFamily="34" charset="0"/>
                <a:cs typeface="Arial" pitchFamily="34" charset="0"/>
              </a:rPr>
              <a:t>Losing my life…</a:t>
            </a:r>
          </a:p>
          <a:p>
            <a:r>
              <a:rPr lang="en-US" b="1" dirty="0" smtClean="0">
                <a:solidFill>
                  <a:schemeClr val="accent4">
                    <a:lumMod val="50000"/>
                  </a:schemeClr>
                </a:solidFill>
                <a:latin typeface="Arial" pitchFamily="34" charset="0"/>
                <a:cs typeface="Arial" pitchFamily="34" charset="0"/>
              </a:rPr>
              <a:t>Daily…</a:t>
            </a:r>
            <a:endParaRPr lang="en-US" b="1" dirty="0">
              <a:solidFill>
                <a:schemeClr val="accent4">
                  <a:lumMod val="50000"/>
                </a:schemeClr>
              </a:solidFill>
              <a:latin typeface="Arial" pitchFamily="34" charset="0"/>
              <a:cs typeface="Arial" pitchFamily="34" charset="0"/>
            </a:endParaRPr>
          </a:p>
        </p:txBody>
      </p:sp>
      <p:pic>
        <p:nvPicPr>
          <p:cNvPr id="4" name="Picture 2"/>
          <p:cNvPicPr>
            <a:picLocks noChangeAspect="1" noChangeArrowheads="1"/>
          </p:cNvPicPr>
          <p:nvPr/>
        </p:nvPicPr>
        <p:blipFill>
          <a:blip r:embed="rId3" cstate="print"/>
          <a:srcRect/>
          <a:stretch>
            <a:fillRect/>
          </a:stretch>
        </p:blipFill>
        <p:spPr bwMode="auto">
          <a:xfrm>
            <a:off x="5105400" y="2286000"/>
            <a:ext cx="3352800" cy="3771900"/>
          </a:xfrm>
          <a:prstGeom prst="rect">
            <a:avLst/>
          </a:prstGeom>
          <a:noFill/>
          <a:ln w="9525">
            <a:noFill/>
            <a:miter lim="800000"/>
            <a:headEnd/>
            <a:tailEnd/>
          </a:ln>
        </p:spPr>
      </p:pic>
      <p:sp>
        <p:nvSpPr>
          <p:cNvPr id="6" name="Title 1"/>
          <p:cNvSpPr>
            <a:spLocks noGrp="1"/>
          </p:cNvSpPr>
          <p:nvPr>
            <p:ph type="title"/>
          </p:nvPr>
        </p:nvSpPr>
        <p:spPr/>
        <p:txBody>
          <a:bodyPr>
            <a:noAutofit/>
          </a:bodyPr>
          <a:lstStyle/>
          <a:p>
            <a:r>
              <a:rPr lang="en-US" sz="3600" b="1" dirty="0" smtClean="0">
                <a:solidFill>
                  <a:srgbClr val="FFFFCC"/>
                </a:solidFill>
                <a:latin typeface="Arial" pitchFamily="34" charset="0"/>
                <a:cs typeface="Arial" pitchFamily="34" charset="0"/>
              </a:rPr>
              <a:t>Denying Myself and </a:t>
            </a:r>
            <a:br>
              <a:rPr lang="en-US" sz="3600" b="1" dirty="0" smtClean="0">
                <a:solidFill>
                  <a:srgbClr val="FFFFCC"/>
                </a:solidFill>
                <a:latin typeface="Arial" pitchFamily="34" charset="0"/>
                <a:cs typeface="Arial" pitchFamily="34" charset="0"/>
              </a:rPr>
            </a:br>
            <a:r>
              <a:rPr lang="en-US" sz="3600" b="1" dirty="0" smtClean="0">
                <a:solidFill>
                  <a:srgbClr val="FFFFCC"/>
                </a:solidFill>
                <a:latin typeface="Arial" pitchFamily="34" charset="0"/>
                <a:cs typeface="Arial" pitchFamily="34" charset="0"/>
              </a:rPr>
              <a:t>Taking up My Cross</a:t>
            </a:r>
            <a:endParaRPr lang="en-US" sz="3600" b="1" dirty="0">
              <a:solidFill>
                <a:srgbClr val="FFFFCC"/>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1066800" y="152400"/>
            <a:ext cx="6858000" cy="769441"/>
          </a:xfrm>
          <a:prstGeom prst="rect">
            <a:avLst/>
          </a:prstGeom>
          <a:noFill/>
        </p:spPr>
        <p:txBody>
          <a:bodyPr wrap="square" rtlCol="0">
            <a:spAutoFit/>
          </a:bodyPr>
          <a:lstStyle/>
          <a:p>
            <a:pPr algn="ctr"/>
            <a:r>
              <a:rPr lang="en-US" sz="4400" b="1" dirty="0" smtClean="0">
                <a:solidFill>
                  <a:srgbClr val="FFFF99"/>
                </a:solidFill>
                <a:latin typeface="Arial" pitchFamily="34" charset="0"/>
                <a:cs typeface="Arial" pitchFamily="34" charset="0"/>
              </a:rPr>
              <a:t>Defining  Discipleship</a:t>
            </a:r>
            <a:endParaRPr lang="en-US" sz="4400" b="1" dirty="0">
              <a:solidFill>
                <a:srgbClr val="FFFF99"/>
              </a:solidFill>
              <a:latin typeface="Arial" pitchFamily="34" charset="0"/>
              <a:cs typeface="Arial" pitchFamily="34" charset="0"/>
            </a:endParaRPr>
          </a:p>
        </p:txBody>
      </p:sp>
      <p:sp>
        <p:nvSpPr>
          <p:cNvPr id="4" name="TextBox 3"/>
          <p:cNvSpPr txBox="1"/>
          <p:nvPr/>
        </p:nvSpPr>
        <p:spPr>
          <a:xfrm>
            <a:off x="1905000" y="914400"/>
            <a:ext cx="4876800" cy="707886"/>
          </a:xfrm>
          <a:prstGeom prst="rect">
            <a:avLst/>
          </a:prstGeom>
          <a:noFill/>
        </p:spPr>
        <p:txBody>
          <a:bodyPr wrap="square" rtlCol="0">
            <a:spAutoFit/>
          </a:bodyPr>
          <a:lstStyle/>
          <a:p>
            <a:pPr algn="ctr"/>
            <a:r>
              <a:rPr lang="en-US" sz="4000" b="1" dirty="0" smtClean="0">
                <a:latin typeface="Arial" pitchFamily="34" charset="0"/>
                <a:cs typeface="Arial" pitchFamily="34" charset="0"/>
              </a:rPr>
              <a:t>Matthew 16:24</a:t>
            </a:r>
            <a:endParaRPr lang="en-US" sz="4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p:txBody>
          <a:bodyPr/>
          <a:lstStyle/>
          <a:p>
            <a:pPr eaLnBrk="1" hangingPunct="1"/>
            <a:endParaRPr lang="en-US" dirty="0" smtClean="0"/>
          </a:p>
        </p:txBody>
      </p:sp>
      <p:sp>
        <p:nvSpPr>
          <p:cNvPr id="4099" name="Rectangle 3"/>
          <p:cNvSpPr>
            <a:spLocks noGrp="1" noChangeArrowheads="1"/>
          </p:cNvSpPr>
          <p:nvPr>
            <p:ph type="subTitle" idx="1"/>
          </p:nvPr>
        </p:nvSpPr>
        <p:spPr/>
        <p:txBody>
          <a:bodyPr/>
          <a:lstStyle/>
          <a:p>
            <a:pPr eaLnBrk="1" hangingPunct="1"/>
            <a:endParaRPr lang="en-US" dirty="0" smtClean="0"/>
          </a:p>
        </p:txBody>
      </p:sp>
      <p:pic>
        <p:nvPicPr>
          <p:cNvPr id="4100" name="Picture 4" descr=" (49 kb)"/>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101" name="Text Box 5"/>
          <p:cNvSpPr txBox="1">
            <a:spLocks noChangeArrowheads="1"/>
          </p:cNvSpPr>
          <p:nvPr/>
        </p:nvSpPr>
        <p:spPr bwMode="auto">
          <a:xfrm>
            <a:off x="1736725" y="417513"/>
            <a:ext cx="184150" cy="366712"/>
          </a:xfrm>
          <a:prstGeom prst="rect">
            <a:avLst/>
          </a:prstGeom>
          <a:noFill/>
          <a:ln w="9525">
            <a:noFill/>
            <a:miter lim="800000"/>
            <a:headEnd/>
            <a:tailEnd/>
          </a:ln>
        </p:spPr>
        <p:txBody>
          <a:bodyPr wrap="none">
            <a:spAutoFit/>
          </a:bodyPr>
          <a:lstStyle/>
          <a:p>
            <a:endParaRPr lang="en-US" dirty="0"/>
          </a:p>
        </p:txBody>
      </p:sp>
      <p:sp>
        <p:nvSpPr>
          <p:cNvPr id="4102" name="Text Box 6"/>
          <p:cNvSpPr txBox="1">
            <a:spLocks noChangeArrowheads="1"/>
          </p:cNvSpPr>
          <p:nvPr/>
        </p:nvSpPr>
        <p:spPr bwMode="auto">
          <a:xfrm>
            <a:off x="1618781" y="333375"/>
            <a:ext cx="5925020" cy="1261884"/>
          </a:xfrm>
          <a:prstGeom prst="rect">
            <a:avLst/>
          </a:prstGeom>
          <a:noFill/>
          <a:ln w="9525">
            <a:noFill/>
            <a:miter lim="800000"/>
            <a:headEnd/>
            <a:tailEnd/>
          </a:ln>
        </p:spPr>
        <p:txBody>
          <a:bodyPr wrap="none">
            <a:spAutoFit/>
          </a:bodyPr>
          <a:lstStyle/>
          <a:p>
            <a:pPr algn="ctr"/>
            <a:r>
              <a:rPr lang="en-US" sz="4400" b="1" dirty="0">
                <a:solidFill>
                  <a:schemeClr val="accent6">
                    <a:lumMod val="40000"/>
                    <a:lumOff val="60000"/>
                  </a:schemeClr>
                </a:solidFill>
                <a:latin typeface="Arial" pitchFamily="34" charset="0"/>
                <a:cs typeface="Arial" pitchFamily="34" charset="0"/>
              </a:rPr>
              <a:t>Defining Discipleship</a:t>
            </a:r>
          </a:p>
          <a:p>
            <a:pPr algn="ctr"/>
            <a:r>
              <a:rPr lang="en-US" sz="3200" b="1" dirty="0" smtClean="0">
                <a:solidFill>
                  <a:schemeClr val="accent6">
                    <a:lumMod val="40000"/>
                    <a:lumOff val="60000"/>
                  </a:schemeClr>
                </a:solidFill>
                <a:latin typeface="Arial" pitchFamily="34" charset="0"/>
                <a:cs typeface="Arial" pitchFamily="34" charset="0"/>
              </a:rPr>
              <a:t>Matthew </a:t>
            </a:r>
            <a:r>
              <a:rPr lang="en-US" sz="3200" b="1" dirty="0">
                <a:solidFill>
                  <a:schemeClr val="accent6">
                    <a:lumMod val="40000"/>
                    <a:lumOff val="60000"/>
                  </a:schemeClr>
                </a:solidFill>
                <a:latin typeface="Arial" pitchFamily="34" charset="0"/>
                <a:cs typeface="Arial" pitchFamily="34" charset="0"/>
              </a:rPr>
              <a:t>16:24</a:t>
            </a:r>
          </a:p>
        </p:txBody>
      </p:sp>
      <p:sp>
        <p:nvSpPr>
          <p:cNvPr id="4103" name="Text Box 7"/>
          <p:cNvSpPr txBox="1">
            <a:spLocks noChangeArrowheads="1"/>
          </p:cNvSpPr>
          <p:nvPr/>
        </p:nvSpPr>
        <p:spPr bwMode="auto">
          <a:xfrm>
            <a:off x="533400" y="1973759"/>
            <a:ext cx="4692310" cy="646331"/>
          </a:xfrm>
          <a:prstGeom prst="rect">
            <a:avLst/>
          </a:prstGeom>
          <a:noFill/>
          <a:ln w="9525">
            <a:noFill/>
            <a:miter lim="800000"/>
            <a:headEnd/>
            <a:tailEnd/>
          </a:ln>
        </p:spPr>
        <p:txBody>
          <a:bodyPr wrap="none">
            <a:spAutoFit/>
          </a:bodyPr>
          <a:lstStyle/>
          <a:p>
            <a:r>
              <a:rPr lang="en-US" sz="3600" i="1" dirty="0">
                <a:solidFill>
                  <a:schemeClr val="accent6">
                    <a:lumMod val="40000"/>
                    <a:lumOff val="60000"/>
                  </a:schemeClr>
                </a:solidFill>
                <a:latin typeface="Arial" pitchFamily="34" charset="0"/>
                <a:cs typeface="Arial" pitchFamily="34" charset="0"/>
              </a:rPr>
              <a:t>"</a:t>
            </a:r>
            <a:r>
              <a:rPr lang="en-US" sz="3600" i="1" dirty="0" smtClean="0">
                <a:solidFill>
                  <a:schemeClr val="accent6">
                    <a:lumMod val="40000"/>
                    <a:lumOff val="60000"/>
                  </a:schemeClr>
                </a:solidFill>
                <a:latin typeface="Arial" pitchFamily="34" charset="0"/>
                <a:cs typeface="Arial" pitchFamily="34" charset="0"/>
              </a:rPr>
              <a:t>If"</a:t>
            </a:r>
            <a:r>
              <a:rPr lang="en-US" sz="3600" b="1" dirty="0" smtClean="0">
                <a:solidFill>
                  <a:schemeClr val="accent6">
                    <a:lumMod val="40000"/>
                    <a:lumOff val="60000"/>
                  </a:schemeClr>
                </a:solidFill>
                <a:latin typeface="Arial" pitchFamily="34" charset="0"/>
                <a:cs typeface="Arial" pitchFamily="34" charset="0"/>
              </a:rPr>
              <a:t> </a:t>
            </a:r>
            <a:r>
              <a:rPr lang="en-US" sz="3600" b="1" dirty="0">
                <a:solidFill>
                  <a:schemeClr val="accent6">
                    <a:lumMod val="40000"/>
                    <a:lumOff val="60000"/>
                  </a:schemeClr>
                </a:solidFill>
                <a:latin typeface="Arial" pitchFamily="34" charset="0"/>
                <a:cs typeface="Arial" pitchFamily="34" charset="0"/>
              </a:rPr>
              <a:t>- It is conditional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3000"/>
                                        <p:tgtEl>
                                          <p:spTgt spid="32770"/>
                                        </p:tgtEl>
                                      </p:cBhvr>
                                    </p:animEffect>
                                    <p:anim calcmode="lin" valueType="num">
                                      <p:cBhvr>
                                        <p:cTn id="8" dur="3000" fill="hold"/>
                                        <p:tgtEl>
                                          <p:spTgt spid="32770"/>
                                        </p:tgtEl>
                                        <p:attrNameLst>
                                          <p:attrName>ppt_x</p:attrName>
                                        </p:attrNameLst>
                                      </p:cBhvr>
                                      <p:tavLst>
                                        <p:tav tm="0">
                                          <p:val>
                                            <p:strVal val="#ppt_x"/>
                                          </p:val>
                                        </p:tav>
                                        <p:tav tm="100000">
                                          <p:val>
                                            <p:strVal val="#ppt_x"/>
                                          </p:val>
                                        </p:tav>
                                      </p:tavLst>
                                    </p:anim>
                                    <p:anim calcmode="lin" valueType="num">
                                      <p:cBhvr>
                                        <p:cTn id="9" dur="2694" decel="100000" fill="hold"/>
                                        <p:tgtEl>
                                          <p:spTgt spid="32770"/>
                                        </p:tgtEl>
                                        <p:attrNameLst>
                                          <p:attrName>ppt_y</p:attrName>
                                        </p:attrNameLst>
                                      </p:cBhvr>
                                      <p:tavLst>
                                        <p:tav tm="0">
                                          <p:val>
                                            <p:strVal val="#ppt_y+1"/>
                                          </p:val>
                                        </p:tav>
                                        <p:tav tm="100000">
                                          <p:val>
                                            <p:strVal val="#ppt_y-.03"/>
                                          </p:val>
                                        </p:tav>
                                      </p:tavLst>
                                    </p:anim>
                                    <p:anim calcmode="lin" valueType="num">
                                      <p:cBhvr>
                                        <p:cTn id="10" dur="300" accel="100000" fill="hold">
                                          <p:stCondLst>
                                            <p:cond delay="2694"/>
                                          </p:stCondLst>
                                        </p:cTn>
                                        <p:tgtEl>
                                          <p:spTgt spid="327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p:txBody>
          <a:bodyPr/>
          <a:lstStyle/>
          <a:p>
            <a:pPr eaLnBrk="1" hangingPunct="1"/>
            <a:endParaRPr lang="en-US" dirty="0" smtClean="0"/>
          </a:p>
        </p:txBody>
      </p:sp>
      <p:sp>
        <p:nvSpPr>
          <p:cNvPr id="27651" name="Rectangle 3"/>
          <p:cNvSpPr>
            <a:spLocks noGrp="1" noChangeArrowheads="1"/>
          </p:cNvSpPr>
          <p:nvPr>
            <p:ph type="subTitle" idx="1"/>
          </p:nvPr>
        </p:nvSpPr>
        <p:spPr/>
        <p:txBody>
          <a:bodyPr/>
          <a:lstStyle/>
          <a:p>
            <a:pPr eaLnBrk="1" hangingPunct="1"/>
            <a:endParaRPr lang="en-US" dirty="0" smtClean="0"/>
          </a:p>
        </p:txBody>
      </p:sp>
      <p:pic>
        <p:nvPicPr>
          <p:cNvPr id="5124" name="Picture 4" descr=" (49 kb)"/>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125" name="Text Box 5"/>
          <p:cNvSpPr txBox="1">
            <a:spLocks noChangeArrowheads="1"/>
          </p:cNvSpPr>
          <p:nvPr/>
        </p:nvSpPr>
        <p:spPr bwMode="auto">
          <a:xfrm>
            <a:off x="1736725" y="417513"/>
            <a:ext cx="184150" cy="366712"/>
          </a:xfrm>
          <a:prstGeom prst="rect">
            <a:avLst/>
          </a:prstGeom>
          <a:noFill/>
          <a:ln w="9525">
            <a:noFill/>
            <a:miter lim="800000"/>
            <a:headEnd/>
            <a:tailEnd/>
          </a:ln>
        </p:spPr>
        <p:txBody>
          <a:bodyPr wrap="none">
            <a:spAutoFit/>
          </a:bodyPr>
          <a:lstStyle/>
          <a:p>
            <a:endParaRPr lang="en-US" dirty="0"/>
          </a:p>
        </p:txBody>
      </p:sp>
      <p:sp>
        <p:nvSpPr>
          <p:cNvPr id="8" name="Text Box 6"/>
          <p:cNvSpPr txBox="1">
            <a:spLocks noChangeArrowheads="1"/>
          </p:cNvSpPr>
          <p:nvPr/>
        </p:nvSpPr>
        <p:spPr bwMode="auto">
          <a:xfrm>
            <a:off x="1618781" y="333375"/>
            <a:ext cx="5925020" cy="1261884"/>
          </a:xfrm>
          <a:prstGeom prst="rect">
            <a:avLst/>
          </a:prstGeom>
          <a:noFill/>
          <a:ln w="9525">
            <a:noFill/>
            <a:miter lim="800000"/>
            <a:headEnd/>
            <a:tailEnd/>
          </a:ln>
        </p:spPr>
        <p:txBody>
          <a:bodyPr wrap="none">
            <a:spAutoFit/>
          </a:bodyPr>
          <a:lstStyle/>
          <a:p>
            <a:pPr algn="ctr"/>
            <a:r>
              <a:rPr lang="en-US" sz="4400" b="1" dirty="0">
                <a:solidFill>
                  <a:schemeClr val="accent6">
                    <a:lumMod val="40000"/>
                    <a:lumOff val="60000"/>
                  </a:schemeClr>
                </a:solidFill>
                <a:latin typeface="Arial" pitchFamily="34" charset="0"/>
                <a:cs typeface="Arial" pitchFamily="34" charset="0"/>
              </a:rPr>
              <a:t>Defining Discipleship</a:t>
            </a:r>
          </a:p>
          <a:p>
            <a:pPr algn="ctr"/>
            <a:r>
              <a:rPr lang="en-US" sz="3200" b="1" dirty="0" smtClean="0">
                <a:solidFill>
                  <a:schemeClr val="accent6">
                    <a:lumMod val="40000"/>
                    <a:lumOff val="60000"/>
                  </a:schemeClr>
                </a:solidFill>
                <a:latin typeface="Arial" pitchFamily="34" charset="0"/>
                <a:cs typeface="Arial" pitchFamily="34" charset="0"/>
              </a:rPr>
              <a:t>Matthew </a:t>
            </a:r>
            <a:r>
              <a:rPr lang="en-US" sz="3200" b="1" dirty="0">
                <a:solidFill>
                  <a:schemeClr val="accent6">
                    <a:lumMod val="40000"/>
                    <a:lumOff val="60000"/>
                  </a:schemeClr>
                </a:solidFill>
                <a:latin typeface="Arial" pitchFamily="34" charset="0"/>
                <a:cs typeface="Arial" pitchFamily="34" charset="0"/>
              </a:rPr>
              <a:t>16:24</a:t>
            </a:r>
          </a:p>
        </p:txBody>
      </p:sp>
      <p:sp>
        <p:nvSpPr>
          <p:cNvPr id="9" name="Text Box 7"/>
          <p:cNvSpPr txBox="1">
            <a:spLocks noChangeArrowheads="1"/>
          </p:cNvSpPr>
          <p:nvPr/>
        </p:nvSpPr>
        <p:spPr bwMode="auto">
          <a:xfrm>
            <a:off x="1379189" y="2213283"/>
            <a:ext cx="6240811" cy="1215717"/>
          </a:xfrm>
          <a:prstGeom prst="rect">
            <a:avLst/>
          </a:prstGeom>
          <a:noFill/>
          <a:ln w="9525">
            <a:noFill/>
            <a:miter lim="800000"/>
            <a:headEnd/>
            <a:tailEnd/>
          </a:ln>
        </p:spPr>
        <p:txBody>
          <a:bodyPr wrap="none">
            <a:spAutoFit/>
          </a:bodyPr>
          <a:lstStyle/>
          <a:p>
            <a:pPr marL="228600" indent="-228600">
              <a:spcBef>
                <a:spcPts val="600"/>
              </a:spcBef>
              <a:buFont typeface="Arial" pitchFamily="34" charset="0"/>
              <a:buChar char="•"/>
            </a:pPr>
            <a:r>
              <a:rPr lang="en-US" sz="3200" i="1" dirty="0">
                <a:solidFill>
                  <a:schemeClr val="accent6">
                    <a:lumMod val="60000"/>
                    <a:lumOff val="40000"/>
                  </a:schemeClr>
                </a:solidFill>
                <a:latin typeface="Arial" pitchFamily="34" charset="0"/>
                <a:cs typeface="Arial" pitchFamily="34" charset="0"/>
              </a:rPr>
              <a:t>"</a:t>
            </a:r>
            <a:r>
              <a:rPr lang="en-US" sz="3200" i="1" dirty="0" smtClean="0">
                <a:solidFill>
                  <a:schemeClr val="accent6">
                    <a:lumMod val="60000"/>
                    <a:lumOff val="40000"/>
                  </a:schemeClr>
                </a:solidFill>
                <a:latin typeface="Arial" pitchFamily="34" charset="0"/>
                <a:cs typeface="Arial" pitchFamily="34" charset="0"/>
              </a:rPr>
              <a:t>If"</a:t>
            </a:r>
            <a:r>
              <a:rPr lang="en-US" sz="3200" dirty="0" smtClean="0">
                <a:solidFill>
                  <a:schemeClr val="accent6">
                    <a:lumMod val="60000"/>
                    <a:lumOff val="40000"/>
                  </a:schemeClr>
                </a:solidFill>
                <a:latin typeface="Arial" pitchFamily="34" charset="0"/>
                <a:cs typeface="Arial" pitchFamily="34" charset="0"/>
              </a:rPr>
              <a:t> </a:t>
            </a:r>
            <a:r>
              <a:rPr lang="en-US" sz="3200" dirty="0">
                <a:solidFill>
                  <a:schemeClr val="accent6">
                    <a:lumMod val="60000"/>
                    <a:lumOff val="40000"/>
                  </a:schemeClr>
                </a:solidFill>
                <a:latin typeface="Arial" pitchFamily="34" charset="0"/>
                <a:cs typeface="Arial" pitchFamily="34" charset="0"/>
              </a:rPr>
              <a:t>- It is </a:t>
            </a:r>
            <a:r>
              <a:rPr lang="en-US" sz="3200" dirty="0" smtClean="0">
                <a:solidFill>
                  <a:schemeClr val="accent6">
                    <a:lumMod val="60000"/>
                    <a:lumOff val="40000"/>
                  </a:schemeClr>
                </a:solidFill>
                <a:latin typeface="Arial" pitchFamily="34" charset="0"/>
                <a:cs typeface="Arial" pitchFamily="34" charset="0"/>
              </a:rPr>
              <a:t>conditional</a:t>
            </a:r>
          </a:p>
          <a:p>
            <a:pPr marL="228600" indent="-228600">
              <a:spcBef>
                <a:spcPts val="600"/>
              </a:spcBef>
              <a:buFont typeface="Arial" pitchFamily="34" charset="0"/>
              <a:buChar char="•"/>
            </a:pPr>
            <a:r>
              <a:rPr lang="en-US" sz="3600" b="1" dirty="0" smtClean="0">
                <a:solidFill>
                  <a:schemeClr val="bg1"/>
                </a:solidFill>
                <a:latin typeface="Arial" pitchFamily="34" charset="0"/>
                <a:cs typeface="Arial" pitchFamily="34" charset="0"/>
              </a:rPr>
              <a:t> </a:t>
            </a:r>
            <a:r>
              <a:rPr lang="en-US" sz="3600" b="1" i="1" dirty="0" smtClean="0">
                <a:solidFill>
                  <a:schemeClr val="accent6">
                    <a:lumMod val="40000"/>
                    <a:lumOff val="60000"/>
                  </a:schemeClr>
                </a:solidFill>
                <a:latin typeface="Arial" pitchFamily="34" charset="0"/>
                <a:cs typeface="Arial" pitchFamily="34" charset="0"/>
              </a:rPr>
              <a:t>"anyone"</a:t>
            </a:r>
            <a:r>
              <a:rPr lang="en-US" sz="3600" b="1" dirty="0" smtClean="0">
                <a:solidFill>
                  <a:schemeClr val="accent6">
                    <a:lumMod val="40000"/>
                    <a:lumOff val="60000"/>
                  </a:schemeClr>
                </a:solidFill>
                <a:latin typeface="Arial" pitchFamily="34" charset="0"/>
                <a:cs typeface="Arial" pitchFamily="34" charset="0"/>
              </a:rPr>
              <a:t> - It is open to all</a:t>
            </a:r>
            <a:endParaRPr lang="en-US" sz="3600" b="1" dirty="0">
              <a:solidFill>
                <a:schemeClr val="accent6">
                  <a:lumMod val="40000"/>
                  <a:lumOff val="60000"/>
                </a:schemeClr>
              </a:solidFill>
              <a:latin typeface="Arial" pitchFamily="34" charset="0"/>
              <a:cs typeface="Arial" pitchFamily="34"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3000"/>
                                        <p:tgtEl>
                                          <p:spTgt spid="27650"/>
                                        </p:tgtEl>
                                      </p:cBhvr>
                                    </p:animEffect>
                                    <p:anim calcmode="lin" valueType="num">
                                      <p:cBhvr>
                                        <p:cTn id="8" dur="3000" fill="hold"/>
                                        <p:tgtEl>
                                          <p:spTgt spid="27650"/>
                                        </p:tgtEl>
                                        <p:attrNameLst>
                                          <p:attrName>ppt_x</p:attrName>
                                        </p:attrNameLst>
                                      </p:cBhvr>
                                      <p:tavLst>
                                        <p:tav tm="0">
                                          <p:val>
                                            <p:strVal val="#ppt_x"/>
                                          </p:val>
                                        </p:tav>
                                        <p:tav tm="100000">
                                          <p:val>
                                            <p:strVal val="#ppt_x"/>
                                          </p:val>
                                        </p:tav>
                                      </p:tavLst>
                                    </p:anim>
                                    <p:anim calcmode="lin" valueType="num">
                                      <p:cBhvr>
                                        <p:cTn id="9" dur="2694" decel="100000" fill="hold"/>
                                        <p:tgtEl>
                                          <p:spTgt spid="27650"/>
                                        </p:tgtEl>
                                        <p:attrNameLst>
                                          <p:attrName>ppt_y</p:attrName>
                                        </p:attrNameLst>
                                      </p:cBhvr>
                                      <p:tavLst>
                                        <p:tav tm="0">
                                          <p:val>
                                            <p:strVal val="#ppt_y+1"/>
                                          </p:val>
                                        </p:tav>
                                        <p:tav tm="100000">
                                          <p:val>
                                            <p:strVal val="#ppt_y-.03"/>
                                          </p:val>
                                        </p:tav>
                                      </p:tavLst>
                                    </p:anim>
                                    <p:anim calcmode="lin" valueType="num">
                                      <p:cBhvr>
                                        <p:cTn id="10" dur="300" accel="100000" fill="hold">
                                          <p:stCondLst>
                                            <p:cond delay="2694"/>
                                          </p:stCondLst>
                                        </p:cTn>
                                        <p:tgtEl>
                                          <p:spTgt spid="2765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nodePh="1">
                                  <p:stCondLst>
                                    <p:cond delay="0"/>
                                  </p:stCondLst>
                                  <p:endCondLst>
                                    <p:cond evt="begin" delay="0">
                                      <p:tn val="13"/>
                                    </p:cond>
                                  </p:endCondLst>
                                  <p:childTnLst>
                                    <p:set>
                                      <p:cBhvr>
                                        <p:cTn id="14" dur="1" fill="hold">
                                          <p:stCondLst>
                                            <p:cond delay="0"/>
                                          </p:stCondLst>
                                        </p:cTn>
                                        <p:tgtEl>
                                          <p:spTgt spid="27651">
                                            <p:txEl>
                                              <p:pRg st="0" end="0"/>
                                            </p:txEl>
                                          </p:spTgt>
                                        </p:tgtEl>
                                        <p:attrNameLst>
                                          <p:attrName>style.visibility</p:attrName>
                                        </p:attrNameLst>
                                      </p:cBhvr>
                                      <p:to>
                                        <p:strVal val="visible"/>
                                      </p:to>
                                    </p:set>
                                    <p:animEffect transition="in" filter="fade">
                                      <p:cBhvr>
                                        <p:cTn id="15" dur="5000"/>
                                        <p:tgtEl>
                                          <p:spTgt spid="27651">
                                            <p:txEl>
                                              <p:pRg st="0" end="0"/>
                                            </p:txEl>
                                          </p:spTgt>
                                        </p:tgtEl>
                                      </p:cBhvr>
                                    </p:animEffect>
                                    <p:anim calcmode="lin" valueType="num">
                                      <p:cBhvr>
                                        <p:cTn id="16" dur="50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17" dur="4490" decel="100000" fill="hold"/>
                                        <p:tgtEl>
                                          <p:spTgt spid="27651">
                                            <p:txEl>
                                              <p:pRg st="0" end="0"/>
                                            </p:txEl>
                                          </p:spTgt>
                                        </p:tgtEl>
                                        <p:attrNameLst>
                                          <p:attrName>ppt_y</p:attrName>
                                        </p:attrNameLst>
                                      </p:cBhvr>
                                      <p:tavLst>
                                        <p:tav tm="0">
                                          <p:val>
                                            <p:strVal val="#ppt_y+1"/>
                                          </p:val>
                                        </p:tav>
                                        <p:tav tm="100000">
                                          <p:val>
                                            <p:strVal val="#ppt_y-.03"/>
                                          </p:val>
                                        </p:tav>
                                      </p:tavLst>
                                    </p:anim>
                                    <p:anim calcmode="lin" valueType="num">
                                      <p:cBhvr>
                                        <p:cTn id="18" dur="500" accel="100000" fill="hold">
                                          <p:stCondLst>
                                            <p:cond delay="4490"/>
                                          </p:stCondLst>
                                        </p:cTn>
                                        <p:tgtEl>
                                          <p:spTgt spid="27651">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endParaRPr lang="en-US" smtClean="0"/>
          </a:p>
        </p:txBody>
      </p:sp>
      <p:sp>
        <p:nvSpPr>
          <p:cNvPr id="28675" name="Rectangle 3"/>
          <p:cNvSpPr>
            <a:spLocks noGrp="1" noChangeArrowheads="1"/>
          </p:cNvSpPr>
          <p:nvPr>
            <p:ph type="subTitle" idx="1"/>
          </p:nvPr>
        </p:nvSpPr>
        <p:spPr/>
        <p:txBody>
          <a:bodyPr/>
          <a:lstStyle/>
          <a:p>
            <a:pPr eaLnBrk="1" hangingPunct="1"/>
            <a:endParaRPr lang="en-US" smtClean="0"/>
          </a:p>
        </p:txBody>
      </p:sp>
      <p:pic>
        <p:nvPicPr>
          <p:cNvPr id="6148" name="Picture 4" descr=" (49 kb)"/>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6149" name="Text Box 5"/>
          <p:cNvSpPr txBox="1">
            <a:spLocks noChangeArrowheads="1"/>
          </p:cNvSpPr>
          <p:nvPr/>
        </p:nvSpPr>
        <p:spPr bwMode="auto">
          <a:xfrm>
            <a:off x="1736725" y="417513"/>
            <a:ext cx="184150" cy="366712"/>
          </a:xfrm>
          <a:prstGeom prst="rect">
            <a:avLst/>
          </a:prstGeom>
          <a:noFill/>
          <a:ln w="9525">
            <a:noFill/>
            <a:miter lim="800000"/>
            <a:headEnd/>
            <a:tailEnd/>
          </a:ln>
        </p:spPr>
        <p:txBody>
          <a:bodyPr wrap="none">
            <a:spAutoFit/>
          </a:bodyPr>
          <a:lstStyle/>
          <a:p>
            <a:endParaRPr lang="en-US"/>
          </a:p>
        </p:txBody>
      </p:sp>
      <p:sp>
        <p:nvSpPr>
          <p:cNvPr id="8" name="Text Box 6"/>
          <p:cNvSpPr txBox="1">
            <a:spLocks noChangeArrowheads="1"/>
          </p:cNvSpPr>
          <p:nvPr/>
        </p:nvSpPr>
        <p:spPr bwMode="auto">
          <a:xfrm>
            <a:off x="1618781" y="333375"/>
            <a:ext cx="5925020" cy="1261884"/>
          </a:xfrm>
          <a:prstGeom prst="rect">
            <a:avLst/>
          </a:prstGeom>
          <a:noFill/>
          <a:ln w="9525">
            <a:noFill/>
            <a:miter lim="800000"/>
            <a:headEnd/>
            <a:tailEnd/>
          </a:ln>
        </p:spPr>
        <p:txBody>
          <a:bodyPr wrap="none">
            <a:spAutoFit/>
          </a:bodyPr>
          <a:lstStyle/>
          <a:p>
            <a:pPr algn="ctr"/>
            <a:r>
              <a:rPr lang="en-US" sz="4400" b="1" dirty="0">
                <a:solidFill>
                  <a:schemeClr val="accent6">
                    <a:lumMod val="40000"/>
                    <a:lumOff val="60000"/>
                  </a:schemeClr>
                </a:solidFill>
                <a:latin typeface="Arial" pitchFamily="34" charset="0"/>
                <a:cs typeface="Arial" pitchFamily="34" charset="0"/>
              </a:rPr>
              <a:t>Defining Discipleship</a:t>
            </a:r>
          </a:p>
          <a:p>
            <a:pPr algn="ctr"/>
            <a:r>
              <a:rPr lang="en-US" sz="3200" b="1" dirty="0" smtClean="0">
                <a:solidFill>
                  <a:schemeClr val="accent6">
                    <a:lumMod val="40000"/>
                    <a:lumOff val="60000"/>
                  </a:schemeClr>
                </a:solidFill>
                <a:latin typeface="Arial" pitchFamily="34" charset="0"/>
                <a:cs typeface="Arial" pitchFamily="34" charset="0"/>
              </a:rPr>
              <a:t>Matthew </a:t>
            </a:r>
            <a:r>
              <a:rPr lang="en-US" sz="3200" b="1" dirty="0">
                <a:solidFill>
                  <a:schemeClr val="accent6">
                    <a:lumMod val="40000"/>
                    <a:lumOff val="60000"/>
                  </a:schemeClr>
                </a:solidFill>
                <a:latin typeface="Arial" pitchFamily="34" charset="0"/>
                <a:cs typeface="Arial" pitchFamily="34" charset="0"/>
              </a:rPr>
              <a:t>16:24</a:t>
            </a:r>
          </a:p>
        </p:txBody>
      </p:sp>
      <p:sp>
        <p:nvSpPr>
          <p:cNvPr id="9" name="Text Box 7"/>
          <p:cNvSpPr txBox="1">
            <a:spLocks noChangeArrowheads="1"/>
          </p:cNvSpPr>
          <p:nvPr/>
        </p:nvSpPr>
        <p:spPr bwMode="auto">
          <a:xfrm>
            <a:off x="819455" y="2122944"/>
            <a:ext cx="7486345" cy="2677656"/>
          </a:xfrm>
          <a:prstGeom prst="rect">
            <a:avLst/>
          </a:prstGeom>
          <a:noFill/>
          <a:ln w="9525">
            <a:noFill/>
            <a:miter lim="800000"/>
            <a:headEnd/>
            <a:tailEnd/>
          </a:ln>
        </p:spPr>
        <p:txBody>
          <a:bodyPr wrap="none">
            <a:spAutoFit/>
          </a:bodyPr>
          <a:lstStyle/>
          <a:p>
            <a:pPr marL="228600" indent="-228600">
              <a:spcBef>
                <a:spcPts val="1200"/>
              </a:spcBef>
              <a:buFont typeface="Arial" pitchFamily="34" charset="0"/>
              <a:buChar char="•"/>
            </a:pPr>
            <a:r>
              <a:rPr lang="en-US" sz="3600" b="1" i="1" dirty="0">
                <a:solidFill>
                  <a:schemeClr val="accent6">
                    <a:lumMod val="20000"/>
                    <a:lumOff val="80000"/>
                  </a:schemeClr>
                </a:solidFill>
                <a:latin typeface="Arial" pitchFamily="34" charset="0"/>
                <a:cs typeface="Arial" pitchFamily="34" charset="0"/>
              </a:rPr>
              <a:t> </a:t>
            </a:r>
            <a:r>
              <a:rPr lang="en-US" sz="3200" i="1" dirty="0" smtClean="0">
                <a:solidFill>
                  <a:schemeClr val="accent6">
                    <a:lumMod val="60000"/>
                    <a:lumOff val="40000"/>
                  </a:schemeClr>
                </a:solidFill>
                <a:latin typeface="Arial" pitchFamily="34" charset="0"/>
                <a:cs typeface="Arial" pitchFamily="34" charset="0"/>
              </a:rPr>
              <a:t>“If"</a:t>
            </a:r>
            <a:r>
              <a:rPr lang="en-US" sz="3200" dirty="0" smtClean="0">
                <a:solidFill>
                  <a:schemeClr val="accent6">
                    <a:lumMod val="60000"/>
                    <a:lumOff val="40000"/>
                  </a:schemeClr>
                </a:solidFill>
                <a:latin typeface="Arial" pitchFamily="34" charset="0"/>
                <a:cs typeface="Arial" pitchFamily="34" charset="0"/>
              </a:rPr>
              <a:t> </a:t>
            </a:r>
            <a:r>
              <a:rPr lang="en-US" sz="3200" dirty="0">
                <a:solidFill>
                  <a:schemeClr val="accent6">
                    <a:lumMod val="60000"/>
                    <a:lumOff val="40000"/>
                  </a:schemeClr>
                </a:solidFill>
                <a:latin typeface="Arial" pitchFamily="34" charset="0"/>
                <a:cs typeface="Arial" pitchFamily="34" charset="0"/>
              </a:rPr>
              <a:t>- It is </a:t>
            </a:r>
            <a:r>
              <a:rPr lang="en-US" sz="3200" dirty="0" smtClean="0">
                <a:solidFill>
                  <a:schemeClr val="accent6">
                    <a:lumMod val="60000"/>
                    <a:lumOff val="40000"/>
                  </a:schemeClr>
                </a:solidFill>
                <a:latin typeface="Arial" pitchFamily="34" charset="0"/>
                <a:cs typeface="Arial" pitchFamily="34" charset="0"/>
              </a:rPr>
              <a:t>conditional.</a:t>
            </a:r>
          </a:p>
          <a:p>
            <a:pPr marL="228600" indent="-228600">
              <a:spcBef>
                <a:spcPts val="1200"/>
              </a:spcBef>
              <a:buFont typeface="Arial" pitchFamily="34" charset="0"/>
              <a:buChar char="•"/>
            </a:pPr>
            <a:r>
              <a:rPr lang="en-US" sz="3200" dirty="0" smtClean="0">
                <a:solidFill>
                  <a:schemeClr val="accent6">
                    <a:lumMod val="60000"/>
                    <a:lumOff val="40000"/>
                  </a:schemeClr>
                </a:solidFill>
                <a:latin typeface="Arial" pitchFamily="34" charset="0"/>
                <a:cs typeface="Arial" pitchFamily="34" charset="0"/>
              </a:rPr>
              <a:t> “</a:t>
            </a:r>
            <a:r>
              <a:rPr lang="en-US" sz="3200" i="1" dirty="0" smtClean="0">
                <a:solidFill>
                  <a:schemeClr val="accent6">
                    <a:lumMod val="60000"/>
                    <a:lumOff val="40000"/>
                  </a:schemeClr>
                </a:solidFill>
                <a:latin typeface="Arial" pitchFamily="34" charset="0"/>
                <a:cs typeface="Arial" pitchFamily="34" charset="0"/>
              </a:rPr>
              <a:t>anyone"</a:t>
            </a:r>
            <a:r>
              <a:rPr lang="en-US" sz="3200" dirty="0" smtClean="0">
                <a:solidFill>
                  <a:schemeClr val="accent6">
                    <a:lumMod val="60000"/>
                    <a:lumOff val="40000"/>
                  </a:schemeClr>
                </a:solidFill>
                <a:latin typeface="Arial" pitchFamily="34" charset="0"/>
                <a:cs typeface="Arial" pitchFamily="34" charset="0"/>
              </a:rPr>
              <a:t> - It is open to all.</a:t>
            </a:r>
          </a:p>
          <a:p>
            <a:pPr marL="228600" indent="-228600">
              <a:spcBef>
                <a:spcPts val="1200"/>
              </a:spcBef>
              <a:buFont typeface="Arial" pitchFamily="34" charset="0"/>
              <a:buChar char="•"/>
            </a:pPr>
            <a:r>
              <a:rPr lang="en-US" sz="3600" b="1" i="1" dirty="0" smtClean="0">
                <a:solidFill>
                  <a:schemeClr val="accent6">
                    <a:lumMod val="20000"/>
                    <a:lumOff val="80000"/>
                  </a:schemeClr>
                </a:solidFill>
                <a:latin typeface="Arial" pitchFamily="34" charset="0"/>
                <a:cs typeface="Arial" pitchFamily="34" charset="0"/>
              </a:rPr>
              <a:t> </a:t>
            </a:r>
            <a:r>
              <a:rPr lang="en-US" sz="4000" b="1" i="1" dirty="0" smtClean="0">
                <a:solidFill>
                  <a:schemeClr val="accent6">
                    <a:lumMod val="40000"/>
                    <a:lumOff val="60000"/>
                  </a:schemeClr>
                </a:solidFill>
                <a:latin typeface="Arial" pitchFamily="34" charset="0"/>
                <a:cs typeface="Arial" pitchFamily="34" charset="0"/>
              </a:rPr>
              <a:t>“deny himself"</a:t>
            </a:r>
            <a:r>
              <a:rPr lang="en-US" sz="4000" b="1" dirty="0" smtClean="0">
                <a:solidFill>
                  <a:schemeClr val="accent6">
                    <a:lumMod val="40000"/>
                    <a:lumOff val="60000"/>
                  </a:schemeClr>
                </a:solidFill>
                <a:latin typeface="Arial" pitchFamily="34" charset="0"/>
                <a:cs typeface="Arial" pitchFamily="34" charset="0"/>
              </a:rPr>
              <a:t> - It demands </a:t>
            </a:r>
            <a:br>
              <a:rPr lang="en-US" sz="4000" b="1" dirty="0" smtClean="0">
                <a:solidFill>
                  <a:schemeClr val="accent6">
                    <a:lumMod val="40000"/>
                    <a:lumOff val="60000"/>
                  </a:schemeClr>
                </a:solidFill>
                <a:latin typeface="Arial" pitchFamily="34" charset="0"/>
                <a:cs typeface="Arial" pitchFamily="34" charset="0"/>
              </a:rPr>
            </a:br>
            <a:r>
              <a:rPr lang="en-US" sz="4000" b="1" dirty="0" smtClean="0">
                <a:solidFill>
                  <a:schemeClr val="accent6">
                    <a:lumMod val="40000"/>
                    <a:lumOff val="60000"/>
                  </a:schemeClr>
                </a:solidFill>
                <a:latin typeface="Arial" pitchFamily="34" charset="0"/>
                <a:cs typeface="Arial" pitchFamily="34" charset="0"/>
              </a:rPr>
              <a:t>  total commitment.</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3000"/>
                                        <p:tgtEl>
                                          <p:spTgt spid="28674"/>
                                        </p:tgtEl>
                                      </p:cBhvr>
                                    </p:animEffect>
                                    <p:anim calcmode="lin" valueType="num">
                                      <p:cBhvr>
                                        <p:cTn id="8" dur="3000" fill="hold"/>
                                        <p:tgtEl>
                                          <p:spTgt spid="28674"/>
                                        </p:tgtEl>
                                        <p:attrNameLst>
                                          <p:attrName>ppt_x</p:attrName>
                                        </p:attrNameLst>
                                      </p:cBhvr>
                                      <p:tavLst>
                                        <p:tav tm="0">
                                          <p:val>
                                            <p:strVal val="#ppt_x"/>
                                          </p:val>
                                        </p:tav>
                                        <p:tav tm="100000">
                                          <p:val>
                                            <p:strVal val="#ppt_x"/>
                                          </p:val>
                                        </p:tav>
                                      </p:tavLst>
                                    </p:anim>
                                    <p:anim calcmode="lin" valueType="num">
                                      <p:cBhvr>
                                        <p:cTn id="9" dur="2694" decel="100000" fill="hold"/>
                                        <p:tgtEl>
                                          <p:spTgt spid="28674"/>
                                        </p:tgtEl>
                                        <p:attrNameLst>
                                          <p:attrName>ppt_y</p:attrName>
                                        </p:attrNameLst>
                                      </p:cBhvr>
                                      <p:tavLst>
                                        <p:tav tm="0">
                                          <p:val>
                                            <p:strVal val="#ppt_y+1"/>
                                          </p:val>
                                        </p:tav>
                                        <p:tav tm="100000">
                                          <p:val>
                                            <p:strVal val="#ppt_y-.03"/>
                                          </p:val>
                                        </p:tav>
                                      </p:tavLst>
                                    </p:anim>
                                    <p:anim calcmode="lin" valueType="num">
                                      <p:cBhvr>
                                        <p:cTn id="10" dur="300" accel="100000" fill="hold">
                                          <p:stCondLst>
                                            <p:cond delay="2694"/>
                                          </p:stCondLst>
                                        </p:cTn>
                                        <p:tgtEl>
                                          <p:spTgt spid="2867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nodePh="1">
                                  <p:stCondLst>
                                    <p:cond delay="0"/>
                                  </p:stCondLst>
                                  <p:endCondLst>
                                    <p:cond evt="begin" delay="0">
                                      <p:tn val="13"/>
                                    </p:cond>
                                  </p:endCondLst>
                                  <p:childTnLst>
                                    <p:set>
                                      <p:cBhvr>
                                        <p:cTn id="14" dur="1" fill="hold">
                                          <p:stCondLst>
                                            <p:cond delay="0"/>
                                          </p:stCondLst>
                                        </p:cTn>
                                        <p:tgtEl>
                                          <p:spTgt spid="28675">
                                            <p:txEl>
                                              <p:pRg st="0" end="0"/>
                                            </p:txEl>
                                          </p:spTgt>
                                        </p:tgtEl>
                                        <p:attrNameLst>
                                          <p:attrName>style.visibility</p:attrName>
                                        </p:attrNameLst>
                                      </p:cBhvr>
                                      <p:to>
                                        <p:strVal val="visible"/>
                                      </p:to>
                                    </p:set>
                                    <p:animEffect transition="in" filter="fade">
                                      <p:cBhvr>
                                        <p:cTn id="15" dur="5000"/>
                                        <p:tgtEl>
                                          <p:spTgt spid="28675">
                                            <p:txEl>
                                              <p:pRg st="0" end="0"/>
                                            </p:txEl>
                                          </p:spTgt>
                                        </p:tgtEl>
                                      </p:cBhvr>
                                    </p:animEffect>
                                    <p:anim calcmode="lin" valueType="num">
                                      <p:cBhvr>
                                        <p:cTn id="16" dur="50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p:cTn id="17" dur="4490" decel="100000" fill="hold"/>
                                        <p:tgtEl>
                                          <p:spTgt spid="28675">
                                            <p:txEl>
                                              <p:pRg st="0" end="0"/>
                                            </p:txEl>
                                          </p:spTgt>
                                        </p:tgtEl>
                                        <p:attrNameLst>
                                          <p:attrName>ppt_y</p:attrName>
                                        </p:attrNameLst>
                                      </p:cBhvr>
                                      <p:tavLst>
                                        <p:tav tm="0">
                                          <p:val>
                                            <p:strVal val="#ppt_y+1"/>
                                          </p:val>
                                        </p:tav>
                                        <p:tav tm="100000">
                                          <p:val>
                                            <p:strVal val="#ppt_y-.03"/>
                                          </p:val>
                                        </p:tav>
                                      </p:tavLst>
                                    </p:anim>
                                    <p:anim calcmode="lin" valueType="num">
                                      <p:cBhvr>
                                        <p:cTn id="18" dur="500" accel="100000" fill="hold">
                                          <p:stCondLst>
                                            <p:cond delay="4490"/>
                                          </p:stCondLst>
                                        </p:cTn>
                                        <p:tgtEl>
                                          <p:spTgt spid="28675">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p:txBody>
          <a:bodyPr/>
          <a:lstStyle/>
          <a:p>
            <a:pPr eaLnBrk="1" hangingPunct="1"/>
            <a:endParaRPr lang="en-US" smtClean="0"/>
          </a:p>
        </p:txBody>
      </p:sp>
      <p:sp>
        <p:nvSpPr>
          <p:cNvPr id="29699" name="Rectangle 3"/>
          <p:cNvSpPr>
            <a:spLocks noGrp="1" noChangeArrowheads="1"/>
          </p:cNvSpPr>
          <p:nvPr>
            <p:ph type="subTitle" idx="1"/>
          </p:nvPr>
        </p:nvSpPr>
        <p:spPr/>
        <p:txBody>
          <a:bodyPr/>
          <a:lstStyle/>
          <a:p>
            <a:pPr eaLnBrk="1" hangingPunct="1"/>
            <a:endParaRPr lang="en-US" smtClean="0"/>
          </a:p>
        </p:txBody>
      </p:sp>
      <p:pic>
        <p:nvPicPr>
          <p:cNvPr id="7172" name="Picture 4" descr=" (49 kb)"/>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173" name="Text Box 5"/>
          <p:cNvSpPr txBox="1">
            <a:spLocks noChangeArrowheads="1"/>
          </p:cNvSpPr>
          <p:nvPr/>
        </p:nvSpPr>
        <p:spPr bwMode="auto">
          <a:xfrm>
            <a:off x="1736725" y="417513"/>
            <a:ext cx="184150" cy="366712"/>
          </a:xfrm>
          <a:prstGeom prst="rect">
            <a:avLst/>
          </a:prstGeom>
          <a:noFill/>
          <a:ln w="9525">
            <a:noFill/>
            <a:miter lim="800000"/>
            <a:headEnd/>
            <a:tailEnd/>
          </a:ln>
        </p:spPr>
        <p:txBody>
          <a:bodyPr wrap="none">
            <a:spAutoFit/>
          </a:bodyPr>
          <a:lstStyle/>
          <a:p>
            <a:endParaRPr lang="en-US"/>
          </a:p>
        </p:txBody>
      </p:sp>
      <p:sp>
        <p:nvSpPr>
          <p:cNvPr id="7175" name="Text Box 7"/>
          <p:cNvSpPr txBox="1">
            <a:spLocks noChangeArrowheads="1"/>
          </p:cNvSpPr>
          <p:nvPr/>
        </p:nvSpPr>
        <p:spPr bwMode="auto">
          <a:xfrm>
            <a:off x="533400" y="1879600"/>
            <a:ext cx="8153400" cy="3631763"/>
          </a:xfrm>
          <a:prstGeom prst="rect">
            <a:avLst/>
          </a:prstGeom>
          <a:noFill/>
          <a:ln w="9525">
            <a:noFill/>
            <a:miter lim="800000"/>
            <a:headEnd/>
            <a:tailEnd/>
          </a:ln>
        </p:spPr>
        <p:txBody>
          <a:bodyPr wrap="square">
            <a:spAutoFit/>
          </a:bodyPr>
          <a:lstStyle/>
          <a:p>
            <a:pPr marL="228600" indent="-228600">
              <a:spcBef>
                <a:spcPts val="1200"/>
              </a:spcBef>
              <a:buFont typeface="Arial" pitchFamily="34" charset="0"/>
              <a:buChar char="•"/>
            </a:pPr>
            <a:r>
              <a:rPr lang="en-US" sz="3200" i="1" dirty="0">
                <a:solidFill>
                  <a:schemeClr val="accent6">
                    <a:lumMod val="60000"/>
                    <a:lumOff val="40000"/>
                  </a:schemeClr>
                </a:solidFill>
                <a:latin typeface="Arial" pitchFamily="34" charset="0"/>
                <a:cs typeface="Arial" pitchFamily="34" charset="0"/>
              </a:rPr>
              <a:t>"</a:t>
            </a:r>
            <a:r>
              <a:rPr lang="en-US" sz="3200" i="1" dirty="0" smtClean="0">
                <a:solidFill>
                  <a:schemeClr val="accent6">
                    <a:lumMod val="60000"/>
                    <a:lumOff val="40000"/>
                  </a:schemeClr>
                </a:solidFill>
                <a:latin typeface="Arial" pitchFamily="34" charset="0"/>
                <a:cs typeface="Arial" pitchFamily="34" charset="0"/>
              </a:rPr>
              <a:t>If"</a:t>
            </a:r>
            <a:r>
              <a:rPr lang="en-US" sz="3200" dirty="0" smtClean="0">
                <a:solidFill>
                  <a:schemeClr val="accent6">
                    <a:lumMod val="60000"/>
                    <a:lumOff val="40000"/>
                  </a:schemeClr>
                </a:solidFill>
                <a:latin typeface="Arial" pitchFamily="34" charset="0"/>
                <a:cs typeface="Arial" pitchFamily="34" charset="0"/>
              </a:rPr>
              <a:t> </a:t>
            </a:r>
            <a:r>
              <a:rPr lang="en-US" sz="3200" dirty="0">
                <a:solidFill>
                  <a:schemeClr val="accent6">
                    <a:lumMod val="60000"/>
                    <a:lumOff val="40000"/>
                  </a:schemeClr>
                </a:solidFill>
                <a:latin typeface="Arial" pitchFamily="34" charset="0"/>
                <a:cs typeface="Arial" pitchFamily="34" charset="0"/>
              </a:rPr>
              <a:t>- It is conditional</a:t>
            </a:r>
          </a:p>
          <a:p>
            <a:pPr marL="228600" indent="-228600">
              <a:spcBef>
                <a:spcPts val="1200"/>
              </a:spcBef>
              <a:buFont typeface="Arial" pitchFamily="34" charset="0"/>
              <a:buChar char="•"/>
            </a:pPr>
            <a:r>
              <a:rPr lang="en-US" sz="3200" i="1" dirty="0">
                <a:solidFill>
                  <a:schemeClr val="accent6">
                    <a:lumMod val="60000"/>
                    <a:lumOff val="40000"/>
                  </a:schemeClr>
                </a:solidFill>
                <a:latin typeface="Arial" pitchFamily="34" charset="0"/>
                <a:cs typeface="Arial" pitchFamily="34" charset="0"/>
              </a:rPr>
              <a:t>"</a:t>
            </a:r>
            <a:r>
              <a:rPr lang="en-US" sz="3200" i="1" dirty="0" smtClean="0">
                <a:solidFill>
                  <a:schemeClr val="accent6">
                    <a:lumMod val="60000"/>
                    <a:lumOff val="40000"/>
                  </a:schemeClr>
                </a:solidFill>
                <a:latin typeface="Arial" pitchFamily="34" charset="0"/>
                <a:cs typeface="Arial" pitchFamily="34" charset="0"/>
              </a:rPr>
              <a:t>anyone"</a:t>
            </a:r>
            <a:r>
              <a:rPr lang="en-US" sz="3200" dirty="0" smtClean="0">
                <a:solidFill>
                  <a:schemeClr val="accent6">
                    <a:lumMod val="60000"/>
                    <a:lumOff val="40000"/>
                  </a:schemeClr>
                </a:solidFill>
                <a:latin typeface="Arial" pitchFamily="34" charset="0"/>
                <a:cs typeface="Arial" pitchFamily="34" charset="0"/>
              </a:rPr>
              <a:t> </a:t>
            </a:r>
            <a:r>
              <a:rPr lang="en-US" sz="3200" dirty="0">
                <a:solidFill>
                  <a:schemeClr val="accent6">
                    <a:lumMod val="60000"/>
                    <a:lumOff val="40000"/>
                  </a:schemeClr>
                </a:solidFill>
                <a:latin typeface="Arial" pitchFamily="34" charset="0"/>
                <a:cs typeface="Arial" pitchFamily="34" charset="0"/>
              </a:rPr>
              <a:t>- It is open to all</a:t>
            </a:r>
            <a:r>
              <a:rPr lang="en-US" sz="3200" b="1" dirty="0">
                <a:solidFill>
                  <a:schemeClr val="accent6">
                    <a:lumMod val="60000"/>
                    <a:lumOff val="40000"/>
                  </a:schemeClr>
                </a:solidFill>
                <a:latin typeface="Arial" pitchFamily="34" charset="0"/>
                <a:cs typeface="Arial" pitchFamily="34" charset="0"/>
              </a:rPr>
              <a:t> </a:t>
            </a:r>
          </a:p>
          <a:p>
            <a:pPr marL="228600" indent="-228600">
              <a:spcBef>
                <a:spcPts val="1200"/>
              </a:spcBef>
              <a:buFont typeface="Arial" pitchFamily="34" charset="0"/>
              <a:buChar char="•"/>
            </a:pPr>
            <a:r>
              <a:rPr lang="en-US" sz="3200" i="1" dirty="0" smtClean="0">
                <a:solidFill>
                  <a:schemeClr val="accent6">
                    <a:lumMod val="60000"/>
                    <a:lumOff val="40000"/>
                  </a:schemeClr>
                </a:solidFill>
                <a:latin typeface="Arial" pitchFamily="34" charset="0"/>
                <a:cs typeface="Arial" pitchFamily="34" charset="0"/>
              </a:rPr>
              <a:t>“deny himself"</a:t>
            </a:r>
            <a:r>
              <a:rPr lang="en-US" sz="3200" dirty="0" smtClean="0">
                <a:solidFill>
                  <a:schemeClr val="accent6">
                    <a:lumMod val="60000"/>
                    <a:lumOff val="40000"/>
                  </a:schemeClr>
                </a:solidFill>
                <a:latin typeface="Arial" pitchFamily="34" charset="0"/>
                <a:cs typeface="Arial" pitchFamily="34" charset="0"/>
              </a:rPr>
              <a:t> – It demands total </a:t>
            </a:r>
            <a:br>
              <a:rPr lang="en-US" sz="3200" dirty="0" smtClean="0">
                <a:solidFill>
                  <a:schemeClr val="accent6">
                    <a:lumMod val="60000"/>
                    <a:lumOff val="40000"/>
                  </a:schemeClr>
                </a:solidFill>
                <a:latin typeface="Arial" pitchFamily="34" charset="0"/>
                <a:cs typeface="Arial" pitchFamily="34" charset="0"/>
              </a:rPr>
            </a:br>
            <a:r>
              <a:rPr lang="en-US" sz="3200" dirty="0" smtClean="0">
                <a:solidFill>
                  <a:schemeClr val="accent6">
                    <a:lumMod val="60000"/>
                    <a:lumOff val="40000"/>
                  </a:schemeClr>
                </a:solidFill>
                <a:latin typeface="Arial" pitchFamily="34" charset="0"/>
                <a:cs typeface="Arial" pitchFamily="34" charset="0"/>
              </a:rPr>
              <a:t> commitment</a:t>
            </a:r>
            <a:r>
              <a:rPr lang="en-US" sz="1000" dirty="0" smtClean="0">
                <a:solidFill>
                  <a:schemeClr val="accent6">
                    <a:lumMod val="60000"/>
                    <a:lumOff val="40000"/>
                  </a:schemeClr>
                </a:solidFill>
                <a:latin typeface="Arial" pitchFamily="34" charset="0"/>
                <a:cs typeface="Arial" pitchFamily="34" charset="0"/>
              </a:rPr>
              <a:t> </a:t>
            </a:r>
            <a:r>
              <a:rPr lang="en-US" sz="3200" b="1" dirty="0" smtClean="0">
                <a:solidFill>
                  <a:schemeClr val="accent6">
                    <a:lumMod val="60000"/>
                    <a:lumOff val="40000"/>
                  </a:schemeClr>
                </a:solidFill>
                <a:latin typeface="Arial" pitchFamily="34" charset="0"/>
                <a:cs typeface="Arial" pitchFamily="34" charset="0"/>
              </a:rPr>
              <a:t>.</a:t>
            </a:r>
            <a:endParaRPr lang="en-US" sz="3200" b="1" dirty="0">
              <a:solidFill>
                <a:schemeClr val="accent6">
                  <a:lumMod val="60000"/>
                  <a:lumOff val="40000"/>
                </a:schemeClr>
              </a:solidFill>
              <a:latin typeface="Arial" pitchFamily="34" charset="0"/>
              <a:cs typeface="Arial" pitchFamily="34" charset="0"/>
            </a:endParaRPr>
          </a:p>
          <a:p>
            <a:pPr marL="228600" indent="-228600">
              <a:spcBef>
                <a:spcPts val="1200"/>
              </a:spcBef>
              <a:buFont typeface="Arial" pitchFamily="34" charset="0"/>
              <a:buChar char="•"/>
            </a:pPr>
            <a:r>
              <a:rPr lang="en-US" sz="3600" b="1" i="1" dirty="0" smtClean="0">
                <a:solidFill>
                  <a:schemeClr val="accent6">
                    <a:lumMod val="40000"/>
                    <a:lumOff val="60000"/>
                  </a:schemeClr>
                </a:solidFill>
                <a:latin typeface="Arial" pitchFamily="34" charset="0"/>
                <a:cs typeface="Arial" pitchFamily="34" charset="0"/>
              </a:rPr>
              <a:t>“his cross"</a:t>
            </a:r>
            <a:r>
              <a:rPr lang="en-US" sz="3600" b="1" dirty="0" smtClean="0">
                <a:solidFill>
                  <a:schemeClr val="accent6">
                    <a:lumMod val="40000"/>
                    <a:lumOff val="60000"/>
                  </a:schemeClr>
                </a:solidFill>
                <a:latin typeface="Arial" pitchFamily="34" charset="0"/>
                <a:cs typeface="Arial" pitchFamily="34" charset="0"/>
              </a:rPr>
              <a:t> – Requires personal</a:t>
            </a:r>
            <a:br>
              <a:rPr lang="en-US" sz="3600" b="1" dirty="0" smtClean="0">
                <a:solidFill>
                  <a:schemeClr val="accent6">
                    <a:lumMod val="40000"/>
                    <a:lumOff val="60000"/>
                  </a:schemeClr>
                </a:solidFill>
                <a:latin typeface="Arial" pitchFamily="34" charset="0"/>
                <a:cs typeface="Arial" pitchFamily="34" charset="0"/>
              </a:rPr>
            </a:br>
            <a:r>
              <a:rPr lang="en-US" sz="3600" b="1" dirty="0" smtClean="0">
                <a:solidFill>
                  <a:schemeClr val="accent6">
                    <a:lumMod val="40000"/>
                    <a:lumOff val="60000"/>
                  </a:schemeClr>
                </a:solidFill>
                <a:latin typeface="Arial" pitchFamily="34" charset="0"/>
                <a:cs typeface="Arial" pitchFamily="34" charset="0"/>
              </a:rPr>
              <a:t> sacrifice.</a:t>
            </a:r>
            <a:endParaRPr lang="en-US" sz="3600" b="1" dirty="0">
              <a:solidFill>
                <a:schemeClr val="accent6">
                  <a:lumMod val="40000"/>
                  <a:lumOff val="60000"/>
                </a:schemeClr>
              </a:solidFill>
              <a:latin typeface="Arial" pitchFamily="34" charset="0"/>
              <a:cs typeface="Arial" pitchFamily="34" charset="0"/>
            </a:endParaRPr>
          </a:p>
        </p:txBody>
      </p:sp>
      <p:sp>
        <p:nvSpPr>
          <p:cNvPr id="8" name="Text Box 6"/>
          <p:cNvSpPr txBox="1">
            <a:spLocks noChangeArrowheads="1"/>
          </p:cNvSpPr>
          <p:nvPr/>
        </p:nvSpPr>
        <p:spPr bwMode="auto">
          <a:xfrm>
            <a:off x="1618781" y="333375"/>
            <a:ext cx="5925020" cy="1261884"/>
          </a:xfrm>
          <a:prstGeom prst="rect">
            <a:avLst/>
          </a:prstGeom>
          <a:noFill/>
          <a:ln w="9525">
            <a:noFill/>
            <a:miter lim="800000"/>
            <a:headEnd/>
            <a:tailEnd/>
          </a:ln>
        </p:spPr>
        <p:txBody>
          <a:bodyPr wrap="none">
            <a:spAutoFit/>
          </a:bodyPr>
          <a:lstStyle/>
          <a:p>
            <a:pPr algn="ctr"/>
            <a:r>
              <a:rPr lang="en-US" sz="4400" b="1" dirty="0">
                <a:solidFill>
                  <a:schemeClr val="accent6">
                    <a:lumMod val="40000"/>
                    <a:lumOff val="60000"/>
                  </a:schemeClr>
                </a:solidFill>
                <a:latin typeface="Arial" pitchFamily="34" charset="0"/>
                <a:cs typeface="Arial" pitchFamily="34" charset="0"/>
              </a:rPr>
              <a:t>Defining Discipleship</a:t>
            </a:r>
          </a:p>
          <a:p>
            <a:pPr algn="ctr"/>
            <a:r>
              <a:rPr lang="en-US" sz="3200" b="1" dirty="0" smtClean="0">
                <a:solidFill>
                  <a:schemeClr val="accent6">
                    <a:lumMod val="40000"/>
                    <a:lumOff val="60000"/>
                  </a:schemeClr>
                </a:solidFill>
                <a:latin typeface="Arial" pitchFamily="34" charset="0"/>
                <a:cs typeface="Arial" pitchFamily="34" charset="0"/>
              </a:rPr>
              <a:t>Matthew </a:t>
            </a:r>
            <a:r>
              <a:rPr lang="en-US" sz="3200" b="1" dirty="0">
                <a:solidFill>
                  <a:schemeClr val="accent6">
                    <a:lumMod val="40000"/>
                    <a:lumOff val="60000"/>
                  </a:schemeClr>
                </a:solidFill>
                <a:latin typeface="Arial" pitchFamily="34" charset="0"/>
                <a:cs typeface="Arial" pitchFamily="34" charset="0"/>
              </a:rPr>
              <a:t>16:24</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29698"/>
                                        </p:tgtEl>
                                        <p:attrNameLst>
                                          <p:attrName>style.visibility</p:attrName>
                                        </p:attrNameLst>
                                      </p:cBhvr>
                                      <p:to>
                                        <p:strVal val="visible"/>
                                      </p:to>
                                    </p:set>
                                    <p:animEffect transition="in" filter="fade">
                                      <p:cBhvr>
                                        <p:cTn id="7" dur="3000"/>
                                        <p:tgtEl>
                                          <p:spTgt spid="29698"/>
                                        </p:tgtEl>
                                      </p:cBhvr>
                                    </p:animEffect>
                                    <p:anim calcmode="lin" valueType="num">
                                      <p:cBhvr>
                                        <p:cTn id="8" dur="3000" fill="hold"/>
                                        <p:tgtEl>
                                          <p:spTgt spid="29698"/>
                                        </p:tgtEl>
                                        <p:attrNameLst>
                                          <p:attrName>ppt_x</p:attrName>
                                        </p:attrNameLst>
                                      </p:cBhvr>
                                      <p:tavLst>
                                        <p:tav tm="0">
                                          <p:val>
                                            <p:strVal val="#ppt_x"/>
                                          </p:val>
                                        </p:tav>
                                        <p:tav tm="100000">
                                          <p:val>
                                            <p:strVal val="#ppt_x"/>
                                          </p:val>
                                        </p:tav>
                                      </p:tavLst>
                                    </p:anim>
                                    <p:anim calcmode="lin" valueType="num">
                                      <p:cBhvr>
                                        <p:cTn id="9" dur="2694" decel="100000" fill="hold"/>
                                        <p:tgtEl>
                                          <p:spTgt spid="29698"/>
                                        </p:tgtEl>
                                        <p:attrNameLst>
                                          <p:attrName>ppt_y</p:attrName>
                                        </p:attrNameLst>
                                      </p:cBhvr>
                                      <p:tavLst>
                                        <p:tav tm="0">
                                          <p:val>
                                            <p:strVal val="#ppt_y+1"/>
                                          </p:val>
                                        </p:tav>
                                        <p:tav tm="100000">
                                          <p:val>
                                            <p:strVal val="#ppt_y-.03"/>
                                          </p:val>
                                        </p:tav>
                                      </p:tavLst>
                                    </p:anim>
                                    <p:anim calcmode="lin" valueType="num">
                                      <p:cBhvr>
                                        <p:cTn id="10" dur="300" accel="100000" fill="hold">
                                          <p:stCondLst>
                                            <p:cond delay="2694"/>
                                          </p:stCondLst>
                                        </p:cTn>
                                        <p:tgtEl>
                                          <p:spTgt spid="2969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nodePh="1">
                                  <p:stCondLst>
                                    <p:cond delay="0"/>
                                  </p:stCondLst>
                                  <p:endCondLst>
                                    <p:cond evt="begin" delay="0">
                                      <p:tn val="13"/>
                                    </p:cond>
                                  </p:endCondLst>
                                  <p:childTnLst>
                                    <p:set>
                                      <p:cBhvr>
                                        <p:cTn id="14" dur="1" fill="hold">
                                          <p:stCondLst>
                                            <p:cond delay="0"/>
                                          </p:stCondLst>
                                        </p:cTn>
                                        <p:tgtEl>
                                          <p:spTgt spid="29699">
                                            <p:txEl>
                                              <p:pRg st="0" end="0"/>
                                            </p:txEl>
                                          </p:spTgt>
                                        </p:tgtEl>
                                        <p:attrNameLst>
                                          <p:attrName>style.visibility</p:attrName>
                                        </p:attrNameLst>
                                      </p:cBhvr>
                                      <p:to>
                                        <p:strVal val="visible"/>
                                      </p:to>
                                    </p:set>
                                    <p:animEffect transition="in" filter="fade">
                                      <p:cBhvr>
                                        <p:cTn id="15" dur="5000"/>
                                        <p:tgtEl>
                                          <p:spTgt spid="29699">
                                            <p:txEl>
                                              <p:pRg st="0" end="0"/>
                                            </p:txEl>
                                          </p:spTgt>
                                        </p:tgtEl>
                                      </p:cBhvr>
                                    </p:animEffect>
                                    <p:anim calcmode="lin" valueType="num">
                                      <p:cBhvr>
                                        <p:cTn id="16" dur="50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p:cTn id="17" dur="4490" decel="100000" fill="hold"/>
                                        <p:tgtEl>
                                          <p:spTgt spid="29699">
                                            <p:txEl>
                                              <p:pRg st="0" end="0"/>
                                            </p:txEl>
                                          </p:spTgt>
                                        </p:tgtEl>
                                        <p:attrNameLst>
                                          <p:attrName>ppt_y</p:attrName>
                                        </p:attrNameLst>
                                      </p:cBhvr>
                                      <p:tavLst>
                                        <p:tav tm="0">
                                          <p:val>
                                            <p:strVal val="#ppt_y+1"/>
                                          </p:val>
                                        </p:tav>
                                        <p:tav tm="100000">
                                          <p:val>
                                            <p:strVal val="#ppt_y-.03"/>
                                          </p:val>
                                        </p:tav>
                                      </p:tavLst>
                                    </p:anim>
                                    <p:anim calcmode="lin" valueType="num">
                                      <p:cBhvr>
                                        <p:cTn id="18" dur="500" accel="100000" fill="hold">
                                          <p:stCondLst>
                                            <p:cond delay="4490"/>
                                          </p:stCondLst>
                                        </p:cTn>
                                        <p:tgtEl>
                                          <p:spTgt spid="29699">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p:txBody>
          <a:bodyPr/>
          <a:lstStyle/>
          <a:p>
            <a:pPr eaLnBrk="1" hangingPunct="1"/>
            <a:endParaRPr lang="en-US" smtClean="0"/>
          </a:p>
        </p:txBody>
      </p:sp>
      <p:sp>
        <p:nvSpPr>
          <p:cNvPr id="30723" name="Rectangle 3"/>
          <p:cNvSpPr>
            <a:spLocks noGrp="1" noChangeArrowheads="1"/>
          </p:cNvSpPr>
          <p:nvPr>
            <p:ph type="subTitle" idx="1"/>
          </p:nvPr>
        </p:nvSpPr>
        <p:spPr/>
        <p:txBody>
          <a:bodyPr/>
          <a:lstStyle/>
          <a:p>
            <a:pPr eaLnBrk="1" hangingPunct="1"/>
            <a:endParaRPr lang="en-US" smtClean="0"/>
          </a:p>
        </p:txBody>
      </p:sp>
      <p:pic>
        <p:nvPicPr>
          <p:cNvPr id="8196" name="Picture 4" descr=" (49 kb)"/>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8197" name="Text Box 5"/>
          <p:cNvSpPr txBox="1">
            <a:spLocks noChangeArrowheads="1"/>
          </p:cNvSpPr>
          <p:nvPr/>
        </p:nvSpPr>
        <p:spPr bwMode="auto">
          <a:xfrm>
            <a:off x="1736725" y="417513"/>
            <a:ext cx="184150" cy="366712"/>
          </a:xfrm>
          <a:prstGeom prst="rect">
            <a:avLst/>
          </a:prstGeom>
          <a:noFill/>
          <a:ln w="9525">
            <a:noFill/>
            <a:miter lim="800000"/>
            <a:headEnd/>
            <a:tailEnd/>
          </a:ln>
        </p:spPr>
        <p:txBody>
          <a:bodyPr wrap="none">
            <a:spAutoFit/>
          </a:bodyPr>
          <a:lstStyle/>
          <a:p>
            <a:endParaRPr lang="en-US"/>
          </a:p>
        </p:txBody>
      </p:sp>
      <p:sp>
        <p:nvSpPr>
          <p:cNvPr id="8199" name="Text Box 7"/>
          <p:cNvSpPr txBox="1">
            <a:spLocks noChangeArrowheads="1"/>
          </p:cNvSpPr>
          <p:nvPr/>
        </p:nvSpPr>
        <p:spPr bwMode="auto">
          <a:xfrm>
            <a:off x="723390" y="1879600"/>
            <a:ext cx="7734810" cy="3724096"/>
          </a:xfrm>
          <a:prstGeom prst="rect">
            <a:avLst/>
          </a:prstGeom>
          <a:noFill/>
          <a:ln w="9525">
            <a:noFill/>
            <a:miter lim="800000"/>
            <a:headEnd/>
            <a:tailEnd/>
          </a:ln>
        </p:spPr>
        <p:txBody>
          <a:bodyPr wrap="none">
            <a:spAutoFit/>
          </a:bodyPr>
          <a:lstStyle/>
          <a:p>
            <a:pPr marL="228600" indent="-228600">
              <a:spcBef>
                <a:spcPts val="1200"/>
              </a:spcBef>
              <a:buFont typeface="Arial" pitchFamily="34" charset="0"/>
              <a:buChar char="•"/>
            </a:pPr>
            <a:r>
              <a:rPr lang="en-US" sz="3200" i="1" dirty="0">
                <a:solidFill>
                  <a:schemeClr val="accent6">
                    <a:lumMod val="60000"/>
                    <a:lumOff val="40000"/>
                  </a:schemeClr>
                </a:solidFill>
                <a:latin typeface="Arial" pitchFamily="34" charset="0"/>
                <a:cs typeface="Arial" pitchFamily="34" charset="0"/>
              </a:rPr>
              <a:t>"</a:t>
            </a:r>
            <a:r>
              <a:rPr lang="en-US" sz="3200" i="1" dirty="0" smtClean="0">
                <a:solidFill>
                  <a:schemeClr val="accent6">
                    <a:lumMod val="60000"/>
                    <a:lumOff val="40000"/>
                  </a:schemeClr>
                </a:solidFill>
                <a:latin typeface="Arial" pitchFamily="34" charset="0"/>
                <a:cs typeface="Arial" pitchFamily="34" charset="0"/>
              </a:rPr>
              <a:t>If"</a:t>
            </a:r>
            <a:r>
              <a:rPr lang="en-US" sz="3200" dirty="0" smtClean="0">
                <a:solidFill>
                  <a:schemeClr val="accent6">
                    <a:lumMod val="60000"/>
                    <a:lumOff val="40000"/>
                  </a:schemeClr>
                </a:solidFill>
                <a:latin typeface="Arial" pitchFamily="34" charset="0"/>
                <a:cs typeface="Arial" pitchFamily="34" charset="0"/>
              </a:rPr>
              <a:t> </a:t>
            </a:r>
            <a:r>
              <a:rPr lang="en-US" sz="3200" dirty="0">
                <a:solidFill>
                  <a:schemeClr val="accent6">
                    <a:lumMod val="60000"/>
                    <a:lumOff val="40000"/>
                  </a:schemeClr>
                </a:solidFill>
                <a:latin typeface="Arial" pitchFamily="34" charset="0"/>
                <a:cs typeface="Arial" pitchFamily="34" charset="0"/>
              </a:rPr>
              <a:t>- It is conditional</a:t>
            </a:r>
          </a:p>
          <a:p>
            <a:pPr marL="228600" indent="-228600">
              <a:spcBef>
                <a:spcPts val="1200"/>
              </a:spcBef>
              <a:buFont typeface="Arial" pitchFamily="34" charset="0"/>
              <a:buChar char="•"/>
            </a:pPr>
            <a:r>
              <a:rPr lang="en-US" sz="3200" i="1" dirty="0">
                <a:solidFill>
                  <a:schemeClr val="accent6">
                    <a:lumMod val="60000"/>
                    <a:lumOff val="40000"/>
                  </a:schemeClr>
                </a:solidFill>
                <a:latin typeface="Arial" pitchFamily="34" charset="0"/>
                <a:cs typeface="Arial" pitchFamily="34" charset="0"/>
              </a:rPr>
              <a:t>"</a:t>
            </a:r>
            <a:r>
              <a:rPr lang="en-US" sz="3200" i="1" dirty="0" smtClean="0">
                <a:solidFill>
                  <a:schemeClr val="accent6">
                    <a:lumMod val="60000"/>
                    <a:lumOff val="40000"/>
                  </a:schemeClr>
                </a:solidFill>
                <a:latin typeface="Arial" pitchFamily="34" charset="0"/>
                <a:cs typeface="Arial" pitchFamily="34" charset="0"/>
              </a:rPr>
              <a:t>anyone"</a:t>
            </a:r>
            <a:r>
              <a:rPr lang="en-US" sz="3200" dirty="0" smtClean="0">
                <a:solidFill>
                  <a:schemeClr val="accent6">
                    <a:lumMod val="60000"/>
                    <a:lumOff val="40000"/>
                  </a:schemeClr>
                </a:solidFill>
                <a:latin typeface="Arial" pitchFamily="34" charset="0"/>
                <a:cs typeface="Arial" pitchFamily="34" charset="0"/>
              </a:rPr>
              <a:t> </a:t>
            </a:r>
            <a:r>
              <a:rPr lang="en-US" sz="3200" dirty="0">
                <a:solidFill>
                  <a:schemeClr val="accent6">
                    <a:lumMod val="60000"/>
                    <a:lumOff val="40000"/>
                  </a:schemeClr>
                </a:solidFill>
                <a:latin typeface="Arial" pitchFamily="34" charset="0"/>
                <a:cs typeface="Arial" pitchFamily="34" charset="0"/>
              </a:rPr>
              <a:t>- It is open to all</a:t>
            </a:r>
          </a:p>
          <a:p>
            <a:pPr marL="228600" indent="-228600">
              <a:spcBef>
                <a:spcPts val="1200"/>
              </a:spcBef>
              <a:buFont typeface="Arial" pitchFamily="34" charset="0"/>
              <a:buChar char="•"/>
            </a:pPr>
            <a:r>
              <a:rPr lang="en-US" sz="3200" i="1" dirty="0" smtClean="0">
                <a:solidFill>
                  <a:schemeClr val="accent6">
                    <a:lumMod val="60000"/>
                    <a:lumOff val="40000"/>
                  </a:schemeClr>
                </a:solidFill>
                <a:latin typeface="Arial" pitchFamily="34" charset="0"/>
                <a:cs typeface="Arial" pitchFamily="34" charset="0"/>
              </a:rPr>
              <a:t>“deny </a:t>
            </a:r>
            <a:r>
              <a:rPr lang="en-US" sz="3200" i="1" dirty="0">
                <a:solidFill>
                  <a:schemeClr val="accent6">
                    <a:lumMod val="60000"/>
                    <a:lumOff val="40000"/>
                  </a:schemeClr>
                </a:solidFill>
                <a:latin typeface="Arial" pitchFamily="34" charset="0"/>
                <a:cs typeface="Arial" pitchFamily="34" charset="0"/>
              </a:rPr>
              <a:t>himself </a:t>
            </a:r>
            <a:r>
              <a:rPr lang="en-US" sz="3200" i="1" dirty="0" smtClean="0">
                <a:solidFill>
                  <a:schemeClr val="accent6">
                    <a:lumMod val="60000"/>
                    <a:lumOff val="40000"/>
                  </a:schemeClr>
                </a:solidFill>
                <a:latin typeface="Arial" pitchFamily="34" charset="0"/>
                <a:cs typeface="Arial" pitchFamily="34" charset="0"/>
              </a:rPr>
              <a:t>"</a:t>
            </a:r>
            <a:r>
              <a:rPr lang="en-US" sz="3200" dirty="0" smtClean="0">
                <a:solidFill>
                  <a:schemeClr val="accent6">
                    <a:lumMod val="60000"/>
                    <a:lumOff val="40000"/>
                  </a:schemeClr>
                </a:solidFill>
                <a:latin typeface="Arial" pitchFamily="34" charset="0"/>
                <a:cs typeface="Arial" pitchFamily="34" charset="0"/>
              </a:rPr>
              <a:t> </a:t>
            </a:r>
            <a:r>
              <a:rPr lang="en-US" sz="3200" dirty="0">
                <a:solidFill>
                  <a:schemeClr val="accent6">
                    <a:lumMod val="60000"/>
                    <a:lumOff val="40000"/>
                  </a:schemeClr>
                </a:solidFill>
                <a:latin typeface="Arial" pitchFamily="34" charset="0"/>
                <a:cs typeface="Arial" pitchFamily="34" charset="0"/>
              </a:rPr>
              <a:t>- It demands </a:t>
            </a:r>
            <a:r>
              <a:rPr lang="en-US" sz="3200" dirty="0" smtClean="0">
                <a:solidFill>
                  <a:schemeClr val="accent6">
                    <a:lumMod val="60000"/>
                    <a:lumOff val="40000"/>
                  </a:schemeClr>
                </a:solidFill>
                <a:latin typeface="Arial" pitchFamily="34" charset="0"/>
                <a:cs typeface="Arial" pitchFamily="34" charset="0"/>
              </a:rPr>
              <a:t>total </a:t>
            </a:r>
            <a:br>
              <a:rPr lang="en-US" sz="3200" dirty="0" smtClean="0">
                <a:solidFill>
                  <a:schemeClr val="accent6">
                    <a:lumMod val="60000"/>
                    <a:lumOff val="40000"/>
                  </a:schemeClr>
                </a:solidFill>
                <a:latin typeface="Arial" pitchFamily="34" charset="0"/>
                <a:cs typeface="Arial" pitchFamily="34" charset="0"/>
              </a:rPr>
            </a:br>
            <a:r>
              <a:rPr lang="en-US" sz="3200" dirty="0" smtClean="0">
                <a:solidFill>
                  <a:schemeClr val="accent6">
                    <a:lumMod val="60000"/>
                    <a:lumOff val="40000"/>
                  </a:schemeClr>
                </a:solidFill>
                <a:latin typeface="Arial" pitchFamily="34" charset="0"/>
                <a:cs typeface="Arial" pitchFamily="34" charset="0"/>
              </a:rPr>
              <a:t> commitment</a:t>
            </a:r>
            <a:r>
              <a:rPr lang="en-US" sz="3200" b="1" dirty="0" smtClean="0">
                <a:solidFill>
                  <a:schemeClr val="accent6">
                    <a:lumMod val="60000"/>
                    <a:lumOff val="40000"/>
                  </a:schemeClr>
                </a:solidFill>
                <a:latin typeface="Arial" pitchFamily="34" charset="0"/>
                <a:cs typeface="Arial" pitchFamily="34" charset="0"/>
              </a:rPr>
              <a:t> .</a:t>
            </a:r>
            <a:endParaRPr lang="en-US" sz="3200" b="1" dirty="0">
              <a:solidFill>
                <a:schemeClr val="accent6">
                  <a:lumMod val="60000"/>
                  <a:lumOff val="40000"/>
                </a:schemeClr>
              </a:solidFill>
              <a:latin typeface="Arial" pitchFamily="34" charset="0"/>
              <a:cs typeface="Arial" pitchFamily="34" charset="0"/>
            </a:endParaRPr>
          </a:p>
          <a:p>
            <a:pPr marL="228600" indent="-228600">
              <a:spcBef>
                <a:spcPts val="1200"/>
              </a:spcBef>
              <a:buFont typeface="Arial" pitchFamily="34" charset="0"/>
              <a:buChar char="•"/>
            </a:pPr>
            <a:r>
              <a:rPr lang="en-US" sz="3200" i="1" dirty="0" smtClean="0">
                <a:solidFill>
                  <a:schemeClr val="accent6">
                    <a:lumMod val="60000"/>
                    <a:lumOff val="40000"/>
                  </a:schemeClr>
                </a:solidFill>
                <a:latin typeface="Arial" pitchFamily="34" charset="0"/>
                <a:cs typeface="Arial" pitchFamily="34" charset="0"/>
              </a:rPr>
              <a:t>“his cross"</a:t>
            </a:r>
            <a:r>
              <a:rPr lang="en-US" sz="3200" dirty="0" smtClean="0">
                <a:solidFill>
                  <a:schemeClr val="accent6">
                    <a:lumMod val="60000"/>
                    <a:lumOff val="40000"/>
                  </a:schemeClr>
                </a:solidFill>
                <a:latin typeface="Arial" pitchFamily="34" charset="0"/>
                <a:cs typeface="Arial" pitchFamily="34" charset="0"/>
              </a:rPr>
              <a:t> </a:t>
            </a:r>
            <a:r>
              <a:rPr lang="en-US" sz="3200" dirty="0">
                <a:solidFill>
                  <a:schemeClr val="accent6">
                    <a:lumMod val="60000"/>
                    <a:lumOff val="40000"/>
                  </a:schemeClr>
                </a:solidFill>
                <a:latin typeface="Arial" pitchFamily="34" charset="0"/>
                <a:cs typeface="Arial" pitchFamily="34" charset="0"/>
              </a:rPr>
              <a:t>- </a:t>
            </a:r>
            <a:r>
              <a:rPr lang="en-US" sz="3200" dirty="0" smtClean="0">
                <a:solidFill>
                  <a:schemeClr val="accent6">
                    <a:lumMod val="60000"/>
                    <a:lumOff val="40000"/>
                  </a:schemeClr>
                </a:solidFill>
                <a:latin typeface="Arial" pitchFamily="34" charset="0"/>
                <a:cs typeface="Arial" pitchFamily="34" charset="0"/>
              </a:rPr>
              <a:t>Requires personal sacrifice.</a:t>
            </a:r>
            <a:endParaRPr lang="en-US" sz="3200" dirty="0">
              <a:solidFill>
                <a:schemeClr val="accent6">
                  <a:lumMod val="60000"/>
                  <a:lumOff val="40000"/>
                </a:schemeClr>
              </a:solidFill>
              <a:latin typeface="Arial" pitchFamily="34" charset="0"/>
              <a:cs typeface="Arial" pitchFamily="34" charset="0"/>
            </a:endParaRPr>
          </a:p>
          <a:p>
            <a:pPr marL="228600" indent="-228600">
              <a:spcBef>
                <a:spcPts val="1200"/>
              </a:spcBef>
              <a:buFont typeface="Arial" pitchFamily="34" charset="0"/>
              <a:buChar char="•"/>
            </a:pPr>
            <a:r>
              <a:rPr lang="en-US" sz="3600" b="1" i="1" dirty="0">
                <a:solidFill>
                  <a:schemeClr val="accent6">
                    <a:lumMod val="40000"/>
                    <a:lumOff val="60000"/>
                  </a:schemeClr>
                </a:solidFill>
                <a:latin typeface="Arial" pitchFamily="34" charset="0"/>
                <a:cs typeface="Arial" pitchFamily="34" charset="0"/>
              </a:rPr>
              <a:t>"follow"</a:t>
            </a:r>
            <a:r>
              <a:rPr lang="en-US" sz="3600" b="1" dirty="0">
                <a:solidFill>
                  <a:schemeClr val="accent6">
                    <a:lumMod val="40000"/>
                    <a:lumOff val="60000"/>
                  </a:schemeClr>
                </a:solidFill>
                <a:latin typeface="Arial" pitchFamily="34" charset="0"/>
                <a:cs typeface="Arial" pitchFamily="34" charset="0"/>
              </a:rPr>
              <a:t> - It demands </a:t>
            </a:r>
            <a:r>
              <a:rPr lang="en-US" sz="3600" b="1" dirty="0" smtClean="0">
                <a:solidFill>
                  <a:schemeClr val="accent6">
                    <a:lumMod val="40000"/>
                    <a:lumOff val="60000"/>
                  </a:schemeClr>
                </a:solidFill>
                <a:latin typeface="Arial" pitchFamily="34" charset="0"/>
                <a:cs typeface="Arial" pitchFamily="34" charset="0"/>
              </a:rPr>
              <a:t>action.</a:t>
            </a:r>
            <a:endParaRPr lang="en-US" sz="3600" b="1" dirty="0">
              <a:solidFill>
                <a:schemeClr val="accent6">
                  <a:lumMod val="40000"/>
                  <a:lumOff val="60000"/>
                </a:schemeClr>
              </a:solidFill>
              <a:latin typeface="Arial" pitchFamily="34" charset="0"/>
              <a:cs typeface="Arial" pitchFamily="34" charset="0"/>
            </a:endParaRPr>
          </a:p>
        </p:txBody>
      </p:sp>
      <p:sp>
        <p:nvSpPr>
          <p:cNvPr id="8" name="Text Box 6"/>
          <p:cNvSpPr txBox="1">
            <a:spLocks noChangeArrowheads="1"/>
          </p:cNvSpPr>
          <p:nvPr/>
        </p:nvSpPr>
        <p:spPr bwMode="auto">
          <a:xfrm>
            <a:off x="1618781" y="333375"/>
            <a:ext cx="5925020" cy="1261884"/>
          </a:xfrm>
          <a:prstGeom prst="rect">
            <a:avLst/>
          </a:prstGeom>
          <a:noFill/>
          <a:ln w="9525">
            <a:noFill/>
            <a:miter lim="800000"/>
            <a:headEnd/>
            <a:tailEnd/>
          </a:ln>
        </p:spPr>
        <p:txBody>
          <a:bodyPr wrap="none">
            <a:spAutoFit/>
          </a:bodyPr>
          <a:lstStyle/>
          <a:p>
            <a:pPr algn="ctr"/>
            <a:r>
              <a:rPr lang="en-US" sz="4400" b="1" dirty="0">
                <a:solidFill>
                  <a:schemeClr val="accent6">
                    <a:lumMod val="40000"/>
                    <a:lumOff val="60000"/>
                  </a:schemeClr>
                </a:solidFill>
                <a:latin typeface="Arial" pitchFamily="34" charset="0"/>
                <a:cs typeface="Arial" pitchFamily="34" charset="0"/>
              </a:rPr>
              <a:t>Defining Discipleship</a:t>
            </a:r>
          </a:p>
          <a:p>
            <a:pPr algn="ctr"/>
            <a:r>
              <a:rPr lang="en-US" sz="3200" b="1" dirty="0" smtClean="0">
                <a:solidFill>
                  <a:schemeClr val="accent6">
                    <a:lumMod val="40000"/>
                    <a:lumOff val="60000"/>
                  </a:schemeClr>
                </a:solidFill>
                <a:latin typeface="Arial" pitchFamily="34" charset="0"/>
                <a:cs typeface="Arial" pitchFamily="34" charset="0"/>
              </a:rPr>
              <a:t>Matthew </a:t>
            </a:r>
            <a:r>
              <a:rPr lang="en-US" sz="3200" b="1" dirty="0">
                <a:solidFill>
                  <a:schemeClr val="accent6">
                    <a:lumMod val="40000"/>
                    <a:lumOff val="60000"/>
                  </a:schemeClr>
                </a:solidFill>
                <a:latin typeface="Arial" pitchFamily="34" charset="0"/>
                <a:cs typeface="Arial" pitchFamily="34" charset="0"/>
              </a:rPr>
              <a:t>16:24</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3000"/>
                                        <p:tgtEl>
                                          <p:spTgt spid="30722"/>
                                        </p:tgtEl>
                                      </p:cBhvr>
                                    </p:animEffect>
                                    <p:anim calcmode="lin" valueType="num">
                                      <p:cBhvr>
                                        <p:cTn id="8" dur="3000" fill="hold"/>
                                        <p:tgtEl>
                                          <p:spTgt spid="30722"/>
                                        </p:tgtEl>
                                        <p:attrNameLst>
                                          <p:attrName>ppt_x</p:attrName>
                                        </p:attrNameLst>
                                      </p:cBhvr>
                                      <p:tavLst>
                                        <p:tav tm="0">
                                          <p:val>
                                            <p:strVal val="#ppt_x"/>
                                          </p:val>
                                        </p:tav>
                                        <p:tav tm="100000">
                                          <p:val>
                                            <p:strVal val="#ppt_x"/>
                                          </p:val>
                                        </p:tav>
                                      </p:tavLst>
                                    </p:anim>
                                    <p:anim calcmode="lin" valueType="num">
                                      <p:cBhvr>
                                        <p:cTn id="9" dur="2694" decel="100000" fill="hold"/>
                                        <p:tgtEl>
                                          <p:spTgt spid="30722"/>
                                        </p:tgtEl>
                                        <p:attrNameLst>
                                          <p:attrName>ppt_y</p:attrName>
                                        </p:attrNameLst>
                                      </p:cBhvr>
                                      <p:tavLst>
                                        <p:tav tm="0">
                                          <p:val>
                                            <p:strVal val="#ppt_y+1"/>
                                          </p:val>
                                        </p:tav>
                                        <p:tav tm="100000">
                                          <p:val>
                                            <p:strVal val="#ppt_y-.03"/>
                                          </p:val>
                                        </p:tav>
                                      </p:tavLst>
                                    </p:anim>
                                    <p:anim calcmode="lin" valueType="num">
                                      <p:cBhvr>
                                        <p:cTn id="10" dur="300" accel="100000" fill="hold">
                                          <p:stCondLst>
                                            <p:cond delay="2694"/>
                                          </p:stCondLst>
                                        </p:cTn>
                                        <p:tgtEl>
                                          <p:spTgt spid="3072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nodePh="1">
                                  <p:stCondLst>
                                    <p:cond delay="0"/>
                                  </p:stCondLst>
                                  <p:endCondLst>
                                    <p:cond evt="begin" delay="0">
                                      <p:tn val="13"/>
                                    </p:cond>
                                  </p:endCondLst>
                                  <p:childTnLst>
                                    <p:set>
                                      <p:cBhvr>
                                        <p:cTn id="14" dur="1" fill="hold">
                                          <p:stCondLst>
                                            <p:cond delay="0"/>
                                          </p:stCondLst>
                                        </p:cTn>
                                        <p:tgtEl>
                                          <p:spTgt spid="30723">
                                            <p:txEl>
                                              <p:pRg st="0" end="0"/>
                                            </p:txEl>
                                          </p:spTgt>
                                        </p:tgtEl>
                                        <p:attrNameLst>
                                          <p:attrName>style.visibility</p:attrName>
                                        </p:attrNameLst>
                                      </p:cBhvr>
                                      <p:to>
                                        <p:strVal val="visible"/>
                                      </p:to>
                                    </p:set>
                                    <p:animEffect transition="in" filter="fade">
                                      <p:cBhvr>
                                        <p:cTn id="15" dur="5000"/>
                                        <p:tgtEl>
                                          <p:spTgt spid="30723">
                                            <p:txEl>
                                              <p:pRg st="0" end="0"/>
                                            </p:txEl>
                                          </p:spTgt>
                                        </p:tgtEl>
                                      </p:cBhvr>
                                    </p:animEffect>
                                    <p:anim calcmode="lin" valueType="num">
                                      <p:cBhvr>
                                        <p:cTn id="16" dur="50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p:cTn id="17" dur="4490" decel="100000" fill="hold"/>
                                        <p:tgtEl>
                                          <p:spTgt spid="30723">
                                            <p:txEl>
                                              <p:pRg st="0" end="0"/>
                                            </p:txEl>
                                          </p:spTgt>
                                        </p:tgtEl>
                                        <p:attrNameLst>
                                          <p:attrName>ppt_y</p:attrName>
                                        </p:attrNameLst>
                                      </p:cBhvr>
                                      <p:tavLst>
                                        <p:tav tm="0">
                                          <p:val>
                                            <p:strVal val="#ppt_y+1"/>
                                          </p:val>
                                        </p:tav>
                                        <p:tav tm="100000">
                                          <p:val>
                                            <p:strVal val="#ppt_y-.03"/>
                                          </p:val>
                                        </p:tav>
                                      </p:tavLst>
                                    </p:anim>
                                    <p:anim calcmode="lin" valueType="num">
                                      <p:cBhvr>
                                        <p:cTn id="18" dur="500" accel="100000" fill="hold">
                                          <p:stCondLst>
                                            <p:cond delay="4490"/>
                                          </p:stCondLst>
                                        </p:cTn>
                                        <p:tgtEl>
                                          <p:spTgt spid="3072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TotalTime>
  <Words>1424</Words>
  <Application>Microsoft Office PowerPoint</Application>
  <PresentationFormat>On-screen Show (4:3)</PresentationFormat>
  <Paragraphs>118</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“Taking up My Cross”</vt:lpstr>
      <vt:lpstr>Denying Myself and  Taking up My Cross</vt:lpstr>
      <vt:lpstr>Denying Myself and  Taking up My Cross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“Taking Up My Cross”</dc:title>
  <dc:creator>Keith Greer</dc:creator>
  <cp:lastModifiedBy>Keith Greer</cp:lastModifiedBy>
  <cp:revision>18</cp:revision>
  <dcterms:created xsi:type="dcterms:W3CDTF">2009-11-24T19:24:42Z</dcterms:created>
  <dcterms:modified xsi:type="dcterms:W3CDTF">2012-08-24T14:58:06Z</dcterms:modified>
</cp:coreProperties>
</file>