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0"/>
  </p:handoutMasterIdLst>
  <p:sldIdLst>
    <p:sldId id="256" r:id="rId2"/>
    <p:sldId id="278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5" r:id="rId13"/>
    <p:sldId id="276" r:id="rId14"/>
    <p:sldId id="277" r:id="rId15"/>
    <p:sldId id="257" r:id="rId16"/>
    <p:sldId id="258" r:id="rId17"/>
    <p:sldId id="259" r:id="rId18"/>
    <p:sldId id="260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3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52"/>
    </p:cViewPr>
  </p:sorterViewPr>
  <p:notesViewPr>
    <p:cSldViewPr>
      <p:cViewPr varScale="1">
        <p:scale>
          <a:sx n="52" d="100"/>
          <a:sy n="52" d="100"/>
        </p:scale>
        <p:origin x="-2880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2E56201-D27F-417B-9D0D-D46EFF0E1F03}" type="datetimeFigureOut">
              <a:rPr lang="en-US" smtClean="0"/>
              <a:pPr/>
              <a:t>9/23/2018</a:t>
            </a:fld>
            <a:r>
              <a:rPr lang="en-US" dirty="0"/>
              <a:t>  PM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E68DB4D-01D8-468C-88C8-5D39A66524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A7B2B9C-7559-46EE-AA89-734ADEEFDE5C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44F0CCE-5190-4C26-8396-E35D92701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B2B9C-7559-46EE-AA89-734ADEEFDE5C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0CCE-5190-4C26-8396-E35D92701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B2B9C-7559-46EE-AA89-734ADEEFDE5C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0CCE-5190-4C26-8396-E35D92701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B2B9C-7559-46EE-AA89-734ADEEFDE5C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0CCE-5190-4C26-8396-E35D92701A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B2B9C-7559-46EE-AA89-734ADEEFDE5C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0CCE-5190-4C26-8396-E35D92701A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B2B9C-7559-46EE-AA89-734ADEEFDE5C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0CCE-5190-4C26-8396-E35D92701A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B2B9C-7559-46EE-AA89-734ADEEFDE5C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0CCE-5190-4C26-8396-E35D92701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B2B9C-7559-46EE-AA89-734ADEEFDE5C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0CCE-5190-4C26-8396-E35D92701A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B2B9C-7559-46EE-AA89-734ADEEFDE5C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0CCE-5190-4C26-8396-E35D92701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A7B2B9C-7559-46EE-AA89-734ADEEFDE5C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0CCE-5190-4C26-8396-E35D92701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A7B2B9C-7559-46EE-AA89-734ADEEFDE5C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4F0CCE-5190-4C26-8396-E35D92701A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A7B2B9C-7559-46EE-AA89-734ADEEFDE5C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44F0CCE-5190-4C26-8396-E35D92701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Attitudes Toward Sin &amp; Error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000" i="1" dirty="0"/>
              <a:t>Numbers 32:23</a:t>
            </a:r>
          </a:p>
          <a:p>
            <a:r>
              <a:rPr lang="en-US" sz="4000" i="1" dirty="0"/>
              <a:t>“…be sure your sin will find you out.”</a:t>
            </a:r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u="sng" baseline="0" dirty="0">
                <a:solidFill>
                  <a:srgbClr val="FF0000"/>
                </a:solidFill>
              </a:rPr>
              <a:t>Whatever is </a:t>
            </a:r>
            <a:r>
              <a:rPr lang="en-US" sz="2800" b="1" i="1" u="sng" baseline="0" dirty="0">
                <a:solidFill>
                  <a:srgbClr val="FF0000"/>
                </a:solidFill>
              </a:rPr>
              <a:t>“not of faith” is sin</a:t>
            </a:r>
            <a:r>
              <a:rPr lang="en-US" sz="2800" b="1" i="1" baseline="0" dirty="0">
                <a:solidFill>
                  <a:srgbClr val="FF0000"/>
                </a:solidFill>
              </a:rPr>
              <a:t>. Rom. 14:23</a:t>
            </a:r>
          </a:p>
          <a:p>
            <a:r>
              <a:rPr lang="en-US" i="1" baseline="0" dirty="0"/>
              <a:t>“Faith,” </a:t>
            </a:r>
            <a:r>
              <a:rPr lang="en-US" baseline="0" dirty="0"/>
              <a:t>is used here, in a subjective sense, and refers to one’s own concept of right versus wrong.</a:t>
            </a:r>
          </a:p>
          <a:p>
            <a:pPr lvl="1"/>
            <a:r>
              <a:rPr lang="en-US" baseline="0" dirty="0"/>
              <a:t>To violate one’s own conscience is wrong.</a:t>
            </a:r>
          </a:p>
          <a:p>
            <a:pPr lvl="1"/>
            <a:r>
              <a:rPr lang="en-US" baseline="0" dirty="0"/>
              <a:t>Illustrations.  Rom. 14; 1 Cor. 8; 10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baseline="0" dirty="0"/>
              <a:t>“Sin” Defined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BF0-29F7-46F6-AAF8-92FEC1338F5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u="sng" baseline="0" dirty="0">
                <a:solidFill>
                  <a:srgbClr val="FF0000"/>
                </a:solidFill>
              </a:rPr>
              <a:t>Failing to measure up to one’s understanding is sin</a:t>
            </a:r>
            <a:r>
              <a:rPr lang="en-US" sz="2800" b="1" baseline="0" dirty="0">
                <a:solidFill>
                  <a:srgbClr val="FF0000"/>
                </a:solidFill>
              </a:rPr>
              <a:t>.  James 4:17</a:t>
            </a:r>
          </a:p>
          <a:p>
            <a:r>
              <a:rPr lang="en-US" i="1" baseline="0" dirty="0"/>
              <a:t>“Thou </a:t>
            </a:r>
            <a:r>
              <a:rPr lang="en-US" i="1" baseline="0" dirty="0" err="1"/>
              <a:t>shalt</a:t>
            </a:r>
            <a:r>
              <a:rPr lang="en-US" i="1" baseline="0" dirty="0"/>
              <a:t> not...”  Cf. Ex. 20:13-17</a:t>
            </a:r>
          </a:p>
          <a:p>
            <a:r>
              <a:rPr lang="en-US" i="1" baseline="0" dirty="0"/>
              <a:t>“Thou </a:t>
            </a:r>
            <a:r>
              <a:rPr lang="en-US" i="1" baseline="0" dirty="0" err="1"/>
              <a:t>shalt</a:t>
            </a:r>
            <a:r>
              <a:rPr lang="en-US" i="1" baseline="0" dirty="0"/>
              <a:t>... “ Cf. Mt. 25:41-46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baseline="0" dirty="0"/>
              <a:t>“Sin” Defined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BF0-29F7-46F6-AAF8-92FEC1338F5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000" b="1" u="sng" baseline="0" dirty="0">
                <a:solidFill>
                  <a:srgbClr val="FF0000"/>
                </a:solidFill>
              </a:rPr>
              <a:t>Against God</a:t>
            </a:r>
            <a:r>
              <a:rPr lang="en-US" sz="3000" b="1" baseline="0" dirty="0">
                <a:solidFill>
                  <a:srgbClr val="FF0000"/>
                </a:solidFill>
              </a:rPr>
              <a:t>.</a:t>
            </a:r>
          </a:p>
          <a:p>
            <a:r>
              <a:rPr lang="pt-BR" baseline="0" dirty="0"/>
              <a:t>Always known. Num. 32:23; Lk. 15:21</a:t>
            </a:r>
          </a:p>
          <a:p>
            <a:r>
              <a:rPr lang="en-US" baseline="0" dirty="0"/>
              <a:t>Cost God His Son. </a:t>
            </a:r>
            <a:r>
              <a:rPr lang="en-US" baseline="0" dirty="0" err="1"/>
              <a:t>Jno</a:t>
            </a:r>
            <a:r>
              <a:rPr lang="en-US" baseline="0" dirty="0"/>
              <a:t>. 3:16</a:t>
            </a:r>
          </a:p>
          <a:p>
            <a:r>
              <a:rPr lang="en-US" baseline="0" dirty="0"/>
              <a:t>Cost Jesus His life. 2 Cor. 5:21</a:t>
            </a:r>
          </a:p>
          <a:p>
            <a:pPr>
              <a:buNone/>
            </a:pPr>
            <a:endParaRPr lang="en-US" baseline="0" dirty="0"/>
          </a:p>
          <a:p>
            <a:pPr>
              <a:buNone/>
            </a:pPr>
            <a:r>
              <a:rPr lang="en-US" sz="3000" b="1" u="sng" dirty="0">
                <a:solidFill>
                  <a:srgbClr val="FF0000"/>
                </a:solidFill>
              </a:rPr>
              <a:t>Against other people</a:t>
            </a:r>
            <a:r>
              <a:rPr lang="en-US" sz="3000" b="1" dirty="0">
                <a:solidFill>
                  <a:srgbClr val="FF0000"/>
                </a:solidFill>
              </a:rPr>
              <a:t>.</a:t>
            </a:r>
          </a:p>
          <a:p>
            <a:r>
              <a:rPr lang="en-US" dirty="0"/>
              <a:t>Gal. 5:19-21</a:t>
            </a:r>
          </a:p>
          <a:p>
            <a:r>
              <a:rPr lang="en-US" dirty="0"/>
              <a:t>Consider adultery, incest, drunkenness, murder, etc. </a:t>
            </a:r>
          </a:p>
          <a:p>
            <a:pPr>
              <a:buNone/>
            </a:pPr>
            <a:endParaRPr lang="en-US" sz="30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3000" b="1" u="sng" dirty="0">
                <a:solidFill>
                  <a:srgbClr val="FF0000"/>
                </a:solidFill>
              </a:rPr>
              <a:t>Against self</a:t>
            </a:r>
            <a:r>
              <a:rPr lang="en-US" sz="3000" b="1" dirty="0">
                <a:solidFill>
                  <a:srgbClr val="FF0000"/>
                </a:solidFill>
              </a:rPr>
              <a:t>.</a:t>
            </a:r>
          </a:p>
          <a:p>
            <a:r>
              <a:rPr lang="pt-BR" dirty="0"/>
              <a:t>Prov. 6:27-28; 13:15; Gal. 6:7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baseline="0" dirty="0"/>
              <a:t>The Awfulness Of Sin Is Seen When One Considers What Sin Is Against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BF0-29F7-46F6-AAF8-92FEC1338F5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All sin separates from God. Isa. 59:1-2</a:t>
            </a:r>
            <a:br>
              <a:rPr lang="en-US" sz="2800" b="1" dirty="0">
                <a:solidFill>
                  <a:srgbClr val="FF0000"/>
                </a:solidFill>
              </a:rPr>
            </a:br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Temporal consequences. 2 Sam. 12</a:t>
            </a:r>
            <a:br>
              <a:rPr lang="en-US" sz="2800" b="1" dirty="0">
                <a:solidFill>
                  <a:srgbClr val="FF0000"/>
                </a:solidFill>
              </a:rPr>
            </a:br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Eternal consequences. Mt. 25:30, 41, 45; Rom. 6:23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baseline="0" dirty="0"/>
              <a:t>The Awfulness Of Sin Is Seen In </a:t>
            </a:r>
            <a:r>
              <a:rPr lang="en-US" dirty="0"/>
              <a:t>The Consequences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BF0-29F7-46F6-AAF8-92FEC1338F5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i="1" baseline="0" dirty="0"/>
              <a:t>Rom 3:9 “What then? are we better than they? No, in no wise: for we before laid to the charge both of Jews and Greeks, that they are all under sin.”</a:t>
            </a:r>
          </a:p>
          <a:p>
            <a:pPr>
              <a:buFont typeface="Wingdings" pitchFamily="2" charset="2"/>
              <a:buChar char="Ø"/>
            </a:pPr>
            <a:endParaRPr lang="en-US" i="1" baseline="0" dirty="0"/>
          </a:p>
          <a:p>
            <a:pPr>
              <a:buFont typeface="Wingdings" pitchFamily="2" charset="2"/>
              <a:buChar char="Ø"/>
            </a:pPr>
            <a:r>
              <a:rPr lang="en-US" i="1" baseline="0" dirty="0"/>
              <a:t>Rom 3:10 “as it is written, There is none righteous, no, not one</a:t>
            </a:r>
            <a:r>
              <a:rPr lang="en-US" i="1" dirty="0"/>
              <a:t>.” </a:t>
            </a:r>
          </a:p>
          <a:p>
            <a:pPr>
              <a:buFont typeface="Wingdings" pitchFamily="2" charset="2"/>
              <a:buChar char="Ø"/>
            </a:pPr>
            <a:endParaRPr lang="en-US" i="1" dirty="0"/>
          </a:p>
          <a:p>
            <a:pPr>
              <a:buFont typeface="Wingdings" pitchFamily="2" charset="2"/>
              <a:buChar char="Ø"/>
            </a:pPr>
            <a:r>
              <a:rPr lang="en-US" i="1" dirty="0"/>
              <a:t>Rom 3:18 “There is no fear of God before their eyes.”</a:t>
            </a:r>
            <a:endParaRPr lang="en-US" i="1" baseline="0" dirty="0"/>
          </a:p>
          <a:p>
            <a:pPr>
              <a:buFont typeface="Wingdings" pitchFamily="2" charset="2"/>
              <a:buChar char="Ø"/>
            </a:pPr>
            <a:endParaRPr lang="en-US" i="1" baseline="0" dirty="0"/>
          </a:p>
          <a:p>
            <a:pPr>
              <a:buFont typeface="Wingdings" pitchFamily="2" charset="2"/>
              <a:buChar char="Ø"/>
            </a:pPr>
            <a:r>
              <a:rPr lang="en-US" i="1" baseline="0" dirty="0"/>
              <a:t>Rom 3:23 “for all have sinned, and fall short of the glory of God;”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All Are Guilty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BF0-29F7-46F6-AAF8-92FEC1338F5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Pharisee.  </a:t>
            </a:r>
            <a:r>
              <a:rPr lang="en-US" sz="2800" dirty="0" err="1"/>
              <a:t>Lk</a:t>
            </a:r>
            <a:r>
              <a:rPr lang="en-US" sz="2800" dirty="0"/>
              <a:t>. 18:11; 1 </a:t>
            </a:r>
            <a:r>
              <a:rPr lang="en-US" sz="2800" dirty="0" err="1"/>
              <a:t>Jno</a:t>
            </a:r>
            <a:r>
              <a:rPr lang="en-US" sz="2800" dirty="0"/>
              <a:t>. 1:8</a:t>
            </a:r>
          </a:p>
          <a:p>
            <a:r>
              <a:rPr lang="en-US" sz="2800" dirty="0"/>
              <a:t>Ahab. 1 </a:t>
            </a:r>
            <a:r>
              <a:rPr lang="en-US" sz="2800" dirty="0" err="1"/>
              <a:t>Kgs</a:t>
            </a:r>
            <a:r>
              <a:rPr lang="en-US" sz="2800" dirty="0"/>
              <a:t>. 18:17</a:t>
            </a:r>
          </a:p>
          <a:p>
            <a:r>
              <a:rPr lang="en-US" sz="2800" dirty="0"/>
              <a:t>King Saul. 1 Sam. 15</a:t>
            </a:r>
          </a:p>
          <a:p>
            <a:r>
              <a:rPr lang="da-DK" sz="2800" baseline="0" dirty="0"/>
              <a:t>Blame someone else. Gen. 3:12ff</a:t>
            </a:r>
          </a:p>
          <a:p>
            <a:r>
              <a:rPr lang="en-US" sz="2800" baseline="0" dirty="0"/>
              <a:t>Find someone who will sympathize with us.  </a:t>
            </a:r>
            <a:br>
              <a:rPr lang="en-US" sz="2800" baseline="0" dirty="0"/>
            </a:br>
            <a:r>
              <a:rPr lang="en-US" sz="2800" baseline="0" dirty="0"/>
              <a:t>1 </a:t>
            </a:r>
            <a:r>
              <a:rPr lang="en-US" sz="2800" baseline="0" dirty="0" err="1"/>
              <a:t>Kgs</a:t>
            </a:r>
            <a:r>
              <a:rPr lang="en-US" sz="2800" baseline="0" dirty="0"/>
              <a:t>. 22:4-8; </a:t>
            </a:r>
            <a:r>
              <a:rPr lang="en-US" sz="2800" dirty="0"/>
              <a:t>cf. 22:30ff</a:t>
            </a:r>
          </a:p>
          <a:p>
            <a:r>
              <a:rPr lang="en-US" sz="2800" baseline="0" dirty="0"/>
              <a:t>Hide them.</a:t>
            </a:r>
            <a:r>
              <a:rPr lang="en-US" sz="2800" dirty="0"/>
              <a:t> Prov. 7</a:t>
            </a:r>
          </a:p>
          <a:p>
            <a:pPr lvl="1"/>
            <a:r>
              <a:rPr lang="en-US" sz="2400" dirty="0"/>
              <a:t>King David. 2 Sam. 11</a:t>
            </a:r>
          </a:p>
          <a:p>
            <a:r>
              <a:rPr lang="en-US" sz="2800" baseline="0" dirty="0"/>
              <a:t>“Time heals</a:t>
            </a:r>
            <a:r>
              <a:rPr lang="en-US" sz="2800" dirty="0"/>
              <a:t> all things.” Gen. 42:21-22</a:t>
            </a:r>
            <a:endParaRPr lang="en-US" sz="2800" baseline="0" dirty="0"/>
          </a:p>
          <a:p>
            <a:r>
              <a:rPr lang="en-US" sz="2800" baseline="0" dirty="0"/>
              <a:t>Deny any absolute moral standard. </a:t>
            </a:r>
            <a:br>
              <a:rPr lang="en-US" sz="2800" baseline="0" dirty="0"/>
            </a:br>
            <a:r>
              <a:rPr lang="en-US" sz="2800" baseline="0" dirty="0"/>
              <a:t>John 18:38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Deny Them</a:t>
            </a:r>
          </a:p>
        </p:txBody>
      </p:sp>
    </p:spTree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Ancient Israel. </a:t>
            </a:r>
            <a:r>
              <a:rPr lang="en-US" sz="2800" u="sng" baseline="0" dirty="0"/>
              <a:t>warned</a:t>
            </a:r>
            <a:r>
              <a:rPr lang="en-US" sz="2800" baseline="0" dirty="0"/>
              <a:t>: Deut. 4,</a:t>
            </a:r>
            <a:r>
              <a:rPr lang="en-US" sz="2800" dirty="0"/>
              <a:t> 8, 30;  </a:t>
            </a:r>
            <a:br>
              <a:rPr lang="en-US" sz="2800" dirty="0"/>
            </a:br>
            <a:r>
              <a:rPr lang="en-US" sz="2800" dirty="0"/>
              <a:t>Josh. 23:16ff</a:t>
            </a:r>
            <a:r>
              <a:rPr lang="en-US" sz="2800" baseline="0" dirty="0"/>
              <a:t> </a:t>
            </a:r>
          </a:p>
          <a:p>
            <a:pPr lvl="1"/>
            <a:r>
              <a:rPr lang="en-US" sz="2800" baseline="0" dirty="0"/>
              <a:t>Chastisements and judgments, were not taken to heart (Cf. Amos 4:6-13).</a:t>
            </a:r>
            <a:r>
              <a:rPr lang="en-US" sz="2800" dirty="0"/>
              <a:t>  </a:t>
            </a:r>
          </a:p>
          <a:p>
            <a:r>
              <a:rPr lang="en-US" sz="2800" dirty="0"/>
              <a:t>Belshazzar. Dan. 5; Num. 32:23</a:t>
            </a:r>
          </a:p>
          <a:p>
            <a:r>
              <a:rPr lang="en-US" sz="2800" dirty="0"/>
              <a:t>Jews. Mt. 13:15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Ignore Them</a:t>
            </a:r>
          </a:p>
        </p:txBody>
      </p:sp>
    </p:spTree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sz="2800" dirty="0"/>
              <a:t>Pilate. Mt. 27:24-25</a:t>
            </a:r>
          </a:p>
          <a:p>
            <a:r>
              <a:rPr lang="en-US" sz="2800" dirty="0"/>
              <a:t>Jews:  </a:t>
            </a:r>
          </a:p>
          <a:p>
            <a:pPr lvl="1"/>
            <a:r>
              <a:rPr lang="en-US" sz="2800" dirty="0"/>
              <a:t>Killed Jesus.  Cf. Acts 5:28</a:t>
            </a:r>
          </a:p>
          <a:p>
            <a:pPr lvl="1"/>
            <a:r>
              <a:rPr lang="en-US" sz="2800" dirty="0"/>
              <a:t>Kill the apostles. Acts 5:33</a:t>
            </a:r>
          </a:p>
          <a:p>
            <a:pPr lvl="1"/>
            <a:r>
              <a:rPr lang="en-US" sz="2800" dirty="0"/>
              <a:t>Killed Stephen.  Acts 7</a:t>
            </a:r>
          </a:p>
          <a:p>
            <a:pPr lvl="1"/>
            <a:r>
              <a:rPr lang="en-US" sz="2800" dirty="0"/>
              <a:t>Kill Paul. Acts 14:19;  Count him an enemy. Gal. 4:16</a:t>
            </a:r>
          </a:p>
          <a:p>
            <a:r>
              <a:rPr lang="en-US" sz="2800" dirty="0"/>
              <a:t>Corinth. 1 Cor. 5:1-2; 2 Cor. 6:14ff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 With Them</a:t>
            </a:r>
          </a:p>
        </p:txBody>
      </p:sp>
    </p:spTree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Ezekiel.  </a:t>
            </a:r>
            <a:r>
              <a:rPr lang="en-US" sz="2800" dirty="0"/>
              <a:t>Ezek. 2:1-7; 3:16ff; cf. Jer. 5:14; 6:10ff; Jer. 20:7</a:t>
            </a:r>
            <a:br>
              <a:rPr lang="en-US" sz="2800" dirty="0"/>
            </a:br>
            <a:r>
              <a:rPr lang="en-US" sz="2800" i="1" dirty="0"/>
              <a:t>“Ye shall know that I am the Lord.” </a:t>
            </a:r>
            <a:r>
              <a:rPr lang="en-US" sz="2800" dirty="0"/>
              <a:t>63 times in Ezekiel…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Christ.</a:t>
            </a:r>
            <a:r>
              <a:rPr lang="en-US" sz="2800" dirty="0"/>
              <a:t> Mt. 21:12 Overturned tables of money changers.</a:t>
            </a:r>
            <a:br>
              <a:rPr lang="en-US" sz="2800" dirty="0"/>
            </a:br>
            <a:r>
              <a:rPr lang="en-US" sz="2800" dirty="0"/>
              <a:t>Mt. 23:13-33 </a:t>
            </a:r>
            <a:r>
              <a:rPr lang="en-US" sz="2800" i="1" dirty="0"/>
              <a:t>“Scribes &amp; Pharisees, hypocrites…” 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Paul. </a:t>
            </a:r>
            <a:r>
              <a:rPr lang="en-US" sz="2800" dirty="0"/>
              <a:t>Gal. 2:4-5</a:t>
            </a:r>
          </a:p>
          <a:p>
            <a:pPr lvl="1"/>
            <a:r>
              <a:rPr lang="en-US" sz="2800" i="1" dirty="0"/>
              <a:t>“Have no fellowship…”  Eph. 5:3ff</a:t>
            </a:r>
          </a:p>
          <a:p>
            <a:pPr lvl="1"/>
            <a:r>
              <a:rPr lang="en-US" sz="2800" dirty="0"/>
              <a:t>Reprove, Rebuke &amp; Exhort. 2 Tim. 4:2ff;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Oppose Them</a:t>
            </a: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dirty="0">
                <a:solidFill>
                  <a:srgbClr val="FF0000"/>
                </a:solidFill>
              </a:rPr>
              <a:t>God’s View Of Sin.</a:t>
            </a:r>
          </a:p>
          <a:p>
            <a:endParaRPr lang="en-US" i="1" dirty="0"/>
          </a:p>
          <a:p>
            <a:pPr>
              <a:buNone/>
            </a:pPr>
            <a:r>
              <a:rPr lang="en-US" i="1" dirty="0"/>
              <a:t>Isaiah 1:18  “Come now, and let us reason together, </a:t>
            </a:r>
            <a:r>
              <a:rPr lang="en-US" i="1" dirty="0" err="1"/>
              <a:t>saith</a:t>
            </a:r>
            <a:r>
              <a:rPr lang="en-US" i="1" dirty="0"/>
              <a:t> Jehovah: </a:t>
            </a:r>
            <a:r>
              <a:rPr lang="en-US" b="1" i="1" dirty="0">
                <a:solidFill>
                  <a:srgbClr val="FF0000"/>
                </a:solidFill>
              </a:rPr>
              <a:t>though your sins be as scarlet</a:t>
            </a:r>
            <a:r>
              <a:rPr lang="en-US" i="1" dirty="0"/>
              <a:t>, they shall be as white as snow; though they be </a:t>
            </a:r>
            <a:r>
              <a:rPr lang="en-US" b="1" i="1" dirty="0">
                <a:solidFill>
                  <a:srgbClr val="FF0000"/>
                </a:solidFill>
              </a:rPr>
              <a:t>red like crimson,</a:t>
            </a:r>
            <a:r>
              <a:rPr lang="en-US" i="1" dirty="0"/>
              <a:t> they shall be as wool.”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Attitudes Toward Sin &amp; Error</a:t>
            </a: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b="1" u="sng" baseline="0" dirty="0">
                <a:solidFill>
                  <a:srgbClr val="FF0000"/>
                </a:solidFill>
              </a:rPr>
              <a:t>Nothing is more important than knowing God</a:t>
            </a:r>
            <a:r>
              <a:rPr lang="en-US" sz="3200" b="1" baseline="0" dirty="0">
                <a:solidFill>
                  <a:srgbClr val="FF0000"/>
                </a:solidFill>
              </a:rPr>
              <a:t>.</a:t>
            </a:r>
          </a:p>
          <a:p>
            <a:endParaRPr lang="en-US" i="1" baseline="0" dirty="0"/>
          </a:p>
          <a:p>
            <a:r>
              <a:rPr lang="en-US" i="1" baseline="0" dirty="0"/>
              <a:t>John 17:3 “And this is life eternal, </a:t>
            </a:r>
            <a:r>
              <a:rPr lang="en-US" i="1" baseline="0" dirty="0">
                <a:solidFill>
                  <a:srgbClr val="FF0000"/>
                </a:solidFill>
              </a:rPr>
              <a:t>that they should know thee the only true God, </a:t>
            </a:r>
            <a:r>
              <a:rPr lang="en-US" i="1" baseline="0" dirty="0"/>
              <a:t>and him whom thou didst send, (even) Jesus Christ.”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God?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BF0-29F7-46F6-AAF8-92FEC1338F5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81328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u="sng" baseline="0" dirty="0">
                <a:solidFill>
                  <a:srgbClr val="FF0000"/>
                </a:solidFill>
              </a:rPr>
              <a:t>Look at Isaiah’s picture of God</a:t>
            </a:r>
            <a:r>
              <a:rPr lang="en-US" sz="3200" b="1" baseline="0" dirty="0">
                <a:solidFill>
                  <a:srgbClr val="FF0000"/>
                </a:solidFill>
              </a:rPr>
              <a:t>.  Isa. 6:1ff</a:t>
            </a:r>
          </a:p>
          <a:p>
            <a:endParaRPr lang="en-US" baseline="0" dirty="0"/>
          </a:p>
          <a:p>
            <a:r>
              <a:rPr lang="en-US" baseline="0" dirty="0"/>
              <a:t>God is Holy (incomparable) in power.  </a:t>
            </a:r>
            <a:br>
              <a:rPr lang="en-US" baseline="0" dirty="0"/>
            </a:br>
            <a:r>
              <a:rPr lang="en-US" baseline="0" dirty="0"/>
              <a:t>Isa. 40:12</a:t>
            </a:r>
          </a:p>
          <a:p>
            <a:r>
              <a:rPr lang="en-US" baseline="0" dirty="0"/>
              <a:t>God is Holy (incomparable) in righteousness.  Isa. 5:13-16 </a:t>
            </a:r>
          </a:p>
          <a:p>
            <a:r>
              <a:rPr lang="en-US" baseline="0" dirty="0"/>
              <a:t>God is Holy (incomparable) in Grace and Mercy. Isa. 1:2-5;</a:t>
            </a:r>
            <a:r>
              <a:rPr lang="en-US" i="1" baseline="0" dirty="0"/>
              <a:t> </a:t>
            </a:r>
            <a:r>
              <a:rPr lang="en-US" baseline="0" dirty="0"/>
              <a:t>Isa. 1:18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God?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BF0-29F7-46F6-AAF8-92FEC1338F5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4807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2400" i="1" dirty="0"/>
              <a:t>Isa. 55:8-9 “For my thoughts are not your thoughts, neither are your ways my ways, </a:t>
            </a:r>
            <a:r>
              <a:rPr lang="en-US" sz="2400" i="1" dirty="0" err="1"/>
              <a:t>saith</a:t>
            </a:r>
            <a:r>
              <a:rPr lang="en-US" sz="2400" i="1" dirty="0"/>
              <a:t> Jehovah. For as the heavens are higher than the earth, so are my ways higher than your ways, and my thoughts than your thoughts.”</a:t>
            </a:r>
          </a:p>
          <a:p>
            <a:r>
              <a:rPr lang="en-US" sz="2600" baseline="0" dirty="0"/>
              <a:t>God is from everlasting to everlasting.  Ps. 90:2</a:t>
            </a:r>
          </a:p>
          <a:p>
            <a:r>
              <a:rPr lang="en-US" sz="2600" baseline="0" dirty="0"/>
              <a:t>God is all-seeing. Ps. 139:7-8, 16</a:t>
            </a:r>
          </a:p>
          <a:p>
            <a:r>
              <a:rPr lang="en-US" sz="2600" baseline="0" dirty="0"/>
              <a:t>God is infinite in wisdom. Ps. 147:5</a:t>
            </a:r>
          </a:p>
          <a:p>
            <a:r>
              <a:rPr lang="en-US" sz="2600" baseline="0" dirty="0"/>
              <a:t>God has divine foreknowledge. 1 Pet. 1:2; </a:t>
            </a:r>
            <a:br>
              <a:rPr lang="en-US" sz="2600" baseline="0" dirty="0"/>
            </a:br>
            <a:r>
              <a:rPr lang="en-US" sz="2600" baseline="0" dirty="0"/>
              <a:t>Isa. 46:10</a:t>
            </a:r>
          </a:p>
          <a:p>
            <a:r>
              <a:rPr lang="en-US" sz="2600" baseline="0" dirty="0"/>
              <a:t>God is infinitely holy.  Isa. 6:3</a:t>
            </a:r>
          </a:p>
          <a:p>
            <a:r>
              <a:rPr lang="en-US" sz="2600" baseline="0" dirty="0"/>
              <a:t>God does not change. Mal. 3:6</a:t>
            </a:r>
            <a:endParaRPr lang="en-US" sz="2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God’s View </a:t>
            </a:r>
            <a:r>
              <a:rPr lang="en-US" baseline="0" dirty="0"/>
              <a:t>Of Sin Is Different From Ours.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BF0-29F7-46F6-AAF8-92FEC1338F5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u="sng" baseline="0" dirty="0">
                <a:solidFill>
                  <a:srgbClr val="FF0000"/>
                </a:solidFill>
              </a:rPr>
              <a:t>However, God has not left us in the dark</a:t>
            </a:r>
            <a:r>
              <a:rPr lang="en-US" sz="2800" b="1" baseline="0" dirty="0">
                <a:solidFill>
                  <a:srgbClr val="FF0000"/>
                </a:solidFill>
              </a:rPr>
              <a:t>. </a:t>
            </a:r>
          </a:p>
          <a:p>
            <a:pPr>
              <a:buFont typeface="Wingdings" pitchFamily="2" charset="2"/>
              <a:buChar char="Ø"/>
            </a:pPr>
            <a:endParaRPr lang="en-US" baseline="0" dirty="0"/>
          </a:p>
          <a:p>
            <a:pPr>
              <a:buFont typeface="Wingdings" pitchFamily="2" charset="2"/>
              <a:buChar char="Ø"/>
            </a:pPr>
            <a:r>
              <a:rPr lang="en-US" sz="2800" baseline="0" dirty="0"/>
              <a:t>God has given us the Bible.  </a:t>
            </a:r>
          </a:p>
          <a:p>
            <a:pPr lvl="1"/>
            <a:r>
              <a:rPr lang="en-US" sz="2400" baseline="0" dirty="0"/>
              <a:t>It was given by divine inspiration. </a:t>
            </a:r>
            <a:br>
              <a:rPr lang="en-US" sz="2400" baseline="0" dirty="0"/>
            </a:br>
            <a:r>
              <a:rPr lang="en-US" sz="2400" baseline="0" dirty="0"/>
              <a:t>2 Tim. 2:16-17</a:t>
            </a:r>
          </a:p>
          <a:p>
            <a:pPr lvl="1"/>
            <a:r>
              <a:rPr lang="en-US" sz="2400" baseline="0" dirty="0"/>
              <a:t>It contains the mind of God revealed to man. </a:t>
            </a:r>
            <a:br>
              <a:rPr lang="en-US" sz="2400" baseline="0" dirty="0"/>
            </a:br>
            <a:r>
              <a:rPr lang="en-US" sz="2400" baseline="0" dirty="0"/>
              <a:t>1 Cor. 2:11-13</a:t>
            </a:r>
          </a:p>
          <a:p>
            <a:pPr lvl="1"/>
            <a:r>
              <a:rPr lang="en-US" sz="2400" baseline="0" dirty="0"/>
              <a:t>It contains all things that pertain to </a:t>
            </a:r>
            <a:r>
              <a:rPr lang="en-US" sz="2400" i="1" baseline="0" dirty="0"/>
              <a:t>“life and godliness.” </a:t>
            </a:r>
            <a:r>
              <a:rPr lang="en-US" sz="2400" baseline="0" dirty="0"/>
              <a:t>2 Pet. 1:3</a:t>
            </a:r>
          </a:p>
          <a:p>
            <a:pPr lvl="1"/>
            <a:r>
              <a:rPr lang="en-US" sz="2400" baseline="0" dirty="0"/>
              <a:t>It will judge us in the “</a:t>
            </a:r>
            <a:r>
              <a:rPr lang="en-US" sz="2400" i="1" baseline="0" dirty="0"/>
              <a:t>last day.” </a:t>
            </a:r>
            <a:r>
              <a:rPr lang="en-US" sz="2400" baseline="0" dirty="0" err="1"/>
              <a:t>Jno</a:t>
            </a:r>
            <a:r>
              <a:rPr lang="en-US" sz="2400" baseline="0" dirty="0"/>
              <a:t>. 12:48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God’s View </a:t>
            </a:r>
            <a:r>
              <a:rPr lang="en-US" baseline="0" dirty="0"/>
              <a:t>Of Sin Is Different From Ours.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BF0-29F7-46F6-AAF8-92FEC1338F5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baseline="0" dirty="0" err="1"/>
              <a:t>hamart</a:t>
            </a:r>
            <a:r>
              <a:rPr lang="en-US" i="1" dirty="0" err="1"/>
              <a:t>ía</a:t>
            </a:r>
            <a:r>
              <a:rPr lang="en-US" i="1" dirty="0"/>
              <a:t> “</a:t>
            </a:r>
            <a:r>
              <a:rPr lang="en-US" dirty="0"/>
              <a:t>Sin, missing the true end and scope of our lives, which is God. An offense in relation to God with emphasis on guilt.” </a:t>
            </a:r>
            <a:r>
              <a:rPr lang="en-US" sz="1800" dirty="0"/>
              <a:t>(The Complete Word Study Dictionary)</a:t>
            </a:r>
            <a:endParaRPr lang="en-US" dirty="0"/>
          </a:p>
          <a:p>
            <a:r>
              <a:rPr lang="en-US" baseline="0" dirty="0"/>
              <a:t>Man’s first responsibility in life. </a:t>
            </a:r>
            <a:r>
              <a:rPr lang="en-US" baseline="0" dirty="0" err="1"/>
              <a:t>Ecc</a:t>
            </a:r>
            <a:r>
              <a:rPr lang="en-US" baseline="0" dirty="0"/>
              <a:t>. 12:13; Mt. 6:33</a:t>
            </a:r>
          </a:p>
          <a:p>
            <a:pPr lvl="1"/>
            <a:r>
              <a:rPr lang="en-US" sz="2800" b="1" baseline="0" dirty="0">
                <a:solidFill>
                  <a:srgbClr val="FF0000"/>
                </a:solidFill>
              </a:rPr>
              <a:t>To fail in this is to miss the mark.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baseline="0" dirty="0"/>
              <a:t>“Sin” Defined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BF0-29F7-46F6-AAF8-92FEC1338F5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u="sng" baseline="0" dirty="0">
                <a:solidFill>
                  <a:srgbClr val="FF0000"/>
                </a:solidFill>
              </a:rPr>
              <a:t>Sin is Transgression</a:t>
            </a:r>
            <a:r>
              <a:rPr lang="en-US" sz="2800" b="1" baseline="0" dirty="0">
                <a:solidFill>
                  <a:srgbClr val="FF0000"/>
                </a:solidFill>
              </a:rPr>
              <a:t>: 1 </a:t>
            </a:r>
            <a:r>
              <a:rPr lang="en-US" sz="2800" b="1" baseline="0" dirty="0" err="1">
                <a:solidFill>
                  <a:srgbClr val="FF0000"/>
                </a:solidFill>
              </a:rPr>
              <a:t>Jno</a:t>
            </a:r>
            <a:r>
              <a:rPr lang="en-US" sz="2800" b="1" baseline="0" dirty="0">
                <a:solidFill>
                  <a:srgbClr val="FF0000"/>
                </a:solidFill>
              </a:rPr>
              <a:t>. 3:4</a:t>
            </a:r>
          </a:p>
          <a:p>
            <a:r>
              <a:rPr lang="en-US" i="1" baseline="0" dirty="0"/>
              <a:t>“Transgression,” </a:t>
            </a:r>
            <a:r>
              <a:rPr lang="en-US" baseline="0" dirty="0"/>
              <a:t>or</a:t>
            </a:r>
            <a:r>
              <a:rPr lang="en-US" i="1" baseline="0" dirty="0"/>
              <a:t> “Lawlessness,” NKJV, </a:t>
            </a:r>
            <a:r>
              <a:rPr lang="en-US" i="1" baseline="0" dirty="0" err="1"/>
              <a:t>anomia</a:t>
            </a:r>
            <a:r>
              <a:rPr lang="en-US" i="1" baseline="0" dirty="0"/>
              <a:t>, </a:t>
            </a:r>
            <a:r>
              <a:rPr lang="en-US" baseline="0" dirty="0"/>
              <a:t>“properly, the condition of one without law — either because ignorant of it, or because violating it.” </a:t>
            </a:r>
            <a:r>
              <a:rPr lang="en-US" sz="2000" baseline="0" dirty="0"/>
              <a:t>(Thayer's Greek Lexicon)</a:t>
            </a:r>
            <a:endParaRPr lang="en-US" baseline="0" dirty="0"/>
          </a:p>
          <a:p>
            <a:r>
              <a:rPr lang="en-US" baseline="0" dirty="0"/>
              <a:t>God speaks to us through His Son. </a:t>
            </a:r>
            <a:br>
              <a:rPr lang="en-US" baseline="0" dirty="0"/>
            </a:br>
            <a:r>
              <a:rPr lang="en-US" baseline="0" dirty="0"/>
              <a:t>(Heb. 1:1-2; 9:15-17)</a:t>
            </a:r>
          </a:p>
          <a:p>
            <a:pPr lvl="1"/>
            <a:r>
              <a:rPr lang="en-US" sz="2800" b="1" baseline="0" dirty="0">
                <a:solidFill>
                  <a:srgbClr val="FF0000"/>
                </a:solidFill>
              </a:rPr>
              <a:t>Anytime we transgress His New Testament, whether we do it deliberately or in ignorance, we sin!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baseline="0" dirty="0"/>
              <a:t>“Sin” Defined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BF0-29F7-46F6-AAF8-92FEC1338F5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u="sng" baseline="0" dirty="0">
                <a:solidFill>
                  <a:srgbClr val="FF0000"/>
                </a:solidFill>
              </a:rPr>
              <a:t>Sin is Unrighteousness</a:t>
            </a:r>
            <a:r>
              <a:rPr lang="en-US" sz="2800" b="1" baseline="0" dirty="0">
                <a:solidFill>
                  <a:srgbClr val="FF0000"/>
                </a:solidFill>
              </a:rPr>
              <a:t>. 1 </a:t>
            </a:r>
            <a:r>
              <a:rPr lang="en-US" sz="2800" b="1" baseline="0" dirty="0" err="1">
                <a:solidFill>
                  <a:srgbClr val="FF0000"/>
                </a:solidFill>
              </a:rPr>
              <a:t>Jno</a:t>
            </a:r>
            <a:r>
              <a:rPr lang="en-US" sz="2800" b="1" baseline="0" dirty="0">
                <a:solidFill>
                  <a:srgbClr val="FF0000"/>
                </a:solidFill>
              </a:rPr>
              <a:t>. 5:17</a:t>
            </a:r>
          </a:p>
          <a:p>
            <a:r>
              <a:rPr lang="en-US" i="1" baseline="0" dirty="0"/>
              <a:t>“Unrighteousness” </a:t>
            </a:r>
            <a:r>
              <a:rPr lang="en-US" i="1" baseline="0" dirty="0" err="1"/>
              <a:t>adikia</a:t>
            </a:r>
            <a:r>
              <a:rPr lang="en-US" i="1" baseline="0" dirty="0"/>
              <a:t> </a:t>
            </a:r>
            <a:r>
              <a:rPr lang="en-US" baseline="0" dirty="0"/>
              <a:t>is the comprehensive term for wrong, or wrongdoing, as between persons;</a:t>
            </a:r>
            <a:r>
              <a:rPr lang="en-US" i="1" baseline="0" dirty="0"/>
              <a:t> </a:t>
            </a:r>
            <a:r>
              <a:rPr lang="en-US" i="1" baseline="0" dirty="0" err="1"/>
              <a:t>anomia</a:t>
            </a:r>
            <a:r>
              <a:rPr lang="en-US" i="1" baseline="0" dirty="0"/>
              <a:t>, "lawlessness,"  </a:t>
            </a:r>
            <a:r>
              <a:rPr lang="en-US" baseline="0" dirty="0"/>
              <a:t>is the rejection of divine law, or wrong committed against it. </a:t>
            </a:r>
            <a:r>
              <a:rPr lang="en-US" sz="2000" i="1" baseline="0" dirty="0"/>
              <a:t>(Vine's Expository Dictionary) </a:t>
            </a:r>
            <a:endParaRPr lang="en-US" i="1" baseline="0" dirty="0"/>
          </a:p>
          <a:p>
            <a:r>
              <a:rPr lang="en-US" baseline="0" dirty="0"/>
              <a:t>God, in His law, has given us rules to govern our conduct toward one another.</a:t>
            </a:r>
          </a:p>
          <a:p>
            <a:pPr lvl="1"/>
            <a:r>
              <a:rPr lang="en-US" baseline="0" dirty="0"/>
              <a:t>Tit. 2:11-12; </a:t>
            </a:r>
            <a:r>
              <a:rPr lang="en-US" baseline="0" dirty="0" err="1"/>
              <a:t>Jms</a:t>
            </a:r>
            <a:r>
              <a:rPr lang="en-US" baseline="0" dirty="0"/>
              <a:t>. 1:27; Mt. 7:13-16; Mt. 7:12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baseline="0" dirty="0"/>
              <a:t>“Sin” Defined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BF0-29F7-46F6-AAF8-92FEC1338F5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6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Theme16</Template>
  <TotalTime>540</TotalTime>
  <Words>889</Words>
  <Application>Microsoft Office PowerPoint</Application>
  <PresentationFormat>On-screen Show (4:3)</PresentationFormat>
  <Paragraphs>121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Calibri</vt:lpstr>
      <vt:lpstr>Lucida Sans Unicode</vt:lpstr>
      <vt:lpstr>Verdana</vt:lpstr>
      <vt:lpstr>Wingdings</vt:lpstr>
      <vt:lpstr>Wingdings 2</vt:lpstr>
      <vt:lpstr>Wingdings 3</vt:lpstr>
      <vt:lpstr>Theme16</vt:lpstr>
      <vt:lpstr>Attitudes Toward Sin &amp; Error</vt:lpstr>
      <vt:lpstr>Attitudes Toward Sin &amp; Error</vt:lpstr>
      <vt:lpstr>Who Is God?</vt:lpstr>
      <vt:lpstr>Who Is God?</vt:lpstr>
      <vt:lpstr>God’s View Of Sin Is Different From Ours. </vt:lpstr>
      <vt:lpstr>God’s View Of Sin Is Different From Ours. </vt:lpstr>
      <vt:lpstr>“Sin” Defined</vt:lpstr>
      <vt:lpstr>“Sin” Defined</vt:lpstr>
      <vt:lpstr>“Sin” Defined</vt:lpstr>
      <vt:lpstr>“Sin” Defined</vt:lpstr>
      <vt:lpstr>“Sin” Defined</vt:lpstr>
      <vt:lpstr>The Awfulness Of Sin Is Seen When One Considers What Sin Is Against</vt:lpstr>
      <vt:lpstr>The Awfulness Of Sin Is Seen In The Consequences</vt:lpstr>
      <vt:lpstr>All Are Guilty</vt:lpstr>
      <vt:lpstr>Deny Them</vt:lpstr>
      <vt:lpstr>Ignore Them</vt:lpstr>
      <vt:lpstr>Live With Them</vt:lpstr>
      <vt:lpstr>Oppose Them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Attitudes Toward Sin &amp; Error</dc:title>
  <dc:creator>Micky Galloway</dc:creator>
  <cp:lastModifiedBy>Joe R Price</cp:lastModifiedBy>
  <cp:revision>33</cp:revision>
  <dcterms:created xsi:type="dcterms:W3CDTF">2012-09-23T21:51:20Z</dcterms:created>
  <dcterms:modified xsi:type="dcterms:W3CDTF">2018-09-23T23:10:29Z</dcterms:modified>
</cp:coreProperties>
</file>