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4" r:id="rId3"/>
    <p:sldId id="263" r:id="rId4"/>
    <p:sldId id="262" r:id="rId5"/>
    <p:sldId id="260" r:id="rId6"/>
    <p:sldId id="259" r:id="rId7"/>
    <p:sldId id="267" r:id="rId8"/>
    <p:sldId id="266" r:id="rId9"/>
    <p:sldId id="265" r:id="rId10"/>
    <p:sldId id="271" r:id="rId11"/>
    <p:sldId id="270" r:id="rId12"/>
    <p:sldId id="269" r:id="rId13"/>
    <p:sldId id="275" r:id="rId14"/>
    <p:sldId id="276" r:id="rId15"/>
    <p:sldId id="277" r:id="rId16"/>
    <p:sldId id="278" r:id="rId17"/>
    <p:sldId id="268"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60" autoAdjust="0"/>
    <p:restoredTop sz="94660"/>
  </p:normalViewPr>
  <p:slideViewPr>
    <p:cSldViewPr>
      <p:cViewPr varScale="1">
        <p:scale>
          <a:sx n="124" d="100"/>
          <a:sy n="124" d="100"/>
        </p:scale>
        <p:origin x="54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52"/>
    </p:cViewPr>
  </p:sorter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D91139-936A-4F8E-8023-F073F14E0B00}" type="datetimeFigureOut">
              <a:rPr lang="en-US" smtClean="0"/>
              <a:pPr/>
              <a:t>09/24/2018</a:t>
            </a:fld>
            <a:r>
              <a:rPr lang="en-US" dirty="0"/>
              <a:t>  AM</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C58F93-7AD4-429F-BE57-FECA9F0F24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97961-88C3-4495-8193-A2F5D83AF934}" type="datetimeFigureOut">
              <a:rPr lang="en-US" smtClean="0"/>
              <a:pPr/>
              <a:t>09/24/2018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4B80B4-912A-47AE-A79D-5B7AF84F05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67DFD81-4F5A-4202-9D46-928FB0A9A781}" type="datetime1">
              <a:rPr lang="en-US" smtClean="0"/>
              <a:pPr/>
              <a:t>09/24/2018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5C082E8-CB62-4A94-85A8-0D23847A0180}"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78A488-5CB7-490E-8E8B-46463313D0E3}" type="datetime1">
              <a:rPr lang="en-US" smtClean="0"/>
              <a:pPr/>
              <a:t>09/24/2018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082E8-CB62-4A94-85A8-0D23847A0180}"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921627B-A761-44F2-B8CB-A25C97DC709B}" type="datetime1">
              <a:rPr lang="en-US" smtClean="0"/>
              <a:pPr/>
              <a:t>09/24/2018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082E8-CB62-4A94-85A8-0D23847A0180}"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10C080-5B91-491D-851A-60074096AC02}" type="datetime1">
              <a:rPr lang="en-US" smtClean="0"/>
              <a:pPr/>
              <a:t>09/24/2018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082E8-CB62-4A94-85A8-0D23847A0180}"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9E425A4-9A30-4D6E-A8BF-8AA1AA8E5EFF}" type="datetime1">
              <a:rPr lang="en-US" smtClean="0"/>
              <a:pPr/>
              <a:t>09/24/2018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082E8-CB62-4A94-85A8-0D23847A018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9DB759C-B59A-424A-A50A-1CDA19FEF4AB}" type="datetime1">
              <a:rPr lang="en-US" smtClean="0"/>
              <a:pPr/>
              <a:t>09/24/2018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082E8-CB62-4A94-85A8-0D23847A0180}"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2641B3C-5C9B-4876-A0D3-A1A17EB6E474}" type="datetime1">
              <a:rPr lang="en-US" smtClean="0"/>
              <a:pPr/>
              <a:t>09/24/2018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C082E8-CB62-4A94-85A8-0D23847A01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6806B3B-37D2-4948-A216-DCDFDE1E1C4A}" type="datetime1">
              <a:rPr lang="en-US" smtClean="0"/>
              <a:pPr/>
              <a:t>09/24/2018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C082E8-CB62-4A94-85A8-0D23847A0180}"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94FCD-0A6C-4AB4-9C93-51207F46345A}" type="datetime1">
              <a:rPr lang="en-US" smtClean="0"/>
              <a:pPr/>
              <a:t>09/24/2018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C082E8-CB62-4A94-85A8-0D23847A0180}"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C6C7F11-B692-48D1-B9A1-49E0F0B531CD}" type="datetime1">
              <a:rPr lang="en-US" smtClean="0"/>
              <a:pPr/>
              <a:t>09/24/2018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082E8-CB62-4A94-85A8-0D23847A01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1BDE2E1-494C-4BC9-9F8D-08BCBB5D3DC1}" type="datetime1">
              <a:rPr lang="en-US" smtClean="0"/>
              <a:pPr/>
              <a:t>09/24/2018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5C082E8-CB62-4A94-85A8-0D23847A018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528217C-CE5E-4DED-841C-8272A9E18D2A}" type="datetime1">
              <a:rPr lang="en-US" smtClean="0"/>
              <a:pPr/>
              <a:t>09/24/2018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5C082E8-CB62-4A94-85A8-0D23847A01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829761"/>
          </a:xfrm>
        </p:spPr>
        <p:txBody>
          <a:bodyPr>
            <a:normAutofit/>
          </a:bodyPr>
          <a:lstStyle/>
          <a:p>
            <a:r>
              <a:rPr lang="en-US" dirty="0"/>
              <a:t>Attitudes Toward Self</a:t>
            </a:r>
          </a:p>
        </p:txBody>
      </p:sp>
      <p:sp>
        <p:nvSpPr>
          <p:cNvPr id="3" name="Subtitle 2"/>
          <p:cNvSpPr>
            <a:spLocks noGrp="1"/>
          </p:cNvSpPr>
          <p:nvPr>
            <p:ph type="subTitle" idx="1"/>
          </p:nvPr>
        </p:nvSpPr>
        <p:spPr>
          <a:xfrm>
            <a:off x="685800" y="3124200"/>
            <a:ext cx="7772400" cy="2179593"/>
          </a:xfrm>
        </p:spPr>
        <p:txBody>
          <a:bodyPr>
            <a:normAutofit fontScale="70000" lnSpcReduction="20000"/>
          </a:bodyPr>
          <a:lstStyle/>
          <a:p>
            <a:r>
              <a:rPr lang="en-US" sz="4600" b="1">
                <a:solidFill>
                  <a:srgbClr val="FF0000"/>
                </a:solidFill>
              </a:rPr>
              <a:t>Mark 8:31-38</a:t>
            </a:r>
            <a:endParaRPr lang="en-US" sz="5100" b="1" dirty="0">
              <a:solidFill>
                <a:srgbClr val="FF0000"/>
              </a:solidFill>
            </a:endParaRPr>
          </a:p>
          <a:p>
            <a:endParaRPr lang="en-US" dirty="0"/>
          </a:p>
          <a:p>
            <a:r>
              <a:rPr lang="en-US" sz="3400" i="1" dirty="0"/>
              <a:t>34 “And he called unto him the multitude with his disciples, and said unto them, If any man would come after me, </a:t>
            </a:r>
            <a:r>
              <a:rPr lang="en-US" sz="4000" b="1" i="1" dirty="0">
                <a:solidFill>
                  <a:srgbClr val="FF0000"/>
                </a:solidFill>
              </a:rPr>
              <a:t>let him deny himself</a:t>
            </a:r>
            <a:r>
              <a:rPr lang="en-US" sz="3400" i="1" dirty="0"/>
              <a:t>, and take up his cross, and follow me.”</a:t>
            </a:r>
          </a:p>
          <a:p>
            <a:endParaRPr lang="en-US" dirty="0"/>
          </a:p>
        </p:txBody>
      </p:sp>
      <p:sp>
        <p:nvSpPr>
          <p:cNvPr id="4" name="Slide Number Placeholder 3"/>
          <p:cNvSpPr>
            <a:spLocks noGrp="1"/>
          </p:cNvSpPr>
          <p:nvPr>
            <p:ph type="sldNum" sz="quarter" idx="12"/>
          </p:nvPr>
        </p:nvSpPr>
        <p:spPr/>
        <p:txBody>
          <a:bodyPr/>
          <a:lstStyle/>
          <a:p>
            <a:fld id="{C5C082E8-CB62-4A94-85A8-0D23847A0180}" type="slidenum">
              <a:rPr lang="en-US" smtClean="0"/>
              <a:pPr/>
              <a:t>1</a:t>
            </a:fld>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5071872"/>
          </a:xfrm>
        </p:spPr>
        <p:txBody>
          <a:bodyPr>
            <a:normAutofit fontScale="85000" lnSpcReduction="20000"/>
          </a:bodyPr>
          <a:lstStyle/>
          <a:p>
            <a:pPr>
              <a:buNone/>
            </a:pPr>
            <a:r>
              <a:rPr lang="en-US" sz="3300" b="1" dirty="0">
                <a:solidFill>
                  <a:srgbClr val="FF0000"/>
                </a:solidFill>
              </a:rPr>
              <a:t>Self-Control Is The Result </a:t>
            </a:r>
          </a:p>
          <a:p>
            <a:pPr>
              <a:buNone/>
            </a:pPr>
            <a:r>
              <a:rPr lang="en-US" sz="3300" i="1" u="sng" dirty="0"/>
              <a:t>Put the Lord’s will first.</a:t>
            </a:r>
            <a:r>
              <a:rPr lang="en-US" sz="3300" i="1" dirty="0"/>
              <a:t>  Acts 24:25</a:t>
            </a:r>
            <a:endParaRPr lang="en-US" i="1" dirty="0"/>
          </a:p>
          <a:p>
            <a:r>
              <a:rPr lang="en-US" dirty="0"/>
              <a:t>Suppress our own will and yield to the will of God. </a:t>
            </a:r>
          </a:p>
          <a:p>
            <a:r>
              <a:rPr lang="en-US" dirty="0"/>
              <a:t>Change of will. Gal. 2:20</a:t>
            </a:r>
          </a:p>
          <a:p>
            <a:pPr lvl="1"/>
            <a:r>
              <a:rPr lang="en-US" sz="2600" dirty="0">
                <a:solidFill>
                  <a:srgbClr val="FF0000"/>
                </a:solidFill>
              </a:rPr>
              <a:t>Stubbornness. Examples: Pharaoh, King Saul.</a:t>
            </a:r>
          </a:p>
          <a:p>
            <a:pPr lvl="1">
              <a:buNone/>
            </a:pPr>
            <a:endParaRPr lang="en-US" sz="2600" dirty="0">
              <a:solidFill>
                <a:srgbClr val="FF0000"/>
              </a:solidFill>
            </a:endParaRPr>
          </a:p>
          <a:p>
            <a:pPr lvl="1"/>
            <a:r>
              <a:rPr lang="en-US" sz="2600" i="1" dirty="0"/>
              <a:t>Judg. 2:19  “But it came to pass, when the judge was dead, that they turned back, and dealt more corruptly than their fathers, in following other gods to serve them, and to bow down unto them; they ceased not from their doings, nor from their </a:t>
            </a:r>
            <a:r>
              <a:rPr lang="en-US" sz="2800" b="1" i="1" dirty="0">
                <a:solidFill>
                  <a:srgbClr val="FF0000"/>
                </a:solidFill>
              </a:rPr>
              <a:t>stubborn</a:t>
            </a:r>
            <a:r>
              <a:rPr lang="en-US" sz="2600" i="1" dirty="0"/>
              <a:t> way.”</a:t>
            </a:r>
            <a:br>
              <a:rPr lang="en-US" sz="2600" i="1" dirty="0"/>
            </a:br>
            <a:endParaRPr lang="en-US" sz="2600" i="1" dirty="0"/>
          </a:p>
          <a:p>
            <a:pPr lvl="1"/>
            <a:r>
              <a:rPr lang="en-US" sz="2600" i="1" dirty="0"/>
              <a:t>Ps. 78:8 “And might not be as their fathers, a </a:t>
            </a:r>
            <a:r>
              <a:rPr lang="en-US" sz="2800" b="1" i="1" dirty="0">
                <a:solidFill>
                  <a:srgbClr val="FF0000"/>
                </a:solidFill>
              </a:rPr>
              <a:t>stubborn</a:t>
            </a:r>
            <a:r>
              <a:rPr lang="en-US" sz="2600" i="1" dirty="0"/>
              <a:t> and rebellious generation, a generation that set not their heart aright, and whose spirit was not </a:t>
            </a:r>
            <a:r>
              <a:rPr lang="en-US" sz="2600" i="1" dirty="0" err="1"/>
              <a:t>stedfast</a:t>
            </a:r>
            <a:r>
              <a:rPr lang="en-US" sz="2600" i="1" dirty="0"/>
              <a:t> with God.”</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10</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wipe(left)">
                                      <p:cBhvr>
                                        <p:cTn id="18" dur="500"/>
                                        <p:tgtEl>
                                          <p:spTgt spid="3">
                                            <p:txEl>
                                              <p:pRg st="6" end="6"/>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wipe(left)">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dirty="0">
                <a:solidFill>
                  <a:srgbClr val="FF0000"/>
                </a:solidFill>
              </a:rPr>
              <a:t>Self-Control Is The Result </a:t>
            </a:r>
          </a:p>
          <a:p>
            <a:pPr>
              <a:buNone/>
            </a:pPr>
            <a:r>
              <a:rPr lang="en-US" i="1" u="sng" dirty="0"/>
              <a:t>Control our temper</a:t>
            </a:r>
            <a:r>
              <a:rPr lang="en-US" i="1" dirty="0"/>
              <a:t>. </a:t>
            </a:r>
          </a:p>
          <a:p>
            <a:pPr>
              <a:buNone/>
            </a:pPr>
            <a:r>
              <a:rPr lang="en-US" i="1" dirty="0"/>
              <a:t>Prov. 14:17 “He that is soon angry will deal foolishly.”</a:t>
            </a:r>
          </a:p>
          <a:p>
            <a:pPr>
              <a:buNone/>
            </a:pPr>
            <a:r>
              <a:rPr lang="en-US" i="1" dirty="0"/>
              <a:t>Prov. 14:29 “He that is slow to anger is of great understanding; But he that is hasty of spirit </a:t>
            </a:r>
            <a:r>
              <a:rPr lang="en-US" i="1" dirty="0" err="1"/>
              <a:t>exalteth</a:t>
            </a:r>
            <a:r>
              <a:rPr lang="en-US" i="1" dirty="0"/>
              <a:t> folly </a:t>
            </a:r>
            <a:r>
              <a:rPr lang="en-US" sz="2000" i="1" dirty="0"/>
              <a:t>(foolishness).”</a:t>
            </a:r>
            <a:endParaRPr lang="en-US" i="1" dirty="0"/>
          </a:p>
          <a:p>
            <a:pPr>
              <a:buNone/>
            </a:pPr>
            <a:r>
              <a:rPr lang="en-US" i="1" dirty="0"/>
              <a:t>Prov. 25:28 “He whose spirit is without restraint Is like a city that is broken down and without walls.”</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11</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dirty="0">
                <a:solidFill>
                  <a:srgbClr val="FF0000"/>
                </a:solidFill>
              </a:rPr>
              <a:t>Self-Control Is The Result </a:t>
            </a:r>
          </a:p>
          <a:p>
            <a:pPr>
              <a:buNone/>
            </a:pPr>
            <a:r>
              <a:rPr lang="en-US" i="1" u="sng" dirty="0"/>
              <a:t>Control our tongue</a:t>
            </a:r>
            <a:r>
              <a:rPr lang="en-US" dirty="0"/>
              <a:t>. </a:t>
            </a:r>
          </a:p>
          <a:p>
            <a:pPr>
              <a:buNone/>
            </a:pPr>
            <a:r>
              <a:rPr lang="en-US" i="1" dirty="0" err="1"/>
              <a:t>Jms</a:t>
            </a:r>
            <a:r>
              <a:rPr lang="en-US" i="1" dirty="0"/>
              <a:t>. 1:19, 26 - slow to speak and bridle the tongue. </a:t>
            </a:r>
          </a:p>
          <a:p>
            <a:pPr>
              <a:buNone/>
            </a:pPr>
            <a:r>
              <a:rPr lang="en-US" i="1" dirty="0"/>
              <a:t>Prov. 17:27 “He that </a:t>
            </a:r>
            <a:r>
              <a:rPr lang="en-US" i="1" dirty="0" err="1"/>
              <a:t>spareth</a:t>
            </a:r>
            <a:r>
              <a:rPr lang="en-US" i="1" dirty="0"/>
              <a:t> his words hath knowledge; And he that is of a cool spirit is a man of understanding.” </a:t>
            </a:r>
          </a:p>
          <a:p>
            <a:pPr>
              <a:buNone/>
            </a:pPr>
            <a:r>
              <a:rPr lang="en-US" i="1" dirty="0"/>
              <a:t>Col. 4:6 “Let your speech be always with grace, seasoned with salt, that ye may know how ye ought to answer each one.”</a:t>
            </a:r>
          </a:p>
        </p:txBody>
      </p:sp>
      <p:sp>
        <p:nvSpPr>
          <p:cNvPr id="2" name="Title 1"/>
          <p:cNvSpPr>
            <a:spLocks noGrp="1"/>
          </p:cNvSpPr>
          <p:nvPr>
            <p:ph type="title"/>
          </p:nvPr>
        </p:nvSpPr>
        <p:spPr/>
        <p:txBody>
          <a:bodyPr>
            <a:normAutofit/>
          </a:bodyPr>
          <a:lstStyle/>
          <a:p>
            <a:r>
              <a:rPr lang="en-US" dirty="0"/>
              <a:t>Attitudes Toward Self</a:t>
            </a:r>
          </a:p>
        </p:txBody>
      </p:sp>
      <p:sp>
        <p:nvSpPr>
          <p:cNvPr id="5" name="Slide Number Placeholder 4"/>
          <p:cNvSpPr>
            <a:spLocks noGrp="1"/>
          </p:cNvSpPr>
          <p:nvPr>
            <p:ph type="sldNum" sz="quarter" idx="12"/>
          </p:nvPr>
        </p:nvSpPr>
        <p:spPr/>
        <p:txBody>
          <a:bodyPr/>
          <a:lstStyle/>
          <a:p>
            <a:fld id="{C5C082E8-CB62-4A94-85A8-0D23847A0180}" type="slidenum">
              <a:rPr lang="en-US" smtClean="0"/>
              <a:pPr/>
              <a:t>12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sz="3000" b="1" dirty="0">
                <a:solidFill>
                  <a:srgbClr val="FF0000"/>
                </a:solidFill>
              </a:rPr>
              <a:t>Self-Control Is The Result </a:t>
            </a:r>
          </a:p>
          <a:p>
            <a:pPr>
              <a:buNone/>
            </a:pPr>
            <a:r>
              <a:rPr lang="en-US" sz="2900" i="1" u="sng" dirty="0"/>
              <a:t>Control our tongue</a:t>
            </a:r>
            <a:r>
              <a:rPr lang="en-US" sz="2900" dirty="0"/>
              <a:t>. </a:t>
            </a:r>
          </a:p>
          <a:p>
            <a:pPr>
              <a:defRPr/>
            </a:pPr>
            <a:r>
              <a:rPr lang="en-US" sz="2900" i="1" dirty="0"/>
              <a:t>James 1:22 “Be ye doers of the word and not hearers only, deluding your own selves…”</a:t>
            </a:r>
          </a:p>
          <a:p>
            <a:pPr>
              <a:defRPr/>
            </a:pPr>
            <a:endParaRPr lang="en-US" sz="2900" i="1" dirty="0"/>
          </a:p>
          <a:p>
            <a:pPr>
              <a:defRPr/>
            </a:pPr>
            <a:r>
              <a:rPr lang="en-US" sz="2900" i="1" dirty="0"/>
              <a:t>James 1:26 If any man </a:t>
            </a:r>
            <a:r>
              <a:rPr lang="en-US" sz="2900" i="1" dirty="0" err="1"/>
              <a:t>thinketh</a:t>
            </a:r>
            <a:r>
              <a:rPr lang="en-US" sz="2900" i="1" dirty="0"/>
              <a:t> himself to be religious, while he </a:t>
            </a:r>
            <a:r>
              <a:rPr lang="en-US" sz="2900" i="1" dirty="0" err="1"/>
              <a:t>bridleth</a:t>
            </a:r>
            <a:r>
              <a:rPr lang="en-US" sz="2900" i="1" dirty="0"/>
              <a:t> not his tongue but </a:t>
            </a:r>
            <a:r>
              <a:rPr lang="en-US" sz="2900" i="1" dirty="0" err="1"/>
              <a:t>deceiveth</a:t>
            </a:r>
            <a:r>
              <a:rPr lang="en-US" sz="2900" i="1" dirty="0"/>
              <a:t> his heart, this man's religion is vain.</a:t>
            </a:r>
          </a:p>
          <a:p>
            <a:pPr>
              <a:buNone/>
              <a:defRPr/>
            </a:pPr>
            <a:endParaRPr lang="en-US" sz="2900" b="1" i="1" dirty="0"/>
          </a:p>
          <a:p>
            <a:pPr>
              <a:defRPr/>
            </a:pPr>
            <a:r>
              <a:rPr lang="en-US" sz="2900" dirty="0"/>
              <a:t>James 3  --Is your tongue being controlled by faith??? Cf. 2 Cor. 10:5</a:t>
            </a:r>
          </a:p>
          <a:p>
            <a:pPr>
              <a:buNone/>
            </a:pPr>
            <a:endParaRPr lang="en-US" dirty="0"/>
          </a:p>
        </p:txBody>
      </p:sp>
      <p:sp>
        <p:nvSpPr>
          <p:cNvPr id="2" name="Title 1"/>
          <p:cNvSpPr>
            <a:spLocks noGrp="1"/>
          </p:cNvSpPr>
          <p:nvPr>
            <p:ph type="title"/>
          </p:nvPr>
        </p:nvSpPr>
        <p:spPr/>
        <p:txBody>
          <a:bodyPr>
            <a:normAutofit/>
          </a:bodyPr>
          <a:lstStyle/>
          <a:p>
            <a:r>
              <a:rPr lang="en-US" dirty="0"/>
              <a:t>Attitudes Toward Self</a:t>
            </a:r>
          </a:p>
        </p:txBody>
      </p:sp>
      <p:sp>
        <p:nvSpPr>
          <p:cNvPr id="5" name="Slide Number Placeholder 4"/>
          <p:cNvSpPr>
            <a:spLocks noGrp="1"/>
          </p:cNvSpPr>
          <p:nvPr>
            <p:ph type="sldNum" sz="quarter" idx="12"/>
          </p:nvPr>
        </p:nvSpPr>
        <p:spPr/>
        <p:txBody>
          <a:bodyPr/>
          <a:lstStyle/>
          <a:p>
            <a:fld id="{C5C082E8-CB62-4A94-85A8-0D23847A0180}" type="slidenum">
              <a:rPr lang="en-US" smtClean="0"/>
              <a:pPr/>
              <a:t>13</a:t>
            </a:fld>
            <a:endParaRPr lang="en-US"/>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219200"/>
            <a:ext cx="8686800" cy="5410200"/>
          </a:xfrm>
        </p:spPr>
        <p:txBody>
          <a:bodyPr>
            <a:normAutofit/>
          </a:bodyPr>
          <a:lstStyle/>
          <a:p>
            <a:pPr>
              <a:buNone/>
            </a:pPr>
            <a:r>
              <a:rPr lang="en-US" sz="2800" b="1" dirty="0">
                <a:solidFill>
                  <a:srgbClr val="FF0000"/>
                </a:solidFill>
              </a:rPr>
              <a:t>Self-Control Is The Result </a:t>
            </a:r>
          </a:p>
          <a:p>
            <a:pPr>
              <a:buNone/>
            </a:pPr>
            <a:r>
              <a:rPr lang="en-US" sz="2800" i="1" u="sng" dirty="0"/>
              <a:t>Control our tongue</a:t>
            </a:r>
            <a:r>
              <a:rPr lang="en-US" sz="2800" dirty="0"/>
              <a:t>. </a:t>
            </a:r>
          </a:p>
          <a:p>
            <a:pPr eaLnBrk="1" hangingPunct="1">
              <a:defRPr/>
            </a:pPr>
            <a:r>
              <a:rPr lang="en-US" sz="3200" i="1" dirty="0"/>
              <a:t>“</a:t>
            </a:r>
            <a:r>
              <a:rPr lang="en-US" i="1" dirty="0"/>
              <a:t>The tongue of the righteous is as choice silver” (Prov. 10:20).</a:t>
            </a:r>
            <a:r>
              <a:rPr lang="en-US" dirty="0"/>
              <a:t>  </a:t>
            </a:r>
          </a:p>
          <a:p>
            <a:pPr eaLnBrk="1" hangingPunct="1">
              <a:defRPr/>
            </a:pPr>
            <a:r>
              <a:rPr lang="en-US" i="1" dirty="0"/>
              <a:t>“Set a </a:t>
            </a:r>
            <a:r>
              <a:rPr lang="en-US" i="1" dirty="0" err="1"/>
              <a:t>watch,O</a:t>
            </a:r>
            <a:r>
              <a:rPr lang="en-US" i="1" dirty="0"/>
              <a:t> Jehovah, before my mouth; Keep the door of my lips” (Ps. 141:3).</a:t>
            </a:r>
            <a:r>
              <a:rPr lang="en-US" dirty="0"/>
              <a:t> </a:t>
            </a:r>
          </a:p>
          <a:p>
            <a:pPr eaLnBrk="1" hangingPunct="1">
              <a:defRPr/>
            </a:pPr>
            <a:r>
              <a:rPr lang="en-US" i="1" dirty="0"/>
              <a:t>“Whoso </a:t>
            </a:r>
            <a:r>
              <a:rPr lang="en-US" i="1" dirty="0" err="1"/>
              <a:t>keepeth</a:t>
            </a:r>
            <a:r>
              <a:rPr lang="en-US" i="1" dirty="0"/>
              <a:t> his mouth and his tongue </a:t>
            </a:r>
            <a:r>
              <a:rPr lang="en-US" i="1" dirty="0" err="1"/>
              <a:t>keepeth</a:t>
            </a:r>
            <a:r>
              <a:rPr lang="en-US" i="1" dirty="0"/>
              <a:t> his soul from troubles” </a:t>
            </a:r>
            <a:br>
              <a:rPr lang="en-US" i="1" dirty="0"/>
            </a:br>
            <a:r>
              <a:rPr lang="en-US" i="1" dirty="0"/>
              <a:t>(Prov. 21:23).  </a:t>
            </a:r>
            <a:endParaRPr lang="en-US" dirty="0"/>
          </a:p>
          <a:p>
            <a:pPr eaLnBrk="1" hangingPunct="1">
              <a:defRPr/>
            </a:pPr>
            <a:r>
              <a:rPr lang="en-US" i="1" dirty="0"/>
              <a:t>“A word fitly spoken is like apples of gold in network of silver” (Prov. 25:11).  </a:t>
            </a:r>
            <a:endParaRPr lang="en-US" dirty="0"/>
          </a:p>
          <a:p>
            <a:pPr eaLnBrk="1" hangingPunct="1">
              <a:buFont typeface="Wingdings" pitchFamily="2" charset="2"/>
              <a:buNone/>
              <a:defRPr/>
            </a:pPr>
            <a:endParaRPr lang="en-US" sz="3600" dirty="0"/>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14</a:t>
            </a:fld>
            <a:endParaRPr lang="en-US"/>
          </a:p>
        </p:txBody>
      </p:sp>
      <p:sp>
        <p:nvSpPr>
          <p:cNvPr id="5122" name="Rectangle 2"/>
          <p:cNvSpPr>
            <a:spLocks noGrp="1" noChangeArrowheads="1"/>
          </p:cNvSpPr>
          <p:nvPr>
            <p:ph type="title"/>
          </p:nvPr>
        </p:nvSpPr>
        <p:spPr>
          <a:xfrm>
            <a:off x="457200" y="228600"/>
            <a:ext cx="8229600" cy="1143000"/>
          </a:xfrm>
          <a:noFill/>
        </p:spPr>
        <p:txBody>
          <a:bodyPr/>
          <a:lstStyle/>
          <a:p>
            <a:pPr>
              <a:defRPr/>
            </a:pPr>
            <a:r>
              <a:rPr lang="en-US" dirty="0"/>
              <a:t>Attitudes Toward Self</a:t>
            </a:r>
            <a:endParaRPr lang="en-US" i="1" dirty="0">
              <a:solidFill>
                <a:srgbClr val="FF0000"/>
              </a:solidFill>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381000" y="1524000"/>
            <a:ext cx="8839200" cy="5410200"/>
          </a:xfrm>
        </p:spPr>
        <p:txBody>
          <a:bodyPr>
            <a:normAutofit/>
          </a:bodyPr>
          <a:lstStyle/>
          <a:p>
            <a:pPr>
              <a:buNone/>
            </a:pPr>
            <a:r>
              <a:rPr lang="en-US" sz="2800" b="1" dirty="0">
                <a:solidFill>
                  <a:srgbClr val="FF0000"/>
                </a:solidFill>
              </a:rPr>
              <a:t>Self-Control Is The Result </a:t>
            </a:r>
          </a:p>
          <a:p>
            <a:pPr>
              <a:buNone/>
            </a:pPr>
            <a:r>
              <a:rPr lang="en-US" sz="2900" i="1" u="sng" dirty="0"/>
              <a:t>Control our tongue</a:t>
            </a:r>
            <a:r>
              <a:rPr lang="en-US" sz="2900" dirty="0"/>
              <a:t>. </a:t>
            </a:r>
          </a:p>
          <a:p>
            <a:pPr eaLnBrk="1" hangingPunct="1">
              <a:lnSpc>
                <a:spcPct val="90000"/>
              </a:lnSpc>
              <a:defRPr/>
            </a:pPr>
            <a:r>
              <a:rPr lang="en-US" b="1" i="1" dirty="0"/>
              <a:t>“</a:t>
            </a:r>
            <a:r>
              <a:rPr lang="en-US" i="1" dirty="0"/>
              <a:t>In the multitude of words there </a:t>
            </a:r>
            <a:r>
              <a:rPr lang="en-US" i="1" dirty="0" err="1"/>
              <a:t>wanteth</a:t>
            </a:r>
            <a:r>
              <a:rPr lang="en-US" i="1" dirty="0"/>
              <a:t> not transgression; but he that </a:t>
            </a:r>
            <a:r>
              <a:rPr lang="en-US" i="1" dirty="0" err="1"/>
              <a:t>refraineth</a:t>
            </a:r>
            <a:r>
              <a:rPr lang="en-US" i="1" dirty="0"/>
              <a:t> his lips doeth wisely” (Prov. 10:19).</a:t>
            </a:r>
            <a:r>
              <a:rPr lang="en-US" dirty="0"/>
              <a:t>  </a:t>
            </a:r>
          </a:p>
          <a:p>
            <a:pPr eaLnBrk="1" hangingPunct="1">
              <a:lnSpc>
                <a:spcPct val="90000"/>
              </a:lnSpc>
              <a:defRPr/>
            </a:pPr>
            <a:r>
              <a:rPr lang="en-US" i="1" dirty="0"/>
              <a:t>“He that </a:t>
            </a:r>
            <a:r>
              <a:rPr lang="en-US" i="1" dirty="0" err="1"/>
              <a:t>guardeth</a:t>
            </a:r>
            <a:r>
              <a:rPr lang="en-US" i="1" dirty="0"/>
              <a:t> his mouth </a:t>
            </a:r>
            <a:r>
              <a:rPr lang="en-US" i="1" dirty="0" err="1"/>
              <a:t>keepeth</a:t>
            </a:r>
            <a:r>
              <a:rPr lang="en-US" i="1" dirty="0"/>
              <a:t> his life; but he that </a:t>
            </a:r>
            <a:r>
              <a:rPr lang="en-US" i="1" dirty="0" err="1"/>
              <a:t>openeth</a:t>
            </a:r>
            <a:r>
              <a:rPr lang="en-US" i="1" dirty="0"/>
              <a:t> wide his lips shall have destruction” (Prov. 13:3)</a:t>
            </a:r>
            <a:r>
              <a:rPr lang="en-US" dirty="0"/>
              <a:t>.  </a:t>
            </a:r>
          </a:p>
          <a:p>
            <a:pPr eaLnBrk="1" hangingPunct="1">
              <a:lnSpc>
                <a:spcPct val="90000"/>
              </a:lnSpc>
              <a:defRPr/>
            </a:pPr>
            <a:r>
              <a:rPr lang="en-US" i="1" dirty="0"/>
              <a:t>“</a:t>
            </a:r>
            <a:r>
              <a:rPr lang="en-US" i="1" dirty="0" err="1"/>
              <a:t>Seest</a:t>
            </a:r>
            <a:r>
              <a:rPr lang="en-US" i="1" dirty="0"/>
              <a:t> thou a man that is hasty in his words? There is more hope of a fool than of him” </a:t>
            </a:r>
            <a:br>
              <a:rPr lang="en-US" i="1" dirty="0"/>
            </a:br>
            <a:r>
              <a:rPr lang="en-US" i="1" dirty="0"/>
              <a:t>(Prov. 29:20).  </a:t>
            </a:r>
            <a:endParaRPr lang="en-US" dirty="0"/>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15</a:t>
            </a:fld>
            <a:endParaRPr lang="en-US"/>
          </a:p>
        </p:txBody>
      </p:sp>
      <p:sp>
        <p:nvSpPr>
          <p:cNvPr id="6146" name="Rectangle 2"/>
          <p:cNvSpPr>
            <a:spLocks noGrp="1" noChangeArrowheads="1"/>
          </p:cNvSpPr>
          <p:nvPr>
            <p:ph type="title"/>
          </p:nvPr>
        </p:nvSpPr>
        <p:spPr>
          <a:noFill/>
        </p:spPr>
        <p:txBody>
          <a:bodyPr>
            <a:normAutofit/>
          </a:bodyPr>
          <a:lstStyle/>
          <a:p>
            <a:pPr>
              <a:defRPr/>
            </a:pPr>
            <a:r>
              <a:rPr lang="en-US" dirty="0"/>
              <a:t>Attitudes Toward Self</a:t>
            </a:r>
            <a:endParaRPr lang="en-US" i="1" dirty="0">
              <a:solidFill>
                <a:srgbClr val="FF0000"/>
              </a:solidFill>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381000" y="1676400"/>
            <a:ext cx="8763000" cy="5181600"/>
          </a:xfrm>
        </p:spPr>
        <p:txBody>
          <a:bodyPr>
            <a:normAutofit/>
          </a:bodyPr>
          <a:lstStyle/>
          <a:p>
            <a:pPr>
              <a:buNone/>
            </a:pPr>
            <a:r>
              <a:rPr lang="en-US" sz="2800" b="1" dirty="0">
                <a:solidFill>
                  <a:srgbClr val="FF0000"/>
                </a:solidFill>
              </a:rPr>
              <a:t>Self-Control Is The Result </a:t>
            </a:r>
          </a:p>
          <a:p>
            <a:pPr>
              <a:buNone/>
            </a:pPr>
            <a:r>
              <a:rPr lang="en-US" sz="2900" i="1" u="sng" dirty="0"/>
              <a:t>Control our tongue</a:t>
            </a:r>
            <a:r>
              <a:rPr lang="en-US" sz="2900" dirty="0"/>
              <a:t>. </a:t>
            </a:r>
          </a:p>
          <a:p>
            <a:pPr eaLnBrk="1" hangingPunct="1">
              <a:lnSpc>
                <a:spcPct val="90000"/>
              </a:lnSpc>
              <a:defRPr/>
            </a:pPr>
            <a:r>
              <a:rPr lang="en-US" i="1" dirty="0"/>
              <a:t>“A soft answer </a:t>
            </a:r>
            <a:r>
              <a:rPr lang="en-US" i="1" dirty="0" err="1"/>
              <a:t>turneth</a:t>
            </a:r>
            <a:r>
              <a:rPr lang="en-US" i="1" dirty="0"/>
              <a:t> away wrath; but a grievous word </a:t>
            </a:r>
            <a:r>
              <a:rPr lang="en-US" i="1" dirty="0" err="1"/>
              <a:t>stireth</a:t>
            </a:r>
            <a:r>
              <a:rPr lang="en-US" i="1" dirty="0"/>
              <a:t> up anger” </a:t>
            </a:r>
            <a:br>
              <a:rPr lang="en-US" i="1" dirty="0"/>
            </a:br>
            <a:r>
              <a:rPr lang="en-US" i="1" dirty="0"/>
              <a:t>(Prov. 15:1)</a:t>
            </a:r>
            <a:r>
              <a:rPr lang="en-US" dirty="0"/>
              <a:t>.  </a:t>
            </a:r>
          </a:p>
          <a:p>
            <a:pPr>
              <a:lnSpc>
                <a:spcPct val="90000"/>
              </a:lnSpc>
              <a:defRPr/>
            </a:pPr>
            <a:r>
              <a:rPr lang="en-US" i="1" dirty="0"/>
              <a:t>“Death and life are in the power of the tongue” (Prov. 18:21).</a:t>
            </a:r>
            <a:r>
              <a:rPr lang="en-US" dirty="0"/>
              <a:t> </a:t>
            </a:r>
          </a:p>
          <a:p>
            <a:pPr>
              <a:lnSpc>
                <a:spcPct val="90000"/>
              </a:lnSpc>
              <a:defRPr/>
            </a:pPr>
            <a:r>
              <a:rPr lang="en-US" i="1" dirty="0"/>
              <a:t>“Even a fool, when he </a:t>
            </a:r>
            <a:r>
              <a:rPr lang="en-US" i="1" dirty="0" err="1"/>
              <a:t>holdeth</a:t>
            </a:r>
            <a:r>
              <a:rPr lang="en-US" i="1" dirty="0"/>
              <a:t> his peace, is counted wise; When he </a:t>
            </a:r>
            <a:r>
              <a:rPr lang="en-US" i="1" dirty="0" err="1"/>
              <a:t>shutteth</a:t>
            </a:r>
            <a:r>
              <a:rPr lang="en-US" i="1" dirty="0"/>
              <a:t> his lips, he is (esteemed as) prudent.” Prov. 17:28</a:t>
            </a:r>
          </a:p>
          <a:p>
            <a:pPr eaLnBrk="1" hangingPunct="1">
              <a:lnSpc>
                <a:spcPct val="90000"/>
              </a:lnSpc>
              <a:defRPr/>
            </a:pPr>
            <a:endParaRPr lang="en-US" dirty="0"/>
          </a:p>
          <a:p>
            <a:pPr eaLnBrk="1" hangingPunct="1">
              <a:lnSpc>
                <a:spcPct val="90000"/>
              </a:lnSpc>
              <a:buFont typeface="Wingdings" pitchFamily="2" charset="2"/>
              <a:buNone/>
              <a:defRPr/>
            </a:pPr>
            <a:endParaRPr lang="en-US" dirty="0"/>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16</a:t>
            </a:fld>
            <a:endParaRPr lang="en-US"/>
          </a:p>
        </p:txBody>
      </p:sp>
      <p:sp>
        <p:nvSpPr>
          <p:cNvPr id="6146" name="Rectangle 2"/>
          <p:cNvSpPr>
            <a:spLocks noGrp="1" noChangeArrowheads="1"/>
          </p:cNvSpPr>
          <p:nvPr>
            <p:ph type="title"/>
          </p:nvPr>
        </p:nvSpPr>
        <p:spPr>
          <a:noFill/>
        </p:spPr>
        <p:txBody>
          <a:bodyPr/>
          <a:lstStyle/>
          <a:p>
            <a:pPr>
              <a:defRPr/>
            </a:pPr>
            <a:r>
              <a:rPr lang="en-US" dirty="0"/>
              <a:t>Attitudes Toward Self</a:t>
            </a:r>
            <a:endParaRPr lang="en-US" i="1" dirty="0">
              <a:solidFill>
                <a:srgbClr val="FF0000"/>
              </a:solidFill>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b="1" dirty="0">
                <a:solidFill>
                  <a:srgbClr val="FF0000"/>
                </a:solidFill>
              </a:rPr>
              <a:t>Self-Control Is The Result </a:t>
            </a:r>
          </a:p>
          <a:p>
            <a:pPr>
              <a:buNone/>
            </a:pPr>
            <a:r>
              <a:rPr lang="en-US" i="1" u="sng" dirty="0"/>
              <a:t>Treat others right</a:t>
            </a:r>
            <a:r>
              <a:rPr lang="en-US" i="1" dirty="0"/>
              <a:t>. </a:t>
            </a:r>
          </a:p>
          <a:p>
            <a:r>
              <a:rPr lang="en-US" dirty="0"/>
              <a:t>Don’t retaliate. Rom. 12:17-21 </a:t>
            </a:r>
          </a:p>
          <a:p>
            <a:r>
              <a:rPr lang="en-US" dirty="0"/>
              <a:t>Don’t do things that generate division.</a:t>
            </a:r>
            <a:br>
              <a:rPr lang="en-US" dirty="0"/>
            </a:br>
            <a:r>
              <a:rPr lang="en-US" dirty="0"/>
              <a:t> </a:t>
            </a:r>
            <a:r>
              <a:rPr lang="en-US" dirty="0" err="1"/>
              <a:t>Jms</a:t>
            </a:r>
            <a:r>
              <a:rPr lang="en-US" dirty="0"/>
              <a:t>. 3:14 - 4:2</a:t>
            </a:r>
          </a:p>
          <a:p>
            <a:r>
              <a:rPr lang="en-US" dirty="0"/>
              <a:t>Self-denial is essential to peace and harmony with others. Eph. 4:1-2, 31-32</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17</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b="1" dirty="0">
                <a:solidFill>
                  <a:srgbClr val="FF0000"/>
                </a:solidFill>
              </a:rPr>
              <a:t>Self-Control Is The Result </a:t>
            </a:r>
          </a:p>
          <a:p>
            <a:pPr>
              <a:buNone/>
            </a:pPr>
            <a:r>
              <a:rPr lang="en-US" i="1" u="sng" dirty="0"/>
              <a:t>Good marriage</a:t>
            </a:r>
            <a:r>
              <a:rPr lang="en-US" dirty="0"/>
              <a:t>. </a:t>
            </a:r>
          </a:p>
          <a:p>
            <a:pPr marL="658368" indent="-514350"/>
            <a:r>
              <a:rPr lang="en-US" dirty="0"/>
              <a:t>Self-denial is essential to harmony and happiness in the marriage. cf. 1 Cor. 7:1-5 </a:t>
            </a:r>
          </a:p>
          <a:p>
            <a:pPr marL="658368" indent="-514350"/>
            <a:r>
              <a:rPr lang="en-US" dirty="0"/>
              <a:t>The role of each mate requires self-denial. 1 Pet. 3:1-7</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18</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sz="2800" b="1" dirty="0">
                <a:solidFill>
                  <a:srgbClr val="FF0000"/>
                </a:solidFill>
              </a:rPr>
              <a:t>Conclusion: </a:t>
            </a:r>
          </a:p>
          <a:p>
            <a:r>
              <a:rPr lang="en-US" dirty="0"/>
              <a:t>When man can handle the problem of himself, he can deal with other problems. </a:t>
            </a:r>
          </a:p>
          <a:p>
            <a:pPr>
              <a:buNone/>
            </a:pPr>
            <a:endParaRPr lang="en-US" dirty="0"/>
          </a:p>
          <a:p>
            <a:r>
              <a:rPr lang="en-US" dirty="0"/>
              <a:t>What a contrast between the life that is self-serving and the life of self-control.</a:t>
            </a:r>
            <a:r>
              <a:rPr lang="en-US" i="1" dirty="0"/>
              <a:t> </a:t>
            </a:r>
          </a:p>
          <a:p>
            <a:endParaRPr lang="en-US" i="1" dirty="0"/>
          </a:p>
          <a:p>
            <a:r>
              <a:rPr lang="en-US" i="1" dirty="0"/>
              <a:t>Cf. Luke 9:23 “And he said unto all, If any man would come after me, let him deny himself, and take up his cross </a:t>
            </a:r>
            <a:r>
              <a:rPr lang="en-US" sz="3600" b="1" i="1" u="sng" dirty="0">
                <a:solidFill>
                  <a:srgbClr val="FF0000"/>
                </a:solidFill>
              </a:rPr>
              <a:t>daily</a:t>
            </a:r>
            <a:r>
              <a:rPr lang="en-US" i="1" dirty="0"/>
              <a:t>, and follow me.”</a:t>
            </a:r>
          </a:p>
          <a:p>
            <a:endParaRPr lang="en-US" dirty="0"/>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19</a:t>
            </a:fld>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767072"/>
          </a:xfrm>
        </p:spPr>
        <p:txBody>
          <a:bodyPr>
            <a:normAutofit lnSpcReduction="10000"/>
          </a:bodyPr>
          <a:lstStyle/>
          <a:p>
            <a:pPr>
              <a:buNone/>
            </a:pPr>
            <a:r>
              <a:rPr lang="en-US" sz="2800" b="1" i="1" dirty="0">
                <a:solidFill>
                  <a:srgbClr val="FF0000"/>
                </a:solidFill>
              </a:rPr>
              <a:t>Self is the obstacle to serving the Lord.</a:t>
            </a:r>
          </a:p>
          <a:p>
            <a:r>
              <a:rPr lang="en-US" dirty="0"/>
              <a:t>Judges 21:25 - Every man did what was right in his own eyes. </a:t>
            </a:r>
          </a:p>
          <a:p>
            <a:r>
              <a:rPr lang="en-US" dirty="0"/>
              <a:t>Mt. 23:25 - The hypocrite is selfish. </a:t>
            </a:r>
          </a:p>
          <a:p>
            <a:r>
              <a:rPr lang="en-US" dirty="0"/>
              <a:t>Acts 24:25 - Must learn temperance; self-control.</a:t>
            </a:r>
          </a:p>
          <a:p>
            <a:r>
              <a:rPr lang="en-US" dirty="0"/>
              <a:t>Rom. 2:8 - Those who do not obey are self-seeking. </a:t>
            </a:r>
          </a:p>
          <a:p>
            <a:r>
              <a:rPr lang="en-US" dirty="0"/>
              <a:t>Gal. 2:20 - No longer I </a:t>
            </a:r>
            <a:r>
              <a:rPr lang="en-US" i="1" dirty="0"/>
              <a:t>(self), </a:t>
            </a:r>
            <a:r>
              <a:rPr lang="en-US" dirty="0"/>
              <a:t>but Christ. </a:t>
            </a:r>
          </a:p>
          <a:p>
            <a:r>
              <a:rPr lang="en-US" dirty="0" err="1"/>
              <a:t>Jms</a:t>
            </a:r>
            <a:r>
              <a:rPr lang="en-US" dirty="0"/>
              <a:t>. 3:13-14 - Those who do not follow the wisdom from above are self-seeking.</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2</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i="1" dirty="0">
                <a:solidFill>
                  <a:srgbClr val="FF0000"/>
                </a:solidFill>
              </a:rPr>
              <a:t>Temptation appeals to our own desires. </a:t>
            </a:r>
          </a:p>
          <a:p>
            <a:r>
              <a:rPr lang="en-US" dirty="0" err="1"/>
              <a:t>Jms</a:t>
            </a:r>
            <a:r>
              <a:rPr lang="en-US" dirty="0"/>
              <a:t>. 1:14 - drawn away by own desires. </a:t>
            </a:r>
          </a:p>
          <a:p>
            <a:r>
              <a:rPr lang="en-US" dirty="0"/>
              <a:t>1 </a:t>
            </a:r>
            <a:r>
              <a:rPr lang="en-US" dirty="0" err="1"/>
              <a:t>Jno</a:t>
            </a:r>
            <a:r>
              <a:rPr lang="en-US" dirty="0"/>
              <a:t>. 2:15-17 – Gen. 3</a:t>
            </a:r>
          </a:p>
          <a:p>
            <a:pPr lvl="1"/>
            <a:r>
              <a:rPr lang="en-US" dirty="0"/>
              <a:t>Lust of the flesh - appeals to what I like &amp; want. </a:t>
            </a:r>
          </a:p>
          <a:p>
            <a:pPr lvl="1"/>
            <a:r>
              <a:rPr lang="en-US" dirty="0"/>
              <a:t>Lust of the eyes - appeals to what I want to see. </a:t>
            </a:r>
          </a:p>
          <a:p>
            <a:pPr lvl="1"/>
            <a:r>
              <a:rPr lang="en-US" dirty="0"/>
              <a:t>Pride of life - appeals to my view of myself. </a:t>
            </a:r>
          </a:p>
          <a:p>
            <a:r>
              <a:rPr lang="en-US" dirty="0"/>
              <a:t>1 Cor. 7:5 - Satan tempts us in our lack of self-control.</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3</a:t>
            </a:fld>
            <a:endParaRPr 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i="1" dirty="0">
                <a:solidFill>
                  <a:srgbClr val="FF0000"/>
                </a:solidFill>
              </a:rPr>
              <a:t>Constant battle over self.</a:t>
            </a:r>
          </a:p>
          <a:p>
            <a:r>
              <a:rPr lang="en-US" dirty="0"/>
              <a:t>Self-denial deals with the reality of life. </a:t>
            </a:r>
            <a:br>
              <a:rPr lang="en-US" dirty="0"/>
            </a:br>
            <a:r>
              <a:rPr lang="en-US" dirty="0"/>
              <a:t>1 Cor. 6:9-11; cf. 1 Cor. 5</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4</a:t>
            </a:fld>
            <a:endParaRPr lang="en-US"/>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dirty="0">
                <a:solidFill>
                  <a:srgbClr val="FF0000"/>
                </a:solidFill>
              </a:rPr>
              <a:t>Self-Denial Is The Answer </a:t>
            </a:r>
          </a:p>
          <a:p>
            <a:pPr>
              <a:buNone/>
            </a:pPr>
            <a:r>
              <a:rPr lang="en-US" i="1" dirty="0"/>
              <a:t>God demands it.</a:t>
            </a:r>
          </a:p>
          <a:p>
            <a:r>
              <a:rPr lang="en-US" dirty="0"/>
              <a:t> Passages that specifically mention it. </a:t>
            </a:r>
          </a:p>
          <a:p>
            <a:pPr lvl="1"/>
            <a:r>
              <a:rPr lang="en-US" dirty="0"/>
              <a:t>Mark 8:34 (Matthew 16:24; Luke 9:23)</a:t>
            </a:r>
          </a:p>
          <a:p>
            <a:pPr lvl="1"/>
            <a:r>
              <a:rPr lang="en-US" dirty="0"/>
              <a:t>Acts 24:25 </a:t>
            </a:r>
          </a:p>
          <a:p>
            <a:pPr lvl="1"/>
            <a:r>
              <a:rPr lang="en-US" dirty="0"/>
              <a:t>1 Cor. 9:25 </a:t>
            </a:r>
          </a:p>
          <a:p>
            <a:pPr lvl="1"/>
            <a:r>
              <a:rPr lang="en-US" dirty="0"/>
              <a:t>2 Pet. 1:6</a:t>
            </a:r>
          </a:p>
          <a:p>
            <a:r>
              <a:rPr lang="en-US" dirty="0"/>
              <a:t>Passages that deal with it in principle. </a:t>
            </a:r>
            <a:br>
              <a:rPr lang="en-US" dirty="0"/>
            </a:br>
            <a:r>
              <a:rPr lang="en-US" dirty="0"/>
              <a:t>Rom. 6:12ff ; Gal. 2:20</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5</a:t>
            </a:fld>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b="1" dirty="0">
                <a:solidFill>
                  <a:srgbClr val="FF0000"/>
                </a:solidFill>
              </a:rPr>
              <a:t>Self-Denial Is The Answer </a:t>
            </a:r>
          </a:p>
          <a:p>
            <a:pPr>
              <a:buNone/>
            </a:pPr>
            <a:r>
              <a:rPr lang="en-US" i="1" dirty="0"/>
              <a:t>Passages that </a:t>
            </a:r>
            <a:r>
              <a:rPr lang="en-US" sz="3200" b="1" i="1" u="sng" dirty="0"/>
              <a:t>forbid</a:t>
            </a:r>
            <a:r>
              <a:rPr lang="en-US" sz="3200" i="1" dirty="0"/>
              <a:t> </a:t>
            </a:r>
            <a:r>
              <a:rPr lang="en-US" i="1" dirty="0"/>
              <a:t>anything require self-denial. </a:t>
            </a:r>
          </a:p>
          <a:p>
            <a:r>
              <a:rPr lang="en-US" dirty="0"/>
              <a:t>Lust. 2 Tim. 2:22; Mt. 5:28 </a:t>
            </a:r>
          </a:p>
          <a:p>
            <a:r>
              <a:rPr lang="en-US" dirty="0"/>
              <a:t>Lying. Eph. 4:25 </a:t>
            </a:r>
          </a:p>
          <a:p>
            <a:r>
              <a:rPr lang="en-US" dirty="0"/>
              <a:t>Fornication. 1 Cor. 6:18 </a:t>
            </a:r>
          </a:p>
          <a:p>
            <a:r>
              <a:rPr lang="en-US" dirty="0"/>
              <a:t>Laziness. 2 Thess. 3:10 </a:t>
            </a:r>
          </a:p>
          <a:p>
            <a:r>
              <a:rPr lang="en-US" dirty="0"/>
              <a:t>Retaliation. Rom. 12:17-21</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6</a:t>
            </a:fld>
            <a:endParaRPr lang="en-US"/>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b="1" dirty="0">
                <a:solidFill>
                  <a:srgbClr val="FF0000"/>
                </a:solidFill>
              </a:rPr>
              <a:t>Self-Denial Is The Answer </a:t>
            </a:r>
          </a:p>
          <a:p>
            <a:pPr>
              <a:buNone/>
            </a:pPr>
            <a:r>
              <a:rPr lang="en-US" i="1" dirty="0"/>
              <a:t>Passages that </a:t>
            </a:r>
            <a:r>
              <a:rPr lang="en-US" sz="3200" b="1" i="1" u="sng" dirty="0"/>
              <a:t>command</a:t>
            </a:r>
            <a:r>
              <a:rPr lang="en-US" i="1" dirty="0"/>
              <a:t> anything require it.</a:t>
            </a:r>
          </a:p>
          <a:p>
            <a:r>
              <a:rPr lang="en-US" dirty="0"/>
              <a:t>Gentleness. 2 Tim. 2:24</a:t>
            </a:r>
          </a:p>
          <a:p>
            <a:r>
              <a:rPr lang="en-US" dirty="0"/>
              <a:t>Forbearing, (patience). 2 Tim. 2:24</a:t>
            </a:r>
          </a:p>
          <a:p>
            <a:r>
              <a:rPr lang="en-US" dirty="0"/>
              <a:t>Contentment. Heb. 13:5</a:t>
            </a:r>
          </a:p>
          <a:p>
            <a:r>
              <a:rPr lang="en-US" dirty="0"/>
              <a:t>Love. Rom. 12:9-10</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7</a:t>
            </a:fld>
            <a:endParaRPr lang="en-US"/>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sz="2800" b="1" dirty="0">
                <a:solidFill>
                  <a:srgbClr val="FF0000"/>
                </a:solidFill>
              </a:rPr>
              <a:t>What is self-denial?  Mark 8:31-39</a:t>
            </a:r>
          </a:p>
          <a:p>
            <a:pPr marL="514350" indent="-514350">
              <a:buNone/>
            </a:pPr>
            <a:r>
              <a:rPr lang="en-US" i="1" dirty="0"/>
              <a:t>Saying “No” to self. </a:t>
            </a:r>
          </a:p>
          <a:p>
            <a:pPr marL="914400" lvl="1" indent="-514350"/>
            <a:endParaRPr lang="en-US" dirty="0"/>
          </a:p>
          <a:p>
            <a:pPr marL="914400" lvl="1" indent="-514350"/>
            <a:r>
              <a:rPr lang="en-US" sz="2600" dirty="0"/>
              <a:t>“To forget oneself, lose sight of oneself and one’s own interest” “Self government” </a:t>
            </a:r>
            <a:r>
              <a:rPr lang="en-US" sz="2000" dirty="0"/>
              <a:t>(Thayer). </a:t>
            </a:r>
            <a:endParaRPr lang="en-US" sz="2600" dirty="0"/>
          </a:p>
          <a:p>
            <a:pPr marL="914400" lvl="1" indent="-514350"/>
            <a:r>
              <a:rPr lang="en-US" sz="2600" dirty="0"/>
              <a:t>“Ability to take a grip of oneself” </a:t>
            </a:r>
            <a:r>
              <a:rPr lang="en-US" sz="2000" dirty="0"/>
              <a:t>(William Barclay). </a:t>
            </a:r>
          </a:p>
          <a:p>
            <a:pPr marL="914400" lvl="1" indent="-514350"/>
            <a:endParaRPr lang="en-US" sz="2000" dirty="0"/>
          </a:p>
          <a:p>
            <a:pPr marL="658368" indent="-514350"/>
            <a:r>
              <a:rPr lang="en-US" sz="3000" dirty="0"/>
              <a:t>Jesus is our example. Lk. 22:42; </a:t>
            </a:r>
            <a:br>
              <a:rPr lang="en-US" sz="3000" dirty="0"/>
            </a:br>
            <a:r>
              <a:rPr lang="en-US" sz="3000" dirty="0"/>
              <a:t>cf. Phil. 2:2-5</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8</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2" presetClass="entr" presetSubtype="8" fill="hold" nodeType="afterEffect">
                                  <p:stCondLst>
                                    <p:cond delay="100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par>
                          <p:cTn id="18" fill="hold">
                            <p:stCondLst>
                              <p:cond delay="2500"/>
                            </p:stCondLst>
                            <p:childTnLst>
                              <p:par>
                                <p:cTn id="19" presetID="22" presetClass="entr" presetSubtype="8" fill="hold" nodeType="afterEffect">
                                  <p:stCondLst>
                                    <p:cond delay="100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par>
                          <p:cTn id="22" fill="hold">
                            <p:stCondLst>
                              <p:cond delay="4000"/>
                            </p:stCondLst>
                            <p:childTnLst>
                              <p:par>
                                <p:cTn id="23" presetID="22" presetClass="entr" presetSubtype="8" fill="hold" nodeType="afterEffect">
                                  <p:stCondLst>
                                    <p:cond delay="100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81328"/>
            <a:ext cx="8686800" cy="4525963"/>
          </a:xfrm>
        </p:spPr>
        <p:txBody>
          <a:bodyPr>
            <a:normAutofit lnSpcReduction="10000"/>
          </a:bodyPr>
          <a:lstStyle/>
          <a:p>
            <a:pPr>
              <a:buNone/>
            </a:pPr>
            <a:r>
              <a:rPr lang="en-US" sz="2800" b="1" dirty="0">
                <a:solidFill>
                  <a:srgbClr val="FF0000"/>
                </a:solidFill>
              </a:rPr>
              <a:t>Self-Control Is The Result </a:t>
            </a:r>
          </a:p>
          <a:p>
            <a:pPr>
              <a:buNone/>
            </a:pPr>
            <a:r>
              <a:rPr lang="en-US" i="1" u="sng" dirty="0"/>
              <a:t>Make yourself do what you know you need to do</a:t>
            </a:r>
            <a:r>
              <a:rPr lang="en-US" i="1" dirty="0"/>
              <a:t>.</a:t>
            </a:r>
          </a:p>
          <a:p>
            <a:pPr>
              <a:buNone/>
            </a:pPr>
            <a:r>
              <a:rPr lang="en-US" i="1" dirty="0"/>
              <a:t>Cf. Rom. 7:15-23 </a:t>
            </a:r>
          </a:p>
          <a:p>
            <a:endParaRPr lang="en-US" dirty="0"/>
          </a:p>
          <a:p>
            <a:pPr>
              <a:buNone/>
            </a:pPr>
            <a:r>
              <a:rPr lang="en-US" i="1" u="sng" dirty="0"/>
              <a:t>Make yourself listen to and receive the word. </a:t>
            </a:r>
            <a:br>
              <a:rPr lang="en-US" i="1" dirty="0"/>
            </a:br>
            <a:r>
              <a:rPr lang="en-US" i="1" dirty="0" err="1"/>
              <a:t>Jms</a:t>
            </a:r>
            <a:r>
              <a:rPr lang="en-US" i="1" dirty="0"/>
              <a:t>. 1:21</a:t>
            </a:r>
          </a:p>
          <a:p>
            <a:pPr lvl="1"/>
            <a:r>
              <a:rPr lang="en-US" dirty="0"/>
              <a:t>Will be teachable. Acts 17:11</a:t>
            </a:r>
          </a:p>
          <a:p>
            <a:pPr lvl="1"/>
            <a:r>
              <a:rPr lang="en-US" dirty="0"/>
              <a:t>Doesn’t resent being taught the truth, but accept it with humility and submission. </a:t>
            </a:r>
          </a:p>
          <a:p>
            <a:pPr lvl="1"/>
            <a:endParaRPr lang="en-US" dirty="0"/>
          </a:p>
          <a:p>
            <a:pPr>
              <a:buNone/>
            </a:pPr>
            <a:r>
              <a:rPr lang="en-US" i="1" u="sng" dirty="0"/>
              <a:t>Make yourself think properly. 2 Cor. 10:5</a:t>
            </a:r>
          </a:p>
        </p:txBody>
      </p:sp>
      <p:sp>
        <p:nvSpPr>
          <p:cNvPr id="2" name="Title 1"/>
          <p:cNvSpPr>
            <a:spLocks noGrp="1"/>
          </p:cNvSpPr>
          <p:nvPr>
            <p:ph type="title"/>
          </p:nvPr>
        </p:nvSpPr>
        <p:spPr/>
        <p:txBody>
          <a:bodyPr>
            <a:normAutofit/>
          </a:bodyPr>
          <a:lstStyle/>
          <a:p>
            <a:r>
              <a:rPr lang="en-US" dirty="0"/>
              <a:t>Attitudes Toward Self</a:t>
            </a:r>
          </a:p>
        </p:txBody>
      </p:sp>
      <p:sp>
        <p:nvSpPr>
          <p:cNvPr id="4" name="Slide Number Placeholder 3"/>
          <p:cNvSpPr>
            <a:spLocks noGrp="1"/>
          </p:cNvSpPr>
          <p:nvPr>
            <p:ph type="sldNum" sz="quarter" idx="12"/>
          </p:nvPr>
        </p:nvSpPr>
        <p:spPr/>
        <p:txBody>
          <a:bodyPr/>
          <a:lstStyle/>
          <a:p>
            <a:fld id="{C5C082E8-CB62-4A94-85A8-0D23847A0180}" type="slidenum">
              <a:rPr lang="en-US" smtClean="0"/>
              <a:pPr/>
              <a:t>9</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ipe(left)">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1683</TotalTime>
  <Words>1104</Words>
  <Application>Microsoft Office PowerPoint</Application>
  <PresentationFormat>On-screen Show (4:3)</PresentationFormat>
  <Paragraphs>150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Lucida Sans Unicode</vt:lpstr>
      <vt:lpstr>Verdana</vt:lpstr>
      <vt:lpstr>Wingdings</vt:lpstr>
      <vt:lpstr>Wingdings 2</vt:lpstr>
      <vt:lpstr>Wingdings 3</vt:lpstr>
      <vt:lpstr>Theme16</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lpstr>Attitudes Toward Self</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Some Of Life’s Problems # 3</dc:title>
  <dc:creator>Micky Galloway</dc:creator>
  <cp:lastModifiedBy>Chuck Sibbing</cp:lastModifiedBy>
  <cp:revision>31</cp:revision>
  <dcterms:created xsi:type="dcterms:W3CDTF">2016-08-13T20:45:45Z</dcterms:created>
  <dcterms:modified xsi:type="dcterms:W3CDTF">2018-09-24T16:29:05Z</dcterms:modified>
</cp:coreProperties>
</file>