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0"/>
  </p:notesMasterIdLst>
  <p:handoutMasterIdLst>
    <p:handoutMasterId r:id="rId21"/>
  </p:handoutMasterIdLst>
  <p:sldIdLst>
    <p:sldId id="256" r:id="rId2"/>
    <p:sldId id="269" r:id="rId3"/>
    <p:sldId id="257" r:id="rId4"/>
    <p:sldId id="258" r:id="rId5"/>
    <p:sldId id="271" r:id="rId6"/>
    <p:sldId id="259" r:id="rId7"/>
    <p:sldId id="272" r:id="rId8"/>
    <p:sldId id="274" r:id="rId9"/>
    <p:sldId id="260" r:id="rId10"/>
    <p:sldId id="262" r:id="rId11"/>
    <p:sldId id="263" r:id="rId12"/>
    <p:sldId id="264" r:id="rId13"/>
    <p:sldId id="265" r:id="rId14"/>
    <p:sldId id="270" r:id="rId15"/>
    <p:sldId id="266" r:id="rId16"/>
    <p:sldId id="267" r:id="rId17"/>
    <p:sldId id="275" r:id="rId18"/>
    <p:sldId id="268"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60" autoAdjust="0"/>
    <p:restoredTop sz="94660"/>
  </p:normalViewPr>
  <p:slideViewPr>
    <p:cSldViewPr>
      <p:cViewPr varScale="1">
        <p:scale>
          <a:sx n="69" d="100"/>
          <a:sy n="69" d="100"/>
        </p:scale>
        <p:origin x="-125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66"/>
    </p:cViewPr>
  </p:sorterViewPr>
  <p:notesViewPr>
    <p:cSldViewPr>
      <p:cViewPr varScale="1">
        <p:scale>
          <a:sx n="52" d="100"/>
          <a:sy n="52" d="100"/>
        </p:scale>
        <p:origin x="-2808"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smtClean="0"/>
              <a:t>9-11-16  AM</a:t>
            </a: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6" name="Slide Number Placeholder 5"/>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3845933-CDE9-4B5E-9E9F-F2BAEBB9250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FB37BD1-18F6-404A-9663-E3ED04DD1B61}" type="datetimeFigureOut">
              <a:rPr lang="en-US" smtClean="0"/>
              <a:pPr/>
              <a:t>9/26/2018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2AE1A0C-263F-4FA9-8CB9-4CCF0A38A8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27D9CC0-3729-4CD4-9A5F-500DF7F4A45D}" type="datetime1">
              <a:rPr lang="en-US" smtClean="0"/>
              <a:pPr/>
              <a:t>9/26/2018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7C57FC2-A224-4B5C-A6AF-FE2A368DB7B3}"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AD3268-8849-4E47-8B4B-3FD3FD653602}" type="datetime1">
              <a:rPr lang="en-US" smtClean="0"/>
              <a:pPr/>
              <a:t>9/26/2018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57FC2-A224-4B5C-A6AF-FE2A368DB7B3}"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FF2397-A6AC-44DA-B5D2-1646DA268281}" type="datetime1">
              <a:rPr lang="en-US" smtClean="0"/>
              <a:pPr/>
              <a:t>9/26/2018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57FC2-A224-4B5C-A6AF-FE2A368DB7B3}"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FB4E7A-65CA-46C9-A510-5BB56C4E5A70}" type="datetime1">
              <a:rPr lang="en-US" smtClean="0"/>
              <a:pPr/>
              <a:t>9/26/2018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57FC2-A224-4B5C-A6AF-FE2A368DB7B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0413D3F-D4F4-45D9-869A-F45B4767B5B1}" type="datetime1">
              <a:rPr lang="en-US" smtClean="0"/>
              <a:pPr/>
              <a:t>9/26/2018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57FC2-A224-4B5C-A6AF-FE2A368DB7B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14FAB1E-AB7C-4DCD-81AE-454FEC0B5162}" type="datetime1">
              <a:rPr lang="en-US" smtClean="0"/>
              <a:pPr/>
              <a:t>9/26/2018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C57FC2-A224-4B5C-A6AF-FE2A368DB7B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7EA5470-FCCD-461B-9228-E8C104BECF49}" type="datetime1">
              <a:rPr lang="en-US" smtClean="0"/>
              <a:pPr/>
              <a:t>9/26/2018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7C57FC2-A224-4B5C-A6AF-FE2A368DB7B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86559DF-1D0F-447E-A80B-3B55BA056731}" type="datetime1">
              <a:rPr lang="en-US" smtClean="0"/>
              <a:pPr/>
              <a:t>9/26/2018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7C57FC2-A224-4B5C-A6AF-FE2A368DB7B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F2393D4-8E36-4173-BA84-6039EA54353A}" type="datetime1">
              <a:rPr lang="en-US" smtClean="0"/>
              <a:pPr/>
              <a:t>9/26/2018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7C57FC2-A224-4B5C-A6AF-FE2A368DB7B3}"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5BFF34A-61B9-478A-A08E-59E6C6C69DDC}" type="datetime1">
              <a:rPr lang="en-US" smtClean="0"/>
              <a:pPr/>
              <a:t>9/26/2018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C57FC2-A224-4B5C-A6AF-FE2A368DB7B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2363C03-7847-402B-B8F0-4D7AB35038FB}" type="datetime1">
              <a:rPr lang="en-US" smtClean="0"/>
              <a:pPr/>
              <a:t>9/26/2018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7C57FC2-A224-4B5C-A6AF-FE2A368DB7B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60CD636-9BCC-4C51-BC67-1A3045B8163C}" type="datetime1">
              <a:rPr lang="en-US" smtClean="0"/>
              <a:pPr/>
              <a:t>9/26/2018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7C57FC2-A224-4B5C-A6AF-FE2A368DB7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fade thruBlk="1"/>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924800" cy="1829761"/>
          </a:xfrm>
        </p:spPr>
        <p:txBody>
          <a:bodyPr>
            <a:normAutofit/>
          </a:bodyPr>
          <a:lstStyle/>
          <a:p>
            <a:r>
              <a:rPr lang="en-US" dirty="0" smtClean="0"/>
              <a:t>Attitude Toward God’s Word</a:t>
            </a:r>
            <a:endParaRPr lang="en-US" dirty="0"/>
          </a:p>
        </p:txBody>
      </p:sp>
      <p:sp>
        <p:nvSpPr>
          <p:cNvPr id="3" name="Subtitle 2"/>
          <p:cNvSpPr>
            <a:spLocks noGrp="1"/>
          </p:cNvSpPr>
          <p:nvPr>
            <p:ph type="subTitle" idx="1"/>
          </p:nvPr>
        </p:nvSpPr>
        <p:spPr/>
        <p:txBody>
          <a:bodyPr/>
          <a:lstStyle/>
          <a:p>
            <a:r>
              <a:rPr lang="en-US" dirty="0" smtClean="0"/>
              <a:t>The Nature Of Scripture</a:t>
            </a:r>
          </a:p>
          <a:p>
            <a:r>
              <a:rPr lang="en-US" dirty="0" smtClean="0"/>
              <a:t>2 Timothy 3:16-17</a:t>
            </a:r>
            <a:endParaRPr lang="en-US" dirty="0"/>
          </a:p>
        </p:txBody>
      </p:sp>
      <p:sp>
        <p:nvSpPr>
          <p:cNvPr id="4" name="Slide Number Placeholder 3"/>
          <p:cNvSpPr>
            <a:spLocks noGrp="1"/>
          </p:cNvSpPr>
          <p:nvPr>
            <p:ph type="sldNum" sz="quarter" idx="12"/>
          </p:nvPr>
        </p:nvSpPr>
        <p:spPr/>
        <p:txBody>
          <a:bodyPr/>
          <a:lstStyle/>
          <a:p>
            <a:fld id="{17C57FC2-A224-4B5C-A6AF-FE2A368DB7B3}" type="slidenum">
              <a:rPr lang="en-US" smtClean="0"/>
              <a:pPr/>
              <a:t>1</a:t>
            </a:fld>
            <a:endParaRPr lang="en-US"/>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458200" cy="4525963"/>
          </a:xfrm>
        </p:spPr>
        <p:txBody>
          <a:bodyPr>
            <a:normAutofit/>
          </a:bodyPr>
          <a:lstStyle/>
          <a:p>
            <a:pPr>
              <a:buNone/>
            </a:pPr>
            <a:r>
              <a:rPr lang="en-US" sz="3200" b="1" u="sng" dirty="0" smtClean="0">
                <a:solidFill>
                  <a:srgbClr val="FF0000"/>
                </a:solidFill>
              </a:rPr>
              <a:t>Authoritative.</a:t>
            </a:r>
            <a:r>
              <a:rPr lang="en-US" sz="3200" b="1" dirty="0">
                <a:solidFill>
                  <a:srgbClr val="FF0000"/>
                </a:solidFill>
              </a:rPr>
              <a:t> </a:t>
            </a:r>
            <a:endParaRPr lang="en-US" sz="3200" b="1" dirty="0" smtClean="0">
              <a:solidFill>
                <a:srgbClr val="FF0000"/>
              </a:solidFill>
            </a:endParaRPr>
          </a:p>
          <a:p>
            <a:r>
              <a:rPr lang="en-US" dirty="0" smtClean="0"/>
              <a:t>The </a:t>
            </a:r>
            <a:r>
              <a:rPr lang="en-US" dirty="0"/>
              <a:t>O.T. scriptures were bound as steadfast.  </a:t>
            </a:r>
            <a:r>
              <a:rPr lang="en-US" dirty="0" smtClean="0"/>
              <a:t>Heb</a:t>
            </a:r>
            <a:r>
              <a:rPr lang="en-US" dirty="0"/>
              <a:t>. </a:t>
            </a:r>
            <a:r>
              <a:rPr lang="en-US" dirty="0" smtClean="0"/>
              <a:t>2:2 </a:t>
            </a:r>
          </a:p>
          <a:p>
            <a:r>
              <a:rPr lang="en-US" dirty="0" smtClean="0"/>
              <a:t>It </a:t>
            </a:r>
            <a:r>
              <a:rPr lang="en-US" dirty="0"/>
              <a:t>was not to be </a:t>
            </a:r>
            <a:r>
              <a:rPr lang="en-US" dirty="0" smtClean="0"/>
              <a:t>altered. Josh</a:t>
            </a:r>
            <a:r>
              <a:rPr lang="en-US" dirty="0"/>
              <a:t>. 1:6-8; </a:t>
            </a:r>
            <a:r>
              <a:rPr lang="en-US" dirty="0" smtClean="0"/>
              <a:t>Jer</a:t>
            </a:r>
            <a:r>
              <a:rPr lang="en-US" dirty="0"/>
              <a:t>. </a:t>
            </a:r>
            <a:r>
              <a:rPr lang="en-US" dirty="0" smtClean="0"/>
              <a:t>10:23</a:t>
            </a:r>
            <a:r>
              <a:rPr lang="en-US" dirty="0"/>
              <a:t/>
            </a:r>
            <a:br>
              <a:rPr lang="en-US" dirty="0"/>
            </a:br>
            <a:endParaRPr lang="en-US"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10</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200" b="1" u="sng" dirty="0" smtClean="0">
                <a:solidFill>
                  <a:srgbClr val="FF0000"/>
                </a:solidFill>
              </a:rPr>
              <a:t>Authoritative.</a:t>
            </a:r>
            <a:r>
              <a:rPr lang="en-US" sz="3200" b="1" dirty="0">
                <a:solidFill>
                  <a:srgbClr val="FF0000"/>
                </a:solidFill>
              </a:rPr>
              <a:t> </a:t>
            </a:r>
            <a:endParaRPr lang="en-US" sz="3200" b="1" dirty="0" smtClean="0">
              <a:solidFill>
                <a:srgbClr val="FF0000"/>
              </a:solidFill>
            </a:endParaRPr>
          </a:p>
          <a:p>
            <a:r>
              <a:rPr lang="en-US" dirty="0"/>
              <a:t>Jesus </a:t>
            </a:r>
            <a:r>
              <a:rPr lang="en-US" dirty="0" smtClean="0"/>
              <a:t>appealed to </a:t>
            </a:r>
            <a:r>
              <a:rPr lang="en-US" b="1" i="1" dirty="0" smtClean="0"/>
              <a:t>"</a:t>
            </a:r>
            <a:r>
              <a:rPr lang="en-US" b="1" i="1" dirty="0"/>
              <a:t>what is </a:t>
            </a:r>
            <a:r>
              <a:rPr lang="en-US" b="1" i="1" dirty="0" smtClean="0"/>
              <a:t>written.“</a:t>
            </a:r>
            <a:br>
              <a:rPr lang="en-US" b="1" i="1" dirty="0" smtClean="0"/>
            </a:br>
            <a:r>
              <a:rPr lang="en-US" b="1" i="1" dirty="0" smtClean="0"/>
              <a:t>Mt</a:t>
            </a:r>
            <a:r>
              <a:rPr lang="en-US" b="1" i="1" dirty="0"/>
              <a:t>. 4:4,6,7,10; 21:13; </a:t>
            </a:r>
            <a:r>
              <a:rPr lang="en-US" b="1" i="1" dirty="0" err="1"/>
              <a:t>Jno</a:t>
            </a:r>
            <a:r>
              <a:rPr lang="en-US" b="1" i="1" dirty="0"/>
              <a:t>. </a:t>
            </a:r>
            <a:r>
              <a:rPr lang="en-US" b="1" i="1" dirty="0" smtClean="0"/>
              <a:t>8:37</a:t>
            </a:r>
            <a:endParaRPr lang="en-US" b="1" i="1" dirty="0"/>
          </a:p>
          <a:p>
            <a:r>
              <a:rPr lang="en-US" dirty="0" smtClean="0"/>
              <a:t>Jesus did not appeal to </a:t>
            </a:r>
            <a:r>
              <a:rPr lang="en-US" dirty="0"/>
              <a:t>traditions or human </a:t>
            </a:r>
            <a:r>
              <a:rPr lang="en-US" dirty="0" smtClean="0"/>
              <a:t>opinions. Mt</a:t>
            </a:r>
            <a:r>
              <a:rPr lang="en-US" dirty="0"/>
              <a:t>. 21:42; Mk. 12:10; </a:t>
            </a:r>
            <a:r>
              <a:rPr lang="en-US" dirty="0" err="1"/>
              <a:t>Jno</a:t>
            </a:r>
            <a:r>
              <a:rPr lang="en-US" dirty="0"/>
              <a:t>. 5:39; </a:t>
            </a:r>
            <a:r>
              <a:rPr lang="en-US" dirty="0" smtClean="0"/>
              <a:t>10:35</a:t>
            </a:r>
            <a:endParaRPr lang="en-US" dirty="0"/>
          </a:p>
          <a:p>
            <a:pPr>
              <a:buNone/>
            </a:pPr>
            <a:endParaRPr lang="en-US"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11</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200" b="1" u="sng" dirty="0" smtClean="0">
                <a:solidFill>
                  <a:srgbClr val="FF0000"/>
                </a:solidFill>
              </a:rPr>
              <a:t>Authoritative.</a:t>
            </a:r>
            <a:endParaRPr lang="en-US" sz="3200" b="1" dirty="0" smtClean="0">
              <a:solidFill>
                <a:srgbClr val="FF0000"/>
              </a:solidFill>
            </a:endParaRPr>
          </a:p>
          <a:p>
            <a:r>
              <a:rPr lang="en-US" dirty="0" smtClean="0"/>
              <a:t>Jesus has all authority. Mt. 28:19</a:t>
            </a:r>
          </a:p>
          <a:p>
            <a:r>
              <a:rPr lang="en-US" dirty="0" smtClean="0"/>
              <a:t>Revealed in the </a:t>
            </a:r>
            <a:r>
              <a:rPr lang="en-US" b="1" i="1" dirty="0" smtClean="0"/>
              <a:t>“Oracles of God.” </a:t>
            </a:r>
            <a:r>
              <a:rPr lang="en-US" b="1" dirty="0" smtClean="0"/>
              <a:t>1 Pet. </a:t>
            </a:r>
            <a:r>
              <a:rPr lang="en-US" b="1" dirty="0" smtClean="0"/>
              <a:t>4:11</a:t>
            </a:r>
            <a:endParaRPr lang="en-US" b="1" dirty="0" smtClean="0"/>
          </a:p>
          <a:p>
            <a:r>
              <a:rPr lang="en-US" dirty="0" smtClean="0"/>
              <a:t>Cannot go </a:t>
            </a:r>
            <a:r>
              <a:rPr lang="en-US" b="1" i="1" dirty="0" smtClean="0"/>
              <a:t>“beyond.” 2 </a:t>
            </a:r>
            <a:r>
              <a:rPr lang="en-US" b="1" i="1" dirty="0" err="1" smtClean="0"/>
              <a:t>Jno</a:t>
            </a:r>
            <a:r>
              <a:rPr lang="en-US" b="1" i="1" dirty="0" smtClean="0"/>
              <a:t>. 9; cf. Gal. 1:6ff </a:t>
            </a:r>
          </a:p>
          <a:p>
            <a:pPr>
              <a:buNone/>
            </a:pPr>
            <a:endParaRPr lang="en-US"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12</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200" b="1" u="sng" dirty="0" smtClean="0">
                <a:solidFill>
                  <a:srgbClr val="FF0000"/>
                </a:solidFill>
              </a:rPr>
              <a:t>Understandable</a:t>
            </a:r>
            <a:r>
              <a:rPr lang="en-US" sz="3200" b="1" dirty="0" smtClean="0">
                <a:solidFill>
                  <a:srgbClr val="FF0000"/>
                </a:solidFill>
              </a:rPr>
              <a:t>.  </a:t>
            </a:r>
            <a:r>
              <a:rPr lang="en-US" sz="3200" dirty="0" smtClean="0">
                <a:solidFill>
                  <a:srgbClr val="FF0000"/>
                </a:solidFill>
              </a:rPr>
              <a:t>Eph. 3:3ff; 5:17</a:t>
            </a:r>
          </a:p>
          <a:p>
            <a:r>
              <a:rPr lang="en-US" dirty="0" smtClean="0"/>
              <a:t>David </a:t>
            </a:r>
            <a:r>
              <a:rPr lang="en-US" dirty="0"/>
              <a:t>had earlier called the word of God </a:t>
            </a:r>
            <a:r>
              <a:rPr lang="en-US" dirty="0" smtClean="0"/>
              <a:t/>
            </a:r>
            <a:br>
              <a:rPr lang="en-US" dirty="0" smtClean="0"/>
            </a:br>
            <a:r>
              <a:rPr lang="en-US" b="1" dirty="0" smtClean="0"/>
              <a:t>"</a:t>
            </a:r>
            <a:r>
              <a:rPr lang="en-US" b="1" i="1" dirty="0"/>
              <a:t>a lamp to my feet and a light to my path" </a:t>
            </a:r>
            <a:r>
              <a:rPr lang="en-US" b="1" i="1" dirty="0" smtClean="0"/>
              <a:t/>
            </a:r>
            <a:br>
              <a:rPr lang="en-US" b="1" i="1" dirty="0" smtClean="0"/>
            </a:br>
            <a:r>
              <a:rPr lang="en-US" b="1" i="1" dirty="0" smtClean="0"/>
              <a:t>Ps</a:t>
            </a:r>
            <a:r>
              <a:rPr lang="en-US" b="1" i="1" dirty="0"/>
              <a:t>. </a:t>
            </a:r>
            <a:r>
              <a:rPr lang="en-US" b="1" i="1" dirty="0" smtClean="0"/>
              <a:t>119:105.</a:t>
            </a:r>
          </a:p>
          <a:p>
            <a:r>
              <a:rPr lang="en-US" b="1" dirty="0" smtClean="0"/>
              <a:t>"</a:t>
            </a:r>
            <a:r>
              <a:rPr lang="en-US" b="1" i="1" dirty="0"/>
              <a:t>The entrance of your words gives light; it gives understanding to the simple."  </a:t>
            </a:r>
            <a:r>
              <a:rPr lang="en-US" b="1" i="1" dirty="0" smtClean="0"/>
              <a:t/>
            </a:r>
            <a:br>
              <a:rPr lang="en-US" b="1" i="1" dirty="0" smtClean="0"/>
            </a:br>
            <a:r>
              <a:rPr lang="en-US" b="1" i="1" dirty="0" smtClean="0"/>
              <a:t>Ps</a:t>
            </a:r>
            <a:r>
              <a:rPr lang="en-US" b="1" i="1" dirty="0"/>
              <a:t>. 119:130.</a:t>
            </a:r>
            <a:endParaRPr lang="en-US" b="1" dirty="0"/>
          </a:p>
          <a:p>
            <a:pPr>
              <a:buNone/>
            </a:pPr>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13</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458200" cy="5029200"/>
          </a:xfrm>
        </p:spPr>
        <p:txBody>
          <a:bodyPr>
            <a:normAutofit/>
          </a:bodyPr>
          <a:lstStyle/>
          <a:p>
            <a:pPr>
              <a:buNone/>
            </a:pPr>
            <a:r>
              <a:rPr lang="en-US" sz="3200" b="1" u="sng" dirty="0" smtClean="0">
                <a:solidFill>
                  <a:srgbClr val="FF0000"/>
                </a:solidFill>
              </a:rPr>
              <a:t>Understandable</a:t>
            </a:r>
            <a:r>
              <a:rPr lang="en-US" sz="3200" b="1" dirty="0" smtClean="0">
                <a:solidFill>
                  <a:srgbClr val="FF0000"/>
                </a:solidFill>
              </a:rPr>
              <a:t>.  </a:t>
            </a:r>
            <a:r>
              <a:rPr lang="en-US" sz="3200" dirty="0" smtClean="0">
                <a:solidFill>
                  <a:srgbClr val="FF0000"/>
                </a:solidFill>
              </a:rPr>
              <a:t>Eph. 3:3ff; 5:17</a:t>
            </a:r>
          </a:p>
          <a:p>
            <a:pPr>
              <a:buNone/>
            </a:pPr>
            <a:r>
              <a:rPr lang="en-US" b="1" i="1" dirty="0" smtClean="0"/>
              <a:t>Gen 1:27 “And God </a:t>
            </a:r>
            <a:r>
              <a:rPr lang="en-US" b="1" i="1" u="sng" dirty="0" smtClean="0"/>
              <a:t>created man </a:t>
            </a:r>
            <a:r>
              <a:rPr lang="en-US" b="1" i="1" dirty="0" smtClean="0"/>
              <a:t>in his own image, in the image of God created he him; male and female created he them.”</a:t>
            </a:r>
            <a:r>
              <a:rPr lang="en-US" b="1" i="1" dirty="0" smtClean="0">
                <a:solidFill>
                  <a:srgbClr val="FFFF00"/>
                </a:solidFill>
              </a:rPr>
              <a:t> </a:t>
            </a:r>
          </a:p>
          <a:p>
            <a:pPr>
              <a:buNone/>
            </a:pPr>
            <a:r>
              <a:rPr lang="en-US" b="1" i="1" dirty="0" smtClean="0"/>
              <a:t>Rom 1:16-17</a:t>
            </a:r>
            <a:r>
              <a:rPr lang="en-US" sz="3600" b="1" i="1" dirty="0" smtClean="0"/>
              <a:t> </a:t>
            </a:r>
            <a:r>
              <a:rPr lang="en-US" b="1" i="1" dirty="0" smtClean="0"/>
              <a:t>“For I am not ashamed of the </a:t>
            </a:r>
            <a:r>
              <a:rPr lang="en-US" b="1" i="1" u="sng" dirty="0" smtClean="0"/>
              <a:t>gospel: for it is the power of God </a:t>
            </a:r>
            <a:r>
              <a:rPr lang="en-US" b="1" i="1" dirty="0" smtClean="0"/>
              <a:t>unto salvation to every one that believeth; to the Jew first, and also to the Greek. For therein is revealed a righteousness of God from faith unto faith: as it is written, But the righteous shall live by faith.”</a:t>
            </a:r>
          </a:p>
          <a:p>
            <a:pPr>
              <a:buNone/>
            </a:pPr>
            <a:endParaRPr lang="en-US" dirty="0" smtClean="0"/>
          </a:p>
          <a:p>
            <a:pPr>
              <a:buNone/>
            </a:pPr>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14</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200" b="1" u="sng" dirty="0" smtClean="0">
                <a:solidFill>
                  <a:srgbClr val="FF0000"/>
                </a:solidFill>
              </a:rPr>
              <a:t>Determines fellowship</a:t>
            </a:r>
            <a:r>
              <a:rPr lang="en-US" sz="3200" b="1" dirty="0" smtClean="0">
                <a:solidFill>
                  <a:srgbClr val="FF0000"/>
                </a:solidFill>
              </a:rPr>
              <a:t>. </a:t>
            </a:r>
          </a:p>
          <a:p>
            <a:pPr>
              <a:buNone/>
            </a:pPr>
            <a:endParaRPr lang="en-US" dirty="0" smtClean="0"/>
          </a:p>
          <a:p>
            <a:r>
              <a:rPr lang="en-US" dirty="0" smtClean="0"/>
              <a:t>Fellowship </a:t>
            </a:r>
            <a:r>
              <a:rPr lang="en-US" dirty="0"/>
              <a:t>with </a:t>
            </a:r>
            <a:r>
              <a:rPr lang="en-US" dirty="0" smtClean="0"/>
              <a:t>Christ.  1 </a:t>
            </a:r>
            <a:r>
              <a:rPr lang="en-US" dirty="0" err="1" smtClean="0"/>
              <a:t>Jno</a:t>
            </a:r>
            <a:r>
              <a:rPr lang="en-US" dirty="0" smtClean="0"/>
              <a:t>. 1:3-4; 2:3-6; </a:t>
            </a:r>
            <a:br>
              <a:rPr lang="en-US" dirty="0" smtClean="0"/>
            </a:br>
            <a:r>
              <a:rPr lang="en-US" dirty="0" smtClean="0"/>
              <a:t>2 </a:t>
            </a:r>
            <a:r>
              <a:rPr lang="en-US" dirty="0" err="1" smtClean="0"/>
              <a:t>Jno</a:t>
            </a:r>
            <a:r>
              <a:rPr lang="en-US" dirty="0" smtClean="0"/>
              <a:t>. 9</a:t>
            </a:r>
            <a:endParaRPr lang="en-US" dirty="0"/>
          </a:p>
          <a:p>
            <a:r>
              <a:rPr lang="en-US" dirty="0" smtClean="0"/>
              <a:t>Fellowship with believers. </a:t>
            </a:r>
            <a:r>
              <a:rPr lang="en-US" dirty="0" err="1" smtClean="0"/>
              <a:t>Jno</a:t>
            </a:r>
            <a:r>
              <a:rPr lang="en-US" dirty="0" smtClean="0"/>
              <a:t>. 17:20ff; </a:t>
            </a:r>
            <a:br>
              <a:rPr lang="en-US" dirty="0" smtClean="0"/>
            </a:br>
            <a:r>
              <a:rPr lang="en-US" dirty="0" smtClean="0"/>
              <a:t>1 Cor. 5:1ff; 2 Cor. </a:t>
            </a:r>
            <a:r>
              <a:rPr lang="en-US" dirty="0" smtClean="0"/>
              <a:t>2:5-11</a:t>
            </a:r>
          </a:p>
          <a:p>
            <a:r>
              <a:rPr lang="en-US" dirty="0" smtClean="0"/>
              <a:t>Cannot have fellowship with those teaching error. Rom. 16:17; 2 Jno. 10-11</a:t>
            </a:r>
            <a:endParaRPr lang="en-US"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15</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Bottom)">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200" b="1" u="sng" dirty="0" smtClean="0">
                <a:solidFill>
                  <a:srgbClr val="FF0000"/>
                </a:solidFill>
              </a:rPr>
              <a:t>Standard by which we will be judged</a:t>
            </a:r>
            <a:r>
              <a:rPr lang="en-US" sz="3200" dirty="0" smtClean="0">
                <a:solidFill>
                  <a:srgbClr val="FF0000"/>
                </a:solidFill>
              </a:rPr>
              <a:t>. </a:t>
            </a:r>
          </a:p>
          <a:p>
            <a:pPr>
              <a:buNone/>
            </a:pPr>
            <a:r>
              <a:rPr lang="en-US" dirty="0"/>
              <a:t>	</a:t>
            </a:r>
            <a:r>
              <a:rPr lang="en-US" dirty="0" smtClean="0"/>
              <a:t>John 12:48; Mt. 10:40; </a:t>
            </a:r>
            <a:r>
              <a:rPr lang="en-US" dirty="0" err="1" smtClean="0"/>
              <a:t>Lk</a:t>
            </a:r>
            <a:r>
              <a:rPr lang="en-US" dirty="0" smtClean="0"/>
              <a:t>. 10:16</a:t>
            </a:r>
          </a:p>
        </p:txBody>
      </p:sp>
      <p:sp>
        <p:nvSpPr>
          <p:cNvPr id="4" name="Slide Number Placeholder 3"/>
          <p:cNvSpPr>
            <a:spLocks noGrp="1"/>
          </p:cNvSpPr>
          <p:nvPr>
            <p:ph type="sldNum" sz="quarter" idx="12"/>
          </p:nvPr>
        </p:nvSpPr>
        <p:spPr/>
        <p:txBody>
          <a:bodyPr/>
          <a:lstStyle/>
          <a:p>
            <a:fld id="{17C57FC2-A224-4B5C-A6AF-FE2A368DB7B3}" type="slidenum">
              <a:rPr lang="en-US" smtClean="0"/>
              <a:pPr/>
              <a:t>16</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371600"/>
            <a:ext cx="8305800" cy="4585871"/>
          </a:xfrm>
          <a:prstGeom prst="rect">
            <a:avLst/>
          </a:prstGeom>
          <a:noFill/>
        </p:spPr>
        <p:txBody>
          <a:bodyPr wrap="square" rtlCol="0">
            <a:spAutoFit/>
          </a:bodyPr>
          <a:lstStyle/>
          <a:p>
            <a:pPr>
              <a:buFont typeface="Wingdings" pitchFamily="2" charset="2"/>
              <a:buChar char="Ø"/>
            </a:pPr>
            <a:r>
              <a:rPr lang="en-US" sz="2800" b="1" baseline="0" dirty="0" smtClean="0">
                <a:solidFill>
                  <a:srgbClr val="FF0000"/>
                </a:solidFill>
              </a:rPr>
              <a:t>“</a:t>
            </a:r>
            <a:r>
              <a:rPr lang="en-US" sz="2400" b="1" u="sng" baseline="0" dirty="0" smtClean="0">
                <a:solidFill>
                  <a:srgbClr val="FF0000"/>
                </a:solidFill>
              </a:rPr>
              <a:t>No such thing as absolute truth</a:t>
            </a:r>
            <a:r>
              <a:rPr lang="en-US" sz="2400" b="1" baseline="0" dirty="0" smtClean="0">
                <a:solidFill>
                  <a:srgbClr val="FF0000"/>
                </a:solidFill>
              </a:rPr>
              <a:t>.”   </a:t>
            </a:r>
            <a:r>
              <a:rPr lang="en-US" sz="2400" baseline="0" dirty="0" smtClean="0"/>
              <a:t>Cf. </a:t>
            </a:r>
            <a:r>
              <a:rPr lang="en-US" sz="2400" baseline="0" dirty="0" err="1" smtClean="0"/>
              <a:t>Jno</a:t>
            </a:r>
            <a:r>
              <a:rPr lang="en-US" sz="2400" baseline="0" dirty="0" smtClean="0"/>
              <a:t>. 17:17; 8:32; Acts 26:25; Rom. 1:25</a:t>
            </a:r>
          </a:p>
          <a:p>
            <a:pPr>
              <a:buFont typeface="Wingdings" pitchFamily="2" charset="2"/>
              <a:buChar char="Ø"/>
            </a:pPr>
            <a:r>
              <a:rPr lang="en-US" sz="2400" b="1" u="sng" baseline="0" dirty="0" smtClean="0">
                <a:solidFill>
                  <a:srgbClr val="FF0000"/>
                </a:solidFill>
              </a:rPr>
              <a:t>Make fun of the Scriptures</a:t>
            </a:r>
            <a:r>
              <a:rPr lang="en-US" sz="2400" b="1" baseline="0" dirty="0" smtClean="0">
                <a:solidFill>
                  <a:srgbClr val="FF0000"/>
                </a:solidFill>
              </a:rPr>
              <a:t>.  </a:t>
            </a:r>
          </a:p>
          <a:p>
            <a:r>
              <a:rPr lang="en-US" sz="2400" dirty="0" smtClean="0"/>
              <a:t>	</a:t>
            </a:r>
            <a:r>
              <a:rPr lang="en-US" sz="2400" baseline="0" dirty="0" smtClean="0"/>
              <a:t>– Rom. 1:18 </a:t>
            </a:r>
            <a:r>
              <a:rPr lang="en-US" sz="2400" dirty="0" smtClean="0"/>
              <a:t>HINDER</a:t>
            </a:r>
            <a:r>
              <a:rPr lang="en-US" sz="2400" baseline="0" dirty="0" smtClean="0"/>
              <a:t> </a:t>
            </a:r>
            <a:r>
              <a:rPr lang="en-US" sz="2400" baseline="0" dirty="0" smtClean="0"/>
              <a:t>the truth in unrighteousness.  Why?  Note vs. 23</a:t>
            </a:r>
            <a:r>
              <a:rPr lang="en-US" sz="2400" dirty="0" smtClean="0"/>
              <a:t> </a:t>
            </a:r>
            <a:r>
              <a:rPr lang="en-US" sz="2400" baseline="0" dirty="0" smtClean="0"/>
              <a:t>lowered the dignity of God. </a:t>
            </a:r>
          </a:p>
          <a:p>
            <a:r>
              <a:rPr lang="en-US" sz="2400" dirty="0"/>
              <a:t>	</a:t>
            </a:r>
            <a:r>
              <a:rPr lang="en-US" sz="2400" baseline="0" dirty="0" smtClean="0"/>
              <a:t>– 2 Tim. 3:8 </a:t>
            </a:r>
            <a:r>
              <a:rPr lang="en-US" sz="2400" dirty="0" smtClean="0"/>
              <a:t>WITHSTAND </a:t>
            </a:r>
            <a:r>
              <a:rPr lang="en-US" sz="2400" baseline="0" dirty="0" smtClean="0"/>
              <a:t> </a:t>
            </a:r>
            <a:r>
              <a:rPr lang="en-US" sz="2400" baseline="0" dirty="0" smtClean="0"/>
              <a:t>the truth.  </a:t>
            </a:r>
            <a:r>
              <a:rPr lang="en-US" sz="2400" baseline="0" dirty="0" smtClean="0"/>
              <a:t/>
            </a:r>
            <a:br>
              <a:rPr lang="en-US" sz="2400" baseline="0" dirty="0" smtClean="0"/>
            </a:br>
            <a:r>
              <a:rPr lang="en-US" sz="2400" baseline="0" dirty="0" smtClean="0"/>
              <a:t>	Why</a:t>
            </a:r>
            <a:r>
              <a:rPr lang="en-US" sz="2400" baseline="0" dirty="0" smtClean="0"/>
              <a:t>?  Note vs. 5</a:t>
            </a:r>
            <a:r>
              <a:rPr lang="en-US" sz="2400" u="sng" baseline="0" dirty="0" smtClean="0"/>
              <a:t> </a:t>
            </a:r>
          </a:p>
          <a:p>
            <a:pPr>
              <a:buFont typeface="Wingdings" pitchFamily="2" charset="2"/>
              <a:buChar char="Ø"/>
            </a:pPr>
            <a:r>
              <a:rPr lang="en-US" sz="2400" b="1" u="sng" baseline="0" dirty="0" smtClean="0">
                <a:solidFill>
                  <a:srgbClr val="FF0000"/>
                </a:solidFill>
              </a:rPr>
              <a:t>Ashamed of the Bible’s intolerance</a:t>
            </a:r>
            <a:r>
              <a:rPr lang="en-US" sz="2400" b="1" baseline="0" dirty="0" smtClean="0">
                <a:solidFill>
                  <a:srgbClr val="FF0000"/>
                </a:solidFill>
              </a:rPr>
              <a:t>.  </a:t>
            </a:r>
            <a:r>
              <a:rPr lang="en-US" sz="2400" baseline="0" dirty="0" smtClean="0"/>
              <a:t>These apologize for what the Bible says. 1 Pet. 4:11;  Cf. </a:t>
            </a:r>
            <a:r>
              <a:rPr lang="en-US" sz="2400" baseline="0" dirty="0" err="1" smtClean="0"/>
              <a:t>Lk</a:t>
            </a:r>
            <a:r>
              <a:rPr lang="en-US" sz="2400" baseline="0" dirty="0" smtClean="0"/>
              <a:t>. 5:5 </a:t>
            </a:r>
            <a:endParaRPr lang="en-US" sz="2400" u="sng" baseline="0" dirty="0" smtClean="0"/>
          </a:p>
          <a:p>
            <a:pPr>
              <a:buFont typeface="Wingdings" pitchFamily="2" charset="2"/>
              <a:buChar char="Ø"/>
            </a:pPr>
            <a:r>
              <a:rPr lang="en-US" sz="2400" b="1" u="sng" baseline="0" dirty="0" smtClean="0">
                <a:solidFill>
                  <a:srgbClr val="FF0000"/>
                </a:solidFill>
              </a:rPr>
              <a:t>“This is what it means to me</a:t>
            </a:r>
            <a:r>
              <a:rPr lang="en-US" sz="2400" b="1" baseline="0" dirty="0" smtClean="0">
                <a:solidFill>
                  <a:srgbClr val="FF0000"/>
                </a:solidFill>
              </a:rPr>
              <a:t>.”  </a:t>
            </a:r>
            <a:r>
              <a:rPr lang="en-US" sz="2400" baseline="0" dirty="0" smtClean="0"/>
              <a:t>What does it mean to you???</a:t>
            </a:r>
            <a:r>
              <a:rPr lang="it-IT" sz="2400" baseline="0" dirty="0" smtClean="0"/>
              <a:t>– Col. 3:17; Eph. 3:3; 5:17; 1 Cor. 4:17</a:t>
            </a:r>
            <a:r>
              <a:rPr lang="en-US" sz="2400" baseline="0" dirty="0" smtClean="0"/>
              <a:t> </a:t>
            </a:r>
            <a:endParaRPr lang="en-US" dirty="0"/>
          </a:p>
        </p:txBody>
      </p:sp>
      <p:sp>
        <p:nvSpPr>
          <p:cNvPr id="8" name="Slide Number Placeholder 7"/>
          <p:cNvSpPr>
            <a:spLocks noGrp="1"/>
          </p:cNvSpPr>
          <p:nvPr>
            <p:ph type="sldNum" sz="quarter" idx="12"/>
          </p:nvPr>
        </p:nvSpPr>
        <p:spPr/>
        <p:txBody>
          <a:bodyPr/>
          <a:lstStyle/>
          <a:p>
            <a:fld id="{2B048376-235A-45AD-86DD-0264585F20D0}" type="slidenum">
              <a:rPr lang="en-US" smtClean="0">
                <a:solidFill>
                  <a:srgbClr val="FFFFFF"/>
                </a:solidFill>
              </a:rPr>
              <a:pPr/>
              <a:t>17</a:t>
            </a:fld>
            <a:endParaRPr lang="en-US">
              <a:solidFill>
                <a:srgbClr val="FFFFFF"/>
              </a:solidFill>
            </a:endParaRPr>
          </a:p>
        </p:txBody>
      </p:sp>
      <p:sp>
        <p:nvSpPr>
          <p:cNvPr id="5" name="Title 1"/>
          <p:cNvSpPr txBox="1">
            <a:spLocks/>
          </p:cNvSpPr>
          <p:nvPr/>
        </p:nvSpPr>
        <p:spPr>
          <a:xfrm>
            <a:off x="457200" y="274638"/>
            <a:ext cx="8229600" cy="1143000"/>
          </a:xfrm>
          <a:prstGeom prst="rect">
            <a:avLst/>
          </a:prstGeom>
        </p:spPr>
        <p:txBody>
          <a:bodyP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Attitude Toward The Scriptures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extLst>
      <p:ext uri="{BB962C8B-B14F-4D97-AF65-F5344CB8AC3E}">
        <p14:creationId xmlns="" xmlns:p14="http://schemas.microsoft.com/office/powerpoint/2010/main" val="401345014"/>
      </p:ext>
    </p:extLst>
  </p:cSld>
  <p:clrMapOvr>
    <a:masterClrMapping/>
  </p:clrMapOvr>
  <mc:AlternateContent xmlns:mc="http://schemas.openxmlformats.org/markup-compatibility/2006">
    <mc:Choice xmlns="" xmlns:p14="http://schemas.microsoft.com/office/powerpoint/2010/main" Requires="p14">
      <p:transition spd="slow" p14:dur="175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6">
                                            <p:txEl>
                                              <p:pRg st="2" end="2"/>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 calcmode="lin" valueType="num">
                                      <p:cBhvr>
                                        <p:cTn id="24"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p:cTn id="31"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 calcmode="lin" valueType="num">
                                      <p:cBhvr>
                                        <p:cTn id="38"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200" b="1" u="sng" dirty="0" smtClean="0">
                <a:solidFill>
                  <a:srgbClr val="FF0000"/>
                </a:solidFill>
              </a:rPr>
              <a:t>Conclusion</a:t>
            </a:r>
            <a:r>
              <a:rPr lang="en-US" sz="3200" b="1" dirty="0" smtClean="0">
                <a:solidFill>
                  <a:srgbClr val="FF0000"/>
                </a:solidFill>
              </a:rPr>
              <a:t>: </a:t>
            </a:r>
          </a:p>
          <a:p>
            <a:r>
              <a:rPr lang="en-US" dirty="0" smtClean="0"/>
              <a:t>What the apostles SPOKE they also WROTE. </a:t>
            </a:r>
          </a:p>
          <a:p>
            <a:pPr>
              <a:buNone/>
            </a:pPr>
            <a:r>
              <a:rPr lang="en-US" dirty="0"/>
              <a:t>	</a:t>
            </a:r>
            <a:r>
              <a:rPr lang="en-US" dirty="0" smtClean="0"/>
              <a:t>They taught the same thing in every church. </a:t>
            </a:r>
            <a:br>
              <a:rPr lang="en-US" dirty="0" smtClean="0"/>
            </a:br>
            <a:r>
              <a:rPr lang="en-US" dirty="0" smtClean="0"/>
              <a:t>1 Cor. 4:17; 7:17.</a:t>
            </a:r>
          </a:p>
          <a:p>
            <a:r>
              <a:rPr lang="en-US" dirty="0" smtClean="0"/>
              <a:t>Why then is there division? Cf. 1 Cor. 1:10</a:t>
            </a:r>
          </a:p>
          <a:p>
            <a:pPr>
              <a:buNone/>
            </a:pPr>
            <a:endParaRPr lang="en-US" dirty="0" smtClean="0"/>
          </a:p>
          <a:p>
            <a:pPr>
              <a:buNone/>
            </a:pPr>
            <a:r>
              <a:rPr lang="en-US" dirty="0" smtClean="0"/>
              <a:t>A desire to break free of Biblical restraints has cultivated the soil for redefining the nature of Scripture! Cf. 2 Thess. 2:10</a:t>
            </a:r>
          </a:p>
        </p:txBody>
      </p:sp>
      <p:sp>
        <p:nvSpPr>
          <p:cNvPr id="4" name="Slide Number Placeholder 3"/>
          <p:cNvSpPr>
            <a:spLocks noGrp="1"/>
          </p:cNvSpPr>
          <p:nvPr>
            <p:ph type="sldNum" sz="quarter" idx="12"/>
          </p:nvPr>
        </p:nvSpPr>
        <p:spPr/>
        <p:txBody>
          <a:bodyPr/>
          <a:lstStyle/>
          <a:p>
            <a:fld id="{17C57FC2-A224-4B5C-A6AF-FE2A368DB7B3}" type="slidenum">
              <a:rPr lang="en-US" smtClean="0"/>
              <a:pPr/>
              <a:t>18</a:t>
            </a:fld>
            <a:endParaRPr lang="en-US"/>
          </a:p>
        </p:txBody>
      </p:sp>
      <p:sp>
        <p:nvSpPr>
          <p:cNvPr id="2" name="Title 1"/>
          <p:cNvSpPr>
            <a:spLocks noGrp="1"/>
          </p:cNvSpPr>
          <p:nvPr>
            <p:ph type="title"/>
          </p:nvPr>
        </p:nvSpPr>
        <p:spPr/>
        <p:txBody>
          <a:bodyPr>
            <a:normAutofit/>
          </a:bodyPr>
          <a:lstStyle/>
          <a:p>
            <a:r>
              <a:rPr lang="en-US" dirty="0" smtClean="0"/>
              <a:t>Attitude Toward </a:t>
            </a:r>
            <a:r>
              <a:rPr lang="en-US" dirty="0" smtClean="0"/>
              <a:t>The </a:t>
            </a:r>
            <a:r>
              <a:rPr lang="en-US" dirty="0" smtClean="0"/>
              <a:t>Scriptures</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lide(fromBottom)">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slide(fromBottom)">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slide(fromBottom)">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458200" cy="5181600"/>
          </a:xfrm>
        </p:spPr>
        <p:txBody>
          <a:bodyPr>
            <a:normAutofit fontScale="92500" lnSpcReduction="10000"/>
          </a:bodyPr>
          <a:lstStyle/>
          <a:p>
            <a:r>
              <a:rPr lang="en-US" dirty="0" smtClean="0"/>
              <a:t>"Our traditional approaches to scripture has likewise been challenged at the grass root level through a number of concerns, such as divorce, drugs, aids (sic), homosexuality, and women's roles...</a:t>
            </a:r>
          </a:p>
          <a:p>
            <a:r>
              <a:rPr lang="en-US" dirty="0" smtClean="0"/>
              <a:t>"The intuition has been that older approaches to hermeneutics do not help in getting closer to God and each other, nor do they help us sort out puzzling questions in regard to family breakdowns, divorce, and women's roles.  </a:t>
            </a:r>
            <a:r>
              <a:rPr lang="en-US" b="1" dirty="0" smtClean="0">
                <a:solidFill>
                  <a:srgbClr val="FF0000"/>
                </a:solidFill>
              </a:rPr>
              <a:t>So in some manner interpretation of the scripture must be repositioned so as to provide more help." </a:t>
            </a:r>
            <a:r>
              <a:rPr lang="en-US" sz="2200" dirty="0" smtClean="0"/>
              <a:t>(Thomas </a:t>
            </a:r>
            <a:r>
              <a:rPr lang="en-US" sz="2200" dirty="0" err="1" smtClean="0"/>
              <a:t>Olbricht</a:t>
            </a:r>
            <a:r>
              <a:rPr lang="en-US" sz="2200" dirty="0" smtClean="0"/>
              <a:t>, </a:t>
            </a:r>
            <a:r>
              <a:rPr lang="en-US" sz="2200" b="1" u="sng" dirty="0" smtClean="0"/>
              <a:t>Hermeneutics</a:t>
            </a:r>
            <a:r>
              <a:rPr lang="en-US" sz="2200" dirty="0" smtClean="0"/>
              <a:t>: </a:t>
            </a:r>
            <a:r>
              <a:rPr lang="en-US" sz="2200" b="1" u="sng" dirty="0" smtClean="0"/>
              <a:t>The Beginning Point,</a:t>
            </a:r>
            <a:r>
              <a:rPr lang="en-US" sz="2200" b="1" dirty="0" smtClean="0"/>
              <a:t> </a:t>
            </a:r>
            <a:r>
              <a:rPr lang="en-US" sz="2200" dirty="0" smtClean="0"/>
              <a:t>Christian Scholars Conference 1989, Pepperdine University, pp. 4,6.)</a:t>
            </a:r>
            <a:endParaRPr lang="en-US" dirty="0" smtClean="0"/>
          </a:p>
          <a:p>
            <a:endParaRPr lang="en-US" dirty="0"/>
          </a:p>
        </p:txBody>
      </p:sp>
      <p:sp>
        <p:nvSpPr>
          <p:cNvPr id="4" name="Slide Number Placeholder 3"/>
          <p:cNvSpPr>
            <a:spLocks noGrp="1"/>
          </p:cNvSpPr>
          <p:nvPr>
            <p:ph type="sldNum" sz="quarter" idx="12"/>
          </p:nvPr>
        </p:nvSpPr>
        <p:spPr/>
        <p:txBody>
          <a:bodyPr/>
          <a:lstStyle/>
          <a:p>
            <a:fld id="{17C57FC2-A224-4B5C-A6AF-FE2A368DB7B3}" type="slidenum">
              <a:rPr lang="en-US" smtClean="0"/>
              <a:pPr/>
              <a:t>2</a:t>
            </a:fld>
            <a:endParaRPr lang="en-US"/>
          </a:p>
        </p:txBody>
      </p:sp>
      <p:sp>
        <p:nvSpPr>
          <p:cNvPr id="2" name="Title 1"/>
          <p:cNvSpPr>
            <a:spLocks noGrp="1"/>
          </p:cNvSpPr>
          <p:nvPr>
            <p:ph type="title"/>
          </p:nvPr>
        </p:nvSpPr>
        <p:spPr/>
        <p:txBody>
          <a:bodyPr/>
          <a:lstStyle/>
          <a:p>
            <a:r>
              <a:rPr lang="en-US" dirty="0" smtClean="0"/>
              <a:t>Attitude Toward </a:t>
            </a:r>
            <a:r>
              <a:rPr lang="en-US" dirty="0" smtClean="0"/>
              <a:t>God’s Word</a:t>
            </a:r>
            <a:endParaRPr lang="en-U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5105400"/>
          </a:xfrm>
        </p:spPr>
        <p:txBody>
          <a:bodyPr/>
          <a:lstStyle/>
          <a:p>
            <a:pPr>
              <a:buNone/>
            </a:pPr>
            <a:r>
              <a:rPr lang="en-US" sz="3200" b="1" u="sng" dirty="0" smtClean="0">
                <a:solidFill>
                  <a:srgbClr val="FF0000"/>
                </a:solidFill>
              </a:rPr>
              <a:t>Inspired</a:t>
            </a:r>
            <a:r>
              <a:rPr lang="en-US" sz="3200" b="1" dirty="0" smtClean="0">
                <a:solidFill>
                  <a:srgbClr val="FF0000"/>
                </a:solidFill>
              </a:rPr>
              <a:t>.  </a:t>
            </a:r>
            <a:r>
              <a:rPr lang="en-US" sz="3200" dirty="0" smtClean="0">
                <a:solidFill>
                  <a:srgbClr val="FF0000"/>
                </a:solidFill>
              </a:rPr>
              <a:t>2 Tim. 3:16-17</a:t>
            </a:r>
          </a:p>
          <a:p>
            <a:pPr>
              <a:buNone/>
            </a:pPr>
            <a:r>
              <a:rPr lang="en-US" dirty="0"/>
              <a:t>	</a:t>
            </a:r>
            <a:r>
              <a:rPr lang="en-US" dirty="0" smtClean="0"/>
              <a:t>The very words, selected by the Holy Spirit. </a:t>
            </a:r>
            <a:br>
              <a:rPr lang="en-US" dirty="0" smtClean="0"/>
            </a:br>
            <a:r>
              <a:rPr lang="en-US" dirty="0" smtClean="0"/>
              <a:t>1 Cor. 2:7-13; cf. 1 Thess. 2:13; 2 Pet. 1:20-21</a:t>
            </a:r>
          </a:p>
          <a:p>
            <a:pPr>
              <a:buNone/>
            </a:pPr>
            <a:r>
              <a:rPr lang="en-US" dirty="0"/>
              <a:t>	</a:t>
            </a:r>
            <a:r>
              <a:rPr lang="en-US" dirty="0" smtClean="0"/>
              <a:t>Reveal </a:t>
            </a:r>
            <a:r>
              <a:rPr lang="en-US" i="1" dirty="0" smtClean="0"/>
              <a:t>“</a:t>
            </a:r>
            <a:r>
              <a:rPr lang="en-US" sz="4000" b="1" i="1" dirty="0" smtClean="0"/>
              <a:t>all</a:t>
            </a:r>
            <a:r>
              <a:rPr lang="en-US" i="1" dirty="0" smtClean="0"/>
              <a:t> truth.”</a:t>
            </a:r>
            <a:r>
              <a:rPr lang="en-US" dirty="0" smtClean="0"/>
              <a:t>  </a:t>
            </a:r>
            <a:r>
              <a:rPr lang="en-US" dirty="0" err="1" smtClean="0"/>
              <a:t>Jno</a:t>
            </a:r>
            <a:r>
              <a:rPr lang="en-US" dirty="0" smtClean="0"/>
              <a:t>. 16:13</a:t>
            </a:r>
          </a:p>
          <a:p>
            <a:pPr>
              <a:buNone/>
            </a:pPr>
            <a:r>
              <a:rPr lang="en-US" dirty="0"/>
              <a:t>	</a:t>
            </a:r>
            <a:r>
              <a:rPr lang="en-US" i="1" dirty="0" smtClean="0"/>
              <a:t>“</a:t>
            </a:r>
            <a:r>
              <a:rPr lang="en-US" sz="4000" b="1" i="1" dirty="0" smtClean="0"/>
              <a:t>All things </a:t>
            </a:r>
            <a:r>
              <a:rPr lang="en-US" b="1" i="1" dirty="0" smtClean="0"/>
              <a:t>that pertain to life and godliness.”  2 Pet. 1:3  NOTE:  Complete</a:t>
            </a:r>
          </a:p>
        </p:txBody>
      </p:sp>
      <p:sp>
        <p:nvSpPr>
          <p:cNvPr id="4" name="Slide Number Placeholder 3"/>
          <p:cNvSpPr>
            <a:spLocks noGrp="1"/>
          </p:cNvSpPr>
          <p:nvPr>
            <p:ph type="sldNum" sz="quarter" idx="12"/>
          </p:nvPr>
        </p:nvSpPr>
        <p:spPr/>
        <p:txBody>
          <a:bodyPr/>
          <a:lstStyle/>
          <a:p>
            <a:fld id="{17C57FC2-A224-4B5C-A6AF-FE2A368DB7B3}" type="slidenum">
              <a:rPr lang="en-US" smtClean="0"/>
              <a:pPr/>
              <a:t>3</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534400" cy="4525963"/>
          </a:xfrm>
        </p:spPr>
        <p:txBody>
          <a:bodyPr>
            <a:normAutofit lnSpcReduction="10000"/>
          </a:bodyPr>
          <a:lstStyle/>
          <a:p>
            <a:pPr>
              <a:buNone/>
            </a:pPr>
            <a:r>
              <a:rPr lang="en-US" sz="3200" b="1" u="sng" dirty="0" smtClean="0">
                <a:solidFill>
                  <a:srgbClr val="FF0000"/>
                </a:solidFill>
              </a:rPr>
              <a:t>All Sufficient.</a:t>
            </a:r>
            <a:r>
              <a:rPr lang="en-US" sz="3200" b="1" dirty="0" smtClean="0">
                <a:solidFill>
                  <a:srgbClr val="FF0000"/>
                </a:solidFill>
              </a:rPr>
              <a:t> </a:t>
            </a:r>
            <a:r>
              <a:rPr lang="en-US" sz="3200" dirty="0" smtClean="0">
                <a:solidFill>
                  <a:srgbClr val="FF0000"/>
                </a:solidFill>
              </a:rPr>
              <a:t>(Profitable) 2 Tim. 3:16-17</a:t>
            </a:r>
          </a:p>
          <a:p>
            <a:pPr>
              <a:buNone/>
            </a:pPr>
            <a:r>
              <a:rPr lang="en-US" sz="3500" dirty="0"/>
              <a:t>	</a:t>
            </a:r>
            <a:r>
              <a:rPr lang="en-US" sz="3500" b="1" i="1" dirty="0" smtClean="0">
                <a:solidFill>
                  <a:srgbClr val="FF0000"/>
                </a:solidFill>
              </a:rPr>
              <a:t>“Doctrine, teaching” </a:t>
            </a:r>
            <a:r>
              <a:rPr lang="en-US" sz="3500" b="1" dirty="0" smtClean="0">
                <a:solidFill>
                  <a:srgbClr val="FF0000"/>
                </a:solidFill>
              </a:rPr>
              <a:t>--  </a:t>
            </a:r>
          </a:p>
          <a:p>
            <a:pPr>
              <a:buNone/>
            </a:pPr>
            <a:endParaRPr lang="en-US" sz="3500" dirty="0" smtClean="0"/>
          </a:p>
          <a:p>
            <a:pPr>
              <a:buNone/>
            </a:pPr>
            <a:r>
              <a:rPr lang="en-US" sz="3500" dirty="0" smtClean="0"/>
              <a:t>Doctrine of Christ. 2 </a:t>
            </a:r>
            <a:r>
              <a:rPr lang="en-US" sz="3500" dirty="0" err="1" smtClean="0"/>
              <a:t>Jno</a:t>
            </a:r>
            <a:r>
              <a:rPr lang="en-US" sz="3500" dirty="0" smtClean="0"/>
              <a:t>. 9</a:t>
            </a:r>
          </a:p>
          <a:p>
            <a:pPr>
              <a:buNone/>
            </a:pPr>
            <a:r>
              <a:rPr lang="en-US" sz="3500" dirty="0" smtClean="0"/>
              <a:t>		Same as: </a:t>
            </a:r>
          </a:p>
          <a:p>
            <a:pPr>
              <a:buNone/>
            </a:pPr>
            <a:r>
              <a:rPr lang="en-US" sz="3500" dirty="0" smtClean="0"/>
              <a:t>Apostles Doctrine Acts 2:42</a:t>
            </a:r>
          </a:p>
          <a:p>
            <a:pPr>
              <a:buNone/>
            </a:pPr>
            <a:r>
              <a:rPr lang="en-US" sz="3500" dirty="0" smtClean="0"/>
              <a:t>		Opposite of:</a:t>
            </a:r>
          </a:p>
          <a:p>
            <a:pPr>
              <a:buNone/>
            </a:pPr>
            <a:r>
              <a:rPr lang="en-US" sz="3500" dirty="0" smtClean="0"/>
              <a:t>Doctrine</a:t>
            </a:r>
            <a:r>
              <a:rPr lang="en-US" sz="3500" b="1" dirty="0" smtClean="0"/>
              <a:t>s</a:t>
            </a:r>
            <a:r>
              <a:rPr lang="en-US" sz="3500" dirty="0" smtClean="0"/>
              <a:t> of men. Mt. 15:8-9</a:t>
            </a:r>
            <a:r>
              <a:rPr lang="en-US" dirty="0"/>
              <a:t>	</a:t>
            </a:r>
            <a:endParaRPr lang="en-US" sz="2000"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4</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slide(fromBottom)">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lide(fromBottom)">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534400" cy="5334000"/>
          </a:xfrm>
        </p:spPr>
        <p:txBody>
          <a:bodyPr>
            <a:normAutofit fontScale="62500" lnSpcReduction="20000"/>
          </a:bodyPr>
          <a:lstStyle/>
          <a:p>
            <a:pPr>
              <a:buNone/>
            </a:pPr>
            <a:r>
              <a:rPr lang="en-US" sz="5100" b="1" u="sng" dirty="0" smtClean="0">
                <a:solidFill>
                  <a:srgbClr val="FF0000"/>
                </a:solidFill>
              </a:rPr>
              <a:t>All Sufficient.</a:t>
            </a:r>
            <a:r>
              <a:rPr lang="en-US" sz="5100" b="1" dirty="0" smtClean="0">
                <a:solidFill>
                  <a:srgbClr val="FF0000"/>
                </a:solidFill>
              </a:rPr>
              <a:t> </a:t>
            </a:r>
            <a:r>
              <a:rPr lang="en-US" sz="5100" dirty="0" smtClean="0">
                <a:solidFill>
                  <a:srgbClr val="FF0000"/>
                </a:solidFill>
              </a:rPr>
              <a:t>(Profitable) 2 Tim. 3:16-17</a:t>
            </a:r>
          </a:p>
          <a:p>
            <a:pPr>
              <a:buNone/>
              <a:defRPr/>
            </a:pPr>
            <a:endParaRPr lang="en-US" sz="4400" i="1" dirty="0" smtClean="0">
              <a:solidFill>
                <a:srgbClr val="FF0000"/>
              </a:solidFill>
            </a:endParaRPr>
          </a:p>
          <a:p>
            <a:pPr>
              <a:buNone/>
              <a:defRPr/>
            </a:pPr>
            <a:r>
              <a:rPr lang="en-US" sz="4400" i="1" dirty="0" smtClean="0">
                <a:solidFill>
                  <a:srgbClr val="FF0000"/>
                </a:solidFill>
              </a:rPr>
              <a:t>“</a:t>
            </a:r>
            <a:r>
              <a:rPr lang="en-US" sz="4400" b="1" i="1" dirty="0" smtClean="0">
                <a:solidFill>
                  <a:srgbClr val="FF0000"/>
                </a:solidFill>
              </a:rPr>
              <a:t>Reproof”</a:t>
            </a:r>
            <a:r>
              <a:rPr lang="en-US" sz="4400" i="1" dirty="0" smtClean="0">
                <a:solidFill>
                  <a:srgbClr val="FF0000"/>
                </a:solidFill>
              </a:rPr>
              <a:t> </a:t>
            </a:r>
            <a:r>
              <a:rPr lang="en-US" sz="4400" dirty="0" smtClean="0"/>
              <a:t>– convict, show to be wrong..</a:t>
            </a:r>
            <a:br>
              <a:rPr lang="en-US" sz="4400" dirty="0" smtClean="0"/>
            </a:br>
            <a:r>
              <a:rPr lang="en-US" sz="4400" dirty="0" smtClean="0"/>
              <a:t>Eph. 5:11; 2 Tim. 4:2</a:t>
            </a:r>
          </a:p>
          <a:p>
            <a:pPr>
              <a:buNone/>
              <a:defRPr/>
            </a:pPr>
            <a:endParaRPr lang="en-US" sz="4400" dirty="0" smtClean="0"/>
          </a:p>
          <a:p>
            <a:pPr>
              <a:defRPr/>
            </a:pPr>
            <a:r>
              <a:rPr lang="en-US" sz="4400" dirty="0" smtClean="0"/>
              <a:t>2 Pet. 2:1-2  Promotes destructive heresies- </a:t>
            </a:r>
            <a:r>
              <a:rPr lang="en-US" sz="4400" b="1" i="1" u="sng" dirty="0" smtClean="0"/>
              <a:t>opposed</a:t>
            </a:r>
            <a:r>
              <a:rPr lang="en-US" sz="4400" b="1" dirty="0" smtClean="0">
                <a:effectLst>
                  <a:outerShdw blurRad="38100" dist="38100" dir="2700000" algn="tl">
                    <a:srgbClr val="969696"/>
                  </a:outerShdw>
                </a:effectLst>
              </a:rPr>
              <a:t>  </a:t>
            </a:r>
            <a:r>
              <a:rPr lang="en-US" sz="4400" dirty="0" smtClean="0"/>
              <a:t>truth.</a:t>
            </a:r>
          </a:p>
          <a:p>
            <a:pPr>
              <a:defRPr/>
            </a:pPr>
            <a:r>
              <a:rPr lang="en-US" sz="4400" dirty="0" smtClean="0"/>
              <a:t>Rom. 16:17 Cause division/stumbling </a:t>
            </a:r>
            <a:r>
              <a:rPr lang="en-US" sz="4400" b="1" i="1" u="sng" dirty="0" smtClean="0"/>
              <a:t>contrary</a:t>
            </a:r>
            <a:r>
              <a:rPr lang="en-US" sz="4400" dirty="0" smtClean="0"/>
              <a:t>  to doctrine learned.</a:t>
            </a:r>
          </a:p>
          <a:p>
            <a:pPr>
              <a:defRPr/>
            </a:pPr>
            <a:r>
              <a:rPr lang="en-US" sz="4400" dirty="0" smtClean="0"/>
              <a:t>1 Tim. 1:3,10-11 Another doctrine, </a:t>
            </a:r>
            <a:r>
              <a:rPr lang="en-US" sz="4400" b="1" i="1" u="sng" dirty="0" smtClean="0"/>
              <a:t>contrary</a:t>
            </a:r>
            <a:r>
              <a:rPr lang="en-US" sz="4400" dirty="0" smtClean="0"/>
              <a:t>  to sound doctrine.</a:t>
            </a:r>
          </a:p>
          <a:p>
            <a:pPr>
              <a:defRPr/>
            </a:pPr>
            <a:r>
              <a:rPr lang="en-US" sz="4400" dirty="0" smtClean="0"/>
              <a:t>Gal. 1:6-9 </a:t>
            </a:r>
            <a:r>
              <a:rPr lang="en-US" sz="4400" b="1" i="1" u="sng" dirty="0" smtClean="0"/>
              <a:t>Contrary</a:t>
            </a:r>
            <a:r>
              <a:rPr lang="en-US" sz="4400" dirty="0" smtClean="0"/>
              <a:t>  doctrine prohibited (even though teacher is an angel or apostle </a:t>
            </a:r>
            <a:br>
              <a:rPr lang="en-US" sz="4400" dirty="0" smtClean="0"/>
            </a:br>
            <a:r>
              <a:rPr lang="en-US" sz="4400" dirty="0" smtClean="0"/>
              <a:t>		-Gal. 2:11-14)</a:t>
            </a:r>
            <a:endParaRPr lang="en-US" dirty="0" smtClean="0"/>
          </a:p>
          <a:p>
            <a:pPr>
              <a:buNone/>
            </a:pPr>
            <a:endParaRPr lang="en-US" sz="2000" dirty="0" smtClean="0"/>
          </a:p>
        </p:txBody>
      </p:sp>
      <p:sp>
        <p:nvSpPr>
          <p:cNvPr id="4" name="Slide Number Placeholder 3"/>
          <p:cNvSpPr>
            <a:spLocks noGrp="1"/>
          </p:cNvSpPr>
          <p:nvPr>
            <p:ph type="sldNum" sz="quarter" idx="12"/>
          </p:nvPr>
        </p:nvSpPr>
        <p:spPr/>
        <p:txBody>
          <a:bodyPr/>
          <a:lstStyle/>
          <a:p>
            <a:fld id="{17C57FC2-A224-4B5C-A6AF-FE2A368DB7B3}" type="slidenum">
              <a:rPr lang="en-US" smtClean="0"/>
              <a:pPr/>
              <a:t>5</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slide(fromBottom)">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slide(fromBottom)">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58200" cy="3352800"/>
          </a:xfrm>
        </p:spPr>
        <p:txBody>
          <a:bodyPr>
            <a:normAutofit fontScale="92500" lnSpcReduction="10000"/>
          </a:bodyPr>
          <a:lstStyle/>
          <a:p>
            <a:pPr>
              <a:buNone/>
            </a:pPr>
            <a:r>
              <a:rPr lang="en-US" sz="3500" b="1" u="sng" dirty="0" smtClean="0">
                <a:solidFill>
                  <a:srgbClr val="FF0000"/>
                </a:solidFill>
              </a:rPr>
              <a:t>All Sufficient.</a:t>
            </a:r>
            <a:r>
              <a:rPr lang="en-US" sz="3500" b="1" dirty="0" smtClean="0">
                <a:solidFill>
                  <a:srgbClr val="FF0000"/>
                </a:solidFill>
              </a:rPr>
              <a:t> </a:t>
            </a:r>
            <a:r>
              <a:rPr lang="en-US" sz="3500" dirty="0" smtClean="0">
                <a:solidFill>
                  <a:srgbClr val="FF0000"/>
                </a:solidFill>
              </a:rPr>
              <a:t>(Profitable) 2 Tim. 3:16-17</a:t>
            </a:r>
          </a:p>
          <a:p>
            <a:pPr>
              <a:buNone/>
            </a:pPr>
            <a:endParaRPr lang="en-US" sz="3000" b="1" i="1" dirty="0" smtClean="0">
              <a:solidFill>
                <a:srgbClr val="FF0000"/>
              </a:solidFill>
            </a:endParaRPr>
          </a:p>
          <a:p>
            <a:pPr>
              <a:buNone/>
            </a:pPr>
            <a:r>
              <a:rPr lang="en-US" sz="3000" b="1" i="1" dirty="0" smtClean="0">
                <a:solidFill>
                  <a:srgbClr val="FF0000"/>
                </a:solidFill>
              </a:rPr>
              <a:t>“Correction” </a:t>
            </a:r>
            <a:r>
              <a:rPr lang="en-US" sz="3000" b="1" dirty="0" smtClean="0">
                <a:solidFill>
                  <a:srgbClr val="FF0000"/>
                </a:solidFill>
              </a:rPr>
              <a:t>– </a:t>
            </a:r>
          </a:p>
          <a:p>
            <a:r>
              <a:rPr lang="en-US" dirty="0" smtClean="0"/>
              <a:t>“setting up straight again”</a:t>
            </a:r>
            <a:r>
              <a:rPr lang="en-US" sz="2000" dirty="0" smtClean="0"/>
              <a:t> (Complete Word Study Dictionary)</a:t>
            </a:r>
            <a:endParaRPr lang="en-US" dirty="0" smtClean="0"/>
          </a:p>
          <a:p>
            <a:r>
              <a:rPr lang="en-US" dirty="0" smtClean="0"/>
              <a:t>"amendment,”</a:t>
            </a:r>
            <a:r>
              <a:rPr lang="en-US" sz="2000" dirty="0" smtClean="0"/>
              <a:t>(Theological Dictionary of the New Testament)  </a:t>
            </a:r>
          </a:p>
          <a:p>
            <a:r>
              <a:rPr lang="en-US" dirty="0" smtClean="0"/>
              <a:t>“correcting faults.”</a:t>
            </a:r>
            <a:r>
              <a:rPr lang="en-US" sz="2000" dirty="0" smtClean="0"/>
              <a:t>(Greek-English Lexicon Based on Semantic Domain)</a:t>
            </a:r>
          </a:p>
        </p:txBody>
      </p:sp>
      <p:sp>
        <p:nvSpPr>
          <p:cNvPr id="6" name="Slide Number Placeholder 5"/>
          <p:cNvSpPr>
            <a:spLocks noGrp="1"/>
          </p:cNvSpPr>
          <p:nvPr>
            <p:ph type="sldNum" sz="quarter" idx="12"/>
          </p:nvPr>
        </p:nvSpPr>
        <p:spPr/>
        <p:txBody>
          <a:bodyPr/>
          <a:lstStyle/>
          <a:p>
            <a:fld id="{17C57FC2-A224-4B5C-A6AF-FE2A368DB7B3}" type="slidenum">
              <a:rPr lang="en-US" smtClean="0"/>
              <a:pPr/>
              <a:t>6</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
        <p:nvSpPr>
          <p:cNvPr id="4" name="TextBox 3"/>
          <p:cNvSpPr txBox="1"/>
          <p:nvPr/>
        </p:nvSpPr>
        <p:spPr>
          <a:xfrm>
            <a:off x="3581400" y="5257800"/>
            <a:ext cx="4267200" cy="707886"/>
          </a:xfrm>
          <a:prstGeom prst="rect">
            <a:avLst/>
          </a:prstGeom>
          <a:noFill/>
          <a:ln>
            <a:solidFill>
              <a:schemeClr val="tx1"/>
            </a:solidFill>
          </a:ln>
        </p:spPr>
        <p:txBody>
          <a:bodyPr wrap="square" rtlCol="0">
            <a:spAutoFit/>
          </a:bodyPr>
          <a:lstStyle/>
          <a:p>
            <a:r>
              <a:rPr lang="en-US" sz="4000" dirty="0" smtClean="0"/>
              <a:t>Put off – Put on</a:t>
            </a:r>
            <a:endParaRPr lang="en-US" sz="4000" dirty="0"/>
          </a:p>
        </p:txBody>
      </p:sp>
      <p:sp>
        <p:nvSpPr>
          <p:cNvPr id="5" name="TextBox 4"/>
          <p:cNvSpPr txBox="1"/>
          <p:nvPr/>
        </p:nvSpPr>
        <p:spPr>
          <a:xfrm>
            <a:off x="762000" y="5029200"/>
            <a:ext cx="2590800" cy="1200329"/>
          </a:xfrm>
          <a:prstGeom prst="rect">
            <a:avLst/>
          </a:prstGeom>
          <a:noFill/>
          <a:ln>
            <a:solidFill>
              <a:schemeClr val="tx1"/>
            </a:solidFill>
          </a:ln>
        </p:spPr>
        <p:txBody>
          <a:bodyPr wrap="square" rtlCol="0">
            <a:spAutoFit/>
          </a:bodyPr>
          <a:lstStyle/>
          <a:p>
            <a:r>
              <a:rPr lang="en-US" sz="3600" dirty="0" smtClean="0"/>
              <a:t>Eph. 4:17</a:t>
            </a:r>
          </a:p>
          <a:p>
            <a:r>
              <a:rPr lang="en-US" sz="3600" dirty="0" smtClean="0"/>
              <a:t>Col. 3:5</a:t>
            </a:r>
            <a:endParaRPr lang="en-US" sz="20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lide(fromBottom)">
                                      <p:cBhvr>
                                        <p:cTn id="10" dur="500"/>
                                        <p:tgtEl>
                                          <p:spTgt spid="3">
                                            <p:txEl>
                                              <p:pRg st="4" end="4"/>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slide(fromBottom)">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8"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lide(fromLeft)">
                                      <p:cBhvr>
                                        <p:cTn id="18" dur="500"/>
                                        <p:tgtEl>
                                          <p:spTgt spid="5"/>
                                        </p:tgtEl>
                                      </p:cBhvr>
                                    </p:animEffect>
                                  </p:childTnLst>
                                </p:cTn>
                              </p:par>
                              <p:par>
                                <p:cTn id="19" presetID="12" presetClass="entr" presetSubtype="2"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slide(fromRight)">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382000" cy="4525963"/>
          </a:xfrm>
        </p:spPr>
        <p:txBody>
          <a:bodyPr>
            <a:normAutofit lnSpcReduction="10000"/>
          </a:bodyPr>
          <a:lstStyle/>
          <a:p>
            <a:pPr>
              <a:buNone/>
            </a:pPr>
            <a:r>
              <a:rPr lang="en-US" sz="3200" b="1" u="sng" dirty="0" smtClean="0">
                <a:solidFill>
                  <a:srgbClr val="FF0000"/>
                </a:solidFill>
              </a:rPr>
              <a:t>All Sufficient.</a:t>
            </a:r>
            <a:r>
              <a:rPr lang="en-US" sz="3200" b="1" dirty="0" smtClean="0">
                <a:solidFill>
                  <a:srgbClr val="FF0000"/>
                </a:solidFill>
              </a:rPr>
              <a:t> </a:t>
            </a:r>
            <a:r>
              <a:rPr lang="en-US" sz="3200" dirty="0" smtClean="0">
                <a:solidFill>
                  <a:srgbClr val="FF0000"/>
                </a:solidFill>
              </a:rPr>
              <a:t>(Profitable) 2 Tim. 3:16-17</a:t>
            </a:r>
          </a:p>
          <a:p>
            <a:pPr>
              <a:buNone/>
            </a:pPr>
            <a:endParaRPr lang="en-US" b="1" i="1" dirty="0" smtClean="0"/>
          </a:p>
          <a:p>
            <a:pPr>
              <a:buNone/>
            </a:pPr>
            <a:r>
              <a:rPr lang="en-US" b="1" i="1" dirty="0" smtClean="0">
                <a:solidFill>
                  <a:srgbClr val="FF0000"/>
                </a:solidFill>
              </a:rPr>
              <a:t>“</a:t>
            </a:r>
            <a:r>
              <a:rPr lang="en-US" sz="2800" b="1" i="1" dirty="0" smtClean="0">
                <a:solidFill>
                  <a:srgbClr val="FF0000"/>
                </a:solidFill>
              </a:rPr>
              <a:t>Instruction which is in righteousness” – </a:t>
            </a:r>
            <a:r>
              <a:rPr lang="en-US" i="1" dirty="0" smtClean="0"/>
              <a:t/>
            </a:r>
            <a:br>
              <a:rPr lang="en-US" i="1" dirty="0" smtClean="0"/>
            </a:br>
            <a:endParaRPr lang="en-US" i="1" dirty="0" smtClean="0"/>
          </a:p>
          <a:p>
            <a:r>
              <a:rPr lang="en-US" dirty="0" smtClean="0"/>
              <a:t>Educates, instructs, trains. cf. 1 Tim. 1:8-11; 2:4</a:t>
            </a:r>
          </a:p>
          <a:p>
            <a:endParaRPr lang="en-US" i="1" dirty="0" smtClean="0"/>
          </a:p>
          <a:p>
            <a:r>
              <a:rPr lang="en-US" b="1" i="1" dirty="0" smtClean="0"/>
              <a:t>cf. Tit. 2:11 “deny” </a:t>
            </a:r>
            <a:r>
              <a:rPr lang="en-US" b="1" i="1" dirty="0" err="1" smtClean="0"/>
              <a:t>Aparneomai</a:t>
            </a:r>
            <a:r>
              <a:rPr lang="en-US" dirty="0" smtClean="0"/>
              <a:t> – to affirm that one has no connection with. cf. Mt. 26:34-35,75 (Strong)</a:t>
            </a:r>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17C57FC2-A224-4B5C-A6AF-FE2A368DB7B3}" type="slidenum">
              <a:rPr lang="en-US" smtClean="0"/>
              <a:pPr/>
              <a:t>7</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slide(fromBottom)">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458200" cy="1295400"/>
          </a:xfrm>
        </p:spPr>
        <p:txBody>
          <a:bodyPr>
            <a:noAutofit/>
          </a:bodyPr>
          <a:lstStyle/>
          <a:p>
            <a:pPr>
              <a:buNone/>
            </a:pPr>
            <a:r>
              <a:rPr lang="en-US" sz="3200" b="1" u="sng" dirty="0" smtClean="0">
                <a:solidFill>
                  <a:srgbClr val="FF0000"/>
                </a:solidFill>
              </a:rPr>
              <a:t>All Sufficient.</a:t>
            </a:r>
            <a:r>
              <a:rPr lang="en-US" sz="3200" b="1" dirty="0" smtClean="0">
                <a:solidFill>
                  <a:srgbClr val="FF0000"/>
                </a:solidFill>
              </a:rPr>
              <a:t> </a:t>
            </a:r>
            <a:r>
              <a:rPr lang="en-US" sz="3200" dirty="0" smtClean="0">
                <a:solidFill>
                  <a:srgbClr val="FF0000"/>
                </a:solidFill>
              </a:rPr>
              <a:t>(Profitable) 2 Tim. 3:16-17</a:t>
            </a:r>
          </a:p>
          <a:p>
            <a:pPr>
              <a:buNone/>
            </a:pPr>
            <a:r>
              <a:rPr lang="en-US" sz="2800" b="1" i="1" dirty="0" smtClean="0">
                <a:solidFill>
                  <a:srgbClr val="FF0000"/>
                </a:solidFill>
              </a:rPr>
              <a:t>“Instruction which is in righteousness” – </a:t>
            </a:r>
            <a:r>
              <a:rPr lang="en-US" i="1" dirty="0" smtClean="0"/>
              <a:t/>
            </a:r>
            <a:br>
              <a:rPr lang="en-US" i="1" dirty="0" smtClean="0"/>
            </a:br>
            <a:endParaRPr lang="en-US" i="1" dirty="0" smtClean="0"/>
          </a:p>
        </p:txBody>
      </p:sp>
      <p:sp>
        <p:nvSpPr>
          <p:cNvPr id="7" name="Slide Number Placeholder 6"/>
          <p:cNvSpPr>
            <a:spLocks noGrp="1"/>
          </p:cNvSpPr>
          <p:nvPr>
            <p:ph type="sldNum" sz="quarter" idx="12"/>
          </p:nvPr>
        </p:nvSpPr>
        <p:spPr/>
        <p:txBody>
          <a:bodyPr/>
          <a:lstStyle/>
          <a:p>
            <a:fld id="{17C57FC2-A224-4B5C-A6AF-FE2A368DB7B3}" type="slidenum">
              <a:rPr lang="en-US" smtClean="0"/>
              <a:pPr/>
              <a:t>8</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
        <p:nvSpPr>
          <p:cNvPr id="4" name="Text Box 5"/>
          <p:cNvSpPr txBox="1">
            <a:spLocks noChangeArrowheads="1"/>
          </p:cNvSpPr>
          <p:nvPr/>
        </p:nvSpPr>
        <p:spPr bwMode="auto">
          <a:xfrm>
            <a:off x="381000" y="2743200"/>
            <a:ext cx="8382000" cy="1323439"/>
          </a:xfrm>
          <a:prstGeom prst="rect">
            <a:avLst/>
          </a:prstGeom>
          <a:noFill/>
          <a:ln w="9525">
            <a:noFill/>
            <a:miter lim="800000"/>
            <a:headEnd/>
            <a:tailEnd/>
          </a:ln>
          <a:effectLst/>
        </p:spPr>
        <p:txBody>
          <a:bodyPr wrap="square">
            <a:spAutoFit/>
          </a:bodyPr>
          <a:lstStyle/>
          <a:p>
            <a:r>
              <a:rPr lang="en-US" sz="3600" dirty="0" smtClean="0"/>
              <a:t>Scriptures teach </a:t>
            </a:r>
            <a:r>
              <a:rPr lang="en-US" sz="3600" dirty="0"/>
              <a:t>us how to live</a:t>
            </a:r>
            <a:r>
              <a:rPr lang="en-US" sz="3600" dirty="0" smtClean="0"/>
              <a:t>!!! </a:t>
            </a:r>
            <a:r>
              <a:rPr lang="en-US" sz="4400" dirty="0" smtClean="0"/>
              <a:t/>
            </a:r>
            <a:br>
              <a:rPr lang="en-US" sz="4400" dirty="0" smtClean="0"/>
            </a:br>
            <a:r>
              <a:rPr lang="en-US" sz="4400" dirty="0" smtClean="0"/>
              <a:t>Tit. 2:11</a:t>
            </a:r>
            <a:endParaRPr lang="en-US" sz="4400" dirty="0"/>
          </a:p>
        </p:txBody>
      </p:sp>
      <p:sp>
        <p:nvSpPr>
          <p:cNvPr id="5" name="Rectangle 3"/>
          <p:cNvSpPr txBox="1">
            <a:spLocks noChangeArrowheads="1"/>
          </p:cNvSpPr>
          <p:nvPr/>
        </p:nvSpPr>
        <p:spPr>
          <a:xfrm>
            <a:off x="533400" y="3962400"/>
            <a:ext cx="3657600" cy="24384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4000" i="0" u="none" strike="noStrike" kern="1200" cap="none" spc="0" normalizeH="0" baseline="0" noProof="0" dirty="0" smtClean="0">
                <a:ln>
                  <a:noFill/>
                </a:ln>
                <a:solidFill>
                  <a:schemeClr val="tx1"/>
                </a:solidFill>
                <a:uLnTx/>
                <a:uFillTx/>
                <a:latin typeface="+mn-lt"/>
                <a:ea typeface="+mn-ea"/>
                <a:cs typeface="+mn-cs"/>
              </a:rPr>
              <a:t>Deny: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Ungodliness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Worldly Lusts</a:t>
            </a: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4"/>
          <p:cNvSpPr txBox="1">
            <a:spLocks noChangeArrowheads="1"/>
          </p:cNvSpPr>
          <p:nvPr/>
        </p:nvSpPr>
        <p:spPr>
          <a:xfrm>
            <a:off x="4343400" y="3962400"/>
            <a:ext cx="4343400" cy="2590800"/>
          </a:xfrm>
          <a:prstGeom prst="rect">
            <a:avLst/>
          </a:prstGeom>
        </p:spPr>
        <p:txBody>
          <a:body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4000" i="0" u="none" strike="noStrike" kern="1200" cap="none" spc="0" normalizeH="0" baseline="0" noProof="0" dirty="0" smtClean="0">
                <a:ln>
                  <a:noFill/>
                </a:ln>
                <a:solidFill>
                  <a:schemeClr val="tx1"/>
                </a:solidFill>
                <a:uLnTx/>
                <a:uFillTx/>
                <a:latin typeface="+mn-lt"/>
                <a:ea typeface="+mn-ea"/>
                <a:cs typeface="+mn-cs"/>
              </a:rPr>
              <a:t>Live:</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Soberly</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Righteously</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Godly</a:t>
            </a: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Righ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686800" cy="4525963"/>
          </a:xfrm>
        </p:spPr>
        <p:txBody>
          <a:bodyPr>
            <a:normAutofit/>
          </a:bodyPr>
          <a:lstStyle/>
          <a:p>
            <a:pPr>
              <a:buNone/>
            </a:pPr>
            <a:r>
              <a:rPr lang="en-US" sz="3200" b="1" u="sng" dirty="0" smtClean="0">
                <a:solidFill>
                  <a:srgbClr val="FF0000"/>
                </a:solidFill>
              </a:rPr>
              <a:t>All Sufficient.</a:t>
            </a:r>
            <a:r>
              <a:rPr lang="en-US" sz="3200" b="1" dirty="0" smtClean="0">
                <a:solidFill>
                  <a:srgbClr val="FF0000"/>
                </a:solidFill>
              </a:rPr>
              <a:t> </a:t>
            </a:r>
            <a:r>
              <a:rPr lang="en-US" sz="3200" dirty="0" smtClean="0">
                <a:solidFill>
                  <a:srgbClr val="FF0000"/>
                </a:solidFill>
              </a:rPr>
              <a:t>(Profitable) 2 Tim. 3:16-17</a:t>
            </a:r>
          </a:p>
          <a:p>
            <a:pPr>
              <a:buNone/>
            </a:pPr>
            <a:r>
              <a:rPr lang="en-US" dirty="0" smtClean="0"/>
              <a:t> </a:t>
            </a:r>
            <a:r>
              <a:rPr lang="en-US" b="1" i="1" dirty="0" smtClean="0"/>
              <a:t>“That the </a:t>
            </a:r>
            <a:r>
              <a:rPr lang="en-US" b="1" i="1" u="sng" dirty="0" smtClean="0"/>
              <a:t>man of God </a:t>
            </a:r>
            <a:r>
              <a:rPr lang="en-US" b="1" i="1" dirty="0" smtClean="0"/>
              <a:t>may be complete, furnished completely unto every good work.”  Cf. 2 Pet. 1:3</a:t>
            </a:r>
          </a:p>
          <a:p>
            <a:pPr>
              <a:buNone/>
            </a:pPr>
            <a:endParaRPr lang="en-US" dirty="0" smtClean="0"/>
          </a:p>
          <a:p>
            <a:pPr>
              <a:buNone/>
            </a:pPr>
            <a:endParaRPr lang="en-US" dirty="0" smtClean="0"/>
          </a:p>
        </p:txBody>
      </p:sp>
      <p:sp>
        <p:nvSpPr>
          <p:cNvPr id="6" name="Slide Number Placeholder 5"/>
          <p:cNvSpPr>
            <a:spLocks noGrp="1"/>
          </p:cNvSpPr>
          <p:nvPr>
            <p:ph type="sldNum" sz="quarter" idx="12"/>
          </p:nvPr>
        </p:nvSpPr>
        <p:spPr/>
        <p:txBody>
          <a:bodyPr/>
          <a:lstStyle/>
          <a:p>
            <a:fld id="{17C57FC2-A224-4B5C-A6AF-FE2A368DB7B3}" type="slidenum">
              <a:rPr lang="en-US" smtClean="0"/>
              <a:pPr/>
              <a:t>9</a:t>
            </a:fld>
            <a:endParaRPr lang="en-US"/>
          </a:p>
        </p:txBody>
      </p:sp>
      <p:sp>
        <p:nvSpPr>
          <p:cNvPr id="2" name="Title 1"/>
          <p:cNvSpPr>
            <a:spLocks noGrp="1"/>
          </p:cNvSpPr>
          <p:nvPr>
            <p:ph type="title"/>
          </p:nvPr>
        </p:nvSpPr>
        <p:spPr/>
        <p:txBody>
          <a:bodyPr/>
          <a:lstStyle/>
          <a:p>
            <a:r>
              <a:rPr lang="en-US" dirty="0" smtClean="0"/>
              <a:t>The Nature Of Scripture</a:t>
            </a:r>
            <a:endParaRPr lang="en-US" dirty="0"/>
          </a:p>
        </p:txBody>
      </p:sp>
      <p:sp>
        <p:nvSpPr>
          <p:cNvPr id="4" name="TextBox 3"/>
          <p:cNvSpPr txBox="1"/>
          <p:nvPr/>
        </p:nvSpPr>
        <p:spPr>
          <a:xfrm>
            <a:off x="4343400" y="4800600"/>
            <a:ext cx="2760692" cy="646331"/>
          </a:xfrm>
          <a:prstGeom prst="rect">
            <a:avLst/>
          </a:prstGeom>
          <a:noFill/>
        </p:spPr>
        <p:txBody>
          <a:bodyPr wrap="none" rtlCol="0">
            <a:spAutoFit/>
          </a:bodyPr>
          <a:lstStyle/>
          <a:p>
            <a:r>
              <a:rPr lang="en-US" sz="3600" b="1" dirty="0" smtClean="0"/>
              <a:t>1 Tim 6:11-14</a:t>
            </a:r>
            <a:endParaRPr lang="en-US" sz="3600" b="1" dirty="0"/>
          </a:p>
        </p:txBody>
      </p:sp>
      <p:sp>
        <p:nvSpPr>
          <p:cNvPr id="5" name="TextBox 4"/>
          <p:cNvSpPr txBox="1"/>
          <p:nvPr/>
        </p:nvSpPr>
        <p:spPr>
          <a:xfrm>
            <a:off x="838200" y="3962400"/>
            <a:ext cx="2861361" cy="2308324"/>
          </a:xfrm>
          <a:prstGeom prst="rect">
            <a:avLst/>
          </a:prstGeom>
          <a:noFill/>
        </p:spPr>
        <p:txBody>
          <a:bodyPr wrap="none" rtlCol="0">
            <a:spAutoFit/>
          </a:bodyPr>
          <a:lstStyle/>
          <a:p>
            <a:pPr>
              <a:buFont typeface="Arial" pitchFamily="34" charset="0"/>
              <a:buChar char="•"/>
            </a:pPr>
            <a:r>
              <a:rPr lang="en-US" sz="3600" b="1" i="1" dirty="0" smtClean="0"/>
              <a:t>Flees   </a:t>
            </a:r>
          </a:p>
          <a:p>
            <a:pPr>
              <a:buFont typeface="Arial" pitchFamily="34" charset="0"/>
              <a:buChar char="•"/>
            </a:pPr>
            <a:r>
              <a:rPr lang="en-US" sz="3600" b="1" i="1" dirty="0" smtClean="0"/>
              <a:t>Follows after</a:t>
            </a:r>
          </a:p>
          <a:p>
            <a:pPr>
              <a:buFont typeface="Arial" pitchFamily="34" charset="0"/>
              <a:buChar char="•"/>
            </a:pPr>
            <a:r>
              <a:rPr lang="en-US" sz="3600" b="1" i="1" dirty="0" smtClean="0"/>
              <a:t>Fights </a:t>
            </a:r>
          </a:p>
          <a:p>
            <a:pPr>
              <a:buFont typeface="Arial" pitchFamily="34" charset="0"/>
              <a:buChar char="•"/>
            </a:pPr>
            <a:r>
              <a:rPr lang="en-US" sz="3600" b="1" i="1" dirty="0" smtClean="0"/>
              <a:t>Is faithful to </a:t>
            </a:r>
          </a:p>
        </p:txBody>
      </p:sp>
      <p:sp>
        <p:nvSpPr>
          <p:cNvPr id="7" name="Right Brace 6"/>
          <p:cNvSpPr/>
          <p:nvPr/>
        </p:nvSpPr>
        <p:spPr bwMode="auto">
          <a:xfrm>
            <a:off x="3962400" y="3962400"/>
            <a:ext cx="304800" cy="22098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Garamond"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500"/>
                                        <p:tgtEl>
                                          <p:spTgt spid="5"/>
                                        </p:tgtEl>
                                      </p:cBhvr>
                                    </p:animEffect>
                                  </p:childTnLst>
                                </p:cTn>
                              </p:par>
                              <p:par>
                                <p:cTn id="8" presetID="12" presetClass="entr" presetSubtype="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lide(fromRight)">
                                      <p:cBhvr>
                                        <p:cTn id="10" dur="500"/>
                                        <p:tgtEl>
                                          <p:spTgt spid="7"/>
                                        </p:tgtEl>
                                      </p:cBhvr>
                                    </p:animEffect>
                                  </p:childTnLst>
                                </p:cTn>
                              </p:par>
                              <p:par>
                                <p:cTn id="11" presetID="12" presetClass="entr" presetSubtype="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lide(fromRight)">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6">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6883</TotalTime>
  <Words>658</Words>
  <Application>Microsoft Office PowerPoint</Application>
  <PresentationFormat>On-screen Show (4:3)</PresentationFormat>
  <Paragraphs>128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Theme16</vt:lpstr>
      <vt:lpstr>Attitude Toward God’s Word</vt:lpstr>
      <vt:lpstr>Attitude Toward God’s Word</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The Nature Of Scripture</vt:lpstr>
      <vt:lpstr>Slide 17</vt:lpstr>
      <vt:lpstr>Attitude Toward The Scriptures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Authority Of The Bible</dc:title>
  <dc:creator>Micky Galloway</dc:creator>
  <cp:lastModifiedBy>Micky Galloway</cp:lastModifiedBy>
  <cp:revision>38</cp:revision>
  <dcterms:created xsi:type="dcterms:W3CDTF">2013-10-15T20:40:34Z</dcterms:created>
  <dcterms:modified xsi:type="dcterms:W3CDTF">2018-09-26T23:04:00Z</dcterms:modified>
</cp:coreProperties>
</file>