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57" r:id="rId3"/>
    <p:sldId id="264" r:id="rId4"/>
    <p:sldId id="261" r:id="rId5"/>
    <p:sldId id="276" r:id="rId6"/>
    <p:sldId id="262" r:id="rId7"/>
    <p:sldId id="265" r:id="rId8"/>
    <p:sldId id="266" r:id="rId9"/>
    <p:sldId id="268" r:id="rId10"/>
    <p:sldId id="269" r:id="rId11"/>
    <p:sldId id="270" r:id="rId12"/>
    <p:sldId id="271" r:id="rId13"/>
    <p:sldId id="272" r:id="rId14"/>
    <p:sldId id="260" r:id="rId15"/>
    <p:sldId id="273" r:id="rId16"/>
    <p:sldId id="275" r:id="rId17"/>
    <p:sldId id="274"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FF"/>
    <a:srgbClr val="FFFF00"/>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40" d="100"/>
          <a:sy n="40" d="100"/>
        </p:scale>
        <p:origin x="-1698" y="-7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FFFA43-265D-4E6C-B10B-BFA051E16372}" type="slidenum">
              <a:rPr lang="en-US"/>
              <a:pPr>
                <a:defRPr/>
              </a:pPr>
              <a:t>‹#›</a:t>
            </a:fld>
            <a:endParaRPr lang="en-US"/>
          </a:p>
        </p:txBody>
      </p:sp>
    </p:spTree>
  </p:cSld>
  <p:clrMapOvr>
    <a:masterClrMapping/>
  </p:clrMapOvr>
  <p:transition spd="slow">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50D4BC-18F8-4682-A5FD-F6C83A62280A}" type="slidenum">
              <a:rPr lang="en-US"/>
              <a:pPr>
                <a:defRPr/>
              </a:pPr>
              <a:t>‹#›</a:t>
            </a:fld>
            <a:endParaRPr lang="en-US"/>
          </a:p>
        </p:txBody>
      </p:sp>
    </p:spTree>
  </p:cSld>
  <p:clrMapOvr>
    <a:masterClrMapping/>
  </p:clrMapOvr>
  <p:transition spd="slow">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0280E1-F466-4349-B24E-E594B457FC57}" type="slidenum">
              <a:rPr lang="en-US"/>
              <a:pPr>
                <a:defRPr/>
              </a:pPr>
              <a:t>‹#›</a:t>
            </a:fld>
            <a:endParaRPr lang="en-US"/>
          </a:p>
        </p:txBody>
      </p:sp>
    </p:spTree>
  </p:cSld>
  <p:clrMapOvr>
    <a:masterClrMapping/>
  </p:clrMapOvr>
  <p:transition spd="slow">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6F8EE8-AA20-4509-9D36-C2DA713F8A41}" type="slidenum">
              <a:rPr lang="en-US"/>
              <a:pPr>
                <a:defRPr/>
              </a:pPr>
              <a:t>‹#›</a:t>
            </a:fld>
            <a:endParaRPr lang="en-US"/>
          </a:p>
        </p:txBody>
      </p:sp>
    </p:spTree>
  </p:cSld>
  <p:clrMapOvr>
    <a:masterClrMapping/>
  </p:clrMapOvr>
  <p:transition spd="slow">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A50B19-FFE6-4906-A6DB-AFDF398B5BAA}" type="slidenum">
              <a:rPr lang="en-US"/>
              <a:pPr>
                <a:defRPr/>
              </a:pPr>
              <a:t>‹#›</a:t>
            </a:fld>
            <a:endParaRPr lang="en-US"/>
          </a:p>
        </p:txBody>
      </p:sp>
    </p:spTree>
  </p:cSld>
  <p:clrMapOvr>
    <a:masterClrMapping/>
  </p:clrMapOvr>
  <p:transition spd="slow">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F2BE6E-BCF7-46BD-B24B-0AA4F928FC7B}" type="slidenum">
              <a:rPr lang="en-US"/>
              <a:pPr>
                <a:defRPr/>
              </a:pPr>
              <a:t>‹#›</a:t>
            </a:fld>
            <a:endParaRPr lang="en-US"/>
          </a:p>
        </p:txBody>
      </p:sp>
    </p:spTree>
  </p:cSld>
  <p:clrMapOvr>
    <a:masterClrMapping/>
  </p:clrMapOvr>
  <p:transition spd="slow">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2156193-477D-454F-97BD-1AD1D6DC1243}" type="slidenum">
              <a:rPr lang="en-US"/>
              <a:pPr>
                <a:defRPr/>
              </a:pPr>
              <a:t>‹#›</a:t>
            </a:fld>
            <a:endParaRPr lang="en-US"/>
          </a:p>
        </p:txBody>
      </p:sp>
    </p:spTree>
  </p:cSld>
  <p:clrMapOvr>
    <a:masterClrMapping/>
  </p:clrMapOvr>
  <p:transition spd="slow">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34BE3DF-A310-4590-890A-B62BA22C0B9F}" type="slidenum">
              <a:rPr lang="en-US"/>
              <a:pPr>
                <a:defRPr/>
              </a:pPr>
              <a:t>‹#›</a:t>
            </a:fld>
            <a:endParaRPr lang="en-US"/>
          </a:p>
        </p:txBody>
      </p:sp>
    </p:spTree>
  </p:cSld>
  <p:clrMapOvr>
    <a:masterClrMapping/>
  </p:clrMapOvr>
  <p:transition spd="slow">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2AA2CB-3FAD-48F5-917E-A0FC9352BCD6}" type="slidenum">
              <a:rPr lang="en-US"/>
              <a:pPr>
                <a:defRPr/>
              </a:pPr>
              <a:t>‹#›</a:t>
            </a:fld>
            <a:endParaRPr lang="en-US"/>
          </a:p>
        </p:txBody>
      </p:sp>
    </p:spTree>
  </p:cSld>
  <p:clrMapOvr>
    <a:masterClrMapping/>
  </p:clrMapOvr>
  <p:transition spd="slow">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D575EF-FC59-4491-856D-57E32D54D7C3}" type="slidenum">
              <a:rPr lang="en-US"/>
              <a:pPr>
                <a:defRPr/>
              </a:pPr>
              <a:t>‹#›</a:t>
            </a:fld>
            <a:endParaRPr lang="en-US"/>
          </a:p>
        </p:txBody>
      </p:sp>
    </p:spTree>
  </p:cSld>
  <p:clrMapOvr>
    <a:masterClrMapping/>
  </p:clrMapOvr>
  <p:transition spd="slow">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EFD795F-7F30-4CAA-AF4D-898563738D7B}" type="slidenum">
              <a:rPr lang="en-US"/>
              <a:pPr>
                <a:defRPr/>
              </a:pPr>
              <a:t>‹#›</a:t>
            </a:fld>
            <a:endParaRPr lang="en-US"/>
          </a:p>
        </p:txBody>
      </p:sp>
    </p:spTree>
  </p:cSld>
  <p:clrMapOvr>
    <a:masterClrMapping/>
  </p:clrMapOvr>
  <p:transition spd="slow">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C0AE340-C613-4A64-991B-0EA1A02101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dir="r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Steve Wallace\My Documents\My Pictures\1-1-1\1 aih.jpg"/>
          <p:cNvPicPr>
            <a:picLocks noChangeAspect="1" noChangeArrowheads="1"/>
          </p:cNvPicPr>
          <p:nvPr/>
        </p:nvPicPr>
        <p:blipFill>
          <a:blip r:embed="rId2" cstate="print"/>
          <a:srcRect/>
          <a:stretch>
            <a:fillRect/>
          </a:stretch>
        </p:blipFill>
        <p:spPr bwMode="auto">
          <a:xfrm>
            <a:off x="88900" y="74613"/>
            <a:ext cx="8963025" cy="6708775"/>
          </a:xfrm>
          <a:prstGeom prst="rect">
            <a:avLst/>
          </a:prstGeom>
          <a:noFill/>
          <a:ln w="76200">
            <a:solidFill>
              <a:srgbClr val="C0C0C0"/>
            </a:solidFill>
            <a:miter lim="800000"/>
            <a:headEnd/>
            <a:tailEnd/>
          </a:ln>
        </p:spPr>
      </p:pic>
      <p:sp>
        <p:nvSpPr>
          <p:cNvPr id="2051" name="Text Box 3"/>
          <p:cNvSpPr txBox="1">
            <a:spLocks noChangeArrowheads="1"/>
          </p:cNvSpPr>
          <p:nvPr/>
        </p:nvSpPr>
        <p:spPr bwMode="auto">
          <a:xfrm>
            <a:off x="1371600" y="2133600"/>
            <a:ext cx="6324600" cy="25304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8000" b="1">
                <a:solidFill>
                  <a:srgbClr val="FFFF00"/>
                </a:solidFill>
                <a:latin typeface="Arial Black" pitchFamily="34" charset="0"/>
              </a:rPr>
              <a:t>ANGER IN THE HOME</a:t>
            </a:r>
          </a:p>
        </p:txBody>
      </p:sp>
    </p:spTree>
  </p:cSld>
  <p:clrMapOvr>
    <a:masterClrMapping/>
  </p:clrMapOvr>
  <p:transition spd="slow">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Steve Wallace\My Documents\My Pictures\1-1-1\1 aih.jpg"/>
          <p:cNvPicPr>
            <a:picLocks noChangeAspect="1" noChangeArrowheads="1"/>
          </p:cNvPicPr>
          <p:nvPr/>
        </p:nvPicPr>
        <p:blipFill>
          <a:blip r:embed="rId2" cstate="print"/>
          <a:srcRect/>
          <a:stretch>
            <a:fillRect/>
          </a:stretch>
        </p:blipFill>
        <p:spPr bwMode="auto">
          <a:xfrm>
            <a:off x="88900" y="74613"/>
            <a:ext cx="8963025" cy="6708775"/>
          </a:xfrm>
          <a:prstGeom prst="rect">
            <a:avLst/>
          </a:prstGeom>
          <a:noFill/>
          <a:ln w="76200">
            <a:solidFill>
              <a:srgbClr val="C0C0C0"/>
            </a:solidFill>
            <a:miter lim="800000"/>
            <a:headEnd/>
            <a:tailEnd/>
          </a:ln>
        </p:spPr>
      </p:pic>
      <p:sp>
        <p:nvSpPr>
          <p:cNvPr id="15363" name="Text Box 3"/>
          <p:cNvSpPr txBox="1">
            <a:spLocks noChangeArrowheads="1"/>
          </p:cNvSpPr>
          <p:nvPr/>
        </p:nvSpPr>
        <p:spPr bwMode="auto">
          <a:xfrm>
            <a:off x="1447800" y="76200"/>
            <a:ext cx="6324600" cy="579438"/>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3200" b="1">
                <a:solidFill>
                  <a:srgbClr val="FFFF00"/>
                </a:solidFill>
                <a:latin typeface="Arial Black" pitchFamily="34" charset="0"/>
              </a:rPr>
              <a:t>ANGER IN THE HOME</a:t>
            </a:r>
          </a:p>
        </p:txBody>
      </p:sp>
      <p:sp>
        <p:nvSpPr>
          <p:cNvPr id="15366" name="Text Box 6"/>
          <p:cNvSpPr txBox="1">
            <a:spLocks noChangeArrowheads="1"/>
          </p:cNvSpPr>
          <p:nvPr/>
        </p:nvSpPr>
        <p:spPr bwMode="auto">
          <a:xfrm>
            <a:off x="76200" y="762000"/>
            <a:ext cx="8991600" cy="519113"/>
          </a:xfrm>
          <a:prstGeom prst="rect">
            <a:avLst/>
          </a:prstGeom>
          <a:noFill/>
          <a:ln w="9525">
            <a:noFill/>
            <a:miter lim="800000"/>
            <a:headEnd/>
            <a:tailEnd/>
          </a:ln>
          <a:effectLst>
            <a:outerShdw dist="35921" dir="2700000" algn="ctr" rotWithShape="0">
              <a:schemeClr val="tx1"/>
            </a:outerShdw>
          </a:effectLst>
        </p:spPr>
        <p:txBody>
          <a:bodyPr>
            <a:spAutoFit/>
          </a:bodyPr>
          <a:lstStyle/>
          <a:p>
            <a:pPr>
              <a:defRPr/>
            </a:pPr>
            <a:r>
              <a:rPr lang="en-US" sz="2800" b="1" dirty="0">
                <a:solidFill>
                  <a:srgbClr val="FFFF00"/>
                </a:solidFill>
                <a:latin typeface="Arial" charset="0"/>
              </a:rPr>
              <a:t>III. SOME SINS THAT CAN RESULT FROM ANGER</a:t>
            </a:r>
            <a:endParaRPr lang="en-US" dirty="0"/>
          </a:p>
        </p:txBody>
      </p:sp>
    </p:spTree>
  </p:cSld>
  <p:clrMapOvr>
    <a:masterClrMapping/>
  </p:clrMapOvr>
  <p:transition spd="slow">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C0C0"/>
            </a:gs>
            <a:gs pos="50000">
              <a:srgbClr val="FFFF00"/>
            </a:gs>
            <a:gs pos="100000">
              <a:srgbClr val="C0C0C0"/>
            </a:gs>
          </a:gsLst>
          <a:lin ang="2700000" scaled="1"/>
        </a:gradFill>
        <a:effectLst/>
      </p:bgPr>
    </p:bg>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6709529"/>
          </a:xfrm>
          <a:prstGeom prst="rect">
            <a:avLst/>
          </a:prstGeom>
          <a:noFill/>
          <a:ln w="9525">
            <a:noFill/>
            <a:miter lim="800000"/>
            <a:headEnd/>
            <a:tailEnd/>
          </a:ln>
        </p:spPr>
        <p:txBody>
          <a:bodyPr>
            <a:spAutoFit/>
          </a:bodyPr>
          <a:lstStyle/>
          <a:p>
            <a:pPr>
              <a:spcBef>
                <a:spcPts val="0"/>
              </a:spcBef>
              <a:spcAft>
                <a:spcPts val="1200"/>
              </a:spcAft>
            </a:pPr>
            <a:r>
              <a:rPr lang="en-US" sz="3000" b="1" u="sng" dirty="0">
                <a:solidFill>
                  <a:srgbClr val="0000FF"/>
                </a:solidFill>
                <a:latin typeface="Arial" charset="0"/>
              </a:rPr>
              <a:t>Some Sins Connected with Anger in the Bible:</a:t>
            </a:r>
            <a:r>
              <a:rPr lang="en-US" sz="3000" b="1" dirty="0">
                <a:solidFill>
                  <a:srgbClr val="0000FF"/>
                </a:solidFill>
                <a:latin typeface="Arial" charset="0"/>
              </a:rPr>
              <a:t> </a:t>
            </a:r>
          </a:p>
          <a:p>
            <a:pPr>
              <a:spcBef>
                <a:spcPts val="0"/>
              </a:spcBef>
              <a:spcAft>
                <a:spcPts val="1200"/>
              </a:spcAft>
              <a:buClr>
                <a:schemeClr val="accent5">
                  <a:lumMod val="50000"/>
                </a:schemeClr>
              </a:buClr>
              <a:buFont typeface="Wingdings" pitchFamily="2" charset="2"/>
              <a:buChar char="q"/>
            </a:pPr>
            <a:r>
              <a:rPr lang="en-US" sz="3000" b="1" dirty="0">
                <a:solidFill>
                  <a:srgbClr val="002060"/>
                </a:solidFill>
                <a:latin typeface="Arial" charset="0"/>
              </a:rPr>
              <a:t> Murder (Gen. 4:6-8)</a:t>
            </a:r>
          </a:p>
          <a:p>
            <a:pPr>
              <a:spcBef>
                <a:spcPts val="0"/>
              </a:spcBef>
              <a:spcAft>
                <a:spcPts val="1200"/>
              </a:spcAft>
              <a:buClr>
                <a:schemeClr val="accent5">
                  <a:lumMod val="50000"/>
                </a:schemeClr>
              </a:buClr>
              <a:buFont typeface="Wingdings" pitchFamily="2" charset="2"/>
              <a:buChar char="q"/>
            </a:pPr>
            <a:r>
              <a:rPr lang="en-US" sz="3000" b="1" dirty="0">
                <a:solidFill>
                  <a:srgbClr val="002060"/>
                </a:solidFill>
                <a:latin typeface="Arial" charset="0"/>
              </a:rPr>
              <a:t> Trying to make one feel ashamed for acting </a:t>
            </a:r>
            <a:r>
              <a:rPr lang="en-US" sz="3000" b="1" dirty="0" smtClean="0">
                <a:solidFill>
                  <a:srgbClr val="002060"/>
                </a:solidFill>
                <a:latin typeface="Arial" charset="0"/>
              </a:rPr>
              <a:t/>
            </a:r>
            <a:br>
              <a:rPr lang="en-US" sz="3000" b="1" dirty="0" smtClean="0">
                <a:solidFill>
                  <a:srgbClr val="002060"/>
                </a:solidFill>
                <a:latin typeface="Arial" charset="0"/>
              </a:rPr>
            </a:br>
            <a:r>
              <a:rPr lang="en-US" sz="3000" b="1" dirty="0" smtClean="0">
                <a:solidFill>
                  <a:srgbClr val="002060"/>
                </a:solidFill>
                <a:latin typeface="Arial" charset="0"/>
              </a:rPr>
              <a:t>     righteously </a:t>
            </a:r>
            <a:r>
              <a:rPr lang="en-US" sz="3000" b="1" dirty="0">
                <a:solidFill>
                  <a:srgbClr val="002060"/>
                </a:solidFill>
                <a:latin typeface="Arial" charset="0"/>
              </a:rPr>
              <a:t>(1 Sam. 20:30)</a:t>
            </a:r>
          </a:p>
          <a:p>
            <a:pPr>
              <a:spcBef>
                <a:spcPts val="0"/>
              </a:spcBef>
              <a:spcAft>
                <a:spcPts val="1200"/>
              </a:spcAft>
              <a:buClr>
                <a:schemeClr val="accent5">
                  <a:lumMod val="50000"/>
                </a:schemeClr>
              </a:buClr>
              <a:buFont typeface="Wingdings" pitchFamily="2" charset="2"/>
              <a:buChar char="q"/>
            </a:pPr>
            <a:r>
              <a:rPr lang="en-US" sz="3000" b="1" dirty="0">
                <a:solidFill>
                  <a:srgbClr val="002060"/>
                </a:solidFill>
                <a:latin typeface="Arial" charset="0"/>
              </a:rPr>
              <a:t> Trying to influence one by appealing to greed </a:t>
            </a:r>
            <a:r>
              <a:rPr lang="en-US" sz="3000" b="1" dirty="0" smtClean="0">
                <a:solidFill>
                  <a:srgbClr val="002060"/>
                </a:solidFill>
                <a:latin typeface="Arial" charset="0"/>
              </a:rPr>
              <a:t> </a:t>
            </a:r>
            <a:br>
              <a:rPr lang="en-US" sz="3000" b="1" dirty="0" smtClean="0">
                <a:solidFill>
                  <a:srgbClr val="002060"/>
                </a:solidFill>
                <a:latin typeface="Arial" charset="0"/>
              </a:rPr>
            </a:br>
            <a:r>
              <a:rPr lang="en-US" sz="3000" b="1" dirty="0" smtClean="0">
                <a:solidFill>
                  <a:srgbClr val="002060"/>
                </a:solidFill>
                <a:latin typeface="Arial" charset="0"/>
              </a:rPr>
              <a:t>     (</a:t>
            </a:r>
            <a:r>
              <a:rPr lang="en-US" sz="3000" b="1" dirty="0">
                <a:solidFill>
                  <a:srgbClr val="002060"/>
                </a:solidFill>
                <a:latin typeface="Arial" charset="0"/>
              </a:rPr>
              <a:t>31)</a:t>
            </a:r>
          </a:p>
          <a:p>
            <a:pPr>
              <a:spcBef>
                <a:spcPts val="0"/>
              </a:spcBef>
              <a:spcAft>
                <a:spcPts val="1200"/>
              </a:spcAft>
              <a:buClr>
                <a:schemeClr val="accent5">
                  <a:lumMod val="50000"/>
                </a:schemeClr>
              </a:buClr>
              <a:buFont typeface="Wingdings" pitchFamily="2" charset="2"/>
              <a:buChar char="q"/>
            </a:pPr>
            <a:r>
              <a:rPr lang="en-US" sz="3000" b="1" dirty="0">
                <a:solidFill>
                  <a:srgbClr val="002060"/>
                </a:solidFill>
                <a:latin typeface="Arial" charset="0"/>
              </a:rPr>
              <a:t> Speaking in direct disobedience to the Law of </a:t>
            </a:r>
            <a:r>
              <a:rPr lang="en-US" sz="3000" b="1" dirty="0" smtClean="0">
                <a:solidFill>
                  <a:srgbClr val="002060"/>
                </a:solidFill>
                <a:latin typeface="Arial" charset="0"/>
              </a:rPr>
              <a:t/>
            </a:r>
            <a:br>
              <a:rPr lang="en-US" sz="3000" b="1" dirty="0" smtClean="0">
                <a:solidFill>
                  <a:srgbClr val="002060"/>
                </a:solidFill>
                <a:latin typeface="Arial" charset="0"/>
              </a:rPr>
            </a:br>
            <a:r>
              <a:rPr lang="en-US" sz="3000" b="1" dirty="0" smtClean="0">
                <a:solidFill>
                  <a:srgbClr val="002060"/>
                </a:solidFill>
                <a:latin typeface="Arial" charset="0"/>
              </a:rPr>
              <a:t>    God </a:t>
            </a:r>
            <a:r>
              <a:rPr lang="en-US" sz="3000" b="1" dirty="0">
                <a:solidFill>
                  <a:srgbClr val="002060"/>
                </a:solidFill>
                <a:latin typeface="Arial" charset="0"/>
              </a:rPr>
              <a:t>(32)</a:t>
            </a:r>
          </a:p>
          <a:p>
            <a:pPr>
              <a:spcBef>
                <a:spcPts val="0"/>
              </a:spcBef>
              <a:spcAft>
                <a:spcPts val="1200"/>
              </a:spcAft>
              <a:buClr>
                <a:schemeClr val="accent5">
                  <a:lumMod val="50000"/>
                </a:schemeClr>
              </a:buClr>
              <a:buFont typeface="Wingdings" pitchFamily="2" charset="2"/>
              <a:buChar char="q"/>
            </a:pPr>
            <a:r>
              <a:rPr lang="en-US" sz="3000" b="1" dirty="0">
                <a:solidFill>
                  <a:srgbClr val="002060"/>
                </a:solidFill>
                <a:latin typeface="Arial" charset="0"/>
              </a:rPr>
              <a:t> Resorting to violence (33)</a:t>
            </a:r>
          </a:p>
          <a:p>
            <a:pPr>
              <a:spcBef>
                <a:spcPts val="0"/>
              </a:spcBef>
              <a:spcAft>
                <a:spcPts val="1200"/>
              </a:spcAft>
              <a:buClr>
                <a:schemeClr val="accent5">
                  <a:lumMod val="50000"/>
                </a:schemeClr>
              </a:buClr>
              <a:buFont typeface="Wingdings" pitchFamily="2" charset="2"/>
              <a:buChar char="q"/>
            </a:pPr>
            <a:r>
              <a:rPr lang="en-US" sz="3000" b="1" dirty="0">
                <a:solidFill>
                  <a:srgbClr val="002060"/>
                </a:solidFill>
                <a:latin typeface="Arial" charset="0"/>
              </a:rPr>
              <a:t> Cutting off all contact with spouse (Est. 1:12, </a:t>
            </a:r>
            <a:r>
              <a:rPr lang="en-US" sz="3000" b="1" dirty="0" smtClean="0">
                <a:solidFill>
                  <a:srgbClr val="002060"/>
                </a:solidFill>
                <a:latin typeface="Arial" charset="0"/>
              </a:rPr>
              <a:t/>
            </a:r>
            <a:br>
              <a:rPr lang="en-US" sz="3000" b="1" dirty="0" smtClean="0">
                <a:solidFill>
                  <a:srgbClr val="002060"/>
                </a:solidFill>
                <a:latin typeface="Arial" charset="0"/>
              </a:rPr>
            </a:br>
            <a:r>
              <a:rPr lang="en-US" sz="3000" b="1" dirty="0" smtClean="0">
                <a:solidFill>
                  <a:srgbClr val="002060"/>
                </a:solidFill>
                <a:latin typeface="Arial" charset="0"/>
              </a:rPr>
              <a:t>    19</a:t>
            </a:r>
            <a:r>
              <a:rPr lang="en-US" sz="3000" b="1" dirty="0">
                <a:solidFill>
                  <a:srgbClr val="002060"/>
                </a:solidFill>
                <a:latin typeface="Arial" charset="0"/>
              </a:rPr>
              <a:t>)</a:t>
            </a:r>
          </a:p>
          <a:p>
            <a:pPr>
              <a:spcBef>
                <a:spcPts val="0"/>
              </a:spcBef>
              <a:spcAft>
                <a:spcPts val="1200"/>
              </a:spcAft>
              <a:buClr>
                <a:schemeClr val="accent5">
                  <a:lumMod val="50000"/>
                </a:schemeClr>
              </a:buClr>
              <a:buFont typeface="Wingdings" pitchFamily="2" charset="2"/>
              <a:buChar char="q"/>
            </a:pPr>
            <a:r>
              <a:rPr lang="en-US" sz="3000" b="1" dirty="0">
                <a:solidFill>
                  <a:srgbClr val="002060"/>
                </a:solidFill>
                <a:latin typeface="Arial" charset="0"/>
              </a:rPr>
              <a:t> Refusal to do God’s will (2 </a:t>
            </a:r>
            <a:r>
              <a:rPr lang="en-US" sz="3000" b="1" dirty="0" err="1">
                <a:solidFill>
                  <a:srgbClr val="002060"/>
                </a:solidFill>
                <a:latin typeface="Arial" charset="0"/>
              </a:rPr>
              <a:t>Kgs</a:t>
            </a:r>
            <a:r>
              <a:rPr lang="en-US" sz="3000" b="1" dirty="0">
                <a:solidFill>
                  <a:srgbClr val="002060"/>
                </a:solidFill>
                <a:latin typeface="Arial" charset="0"/>
              </a:rPr>
              <a:t>. 5:12)</a:t>
            </a:r>
            <a:endParaRPr lang="en-US" sz="3000" dirty="0">
              <a:solidFill>
                <a:srgbClr val="002060"/>
              </a:solidFill>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anim calcmode="lin" valueType="num">
                                      <p:cBhvr>
                                        <p:cTn id="7" dur="1000" fill="hold"/>
                                        <p:tgtEl>
                                          <p:spTgt spid="11266">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11266">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1266">
                                            <p:txEl>
                                              <p:pRg st="2" end="2"/>
                                            </p:txEl>
                                          </p:spTgt>
                                        </p:tgtEl>
                                        <p:attrNameLst>
                                          <p:attrName>style.visibility</p:attrName>
                                        </p:attrNameLst>
                                      </p:cBhvr>
                                      <p:to>
                                        <p:strVal val="visible"/>
                                      </p:to>
                                    </p:set>
                                    <p:anim calcmode="lin" valueType="num">
                                      <p:cBhvr>
                                        <p:cTn id="13" dur="1000" fill="hold"/>
                                        <p:tgtEl>
                                          <p:spTgt spid="11266">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11266">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11266">
                                            <p:txEl>
                                              <p:pRg st="3" end="3"/>
                                            </p:txEl>
                                          </p:spTgt>
                                        </p:tgtEl>
                                        <p:attrNameLst>
                                          <p:attrName>style.visibility</p:attrName>
                                        </p:attrNameLst>
                                      </p:cBhvr>
                                      <p:to>
                                        <p:strVal val="visible"/>
                                      </p:to>
                                    </p:set>
                                    <p:anim calcmode="lin" valueType="num">
                                      <p:cBhvr>
                                        <p:cTn id="19" dur="1000" fill="hold"/>
                                        <p:tgtEl>
                                          <p:spTgt spid="11266">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11266">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1266">
                                            <p:txEl>
                                              <p:pRg st="4" end="4"/>
                                            </p:txEl>
                                          </p:spTgt>
                                        </p:tgtEl>
                                        <p:attrNameLst>
                                          <p:attrName>style.visibility</p:attrName>
                                        </p:attrNameLst>
                                      </p:cBhvr>
                                      <p:to>
                                        <p:strVal val="visible"/>
                                      </p:to>
                                    </p:set>
                                    <p:anim calcmode="lin" valueType="num">
                                      <p:cBhvr>
                                        <p:cTn id="25" dur="1000" fill="hold"/>
                                        <p:tgtEl>
                                          <p:spTgt spid="11266">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11266">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11266">
                                            <p:txEl>
                                              <p:pRg st="5" end="5"/>
                                            </p:txEl>
                                          </p:spTgt>
                                        </p:tgtEl>
                                        <p:attrNameLst>
                                          <p:attrName>style.visibility</p:attrName>
                                        </p:attrNameLst>
                                      </p:cBhvr>
                                      <p:to>
                                        <p:strVal val="visible"/>
                                      </p:to>
                                    </p:set>
                                    <p:anim calcmode="lin" valueType="num">
                                      <p:cBhvr>
                                        <p:cTn id="31" dur="1000" fill="hold"/>
                                        <p:tgtEl>
                                          <p:spTgt spid="11266">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11266">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11266">
                                            <p:txEl>
                                              <p:pRg st="6" end="6"/>
                                            </p:txEl>
                                          </p:spTgt>
                                        </p:tgtEl>
                                        <p:attrNameLst>
                                          <p:attrName>style.visibility</p:attrName>
                                        </p:attrNameLst>
                                      </p:cBhvr>
                                      <p:to>
                                        <p:strVal val="visible"/>
                                      </p:to>
                                    </p:set>
                                    <p:anim calcmode="lin" valueType="num">
                                      <p:cBhvr>
                                        <p:cTn id="37" dur="1000" fill="hold"/>
                                        <p:tgtEl>
                                          <p:spTgt spid="11266">
                                            <p:txEl>
                                              <p:pRg st="6" end="6"/>
                                            </p:txEl>
                                          </p:spTgt>
                                        </p:tgtEl>
                                        <p:attrNameLst>
                                          <p:attrName>ppt_w</p:attrName>
                                        </p:attrNameLst>
                                      </p:cBhvr>
                                      <p:tavLst>
                                        <p:tav tm="0">
                                          <p:val>
                                            <p:fltVal val="0"/>
                                          </p:val>
                                        </p:tav>
                                        <p:tav tm="100000">
                                          <p:val>
                                            <p:strVal val="#ppt_w"/>
                                          </p:val>
                                        </p:tav>
                                      </p:tavLst>
                                    </p:anim>
                                    <p:anim calcmode="lin" valueType="num">
                                      <p:cBhvr>
                                        <p:cTn id="38" dur="1000" fill="hold"/>
                                        <p:tgtEl>
                                          <p:spTgt spid="11266">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11266">
                                            <p:txEl>
                                              <p:pRg st="7" end="7"/>
                                            </p:txEl>
                                          </p:spTgt>
                                        </p:tgtEl>
                                        <p:attrNameLst>
                                          <p:attrName>style.visibility</p:attrName>
                                        </p:attrNameLst>
                                      </p:cBhvr>
                                      <p:to>
                                        <p:strVal val="visible"/>
                                      </p:to>
                                    </p:set>
                                    <p:anim calcmode="lin" valueType="num">
                                      <p:cBhvr>
                                        <p:cTn id="43" dur="1000" fill="hold"/>
                                        <p:tgtEl>
                                          <p:spTgt spid="11266">
                                            <p:txEl>
                                              <p:pRg st="7" end="7"/>
                                            </p:txEl>
                                          </p:spTgt>
                                        </p:tgtEl>
                                        <p:attrNameLst>
                                          <p:attrName>ppt_w</p:attrName>
                                        </p:attrNameLst>
                                      </p:cBhvr>
                                      <p:tavLst>
                                        <p:tav tm="0">
                                          <p:val>
                                            <p:fltVal val="0"/>
                                          </p:val>
                                        </p:tav>
                                        <p:tav tm="100000">
                                          <p:val>
                                            <p:strVal val="#ppt_w"/>
                                          </p:val>
                                        </p:tav>
                                      </p:tavLst>
                                    </p:anim>
                                    <p:anim calcmode="lin" valueType="num">
                                      <p:cBhvr>
                                        <p:cTn id="44" dur="1000" fill="hold"/>
                                        <p:tgtEl>
                                          <p:spTgt spid="11266">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C0C0"/>
            </a:gs>
            <a:gs pos="50000">
              <a:srgbClr val="FFFF00"/>
            </a:gs>
            <a:gs pos="100000">
              <a:srgbClr val="C0C0C0"/>
            </a:gs>
          </a:gsLst>
          <a:lin ang="2700000" scaled="1"/>
        </a:grad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6971139"/>
          </a:xfrm>
          <a:prstGeom prst="rect">
            <a:avLst/>
          </a:prstGeom>
          <a:noFill/>
          <a:ln w="9525">
            <a:noFill/>
            <a:miter lim="800000"/>
            <a:headEnd/>
            <a:tailEnd/>
          </a:ln>
        </p:spPr>
        <p:txBody>
          <a:bodyPr>
            <a:spAutoFit/>
          </a:bodyPr>
          <a:lstStyle/>
          <a:p>
            <a:pPr algn="ctr"/>
            <a:r>
              <a:rPr lang="en-US" sz="3100" u="sng" dirty="0">
                <a:solidFill>
                  <a:srgbClr val="0000FF"/>
                </a:solidFill>
                <a:latin typeface="Arial Black" pitchFamily="34" charset="0"/>
              </a:rPr>
              <a:t>Further Sins We See Coming from Anger</a:t>
            </a:r>
            <a:r>
              <a:rPr lang="en-US" sz="3200" u="sng" dirty="0">
                <a:solidFill>
                  <a:srgbClr val="0000FF"/>
                </a:solidFill>
                <a:latin typeface="Arial Black" pitchFamily="34" charset="0"/>
              </a:rPr>
              <a:t>:</a:t>
            </a:r>
            <a:endParaRPr lang="en-US" sz="2800" b="1" dirty="0">
              <a:solidFill>
                <a:srgbClr val="0000FF"/>
              </a:solidFill>
              <a:latin typeface="Arial" charset="0"/>
            </a:endParaRPr>
          </a:p>
          <a:p>
            <a:pPr>
              <a:buClr>
                <a:schemeClr val="accent1">
                  <a:lumMod val="50000"/>
                </a:schemeClr>
              </a:buClr>
              <a:buSzPct val="110000"/>
              <a:buFont typeface="Courier New" pitchFamily="49" charset="0"/>
              <a:buChar char="o"/>
            </a:pPr>
            <a:endParaRPr lang="en-US" sz="900" b="1" dirty="0">
              <a:solidFill>
                <a:srgbClr val="0000FF"/>
              </a:solidFill>
              <a:latin typeface="Arial" charset="0"/>
            </a:endParaRPr>
          </a:p>
          <a:p>
            <a:pPr>
              <a:buClr>
                <a:schemeClr val="accent1">
                  <a:lumMod val="50000"/>
                </a:schemeClr>
              </a:buClr>
              <a:buSzPct val="110000"/>
              <a:buFont typeface="Courier New" pitchFamily="49" charset="0"/>
              <a:buChar char="o"/>
            </a:pPr>
            <a:r>
              <a:rPr lang="en-US" sz="2800" b="1" dirty="0">
                <a:solidFill>
                  <a:srgbClr val="0000FF"/>
                </a:solidFill>
                <a:latin typeface="Arial" charset="0"/>
              </a:rPr>
              <a:t> </a:t>
            </a:r>
            <a:r>
              <a:rPr lang="en-US" sz="2900" b="1" dirty="0">
                <a:solidFill>
                  <a:srgbClr val="0000FF"/>
                </a:solidFill>
                <a:latin typeface="Arial" charset="0"/>
              </a:rPr>
              <a:t>Strife</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Impatience </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Lies</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Unkindness</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Cursing, profanity</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Trying to ruin someone’s reputation </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Refusal to forgive</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Hardheartedness</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Distancing self from others </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Divisiveness</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Withholding love from a loved one</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False accusations </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Neglect of the home </a:t>
            </a:r>
          </a:p>
          <a:p>
            <a:pPr>
              <a:buClr>
                <a:schemeClr val="accent1">
                  <a:lumMod val="50000"/>
                </a:schemeClr>
              </a:buClr>
              <a:buSzPct val="110000"/>
              <a:buFont typeface="Courier New" pitchFamily="49" charset="0"/>
              <a:buChar char="o"/>
            </a:pPr>
            <a:r>
              <a:rPr lang="en-US" sz="2900" b="1" dirty="0">
                <a:solidFill>
                  <a:srgbClr val="0000FF"/>
                </a:solidFill>
                <a:latin typeface="Arial" charset="0"/>
              </a:rPr>
              <a:t> Broken homes</a:t>
            </a:r>
            <a:endParaRPr lang="en-US" sz="2900" b="1" dirty="0">
              <a:solidFill>
                <a:srgbClr val="0000FF"/>
              </a:solidFill>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box(in)">
                                      <p:cBhvr>
                                        <p:cTn id="7" dur="1000"/>
                                        <p:tgtEl>
                                          <p:spTgt spid="174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0">
                                            <p:txEl>
                                              <p:pRg st="2" end="2"/>
                                            </p:txEl>
                                          </p:spTgt>
                                        </p:tgtEl>
                                        <p:attrNameLst>
                                          <p:attrName>style.visibility</p:attrName>
                                        </p:attrNameLst>
                                      </p:cBhvr>
                                      <p:to>
                                        <p:strVal val="visible"/>
                                      </p:to>
                                    </p:set>
                                    <p:animEffect transition="in" filter="box(in)">
                                      <p:cBhvr>
                                        <p:cTn id="12" dur="500"/>
                                        <p:tgtEl>
                                          <p:spTgt spid="174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410">
                                            <p:txEl>
                                              <p:pRg st="3" end="3"/>
                                            </p:txEl>
                                          </p:spTgt>
                                        </p:tgtEl>
                                        <p:attrNameLst>
                                          <p:attrName>style.visibility</p:attrName>
                                        </p:attrNameLst>
                                      </p:cBhvr>
                                      <p:to>
                                        <p:strVal val="visible"/>
                                      </p:to>
                                    </p:set>
                                    <p:animEffect transition="in" filter="box(in)">
                                      <p:cBhvr>
                                        <p:cTn id="17" dur="500"/>
                                        <p:tgtEl>
                                          <p:spTgt spid="174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410">
                                            <p:txEl>
                                              <p:pRg st="4" end="4"/>
                                            </p:txEl>
                                          </p:spTgt>
                                        </p:tgtEl>
                                        <p:attrNameLst>
                                          <p:attrName>style.visibility</p:attrName>
                                        </p:attrNameLst>
                                      </p:cBhvr>
                                      <p:to>
                                        <p:strVal val="visible"/>
                                      </p:to>
                                    </p:set>
                                    <p:animEffect transition="in" filter="box(in)">
                                      <p:cBhvr>
                                        <p:cTn id="22" dur="500"/>
                                        <p:tgtEl>
                                          <p:spTgt spid="1741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7410">
                                            <p:txEl>
                                              <p:pRg st="5" end="5"/>
                                            </p:txEl>
                                          </p:spTgt>
                                        </p:tgtEl>
                                        <p:attrNameLst>
                                          <p:attrName>style.visibility</p:attrName>
                                        </p:attrNameLst>
                                      </p:cBhvr>
                                      <p:to>
                                        <p:strVal val="visible"/>
                                      </p:to>
                                    </p:set>
                                    <p:animEffect transition="in" filter="box(in)">
                                      <p:cBhvr>
                                        <p:cTn id="27" dur="500"/>
                                        <p:tgtEl>
                                          <p:spTgt spid="1741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7410">
                                            <p:txEl>
                                              <p:pRg st="6" end="6"/>
                                            </p:txEl>
                                          </p:spTgt>
                                        </p:tgtEl>
                                        <p:attrNameLst>
                                          <p:attrName>style.visibility</p:attrName>
                                        </p:attrNameLst>
                                      </p:cBhvr>
                                      <p:to>
                                        <p:strVal val="visible"/>
                                      </p:to>
                                    </p:set>
                                    <p:animEffect transition="in" filter="box(in)">
                                      <p:cBhvr>
                                        <p:cTn id="32" dur="500"/>
                                        <p:tgtEl>
                                          <p:spTgt spid="1741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7410">
                                            <p:txEl>
                                              <p:pRg st="7" end="7"/>
                                            </p:txEl>
                                          </p:spTgt>
                                        </p:tgtEl>
                                        <p:attrNameLst>
                                          <p:attrName>style.visibility</p:attrName>
                                        </p:attrNameLst>
                                      </p:cBhvr>
                                      <p:to>
                                        <p:strVal val="visible"/>
                                      </p:to>
                                    </p:set>
                                    <p:animEffect transition="in" filter="box(in)">
                                      <p:cBhvr>
                                        <p:cTn id="37" dur="500"/>
                                        <p:tgtEl>
                                          <p:spTgt spid="17410">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7410">
                                            <p:txEl>
                                              <p:pRg st="8" end="8"/>
                                            </p:txEl>
                                          </p:spTgt>
                                        </p:tgtEl>
                                        <p:attrNameLst>
                                          <p:attrName>style.visibility</p:attrName>
                                        </p:attrNameLst>
                                      </p:cBhvr>
                                      <p:to>
                                        <p:strVal val="visible"/>
                                      </p:to>
                                    </p:set>
                                    <p:animEffect transition="in" filter="box(in)">
                                      <p:cBhvr>
                                        <p:cTn id="42" dur="500"/>
                                        <p:tgtEl>
                                          <p:spTgt spid="17410">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7410">
                                            <p:txEl>
                                              <p:pRg st="9" end="9"/>
                                            </p:txEl>
                                          </p:spTgt>
                                        </p:tgtEl>
                                        <p:attrNameLst>
                                          <p:attrName>style.visibility</p:attrName>
                                        </p:attrNameLst>
                                      </p:cBhvr>
                                      <p:to>
                                        <p:strVal val="visible"/>
                                      </p:to>
                                    </p:set>
                                    <p:animEffect transition="in" filter="box(in)">
                                      <p:cBhvr>
                                        <p:cTn id="47" dur="500"/>
                                        <p:tgtEl>
                                          <p:spTgt spid="17410">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7410">
                                            <p:txEl>
                                              <p:pRg st="10" end="10"/>
                                            </p:txEl>
                                          </p:spTgt>
                                        </p:tgtEl>
                                        <p:attrNameLst>
                                          <p:attrName>style.visibility</p:attrName>
                                        </p:attrNameLst>
                                      </p:cBhvr>
                                      <p:to>
                                        <p:strVal val="visible"/>
                                      </p:to>
                                    </p:set>
                                    <p:animEffect transition="in" filter="box(in)">
                                      <p:cBhvr>
                                        <p:cTn id="52" dur="500"/>
                                        <p:tgtEl>
                                          <p:spTgt spid="17410">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7410">
                                            <p:txEl>
                                              <p:pRg st="11" end="11"/>
                                            </p:txEl>
                                          </p:spTgt>
                                        </p:tgtEl>
                                        <p:attrNameLst>
                                          <p:attrName>style.visibility</p:attrName>
                                        </p:attrNameLst>
                                      </p:cBhvr>
                                      <p:to>
                                        <p:strVal val="visible"/>
                                      </p:to>
                                    </p:set>
                                    <p:animEffect transition="in" filter="box(in)">
                                      <p:cBhvr>
                                        <p:cTn id="57" dur="500"/>
                                        <p:tgtEl>
                                          <p:spTgt spid="17410">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17410">
                                            <p:txEl>
                                              <p:pRg st="12" end="12"/>
                                            </p:txEl>
                                          </p:spTgt>
                                        </p:tgtEl>
                                        <p:attrNameLst>
                                          <p:attrName>style.visibility</p:attrName>
                                        </p:attrNameLst>
                                      </p:cBhvr>
                                      <p:to>
                                        <p:strVal val="visible"/>
                                      </p:to>
                                    </p:set>
                                    <p:animEffect transition="in" filter="box(in)">
                                      <p:cBhvr>
                                        <p:cTn id="62" dur="500"/>
                                        <p:tgtEl>
                                          <p:spTgt spid="17410">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17410">
                                            <p:txEl>
                                              <p:pRg st="13" end="13"/>
                                            </p:txEl>
                                          </p:spTgt>
                                        </p:tgtEl>
                                        <p:attrNameLst>
                                          <p:attrName>style.visibility</p:attrName>
                                        </p:attrNameLst>
                                      </p:cBhvr>
                                      <p:to>
                                        <p:strVal val="visible"/>
                                      </p:to>
                                    </p:set>
                                    <p:animEffect transition="in" filter="box(in)">
                                      <p:cBhvr>
                                        <p:cTn id="67" dur="500"/>
                                        <p:tgtEl>
                                          <p:spTgt spid="17410">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17410">
                                            <p:txEl>
                                              <p:pRg st="14" end="14"/>
                                            </p:txEl>
                                          </p:spTgt>
                                        </p:tgtEl>
                                        <p:attrNameLst>
                                          <p:attrName>style.visibility</p:attrName>
                                        </p:attrNameLst>
                                      </p:cBhvr>
                                      <p:to>
                                        <p:strVal val="visible"/>
                                      </p:to>
                                    </p:set>
                                    <p:animEffect transition="in" filter="box(in)">
                                      <p:cBhvr>
                                        <p:cTn id="72" dur="500"/>
                                        <p:tgtEl>
                                          <p:spTgt spid="17410">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17410">
                                            <p:txEl>
                                              <p:pRg st="15" end="15"/>
                                            </p:txEl>
                                          </p:spTgt>
                                        </p:tgtEl>
                                        <p:attrNameLst>
                                          <p:attrName>style.visibility</p:attrName>
                                        </p:attrNameLst>
                                      </p:cBhvr>
                                      <p:to>
                                        <p:strVal val="visible"/>
                                      </p:to>
                                    </p:set>
                                    <p:animEffect transition="in" filter="box(in)">
                                      <p:cBhvr>
                                        <p:cTn id="77" dur="500"/>
                                        <p:tgtEl>
                                          <p:spTgt spid="17410">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uiExpand="1"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Documents and Settings\Steve Wallace\My Documents\My Pictures\1-1-1\1 aih.jpg"/>
          <p:cNvPicPr>
            <a:picLocks noChangeAspect="1" noChangeArrowheads="1"/>
          </p:cNvPicPr>
          <p:nvPr/>
        </p:nvPicPr>
        <p:blipFill>
          <a:blip r:embed="rId2" cstate="print"/>
          <a:srcRect/>
          <a:stretch>
            <a:fillRect/>
          </a:stretch>
        </p:blipFill>
        <p:spPr bwMode="auto">
          <a:xfrm>
            <a:off x="88900" y="74613"/>
            <a:ext cx="8963025" cy="6708775"/>
          </a:xfrm>
          <a:prstGeom prst="rect">
            <a:avLst/>
          </a:prstGeom>
          <a:noFill/>
          <a:ln w="76200">
            <a:solidFill>
              <a:srgbClr val="C0C0C0"/>
            </a:solidFill>
            <a:miter lim="800000"/>
            <a:headEnd/>
            <a:tailEnd/>
          </a:ln>
        </p:spPr>
      </p:pic>
      <p:sp>
        <p:nvSpPr>
          <p:cNvPr id="18435" name="Text Box 3"/>
          <p:cNvSpPr txBox="1">
            <a:spLocks noChangeArrowheads="1"/>
          </p:cNvSpPr>
          <p:nvPr/>
        </p:nvSpPr>
        <p:spPr bwMode="auto">
          <a:xfrm>
            <a:off x="1447800" y="76200"/>
            <a:ext cx="6324600" cy="579438"/>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3200" b="1">
                <a:solidFill>
                  <a:srgbClr val="FFFF00"/>
                </a:solidFill>
                <a:latin typeface="Arial Black" pitchFamily="34" charset="0"/>
              </a:rPr>
              <a:t>ANGER IN THE HOME</a:t>
            </a:r>
          </a:p>
        </p:txBody>
      </p:sp>
      <p:sp>
        <p:nvSpPr>
          <p:cNvPr id="18439" name="Text Box 7"/>
          <p:cNvSpPr txBox="1">
            <a:spLocks noChangeArrowheads="1"/>
          </p:cNvSpPr>
          <p:nvPr/>
        </p:nvSpPr>
        <p:spPr bwMode="auto">
          <a:xfrm>
            <a:off x="76200" y="685800"/>
            <a:ext cx="8991600" cy="523220"/>
          </a:xfrm>
          <a:prstGeom prst="rect">
            <a:avLst/>
          </a:prstGeom>
          <a:noFill/>
          <a:ln w="9525">
            <a:noFill/>
            <a:miter lim="800000"/>
            <a:headEnd/>
            <a:tailEnd/>
          </a:ln>
          <a:effectLst>
            <a:outerShdw dist="35921" dir="2700000" algn="ctr" rotWithShape="0">
              <a:schemeClr val="tx1"/>
            </a:outerShdw>
          </a:effectLst>
        </p:spPr>
        <p:txBody>
          <a:bodyPr>
            <a:spAutoFit/>
          </a:bodyPr>
          <a:lstStyle/>
          <a:p>
            <a:pPr>
              <a:defRPr/>
            </a:pPr>
            <a:r>
              <a:rPr lang="en-US" sz="2800" b="1" dirty="0">
                <a:solidFill>
                  <a:srgbClr val="FFFF00"/>
                </a:solidFill>
                <a:latin typeface="Arial" charset="0"/>
              </a:rPr>
              <a:t>IV. AVOIDING SINFUL </a:t>
            </a:r>
            <a:r>
              <a:rPr lang="en-US" sz="2800" b="1" dirty="0" smtClean="0">
                <a:solidFill>
                  <a:srgbClr val="FFFF00"/>
                </a:solidFill>
                <a:latin typeface="Arial" charset="0"/>
              </a:rPr>
              <a:t>ANGER</a:t>
            </a:r>
            <a:endParaRPr lang="en-US" sz="2800" b="1" dirty="0">
              <a:solidFill>
                <a:srgbClr val="FFFF00"/>
              </a:solidFill>
            </a:endParaRPr>
          </a:p>
        </p:txBody>
      </p:sp>
      <p:sp>
        <p:nvSpPr>
          <p:cNvPr id="5" name="TextBox 4"/>
          <p:cNvSpPr txBox="1"/>
          <p:nvPr/>
        </p:nvSpPr>
        <p:spPr>
          <a:xfrm>
            <a:off x="152400" y="1665744"/>
            <a:ext cx="8839200" cy="4001095"/>
          </a:xfrm>
          <a:prstGeom prst="rect">
            <a:avLst/>
          </a:prstGeom>
          <a:noFill/>
        </p:spPr>
        <p:txBody>
          <a:bodyPr wrap="square" rtlCol="0">
            <a:spAutoFit/>
          </a:bodyPr>
          <a:lstStyle/>
          <a:p>
            <a:pPr>
              <a:spcAft>
                <a:spcPts val="1800"/>
              </a:spcAft>
            </a:pPr>
            <a:r>
              <a:rPr lang="en-US" sz="2800" b="1" dirty="0" smtClean="0">
                <a:solidFill>
                  <a:schemeClr val="accent5">
                    <a:lumMod val="20000"/>
                    <a:lumOff val="80000"/>
                  </a:schemeClr>
                </a:solidFill>
                <a:latin typeface="+mj-lt"/>
              </a:rPr>
              <a:t>Jas. 1:19   So then, my beloved brethren, let every man be swift to hear, slow to speak, slow to wrath;  20 for the wrath of man does not produce the righteousness of God.</a:t>
            </a:r>
          </a:p>
          <a:p>
            <a:pPr>
              <a:spcAft>
                <a:spcPts val="1800"/>
              </a:spcAft>
            </a:pPr>
            <a:r>
              <a:rPr lang="en-US" sz="2800" b="1" dirty="0" smtClean="0">
                <a:solidFill>
                  <a:schemeClr val="accent5">
                    <a:lumMod val="20000"/>
                    <a:lumOff val="80000"/>
                  </a:schemeClr>
                </a:solidFill>
                <a:latin typeface="+mj-lt"/>
              </a:rPr>
              <a:t> 2 Pet. 1:6   To knowledge self-control, to self-control perseverance, to perseverance godliness,</a:t>
            </a:r>
          </a:p>
          <a:p>
            <a:pPr>
              <a:spcAft>
                <a:spcPts val="1800"/>
              </a:spcAft>
            </a:pPr>
            <a:r>
              <a:rPr lang="en-US" sz="2800" b="1" dirty="0" smtClean="0">
                <a:solidFill>
                  <a:schemeClr val="accent5">
                    <a:lumMod val="20000"/>
                    <a:lumOff val="80000"/>
                  </a:schemeClr>
                </a:solidFill>
                <a:latin typeface="+mj-lt"/>
              </a:rPr>
              <a:t>Eph. 4:26   Be angry, and do not sin: do not let the sun go down on your wrath,.</a:t>
            </a:r>
            <a:endParaRPr lang="en-US" sz="2800" b="1" dirty="0">
              <a:solidFill>
                <a:schemeClr val="accent5">
                  <a:lumMod val="20000"/>
                  <a:lumOff val="80000"/>
                </a:schemeClr>
              </a:solidFill>
              <a:latin typeface="+mj-lt"/>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C0C0"/>
            </a:gs>
            <a:gs pos="50000">
              <a:srgbClr val="FFFF00"/>
            </a:gs>
            <a:gs pos="100000">
              <a:srgbClr val="C0C0C0"/>
            </a:gs>
          </a:gsLst>
          <a:lin ang="2700000" scaled="1"/>
        </a:gradFill>
        <a:effectLst/>
      </p:bgPr>
    </p:bg>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6500241"/>
          </a:xfrm>
          <a:prstGeom prst="rect">
            <a:avLst/>
          </a:prstGeom>
          <a:noFill/>
          <a:ln w="9525">
            <a:noFill/>
            <a:miter lim="800000"/>
            <a:headEnd/>
            <a:tailEnd/>
          </a:ln>
        </p:spPr>
        <p:txBody>
          <a:bodyPr>
            <a:spAutoFit/>
          </a:bodyPr>
          <a:lstStyle/>
          <a:p>
            <a:pPr algn="ctr">
              <a:spcBef>
                <a:spcPct val="30000"/>
              </a:spcBef>
            </a:pPr>
            <a:r>
              <a:rPr lang="en-US" sz="3000" b="1" u="sng" dirty="0">
                <a:solidFill>
                  <a:srgbClr val="0000FF"/>
                </a:solidFill>
                <a:latin typeface="Arial Black" pitchFamily="34" charset="0"/>
              </a:rPr>
              <a:t>Bible Helps in Controlling Anger:</a:t>
            </a:r>
            <a:endParaRPr lang="en-US" sz="3000" dirty="0">
              <a:solidFill>
                <a:srgbClr val="0000FF"/>
              </a:solidFill>
              <a:latin typeface="Arial" charset="0"/>
            </a:endParaRPr>
          </a:p>
          <a:p>
            <a:pPr>
              <a:spcBef>
                <a:spcPct val="30000"/>
              </a:spcBef>
              <a:buClr>
                <a:schemeClr val="accent5">
                  <a:lumMod val="50000"/>
                </a:schemeClr>
              </a:buClr>
              <a:buSzPct val="121000"/>
              <a:buFont typeface="Wingdings" pitchFamily="2" charset="2"/>
              <a:buChar char="q"/>
            </a:pPr>
            <a:r>
              <a:rPr lang="en-US" sz="2800" b="1" noProof="1">
                <a:solidFill>
                  <a:srgbClr val="0000FF"/>
                </a:solidFill>
                <a:latin typeface="Arial" charset="0"/>
              </a:rPr>
              <a:t> “The discretion of a man maketh him slow to </a:t>
            </a:r>
            <a:br>
              <a:rPr lang="en-US" sz="2800" b="1" noProof="1">
                <a:solidFill>
                  <a:srgbClr val="0000FF"/>
                </a:solidFill>
                <a:latin typeface="Arial" charset="0"/>
              </a:rPr>
            </a:br>
            <a:r>
              <a:rPr lang="en-US" sz="2800" b="1" noProof="1" smtClean="0">
                <a:solidFill>
                  <a:srgbClr val="0000FF"/>
                </a:solidFill>
                <a:latin typeface="Arial" charset="0"/>
              </a:rPr>
              <a:t>      anger</a:t>
            </a:r>
            <a:r>
              <a:rPr lang="en-US" sz="2800" b="1" noProof="1">
                <a:solidFill>
                  <a:srgbClr val="0000FF"/>
                </a:solidFill>
                <a:latin typeface="Arial" charset="0"/>
              </a:rPr>
              <a:t>; And it is his glory to pass over a </a:t>
            </a:r>
            <a:r>
              <a:rPr lang="en-US" sz="2800" b="1" noProof="1" smtClean="0">
                <a:solidFill>
                  <a:srgbClr val="0000FF"/>
                </a:solidFill>
                <a:latin typeface="Arial" charset="0"/>
              </a:rPr>
              <a:t/>
            </a:r>
            <a:br>
              <a:rPr lang="en-US" sz="2800" b="1" noProof="1" smtClean="0">
                <a:solidFill>
                  <a:srgbClr val="0000FF"/>
                </a:solidFill>
                <a:latin typeface="Arial" charset="0"/>
              </a:rPr>
            </a:br>
            <a:r>
              <a:rPr lang="en-US" sz="2800" b="1" noProof="1" smtClean="0">
                <a:solidFill>
                  <a:srgbClr val="0000FF"/>
                </a:solidFill>
                <a:latin typeface="Arial" charset="0"/>
              </a:rPr>
              <a:t>      transgression</a:t>
            </a:r>
            <a:r>
              <a:rPr lang="en-US" sz="2800" b="1" noProof="1">
                <a:solidFill>
                  <a:srgbClr val="0000FF"/>
                </a:solidFill>
                <a:latin typeface="Arial" charset="0"/>
              </a:rPr>
              <a:t>.” (Prov. 19:11)</a:t>
            </a:r>
            <a:endParaRPr lang="en-US" sz="2800" b="1" dirty="0">
              <a:solidFill>
                <a:srgbClr val="0000FF"/>
              </a:solidFill>
              <a:latin typeface="Arial" charset="0"/>
            </a:endParaRPr>
          </a:p>
          <a:p>
            <a:pPr>
              <a:spcBef>
                <a:spcPct val="30000"/>
              </a:spcBef>
              <a:buClr>
                <a:schemeClr val="accent5">
                  <a:lumMod val="50000"/>
                </a:schemeClr>
              </a:buClr>
              <a:buSzPct val="121000"/>
              <a:buFont typeface="Wingdings" pitchFamily="2" charset="2"/>
              <a:buChar char="q"/>
            </a:pPr>
            <a:r>
              <a:rPr lang="en-US" sz="2800" b="1" dirty="0">
                <a:solidFill>
                  <a:srgbClr val="0000FF"/>
                </a:solidFill>
                <a:latin typeface="Arial" charset="0"/>
              </a:rPr>
              <a:t> “A wrathful man </a:t>
            </a:r>
            <a:r>
              <a:rPr lang="en-US" sz="2800" b="1" dirty="0" err="1">
                <a:solidFill>
                  <a:srgbClr val="0000FF"/>
                </a:solidFill>
                <a:latin typeface="Arial" charset="0"/>
              </a:rPr>
              <a:t>aboundeth</a:t>
            </a:r>
            <a:r>
              <a:rPr lang="en-US" sz="2800" b="1" dirty="0">
                <a:solidFill>
                  <a:srgbClr val="0000FF"/>
                </a:solidFill>
                <a:latin typeface="Arial" charset="0"/>
              </a:rPr>
              <a:t> in transgression.” </a:t>
            </a:r>
            <a:r>
              <a:rPr lang="en-US" sz="2800" b="1" dirty="0" smtClean="0">
                <a:solidFill>
                  <a:srgbClr val="0000FF"/>
                </a:solidFill>
                <a:latin typeface="Arial" charset="0"/>
              </a:rPr>
              <a:t/>
            </a:r>
            <a:br>
              <a:rPr lang="en-US" sz="2800" b="1" dirty="0" smtClean="0">
                <a:solidFill>
                  <a:srgbClr val="0000FF"/>
                </a:solidFill>
                <a:latin typeface="Arial" charset="0"/>
              </a:rPr>
            </a:br>
            <a:r>
              <a:rPr lang="en-US" sz="2800" b="1" dirty="0" smtClean="0">
                <a:solidFill>
                  <a:srgbClr val="0000FF"/>
                </a:solidFill>
                <a:latin typeface="Arial" charset="0"/>
              </a:rPr>
              <a:t>      (</a:t>
            </a:r>
            <a:r>
              <a:rPr lang="en-US" sz="2800" b="1" dirty="0">
                <a:solidFill>
                  <a:srgbClr val="0000FF"/>
                </a:solidFill>
                <a:latin typeface="Arial" charset="0"/>
              </a:rPr>
              <a:t>Prov. 29:22)</a:t>
            </a:r>
          </a:p>
          <a:p>
            <a:pPr>
              <a:spcBef>
                <a:spcPct val="30000"/>
              </a:spcBef>
              <a:buClr>
                <a:schemeClr val="accent5">
                  <a:lumMod val="50000"/>
                </a:schemeClr>
              </a:buClr>
              <a:buSzPct val="121000"/>
              <a:buFont typeface="Wingdings" pitchFamily="2" charset="2"/>
              <a:buChar char="q"/>
            </a:pPr>
            <a:r>
              <a:rPr lang="en-US" sz="2800" b="1" noProof="1">
                <a:solidFill>
                  <a:srgbClr val="0000FF"/>
                </a:solidFill>
                <a:latin typeface="Arial" charset="0"/>
              </a:rPr>
              <a:t> “A wrathful man stirreth up contention.” (Prov. </a:t>
            </a:r>
            <a:r>
              <a:rPr lang="en-US" sz="2800" b="1" noProof="1" smtClean="0">
                <a:solidFill>
                  <a:srgbClr val="0000FF"/>
                </a:solidFill>
                <a:latin typeface="Arial" charset="0"/>
              </a:rPr>
              <a:t/>
            </a:r>
            <a:br>
              <a:rPr lang="en-US" sz="2800" b="1" noProof="1" smtClean="0">
                <a:solidFill>
                  <a:srgbClr val="0000FF"/>
                </a:solidFill>
                <a:latin typeface="Arial" charset="0"/>
              </a:rPr>
            </a:br>
            <a:r>
              <a:rPr lang="en-US" sz="2800" b="1" noProof="1" smtClean="0">
                <a:solidFill>
                  <a:srgbClr val="0000FF"/>
                </a:solidFill>
                <a:latin typeface="Arial" charset="0"/>
              </a:rPr>
              <a:t>     15:18</a:t>
            </a:r>
            <a:r>
              <a:rPr lang="en-US" sz="2800" b="1" noProof="1">
                <a:solidFill>
                  <a:srgbClr val="0000FF"/>
                </a:solidFill>
                <a:latin typeface="Arial" charset="0"/>
              </a:rPr>
              <a:t>) </a:t>
            </a:r>
          </a:p>
          <a:p>
            <a:pPr>
              <a:spcBef>
                <a:spcPct val="30000"/>
              </a:spcBef>
              <a:buClr>
                <a:schemeClr val="accent5">
                  <a:lumMod val="50000"/>
                </a:schemeClr>
              </a:buClr>
              <a:buSzPct val="121000"/>
              <a:buFont typeface="Wingdings" pitchFamily="2" charset="2"/>
              <a:buChar char="q"/>
            </a:pPr>
            <a:r>
              <a:rPr lang="en-US" sz="2800" b="1" noProof="1">
                <a:solidFill>
                  <a:srgbClr val="0000FF"/>
                </a:solidFill>
                <a:latin typeface="Arial" charset="0"/>
              </a:rPr>
              <a:t> “A fool uttereth all his anger.” (Prov. 29:11)</a:t>
            </a:r>
            <a:endParaRPr lang="en-US" sz="2800" b="1" dirty="0">
              <a:solidFill>
                <a:srgbClr val="0000FF"/>
              </a:solidFill>
              <a:latin typeface="Arial" charset="0"/>
            </a:endParaRPr>
          </a:p>
          <a:p>
            <a:pPr>
              <a:spcBef>
                <a:spcPct val="30000"/>
              </a:spcBef>
              <a:buClr>
                <a:schemeClr val="accent5">
                  <a:lumMod val="50000"/>
                </a:schemeClr>
              </a:buClr>
              <a:buSzPct val="121000"/>
              <a:buFont typeface="Wingdings" pitchFamily="2" charset="2"/>
              <a:buChar char="q"/>
            </a:pPr>
            <a:r>
              <a:rPr lang="en-US" sz="2800" b="1" noProof="1">
                <a:solidFill>
                  <a:srgbClr val="0000FF"/>
                </a:solidFill>
                <a:latin typeface="Arial" charset="0"/>
              </a:rPr>
              <a:t> “He that is soon angry will deal foolishly.” (Prov. </a:t>
            </a:r>
            <a:r>
              <a:rPr lang="en-US" sz="2800" b="1" noProof="1" smtClean="0">
                <a:solidFill>
                  <a:srgbClr val="0000FF"/>
                </a:solidFill>
                <a:latin typeface="Arial" charset="0"/>
              </a:rPr>
              <a:t/>
            </a:r>
            <a:br>
              <a:rPr lang="en-US" sz="2800" b="1" noProof="1" smtClean="0">
                <a:solidFill>
                  <a:srgbClr val="0000FF"/>
                </a:solidFill>
                <a:latin typeface="Arial" charset="0"/>
              </a:rPr>
            </a:br>
            <a:r>
              <a:rPr lang="en-US" sz="2800" b="1" noProof="1" smtClean="0">
                <a:solidFill>
                  <a:srgbClr val="0000FF"/>
                </a:solidFill>
                <a:latin typeface="Arial" charset="0"/>
              </a:rPr>
              <a:t>     14:17</a:t>
            </a:r>
            <a:r>
              <a:rPr lang="en-US" sz="2800" b="1" noProof="1">
                <a:solidFill>
                  <a:srgbClr val="0000FF"/>
                </a:solidFill>
                <a:latin typeface="Arial" charset="0"/>
              </a:rPr>
              <a:t>)</a:t>
            </a:r>
          </a:p>
          <a:p>
            <a:pPr>
              <a:spcBef>
                <a:spcPct val="30000"/>
              </a:spcBef>
              <a:buClr>
                <a:schemeClr val="accent5">
                  <a:lumMod val="50000"/>
                </a:schemeClr>
              </a:buClr>
              <a:buSzPct val="121000"/>
              <a:buFont typeface="Wingdings" pitchFamily="2" charset="2"/>
              <a:buChar char="q"/>
            </a:pPr>
            <a:r>
              <a:rPr lang="en-US" sz="2800" b="1" dirty="0">
                <a:solidFill>
                  <a:srgbClr val="0000FF"/>
                </a:solidFill>
                <a:latin typeface="Arial" charset="0"/>
              </a:rPr>
              <a:t> Frequent anger leads one to be socially exiled </a:t>
            </a:r>
            <a:r>
              <a:rPr lang="en-US" sz="2800" b="1" dirty="0" smtClean="0">
                <a:solidFill>
                  <a:srgbClr val="0000FF"/>
                </a:solidFill>
                <a:latin typeface="Arial" charset="0"/>
              </a:rPr>
              <a:t/>
            </a:r>
            <a:br>
              <a:rPr lang="en-US" sz="2800" b="1" dirty="0" smtClean="0">
                <a:solidFill>
                  <a:srgbClr val="0000FF"/>
                </a:solidFill>
                <a:latin typeface="Arial" charset="0"/>
              </a:rPr>
            </a:br>
            <a:r>
              <a:rPr lang="en-US" sz="2800" b="1" dirty="0" smtClean="0">
                <a:solidFill>
                  <a:srgbClr val="0000FF"/>
                </a:solidFill>
                <a:latin typeface="Arial" charset="0"/>
              </a:rPr>
              <a:t>     from </a:t>
            </a:r>
            <a:r>
              <a:rPr lang="en-US" sz="2800" b="1" dirty="0">
                <a:solidFill>
                  <a:srgbClr val="0000FF"/>
                </a:solidFill>
                <a:latin typeface="Arial" charset="0"/>
              </a:rPr>
              <a:t>the good and wise. (Prov. 22:24-25)</a:t>
            </a:r>
            <a:endParaRPr lang="en-US" sz="2800" b="1" dirty="0">
              <a:solidFill>
                <a:srgbClr val="0000FF"/>
              </a:solidFill>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 calcmode="lin" valueType="num">
                                      <p:cBhvr additive="base">
                                        <p:cTn id="7" dur="500" fill="hold"/>
                                        <p:tgtEl>
                                          <p:spTgt spid="614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6">
                                            <p:txEl>
                                              <p:pRg st="1" end="1"/>
                                            </p:txEl>
                                          </p:spTgt>
                                        </p:tgtEl>
                                        <p:attrNameLst>
                                          <p:attrName>style.visibility</p:attrName>
                                        </p:attrNameLst>
                                      </p:cBhvr>
                                      <p:to>
                                        <p:strVal val="visible"/>
                                      </p:to>
                                    </p:set>
                                    <p:anim calcmode="lin" valueType="num">
                                      <p:cBhvr additive="base">
                                        <p:cTn id="13" dur="500" fill="hold"/>
                                        <p:tgtEl>
                                          <p:spTgt spid="614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6">
                                            <p:txEl>
                                              <p:pRg st="2" end="2"/>
                                            </p:txEl>
                                          </p:spTgt>
                                        </p:tgtEl>
                                        <p:attrNameLst>
                                          <p:attrName>style.visibility</p:attrName>
                                        </p:attrNameLst>
                                      </p:cBhvr>
                                      <p:to>
                                        <p:strVal val="visible"/>
                                      </p:to>
                                    </p:set>
                                    <p:anim calcmode="lin" valueType="num">
                                      <p:cBhvr additive="base">
                                        <p:cTn id="19" dur="500" fill="hold"/>
                                        <p:tgtEl>
                                          <p:spTgt spid="614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6">
                                            <p:txEl>
                                              <p:pRg st="3" end="3"/>
                                            </p:txEl>
                                          </p:spTgt>
                                        </p:tgtEl>
                                        <p:attrNameLst>
                                          <p:attrName>style.visibility</p:attrName>
                                        </p:attrNameLst>
                                      </p:cBhvr>
                                      <p:to>
                                        <p:strVal val="visible"/>
                                      </p:to>
                                    </p:set>
                                    <p:anim calcmode="lin" valueType="num">
                                      <p:cBhvr additive="base">
                                        <p:cTn id="25" dur="500" fill="hold"/>
                                        <p:tgtEl>
                                          <p:spTgt spid="614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46">
                                            <p:txEl>
                                              <p:pRg st="4" end="4"/>
                                            </p:txEl>
                                          </p:spTgt>
                                        </p:tgtEl>
                                        <p:attrNameLst>
                                          <p:attrName>style.visibility</p:attrName>
                                        </p:attrNameLst>
                                      </p:cBhvr>
                                      <p:to>
                                        <p:strVal val="visible"/>
                                      </p:to>
                                    </p:set>
                                    <p:anim calcmode="lin" valueType="num">
                                      <p:cBhvr additive="base">
                                        <p:cTn id="31" dur="500" fill="hold"/>
                                        <p:tgtEl>
                                          <p:spTgt spid="614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146">
                                            <p:txEl>
                                              <p:pRg st="5" end="5"/>
                                            </p:txEl>
                                          </p:spTgt>
                                        </p:tgtEl>
                                        <p:attrNameLst>
                                          <p:attrName>style.visibility</p:attrName>
                                        </p:attrNameLst>
                                      </p:cBhvr>
                                      <p:to>
                                        <p:strVal val="visible"/>
                                      </p:to>
                                    </p:set>
                                    <p:anim calcmode="lin" valueType="num">
                                      <p:cBhvr additive="base">
                                        <p:cTn id="37" dur="500" fill="hold"/>
                                        <p:tgtEl>
                                          <p:spTgt spid="6146">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14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146">
                                            <p:txEl>
                                              <p:pRg st="6" end="6"/>
                                            </p:txEl>
                                          </p:spTgt>
                                        </p:tgtEl>
                                        <p:attrNameLst>
                                          <p:attrName>style.visibility</p:attrName>
                                        </p:attrNameLst>
                                      </p:cBhvr>
                                      <p:to>
                                        <p:strVal val="visible"/>
                                      </p:to>
                                    </p:set>
                                    <p:anim calcmode="lin" valueType="num">
                                      <p:cBhvr additive="base">
                                        <p:cTn id="43" dur="500" fill="hold"/>
                                        <p:tgtEl>
                                          <p:spTgt spid="6146">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146">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uiExpand="1"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C0C0"/>
            </a:gs>
            <a:gs pos="50000">
              <a:srgbClr val="FFFF00"/>
            </a:gs>
            <a:gs pos="100000">
              <a:srgbClr val="C0C0C0"/>
            </a:gs>
          </a:gsLst>
          <a:lin ang="2700000" scaled="1"/>
        </a:gradFill>
        <a:effectLst/>
      </p:bgPr>
    </p:bg>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6816725"/>
          </a:xfrm>
          <a:prstGeom prst="rect">
            <a:avLst/>
          </a:prstGeom>
          <a:noFill/>
          <a:ln w="9525">
            <a:noFill/>
            <a:miter lim="800000"/>
            <a:headEnd/>
            <a:tailEnd/>
          </a:ln>
        </p:spPr>
        <p:txBody>
          <a:bodyPr>
            <a:spAutoFit/>
          </a:bodyPr>
          <a:lstStyle/>
          <a:p>
            <a:pPr algn="ctr">
              <a:spcBef>
                <a:spcPct val="25000"/>
              </a:spcBef>
            </a:pPr>
            <a:r>
              <a:rPr lang="en-US" sz="2800" b="1" dirty="0">
                <a:solidFill>
                  <a:srgbClr val="0000FF"/>
                </a:solidFill>
                <a:latin typeface="Arial" charset="0"/>
              </a:rPr>
              <a:t>THE WOUNDS SINFUL ANGER CAUSES    </a:t>
            </a:r>
            <a:endParaRPr lang="en-US" sz="900" b="1" dirty="0">
              <a:solidFill>
                <a:srgbClr val="0000FF"/>
              </a:solidFill>
              <a:latin typeface="Arial" charset="0"/>
            </a:endParaRPr>
          </a:p>
          <a:p>
            <a:pPr>
              <a:spcBef>
                <a:spcPct val="25000"/>
              </a:spcBef>
            </a:pPr>
            <a:r>
              <a:rPr lang="en-US" sz="2800" b="1" dirty="0">
                <a:solidFill>
                  <a:srgbClr val="0000FF"/>
                </a:solidFill>
                <a:latin typeface="Arial" charset="0"/>
              </a:rPr>
              <a:t>    There once was a little boy who had a bad temper. His Father gave him a bag of nails and told him that every time he lost his temper,   he must hammer a nail into the back of the fence.</a:t>
            </a:r>
          </a:p>
          <a:p>
            <a:pPr>
              <a:spcBef>
                <a:spcPct val="25000"/>
              </a:spcBef>
            </a:pPr>
            <a:r>
              <a:rPr lang="en-US" sz="2800" b="1" dirty="0">
                <a:solidFill>
                  <a:srgbClr val="0000FF"/>
                </a:solidFill>
                <a:latin typeface="Arial" charset="0"/>
              </a:rPr>
              <a:t>    The first day the boy had driven 37 nails into the fence.   Over the next few weeks,   as he learned to control his anger,   the number of nails hammered daily gradually dwindled down.   He discovered it was easier to hold his temper than to drive those nails into the fence.</a:t>
            </a:r>
          </a:p>
          <a:p>
            <a:pPr>
              <a:spcBef>
                <a:spcPct val="25000"/>
              </a:spcBef>
            </a:pPr>
            <a:r>
              <a:rPr lang="en-US" sz="2800" b="1" dirty="0">
                <a:solidFill>
                  <a:srgbClr val="0000FF"/>
                </a:solidFill>
                <a:latin typeface="Arial" charset="0"/>
              </a:rPr>
              <a:t>    Finally the day came when the boy didn't lose his temper at all.   He told his father about it and the father suggested that the boy now pull out one nail for each day that he was able to hold his temper.</a:t>
            </a: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Effect transition="in" filter="wipe(up)">
                                      <p:cBhvr>
                                        <p:cTn id="7" dur="1000"/>
                                        <p:tgtEl>
                                          <p:spTgt spid="15362">
                                            <p:txEl>
                                              <p:pRg st="1" end="1"/>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15362">
                                            <p:txEl>
                                              <p:pRg st="2" end="2"/>
                                            </p:txEl>
                                          </p:spTgt>
                                        </p:tgtEl>
                                        <p:attrNameLst>
                                          <p:attrName>style.visibility</p:attrName>
                                        </p:attrNameLst>
                                      </p:cBhvr>
                                      <p:to>
                                        <p:strVal val="visible"/>
                                      </p:to>
                                    </p:set>
                                    <p:animEffect transition="in" filter="wipe(up)">
                                      <p:cBhvr>
                                        <p:cTn id="10" dur="1000"/>
                                        <p:tgtEl>
                                          <p:spTgt spid="15362">
                                            <p:txEl>
                                              <p:pRg st="2" end="2"/>
                                            </p:txEl>
                                          </p:spTgt>
                                        </p:tgtEl>
                                      </p:cBhvr>
                                    </p:animEffect>
                                  </p:childTnLst>
                                </p:cTn>
                              </p:par>
                              <p:par>
                                <p:cTn id="11" presetID="22" presetClass="entr" presetSubtype="1" fill="hold" nodeType="withEffect">
                                  <p:stCondLst>
                                    <p:cond delay="0"/>
                                  </p:stCondLst>
                                  <p:childTnLst>
                                    <p:set>
                                      <p:cBhvr>
                                        <p:cTn id="12" dur="1" fill="hold">
                                          <p:stCondLst>
                                            <p:cond delay="0"/>
                                          </p:stCondLst>
                                        </p:cTn>
                                        <p:tgtEl>
                                          <p:spTgt spid="15362">
                                            <p:txEl>
                                              <p:pRg st="3" end="3"/>
                                            </p:txEl>
                                          </p:spTgt>
                                        </p:tgtEl>
                                        <p:attrNameLst>
                                          <p:attrName>style.visibility</p:attrName>
                                        </p:attrNameLst>
                                      </p:cBhvr>
                                      <p:to>
                                        <p:strVal val="visible"/>
                                      </p:to>
                                    </p:set>
                                    <p:animEffect transition="in" filter="wipe(up)">
                                      <p:cBhvr>
                                        <p:cTn id="13" dur="1000"/>
                                        <p:tgtEl>
                                          <p:spTgt spid="1536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C0C0"/>
            </a:gs>
            <a:gs pos="50000">
              <a:srgbClr val="FFFF00"/>
            </a:gs>
            <a:gs pos="100000">
              <a:srgbClr val="C0C0C0"/>
            </a:gs>
          </a:gsLst>
          <a:lin ang="2700000" scaled="1"/>
        </a:grad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4508500"/>
          </a:xfrm>
          <a:prstGeom prst="rect">
            <a:avLst/>
          </a:prstGeom>
          <a:noFill/>
          <a:ln w="9525">
            <a:noFill/>
            <a:miter lim="800000"/>
            <a:headEnd/>
            <a:tailEnd/>
          </a:ln>
        </p:spPr>
        <p:txBody>
          <a:bodyPr>
            <a:spAutoFit/>
          </a:bodyPr>
          <a:lstStyle/>
          <a:p>
            <a:r>
              <a:rPr lang="en-US" sz="2800" b="1">
                <a:solidFill>
                  <a:srgbClr val="0000FF"/>
                </a:solidFill>
                <a:latin typeface="Arial" charset="0"/>
              </a:rPr>
              <a:t>    The days passed and the young boy was finally</a:t>
            </a:r>
          </a:p>
          <a:p>
            <a:r>
              <a:rPr lang="en-US" sz="2800" b="1">
                <a:solidFill>
                  <a:srgbClr val="0000FF"/>
                </a:solidFill>
                <a:latin typeface="Arial" charset="0"/>
              </a:rPr>
              <a:t>able to tell his father that all the nails were gone.</a:t>
            </a:r>
          </a:p>
          <a:p>
            <a:pPr>
              <a:spcBef>
                <a:spcPct val="25000"/>
              </a:spcBef>
            </a:pPr>
            <a:r>
              <a:rPr lang="en-US" sz="2800" b="1">
                <a:solidFill>
                  <a:srgbClr val="0000FF"/>
                </a:solidFill>
                <a:latin typeface="Arial" charset="0"/>
              </a:rPr>
              <a:t>    The father took his son by the hand and led him to the fence.   He said,   "You have done well,   my son, but look at the holes in the fence.   The fence will never be the same.   When you say things in anger, they leave a scar just like this one.   It does not matter how many times you say you’re sorry or work to make things better,   the wound is still there.” -- adapted</a:t>
            </a:r>
          </a:p>
        </p:txBody>
      </p:sp>
    </p:spTree>
  </p:cSld>
  <p:clrMapOvr>
    <a:masterClrMapping/>
  </p:clrMapOvr>
  <p:transition spd="slow">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Documents and Settings\Steve Wallace\My Documents\My Pictures\1-1-1\1 aih.jpg"/>
          <p:cNvPicPr>
            <a:picLocks noChangeAspect="1" noChangeArrowheads="1"/>
          </p:cNvPicPr>
          <p:nvPr/>
        </p:nvPicPr>
        <p:blipFill>
          <a:blip r:embed="rId2" cstate="print"/>
          <a:srcRect/>
          <a:stretch>
            <a:fillRect/>
          </a:stretch>
        </p:blipFill>
        <p:spPr bwMode="auto">
          <a:xfrm>
            <a:off x="88900" y="74613"/>
            <a:ext cx="8963025" cy="6708775"/>
          </a:xfrm>
          <a:prstGeom prst="rect">
            <a:avLst/>
          </a:prstGeom>
          <a:noFill/>
          <a:ln w="76200">
            <a:solidFill>
              <a:srgbClr val="C0C0C0"/>
            </a:solidFill>
            <a:miter lim="800000"/>
            <a:headEnd/>
            <a:tailEnd/>
          </a:ln>
        </p:spPr>
      </p:pic>
      <p:sp>
        <p:nvSpPr>
          <p:cNvPr id="20483" name="Text Box 3"/>
          <p:cNvSpPr txBox="1">
            <a:spLocks noChangeArrowheads="1"/>
          </p:cNvSpPr>
          <p:nvPr/>
        </p:nvSpPr>
        <p:spPr bwMode="auto">
          <a:xfrm>
            <a:off x="1447800" y="76200"/>
            <a:ext cx="6324600" cy="579438"/>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3200" b="1">
                <a:solidFill>
                  <a:srgbClr val="FFFF00"/>
                </a:solidFill>
                <a:latin typeface="Arial Black" pitchFamily="34" charset="0"/>
              </a:rPr>
              <a:t>ANGER IN THE HOME</a:t>
            </a:r>
          </a:p>
        </p:txBody>
      </p:sp>
      <p:sp>
        <p:nvSpPr>
          <p:cNvPr id="20484" name="Text Box 4"/>
          <p:cNvSpPr txBox="1">
            <a:spLocks noChangeArrowheads="1"/>
          </p:cNvSpPr>
          <p:nvPr/>
        </p:nvSpPr>
        <p:spPr bwMode="auto">
          <a:xfrm>
            <a:off x="76200" y="727730"/>
            <a:ext cx="8991600" cy="946150"/>
          </a:xfrm>
          <a:prstGeom prst="rect">
            <a:avLst/>
          </a:prstGeom>
          <a:noFill/>
          <a:ln w="9525">
            <a:noFill/>
            <a:miter lim="800000"/>
            <a:headEnd/>
            <a:tailEnd/>
          </a:ln>
          <a:effectLst>
            <a:outerShdw dist="35921" dir="2700000" algn="ctr" rotWithShape="0">
              <a:schemeClr val="tx1"/>
            </a:outerShdw>
          </a:effectLst>
        </p:spPr>
        <p:txBody>
          <a:bodyPr>
            <a:spAutoFit/>
          </a:bodyPr>
          <a:lstStyle/>
          <a:p>
            <a:pPr>
              <a:spcBef>
                <a:spcPct val="50000"/>
              </a:spcBef>
              <a:defRPr/>
            </a:pPr>
            <a:r>
              <a:rPr lang="en-US" sz="2800" b="1" dirty="0">
                <a:solidFill>
                  <a:srgbClr val="FFFF00"/>
                </a:solidFill>
                <a:latin typeface="Arial" charset="0"/>
              </a:rPr>
              <a:t>I. </a:t>
            </a:r>
            <a:r>
              <a:rPr lang="en-US" sz="2800" b="1" dirty="0" smtClean="0">
                <a:solidFill>
                  <a:srgbClr val="FFFF00"/>
                </a:solidFill>
                <a:latin typeface="Arial" charset="0"/>
              </a:rPr>
              <a:t>PROPER </a:t>
            </a:r>
            <a:r>
              <a:rPr lang="en-US" sz="2800" b="1" dirty="0">
                <a:solidFill>
                  <a:srgbClr val="FFFF00"/>
                </a:solidFill>
                <a:latin typeface="Arial" charset="0"/>
              </a:rPr>
              <a:t>USE OF ANGER: TO CAUSE FEAR OF WRONG DOING </a:t>
            </a:r>
          </a:p>
        </p:txBody>
      </p:sp>
      <p:sp>
        <p:nvSpPr>
          <p:cNvPr id="20485" name="Text Box 5"/>
          <p:cNvSpPr txBox="1">
            <a:spLocks noChangeArrowheads="1"/>
          </p:cNvSpPr>
          <p:nvPr/>
        </p:nvSpPr>
        <p:spPr bwMode="auto">
          <a:xfrm>
            <a:off x="76200" y="1838980"/>
            <a:ext cx="8991600" cy="519113"/>
          </a:xfrm>
          <a:prstGeom prst="rect">
            <a:avLst/>
          </a:prstGeom>
          <a:noFill/>
          <a:ln w="9525">
            <a:noFill/>
            <a:miter lim="800000"/>
            <a:headEnd/>
            <a:tailEnd/>
          </a:ln>
          <a:effectLst>
            <a:outerShdw dist="35921" dir="2700000" algn="ctr" rotWithShape="0">
              <a:schemeClr val="tx1"/>
            </a:outerShdw>
          </a:effectLst>
        </p:spPr>
        <p:txBody>
          <a:bodyPr>
            <a:spAutoFit/>
          </a:bodyPr>
          <a:lstStyle/>
          <a:p>
            <a:pPr>
              <a:spcBef>
                <a:spcPct val="30000"/>
              </a:spcBef>
              <a:defRPr/>
            </a:pPr>
            <a:r>
              <a:rPr lang="en-US" sz="2800" b="1">
                <a:solidFill>
                  <a:srgbClr val="FFFF00"/>
                </a:solidFill>
                <a:latin typeface="Arial" charset="0"/>
              </a:rPr>
              <a:t>II. BIBLE CASES OF SINFUL ANGER IN THE HOME</a:t>
            </a:r>
            <a:endParaRPr lang="en-US" sz="2800" b="1" i="1">
              <a:solidFill>
                <a:srgbClr val="FFFF00"/>
              </a:solidFill>
              <a:latin typeface="Arial" charset="0"/>
            </a:endParaRPr>
          </a:p>
        </p:txBody>
      </p:sp>
      <p:sp>
        <p:nvSpPr>
          <p:cNvPr id="20486" name="Text Box 6"/>
          <p:cNvSpPr txBox="1">
            <a:spLocks noChangeArrowheads="1"/>
          </p:cNvSpPr>
          <p:nvPr/>
        </p:nvSpPr>
        <p:spPr bwMode="auto">
          <a:xfrm>
            <a:off x="76200" y="2570818"/>
            <a:ext cx="8991600" cy="519112"/>
          </a:xfrm>
          <a:prstGeom prst="rect">
            <a:avLst/>
          </a:prstGeom>
          <a:noFill/>
          <a:ln w="9525">
            <a:noFill/>
            <a:miter lim="800000"/>
            <a:headEnd/>
            <a:tailEnd/>
          </a:ln>
          <a:effectLst>
            <a:outerShdw dist="35921" dir="2700000" algn="ctr" rotWithShape="0">
              <a:schemeClr val="tx1"/>
            </a:outerShdw>
          </a:effectLst>
        </p:spPr>
        <p:txBody>
          <a:bodyPr>
            <a:spAutoFit/>
          </a:bodyPr>
          <a:lstStyle/>
          <a:p>
            <a:pPr>
              <a:defRPr/>
            </a:pPr>
            <a:r>
              <a:rPr lang="en-US" sz="2800" b="1">
                <a:solidFill>
                  <a:srgbClr val="FFFF00"/>
                </a:solidFill>
                <a:latin typeface="Arial" charset="0"/>
              </a:rPr>
              <a:t>III. SOME SINS THAT CAN RESULT FROM ANGER</a:t>
            </a:r>
            <a:endParaRPr lang="en-US"/>
          </a:p>
        </p:txBody>
      </p:sp>
      <p:sp>
        <p:nvSpPr>
          <p:cNvPr id="20487" name="Text Box 7"/>
          <p:cNvSpPr txBox="1">
            <a:spLocks noChangeArrowheads="1"/>
          </p:cNvSpPr>
          <p:nvPr/>
        </p:nvSpPr>
        <p:spPr bwMode="auto">
          <a:xfrm>
            <a:off x="76200" y="3286780"/>
            <a:ext cx="8991600" cy="523220"/>
          </a:xfrm>
          <a:prstGeom prst="rect">
            <a:avLst/>
          </a:prstGeom>
          <a:noFill/>
          <a:ln w="9525">
            <a:noFill/>
            <a:miter lim="800000"/>
            <a:headEnd/>
            <a:tailEnd/>
          </a:ln>
          <a:effectLst>
            <a:outerShdw dist="35921" dir="2700000" algn="ctr" rotWithShape="0">
              <a:schemeClr val="tx1"/>
            </a:outerShdw>
          </a:effectLst>
        </p:spPr>
        <p:txBody>
          <a:bodyPr>
            <a:spAutoFit/>
          </a:bodyPr>
          <a:lstStyle/>
          <a:p>
            <a:pPr>
              <a:defRPr/>
            </a:pPr>
            <a:r>
              <a:rPr lang="en-US" sz="2800" b="1" dirty="0">
                <a:solidFill>
                  <a:srgbClr val="FFFF00"/>
                </a:solidFill>
                <a:latin typeface="Arial" charset="0"/>
              </a:rPr>
              <a:t>IV. AVOIDING SINFUL </a:t>
            </a:r>
            <a:r>
              <a:rPr lang="en-US" sz="2800" b="1" dirty="0" smtClean="0">
                <a:solidFill>
                  <a:srgbClr val="FFFF00"/>
                </a:solidFill>
                <a:latin typeface="Arial" charset="0"/>
              </a:rPr>
              <a:t>ANGER</a:t>
            </a:r>
            <a:endParaRPr lang="en-US" sz="2800" b="1" dirty="0">
              <a:solidFill>
                <a:srgbClr val="FFFF00"/>
              </a:solidFill>
            </a:endParaRPr>
          </a:p>
        </p:txBody>
      </p:sp>
    </p:spTree>
  </p:cSld>
  <p:clrMapOvr>
    <a:masterClrMapping/>
  </p:clrMapOvr>
  <p:transition spd="slow">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3074" name="Picture 2" descr="C:\Documents and Settings\Steve Wallace\My Documents\My Pictures\1-1-1\1 aih.jpg"/>
          <p:cNvPicPr>
            <a:picLocks noChangeAspect="1" noChangeArrowheads="1"/>
          </p:cNvPicPr>
          <p:nvPr/>
        </p:nvPicPr>
        <p:blipFill>
          <a:blip r:embed="rId2" cstate="print"/>
          <a:srcRect/>
          <a:stretch>
            <a:fillRect/>
          </a:stretch>
        </p:blipFill>
        <p:spPr bwMode="auto">
          <a:xfrm>
            <a:off x="95250" y="74613"/>
            <a:ext cx="8963025" cy="6708775"/>
          </a:xfrm>
          <a:prstGeom prst="rect">
            <a:avLst/>
          </a:prstGeom>
          <a:noFill/>
          <a:ln w="76200">
            <a:solidFill>
              <a:srgbClr val="C0C0C0"/>
            </a:solidFill>
            <a:miter lim="800000"/>
            <a:headEnd/>
            <a:tailEnd/>
          </a:ln>
        </p:spPr>
      </p:pic>
      <p:sp>
        <p:nvSpPr>
          <p:cNvPr id="3075" name="Text Box 3"/>
          <p:cNvSpPr txBox="1">
            <a:spLocks noChangeArrowheads="1"/>
          </p:cNvSpPr>
          <p:nvPr/>
        </p:nvSpPr>
        <p:spPr bwMode="auto">
          <a:xfrm>
            <a:off x="1447800" y="76200"/>
            <a:ext cx="6324600" cy="579438"/>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3200" b="1">
                <a:solidFill>
                  <a:srgbClr val="FFFF00"/>
                </a:solidFill>
                <a:latin typeface="Arial Black" pitchFamily="34" charset="0"/>
              </a:rPr>
              <a:t>ANGER IN THE HOME</a:t>
            </a:r>
          </a:p>
        </p:txBody>
      </p:sp>
      <p:sp>
        <p:nvSpPr>
          <p:cNvPr id="3076" name="Text Box 4"/>
          <p:cNvSpPr txBox="1">
            <a:spLocks noChangeArrowheads="1"/>
          </p:cNvSpPr>
          <p:nvPr/>
        </p:nvSpPr>
        <p:spPr bwMode="auto">
          <a:xfrm>
            <a:off x="76200" y="685800"/>
            <a:ext cx="8991600" cy="1006475"/>
          </a:xfrm>
          <a:prstGeom prst="rect">
            <a:avLst/>
          </a:prstGeom>
          <a:noFill/>
          <a:ln w="9525">
            <a:noFill/>
            <a:miter lim="800000"/>
            <a:headEnd/>
            <a:tailEnd/>
          </a:ln>
          <a:effectLst>
            <a:outerShdw dist="35921" dir="2700000" algn="ctr" rotWithShape="0">
              <a:schemeClr val="tx1"/>
            </a:outerShdw>
          </a:effectLst>
        </p:spPr>
        <p:txBody>
          <a:bodyPr>
            <a:spAutoFit/>
          </a:bodyPr>
          <a:lstStyle/>
          <a:p>
            <a:pPr>
              <a:spcBef>
                <a:spcPct val="50000"/>
              </a:spcBef>
              <a:defRPr/>
            </a:pPr>
            <a:r>
              <a:rPr lang="en-US" sz="3000" b="1" dirty="0">
                <a:solidFill>
                  <a:srgbClr val="FFFF00"/>
                </a:solidFill>
                <a:latin typeface="Arial" charset="0"/>
              </a:rPr>
              <a:t>I. </a:t>
            </a:r>
            <a:r>
              <a:rPr lang="en-US" sz="3000" b="1" dirty="0" smtClean="0">
                <a:solidFill>
                  <a:srgbClr val="FFFF00"/>
                </a:solidFill>
                <a:latin typeface="Arial" charset="0"/>
              </a:rPr>
              <a:t>PROPER </a:t>
            </a:r>
            <a:r>
              <a:rPr lang="en-US" sz="3000" b="1" dirty="0">
                <a:solidFill>
                  <a:srgbClr val="FFFF00"/>
                </a:solidFill>
                <a:latin typeface="Arial" charset="0"/>
              </a:rPr>
              <a:t>USE OF ANGER: TO CAUSE FEAR OF WRONG DOING </a:t>
            </a:r>
          </a:p>
        </p:txBody>
      </p:sp>
      <p:sp>
        <p:nvSpPr>
          <p:cNvPr id="3077" name="Text Box 5"/>
          <p:cNvSpPr txBox="1">
            <a:spLocks noChangeArrowheads="1"/>
          </p:cNvSpPr>
          <p:nvPr/>
        </p:nvSpPr>
        <p:spPr bwMode="auto">
          <a:xfrm>
            <a:off x="0" y="1828800"/>
            <a:ext cx="8991600" cy="1920875"/>
          </a:xfrm>
          <a:prstGeom prst="rect">
            <a:avLst/>
          </a:prstGeom>
          <a:noFill/>
          <a:ln w="9525">
            <a:noFill/>
            <a:miter lim="800000"/>
            <a:headEnd/>
            <a:tailEnd/>
          </a:ln>
        </p:spPr>
        <p:txBody>
          <a:bodyPr>
            <a:spAutoFit/>
          </a:bodyPr>
          <a:lstStyle/>
          <a:p>
            <a:pPr>
              <a:spcBef>
                <a:spcPct val="50000"/>
              </a:spcBef>
              <a:buClr>
                <a:srgbClr val="C0C0C0"/>
              </a:buClr>
              <a:buSzPct val="120000"/>
              <a:buFont typeface="Monotype Sorts" pitchFamily="2" charset="2"/>
              <a:buChar char="u"/>
            </a:pPr>
            <a:r>
              <a:rPr lang="en-US" sz="3000" b="1" dirty="0">
                <a:solidFill>
                  <a:srgbClr val="FFFF00"/>
                </a:solidFill>
                <a:latin typeface="Arial" charset="0"/>
              </a:rPr>
              <a:t> With regards to </a:t>
            </a:r>
            <a:r>
              <a:rPr lang="en-US" sz="3000" b="1" dirty="0" smtClean="0">
                <a:solidFill>
                  <a:srgbClr val="FFFF00"/>
                </a:solidFill>
                <a:latin typeface="Arial" charset="0"/>
              </a:rPr>
              <a:t>God</a:t>
            </a:r>
            <a:endParaRPr lang="en-US" sz="3000" b="1" i="1" dirty="0">
              <a:solidFill>
                <a:srgbClr val="FFFF00"/>
              </a:solidFill>
              <a:latin typeface="Arial" charset="0"/>
            </a:endParaRPr>
          </a:p>
          <a:p>
            <a:pPr>
              <a:spcBef>
                <a:spcPct val="50000"/>
              </a:spcBef>
              <a:buClr>
                <a:srgbClr val="C0C0C0"/>
              </a:buClr>
              <a:buSzPct val="120000"/>
              <a:buFont typeface="Monotype Sorts" pitchFamily="2" charset="2"/>
              <a:buChar char="u"/>
            </a:pPr>
            <a:r>
              <a:rPr lang="en-US" sz="3000" b="1" dirty="0">
                <a:solidFill>
                  <a:srgbClr val="FFFF00"/>
                </a:solidFill>
                <a:latin typeface="Arial" charset="0"/>
              </a:rPr>
              <a:t> With regards to </a:t>
            </a:r>
            <a:r>
              <a:rPr lang="en-US" sz="3000" b="1" dirty="0" smtClean="0">
                <a:solidFill>
                  <a:srgbClr val="FFFF00"/>
                </a:solidFill>
                <a:latin typeface="Arial" charset="0"/>
              </a:rPr>
              <a:t>government			</a:t>
            </a:r>
            <a:endParaRPr lang="en-US" sz="3000" b="1" dirty="0">
              <a:solidFill>
                <a:srgbClr val="FFFF00"/>
              </a:solidFill>
              <a:latin typeface="Arial" charset="0"/>
            </a:endParaRPr>
          </a:p>
          <a:p>
            <a:pPr>
              <a:spcBef>
                <a:spcPct val="50000"/>
              </a:spcBef>
              <a:buClr>
                <a:srgbClr val="C0C0C0"/>
              </a:buClr>
              <a:buSzPct val="120000"/>
              <a:buFont typeface="Monotype Sorts" pitchFamily="2" charset="2"/>
              <a:buChar char="u"/>
            </a:pPr>
            <a:r>
              <a:rPr lang="en-US" sz="3000" b="1" dirty="0">
                <a:solidFill>
                  <a:srgbClr val="FFFF00"/>
                </a:solidFill>
                <a:latin typeface="Arial" charset="0"/>
              </a:rPr>
              <a:t> With regards to </a:t>
            </a:r>
            <a:r>
              <a:rPr lang="en-US" sz="3000" b="1" dirty="0" smtClean="0">
                <a:solidFill>
                  <a:srgbClr val="FFFF00"/>
                </a:solidFill>
                <a:latin typeface="Arial" charset="0"/>
              </a:rPr>
              <a:t>parents</a:t>
            </a:r>
            <a:endParaRPr lang="en-US" sz="3000" dirty="0">
              <a:solidFill>
                <a:srgbClr val="FFFF00"/>
              </a:solidFill>
            </a:endParaRPr>
          </a:p>
        </p:txBody>
      </p:sp>
      <p:sp>
        <p:nvSpPr>
          <p:cNvPr id="6" name="TextBox 5"/>
          <p:cNvSpPr txBox="1"/>
          <p:nvPr/>
        </p:nvSpPr>
        <p:spPr>
          <a:xfrm>
            <a:off x="647700" y="4438471"/>
            <a:ext cx="7772400" cy="1384995"/>
          </a:xfrm>
          <a:prstGeom prst="rect">
            <a:avLst/>
          </a:prstGeom>
          <a:solidFill>
            <a:schemeClr val="accent1">
              <a:lumMod val="20000"/>
              <a:lumOff val="80000"/>
            </a:schemeClr>
          </a:solidFill>
        </p:spPr>
        <p:txBody>
          <a:bodyPr wrap="square" rtlCol="0">
            <a:spAutoFit/>
          </a:bodyPr>
          <a:lstStyle/>
          <a:p>
            <a:r>
              <a:rPr lang="en-US" sz="2800" b="1" dirty="0" smtClean="0">
                <a:latin typeface="Arial" pitchFamily="34" charset="0"/>
                <a:cs typeface="Arial" pitchFamily="34" charset="0"/>
              </a:rPr>
              <a:t>Prov. 1:7  The fear of the LORD is the beginning of knowledge,  But fools despise wisdom and instruction.</a:t>
            </a:r>
            <a:endParaRPr lang="en-US" sz="2800" b="1" dirty="0">
              <a:latin typeface="Arial" pitchFamily="34" charset="0"/>
              <a:cs typeface="Arial" pitchFamily="34" charset="0"/>
            </a:endParaRPr>
          </a:p>
        </p:txBody>
      </p:sp>
      <p:sp>
        <p:nvSpPr>
          <p:cNvPr id="7" name="TextBox 6"/>
          <p:cNvSpPr txBox="1"/>
          <p:nvPr/>
        </p:nvSpPr>
        <p:spPr>
          <a:xfrm>
            <a:off x="228600" y="1724085"/>
            <a:ext cx="8686800" cy="4524315"/>
          </a:xfrm>
          <a:prstGeom prst="rect">
            <a:avLst/>
          </a:prstGeom>
          <a:solidFill>
            <a:schemeClr val="accent1">
              <a:lumMod val="50000"/>
            </a:schemeClr>
          </a:solidFill>
        </p:spPr>
        <p:txBody>
          <a:bodyPr wrap="square" rtlCol="0">
            <a:spAutoFit/>
          </a:bodyPr>
          <a:lstStyle/>
          <a:p>
            <a:r>
              <a:rPr lang="en-US" b="1" dirty="0" smtClean="0">
                <a:solidFill>
                  <a:schemeClr val="accent5">
                    <a:lumMod val="20000"/>
                    <a:lumOff val="80000"/>
                  </a:schemeClr>
                </a:solidFill>
                <a:latin typeface="Arial" pitchFamily="34" charset="0"/>
                <a:cs typeface="Arial" pitchFamily="34" charset="0"/>
              </a:rPr>
              <a:t>Rom. 13:1   Let every soul be subject to the governing authorities. For there is no authority except from God, and the authorities that exist are appointed by God.  2 Therefore whoever resists the authority resists the ordinance of God, and those who resist will bring judgment on themselves.  3 For rulers are not a terror to good works, but to evil. Do you want to be unafraid of the authority? Do what is good, and you will have praise from the same.  4 For he is God's minister to you for good. But if you do evil, be </a:t>
            </a:r>
            <a:r>
              <a:rPr lang="en-US" b="1" u="sng" dirty="0" smtClean="0">
                <a:solidFill>
                  <a:schemeClr val="accent5">
                    <a:lumMod val="20000"/>
                    <a:lumOff val="80000"/>
                  </a:schemeClr>
                </a:solidFill>
                <a:latin typeface="Arial" pitchFamily="34" charset="0"/>
                <a:cs typeface="Arial" pitchFamily="34" charset="0"/>
              </a:rPr>
              <a:t>afraid</a:t>
            </a:r>
            <a:r>
              <a:rPr lang="en-US" b="1" dirty="0" smtClean="0">
                <a:solidFill>
                  <a:schemeClr val="accent5">
                    <a:lumMod val="20000"/>
                    <a:lumOff val="80000"/>
                  </a:schemeClr>
                </a:solidFill>
                <a:latin typeface="Arial" pitchFamily="34" charset="0"/>
                <a:cs typeface="Arial" pitchFamily="34" charset="0"/>
              </a:rPr>
              <a:t>; for he does not bear the sword in vain; for he is God's minister, an avenger to execute </a:t>
            </a:r>
            <a:r>
              <a:rPr lang="en-US" b="1" u="sng" dirty="0" smtClean="0">
                <a:solidFill>
                  <a:schemeClr val="accent5">
                    <a:lumMod val="20000"/>
                    <a:lumOff val="80000"/>
                  </a:schemeClr>
                </a:solidFill>
                <a:latin typeface="Arial" pitchFamily="34" charset="0"/>
                <a:cs typeface="Arial" pitchFamily="34" charset="0"/>
              </a:rPr>
              <a:t>wrath</a:t>
            </a:r>
            <a:r>
              <a:rPr lang="en-US" b="1" dirty="0" smtClean="0">
                <a:solidFill>
                  <a:schemeClr val="accent5">
                    <a:lumMod val="20000"/>
                    <a:lumOff val="80000"/>
                  </a:schemeClr>
                </a:solidFill>
                <a:latin typeface="Arial" pitchFamily="34" charset="0"/>
                <a:cs typeface="Arial" pitchFamily="34" charset="0"/>
              </a:rPr>
              <a:t> on him who practices evil.</a:t>
            </a:r>
            <a:endParaRPr lang="en-US" b="1" dirty="0">
              <a:solidFill>
                <a:schemeClr val="accent5">
                  <a:lumMod val="20000"/>
                  <a:lumOff val="80000"/>
                </a:schemeClr>
              </a:solidFill>
              <a:latin typeface="Arial" pitchFamily="34" charset="0"/>
              <a:cs typeface="Arial" pitchFamily="34" charset="0"/>
            </a:endParaRPr>
          </a:p>
        </p:txBody>
      </p:sp>
      <p:sp>
        <p:nvSpPr>
          <p:cNvPr id="8" name="TextBox 7"/>
          <p:cNvSpPr txBox="1"/>
          <p:nvPr/>
        </p:nvSpPr>
        <p:spPr>
          <a:xfrm>
            <a:off x="228600" y="4154031"/>
            <a:ext cx="8686800" cy="1384995"/>
          </a:xfrm>
          <a:prstGeom prst="rect">
            <a:avLst/>
          </a:prstGeom>
          <a:solidFill>
            <a:schemeClr val="tx2">
              <a:lumMod val="95000"/>
              <a:lumOff val="5000"/>
            </a:schemeClr>
          </a:solidFill>
        </p:spPr>
        <p:txBody>
          <a:bodyPr wrap="square" rtlCol="0">
            <a:spAutoFit/>
          </a:bodyPr>
          <a:lstStyle/>
          <a:p>
            <a:r>
              <a:rPr lang="en-US" sz="2800" b="1" dirty="0" smtClean="0">
                <a:solidFill>
                  <a:schemeClr val="accent5">
                    <a:lumMod val="20000"/>
                    <a:lumOff val="80000"/>
                  </a:schemeClr>
                </a:solidFill>
                <a:latin typeface="Arial" pitchFamily="34" charset="0"/>
                <a:cs typeface="Arial" pitchFamily="34" charset="0"/>
              </a:rPr>
              <a:t>Heb. 12:9   Furthermore, we have had human fathers who corrected us, and we paid them </a:t>
            </a:r>
            <a:r>
              <a:rPr lang="en-US" sz="2800" b="1" dirty="0" smtClean="0">
                <a:solidFill>
                  <a:schemeClr val="accent5">
                    <a:lumMod val="20000"/>
                    <a:lumOff val="80000"/>
                  </a:schemeClr>
                </a:solidFill>
                <a:latin typeface="Arial" pitchFamily="34" charset="0"/>
                <a:cs typeface="Arial" pitchFamily="34" charset="0"/>
              </a:rPr>
              <a:t>respect... </a:t>
            </a:r>
            <a:endParaRPr lang="en-US" sz="2800" b="1" dirty="0">
              <a:solidFill>
                <a:schemeClr val="accent5">
                  <a:lumMod val="20000"/>
                  <a:lumOff val="80000"/>
                </a:schemeClr>
              </a:solidFill>
              <a:latin typeface="Arial" pitchFamily="34" charset="0"/>
              <a:cs typeface="Arial" pitchFamily="34" charset="0"/>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p:cTn id="7" dur="500" fill="hold"/>
                                        <p:tgtEl>
                                          <p:spTgt spid="3077">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3077">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077">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307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xit" presetSubtype="4" fill="hold" grpId="1" nodeType="clickEffect">
                                  <p:stCondLst>
                                    <p:cond delay="0"/>
                                  </p:stCondLst>
                                  <p:childTnLst>
                                    <p:anim calcmode="lin" valueType="num">
                                      <p:cBhvr additive="base">
                                        <p:cTn id="26" dur="500"/>
                                        <p:tgtEl>
                                          <p:spTgt spid="6"/>
                                        </p:tgtEl>
                                        <p:attrNameLst>
                                          <p:attrName>ppt_x</p:attrName>
                                        </p:attrNameLst>
                                      </p:cBhvr>
                                      <p:tavLst>
                                        <p:tav tm="0">
                                          <p:val>
                                            <p:strVal val="ppt_x"/>
                                          </p:val>
                                        </p:tav>
                                        <p:tav tm="100000">
                                          <p:val>
                                            <p:strVal val="ppt_x"/>
                                          </p:val>
                                        </p:tav>
                                      </p:tavLst>
                                    </p:anim>
                                    <p:anim calcmode="lin" valueType="num">
                                      <p:cBhvr additive="base">
                                        <p:cTn id="27" dur="500"/>
                                        <p:tgtEl>
                                          <p:spTgt spid="6"/>
                                        </p:tgtEl>
                                        <p:attrNameLst>
                                          <p:attrName>ppt_y</p:attrName>
                                        </p:attrNameLst>
                                      </p:cBhvr>
                                      <p:tavLst>
                                        <p:tav tm="0">
                                          <p:val>
                                            <p:strVal val="ppt_y"/>
                                          </p:val>
                                        </p:tav>
                                        <p:tav tm="100000">
                                          <p:val>
                                            <p:strVal val="1+ppt_h/2"/>
                                          </p:val>
                                        </p:tav>
                                      </p:tavLst>
                                    </p:anim>
                                    <p:set>
                                      <p:cBhvr>
                                        <p:cTn id="28" dur="1" fill="hold">
                                          <p:stCondLst>
                                            <p:cond delay="499"/>
                                          </p:stCondLst>
                                        </p:cTn>
                                        <p:tgtEl>
                                          <p:spTgt spid="6"/>
                                        </p:tgtEl>
                                        <p:attrNameLst>
                                          <p:attrName>style.visibility</p:attrName>
                                        </p:attrNameLst>
                                      </p:cBhvr>
                                      <p:to>
                                        <p:strVal val="hidden"/>
                                      </p:to>
                                    </p:set>
                                  </p:childTnLst>
                                </p:cTn>
                              </p:par>
                              <p:par>
                                <p:cTn id="29" presetID="17" presetClass="entr" presetSubtype="2" fill="hold" grpId="0" nodeType="withEffect">
                                  <p:stCondLst>
                                    <p:cond delay="0"/>
                                  </p:stCondLst>
                                  <p:childTnLst>
                                    <p:set>
                                      <p:cBhvr>
                                        <p:cTn id="30" dur="1" fill="hold">
                                          <p:stCondLst>
                                            <p:cond delay="0"/>
                                          </p:stCondLst>
                                        </p:cTn>
                                        <p:tgtEl>
                                          <p:spTgt spid="3077">
                                            <p:txEl>
                                              <p:pRg st="1" end="1"/>
                                            </p:txEl>
                                          </p:spTgt>
                                        </p:tgtEl>
                                        <p:attrNameLst>
                                          <p:attrName>style.visibility</p:attrName>
                                        </p:attrNameLst>
                                      </p:cBhvr>
                                      <p:to>
                                        <p:strVal val="visible"/>
                                      </p:to>
                                    </p:set>
                                    <p:anim calcmode="lin" valueType="num">
                                      <p:cBhvr>
                                        <p:cTn id="31" dur="500" fill="hold"/>
                                        <p:tgtEl>
                                          <p:spTgt spid="3077">
                                            <p:txEl>
                                              <p:pRg st="1" end="1"/>
                                            </p:txEl>
                                          </p:spTgt>
                                        </p:tgtEl>
                                        <p:attrNameLst>
                                          <p:attrName>ppt_x</p:attrName>
                                        </p:attrNameLst>
                                      </p:cBhvr>
                                      <p:tavLst>
                                        <p:tav tm="0">
                                          <p:val>
                                            <p:strVal val="#ppt_x+#ppt_w/2"/>
                                          </p:val>
                                        </p:tav>
                                        <p:tav tm="100000">
                                          <p:val>
                                            <p:strVal val="#ppt_x"/>
                                          </p:val>
                                        </p:tav>
                                      </p:tavLst>
                                    </p:anim>
                                    <p:anim calcmode="lin" valueType="num">
                                      <p:cBhvr>
                                        <p:cTn id="32" dur="500" fill="hold"/>
                                        <p:tgtEl>
                                          <p:spTgt spid="3077">
                                            <p:txEl>
                                              <p:pRg st="1" end="1"/>
                                            </p:txEl>
                                          </p:spTgt>
                                        </p:tgtEl>
                                        <p:attrNameLst>
                                          <p:attrName>ppt_y</p:attrName>
                                        </p:attrNameLst>
                                      </p:cBhvr>
                                      <p:tavLst>
                                        <p:tav tm="0">
                                          <p:val>
                                            <p:strVal val="#ppt_y"/>
                                          </p:val>
                                        </p:tav>
                                        <p:tav tm="100000">
                                          <p:val>
                                            <p:strVal val="#ppt_y"/>
                                          </p:val>
                                        </p:tav>
                                      </p:tavLst>
                                    </p:anim>
                                    <p:anim calcmode="lin" valueType="num">
                                      <p:cBhvr>
                                        <p:cTn id="33" dur="500" fill="hold"/>
                                        <p:tgtEl>
                                          <p:spTgt spid="3077">
                                            <p:txEl>
                                              <p:pRg st="1" end="1"/>
                                            </p:txEl>
                                          </p:spTgt>
                                        </p:tgtEl>
                                        <p:attrNameLst>
                                          <p:attrName>ppt_w</p:attrName>
                                        </p:attrNameLst>
                                      </p:cBhvr>
                                      <p:tavLst>
                                        <p:tav tm="0">
                                          <p:val>
                                            <p:fltVal val="0"/>
                                          </p:val>
                                        </p:tav>
                                        <p:tav tm="100000">
                                          <p:val>
                                            <p:strVal val="#ppt_w"/>
                                          </p:val>
                                        </p:tav>
                                      </p:tavLst>
                                    </p:anim>
                                    <p:anim calcmode="lin" valueType="num">
                                      <p:cBhvr>
                                        <p:cTn id="34" dur="500" fill="hold"/>
                                        <p:tgtEl>
                                          <p:spTgt spid="307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42" dur="1000" fill="hold"/>
                                        <p:tgtEl>
                                          <p:spTgt spid="7"/>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7"/>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xit" presetSubtype="4" fill="hold" grpId="1" nodeType="clickEffect">
                                  <p:stCondLst>
                                    <p:cond delay="0"/>
                                  </p:stCondLst>
                                  <p:childTnLst>
                                    <p:anim calcmode="lin" valueType="num">
                                      <p:cBhvr additive="base">
                                        <p:cTn id="50" dur="500"/>
                                        <p:tgtEl>
                                          <p:spTgt spid="7"/>
                                        </p:tgtEl>
                                        <p:attrNameLst>
                                          <p:attrName>ppt_x</p:attrName>
                                        </p:attrNameLst>
                                      </p:cBhvr>
                                      <p:tavLst>
                                        <p:tav tm="0">
                                          <p:val>
                                            <p:strVal val="ppt_x"/>
                                          </p:val>
                                        </p:tav>
                                        <p:tav tm="100000">
                                          <p:val>
                                            <p:strVal val="ppt_x"/>
                                          </p:val>
                                        </p:tav>
                                      </p:tavLst>
                                    </p:anim>
                                    <p:anim calcmode="lin" valueType="num">
                                      <p:cBhvr additive="base">
                                        <p:cTn id="51" dur="500"/>
                                        <p:tgtEl>
                                          <p:spTgt spid="7"/>
                                        </p:tgtEl>
                                        <p:attrNameLst>
                                          <p:attrName>ppt_y</p:attrName>
                                        </p:attrNameLst>
                                      </p:cBhvr>
                                      <p:tavLst>
                                        <p:tav tm="0">
                                          <p:val>
                                            <p:strVal val="ppt_y"/>
                                          </p:val>
                                        </p:tav>
                                        <p:tav tm="100000">
                                          <p:val>
                                            <p:strVal val="1+ppt_h/2"/>
                                          </p:val>
                                        </p:tav>
                                      </p:tavLst>
                                    </p:anim>
                                    <p:set>
                                      <p:cBhvr>
                                        <p:cTn id="52" dur="1" fill="hold">
                                          <p:stCondLst>
                                            <p:cond delay="499"/>
                                          </p:stCondLst>
                                        </p:cTn>
                                        <p:tgtEl>
                                          <p:spTgt spid="7"/>
                                        </p:tgtEl>
                                        <p:attrNameLst>
                                          <p:attrName>style.visibility</p:attrName>
                                        </p:attrNameLst>
                                      </p:cBhvr>
                                      <p:to>
                                        <p:strVal val="hidden"/>
                                      </p:to>
                                    </p:set>
                                  </p:childTnLst>
                                </p:cTn>
                              </p:par>
                              <p:par>
                                <p:cTn id="53" presetID="17" presetClass="entr" presetSubtype="2" fill="hold" grpId="0" nodeType="withEffect">
                                  <p:stCondLst>
                                    <p:cond delay="0"/>
                                  </p:stCondLst>
                                  <p:childTnLst>
                                    <p:set>
                                      <p:cBhvr>
                                        <p:cTn id="54" dur="1" fill="hold">
                                          <p:stCondLst>
                                            <p:cond delay="0"/>
                                          </p:stCondLst>
                                        </p:cTn>
                                        <p:tgtEl>
                                          <p:spTgt spid="3077">
                                            <p:txEl>
                                              <p:pRg st="2" end="2"/>
                                            </p:txEl>
                                          </p:spTgt>
                                        </p:tgtEl>
                                        <p:attrNameLst>
                                          <p:attrName>style.visibility</p:attrName>
                                        </p:attrNameLst>
                                      </p:cBhvr>
                                      <p:to>
                                        <p:strVal val="visible"/>
                                      </p:to>
                                    </p:set>
                                    <p:anim calcmode="lin" valueType="num">
                                      <p:cBhvr>
                                        <p:cTn id="55" dur="500" fill="hold"/>
                                        <p:tgtEl>
                                          <p:spTgt spid="3077">
                                            <p:txEl>
                                              <p:pRg st="2" end="2"/>
                                            </p:txEl>
                                          </p:spTgt>
                                        </p:tgtEl>
                                        <p:attrNameLst>
                                          <p:attrName>ppt_x</p:attrName>
                                        </p:attrNameLst>
                                      </p:cBhvr>
                                      <p:tavLst>
                                        <p:tav tm="0">
                                          <p:val>
                                            <p:strVal val="#ppt_x+#ppt_w/2"/>
                                          </p:val>
                                        </p:tav>
                                        <p:tav tm="100000">
                                          <p:val>
                                            <p:strVal val="#ppt_x"/>
                                          </p:val>
                                        </p:tav>
                                      </p:tavLst>
                                    </p:anim>
                                    <p:anim calcmode="lin" valueType="num">
                                      <p:cBhvr>
                                        <p:cTn id="56" dur="500" fill="hold"/>
                                        <p:tgtEl>
                                          <p:spTgt spid="3077">
                                            <p:txEl>
                                              <p:pRg st="2" end="2"/>
                                            </p:txEl>
                                          </p:spTgt>
                                        </p:tgtEl>
                                        <p:attrNameLst>
                                          <p:attrName>ppt_y</p:attrName>
                                        </p:attrNameLst>
                                      </p:cBhvr>
                                      <p:tavLst>
                                        <p:tav tm="0">
                                          <p:val>
                                            <p:strVal val="#ppt_y"/>
                                          </p:val>
                                        </p:tav>
                                        <p:tav tm="100000">
                                          <p:val>
                                            <p:strVal val="#ppt_y"/>
                                          </p:val>
                                        </p:tav>
                                      </p:tavLst>
                                    </p:anim>
                                    <p:anim calcmode="lin" valueType="num">
                                      <p:cBhvr>
                                        <p:cTn id="57" dur="500" fill="hold"/>
                                        <p:tgtEl>
                                          <p:spTgt spid="3077">
                                            <p:txEl>
                                              <p:pRg st="2" end="2"/>
                                            </p:txEl>
                                          </p:spTgt>
                                        </p:tgtEl>
                                        <p:attrNameLst>
                                          <p:attrName>ppt_w</p:attrName>
                                        </p:attrNameLst>
                                      </p:cBhvr>
                                      <p:tavLst>
                                        <p:tav tm="0">
                                          <p:val>
                                            <p:fltVal val="0"/>
                                          </p:val>
                                        </p:tav>
                                        <p:tav tm="100000">
                                          <p:val>
                                            <p:strVal val="#ppt_w"/>
                                          </p:val>
                                        </p:tav>
                                      </p:tavLst>
                                    </p:anim>
                                    <p:anim calcmode="lin" valueType="num">
                                      <p:cBhvr>
                                        <p:cTn id="58" dur="500" fill="hold"/>
                                        <p:tgtEl>
                                          <p:spTgt spid="307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p:cTn id="63"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66" dur="1000" fill="hold"/>
                                        <p:tgtEl>
                                          <p:spTgt spid="8"/>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uiExpand="1" build="p" autoUpdateAnimBg="0"/>
      <p:bldP spid="6" grpId="0" animBg="1"/>
      <p:bldP spid="6" grpId="1" animBg="1"/>
      <p:bldP spid="7" grpId="0" animBg="1"/>
      <p:bldP spid="7" grpId="1"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Steve Wallace\My Documents\My Pictures\1-1-1\1 aih.jpg"/>
          <p:cNvPicPr>
            <a:picLocks noChangeAspect="1" noChangeArrowheads="1"/>
          </p:cNvPicPr>
          <p:nvPr/>
        </p:nvPicPr>
        <p:blipFill>
          <a:blip r:embed="rId2" cstate="print"/>
          <a:srcRect/>
          <a:stretch>
            <a:fillRect/>
          </a:stretch>
        </p:blipFill>
        <p:spPr bwMode="auto">
          <a:xfrm>
            <a:off x="88900" y="74613"/>
            <a:ext cx="8963025" cy="6708775"/>
          </a:xfrm>
          <a:prstGeom prst="rect">
            <a:avLst/>
          </a:prstGeom>
          <a:noFill/>
          <a:ln w="76200">
            <a:solidFill>
              <a:srgbClr val="C0C0C0"/>
            </a:solidFill>
            <a:miter lim="800000"/>
            <a:headEnd/>
            <a:tailEnd/>
          </a:ln>
        </p:spPr>
      </p:pic>
      <p:sp>
        <p:nvSpPr>
          <p:cNvPr id="10243" name="Text Box 3"/>
          <p:cNvSpPr txBox="1">
            <a:spLocks noChangeArrowheads="1"/>
          </p:cNvSpPr>
          <p:nvPr/>
        </p:nvSpPr>
        <p:spPr bwMode="auto">
          <a:xfrm>
            <a:off x="1447800" y="76200"/>
            <a:ext cx="6324600" cy="579438"/>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3200" b="1">
                <a:solidFill>
                  <a:srgbClr val="FFFF00"/>
                </a:solidFill>
                <a:latin typeface="Arial Black" pitchFamily="34" charset="0"/>
              </a:rPr>
              <a:t>ANGER IN THE HOME</a:t>
            </a:r>
          </a:p>
        </p:txBody>
      </p:sp>
      <p:sp>
        <p:nvSpPr>
          <p:cNvPr id="10246" name="Text Box 6"/>
          <p:cNvSpPr txBox="1">
            <a:spLocks noChangeArrowheads="1"/>
          </p:cNvSpPr>
          <p:nvPr/>
        </p:nvSpPr>
        <p:spPr bwMode="auto">
          <a:xfrm>
            <a:off x="76200" y="754063"/>
            <a:ext cx="8991600" cy="1074737"/>
          </a:xfrm>
          <a:prstGeom prst="rect">
            <a:avLst/>
          </a:prstGeom>
          <a:noFill/>
          <a:ln w="9525">
            <a:noFill/>
            <a:miter lim="800000"/>
            <a:headEnd/>
            <a:tailEnd/>
          </a:ln>
        </p:spPr>
        <p:txBody>
          <a:bodyPr>
            <a:spAutoFit/>
          </a:bodyPr>
          <a:lstStyle/>
          <a:p>
            <a:pPr>
              <a:spcBef>
                <a:spcPct val="30000"/>
              </a:spcBef>
            </a:pPr>
            <a:r>
              <a:rPr lang="en-US" sz="2800" b="1" dirty="0">
                <a:solidFill>
                  <a:srgbClr val="FFFF00"/>
                </a:solidFill>
                <a:latin typeface="Arial" charset="0"/>
              </a:rPr>
              <a:t>II. BIBLE CASES OF SINFUL ANGER IN THE HOME</a:t>
            </a:r>
          </a:p>
          <a:p>
            <a:pPr>
              <a:spcBef>
                <a:spcPct val="30000"/>
              </a:spcBef>
            </a:pPr>
            <a:r>
              <a:rPr lang="en-US" sz="2800" b="1" dirty="0">
                <a:solidFill>
                  <a:srgbClr val="FFFF00"/>
                </a:solidFill>
                <a:latin typeface="Arial" charset="0"/>
              </a:rPr>
              <a:t> A. </a:t>
            </a:r>
            <a:r>
              <a:rPr lang="en-US" sz="2800" b="1" u="sng" dirty="0">
                <a:solidFill>
                  <a:srgbClr val="FFFF00"/>
                </a:solidFill>
                <a:latin typeface="Arial" charset="0"/>
              </a:rPr>
              <a:t>Angry </a:t>
            </a:r>
            <a:r>
              <a:rPr lang="en-US" sz="2800" b="1" u="sng" dirty="0" smtClean="0">
                <a:solidFill>
                  <a:srgbClr val="FFFF00"/>
                </a:solidFill>
                <a:latin typeface="Arial" charset="0"/>
              </a:rPr>
              <a:t>men</a:t>
            </a:r>
            <a:r>
              <a:rPr lang="en-US" sz="2800" b="1" dirty="0" smtClean="0">
                <a:solidFill>
                  <a:srgbClr val="FFFF00"/>
                </a:solidFill>
                <a:latin typeface="Arial" charset="0"/>
              </a:rPr>
              <a:t> </a:t>
            </a:r>
            <a:endParaRPr lang="en-US" sz="2800" b="1" i="1" dirty="0">
              <a:solidFill>
                <a:srgbClr val="FFFF00"/>
              </a:solidFill>
              <a:latin typeface="Arial" charset="0"/>
            </a:endParaRPr>
          </a:p>
        </p:txBody>
      </p:sp>
      <p:sp>
        <p:nvSpPr>
          <p:cNvPr id="5" name="TextBox 4"/>
          <p:cNvSpPr txBox="1"/>
          <p:nvPr/>
        </p:nvSpPr>
        <p:spPr>
          <a:xfrm>
            <a:off x="762000" y="2362200"/>
            <a:ext cx="6781800" cy="954107"/>
          </a:xfrm>
          <a:prstGeom prst="rect">
            <a:avLst/>
          </a:prstGeom>
          <a:solidFill>
            <a:schemeClr val="accent6">
              <a:lumMod val="75000"/>
            </a:schemeClr>
          </a:solidFill>
        </p:spPr>
        <p:txBody>
          <a:bodyPr wrap="square" rtlCol="0">
            <a:spAutoFit/>
          </a:bodyPr>
          <a:lstStyle/>
          <a:p>
            <a:r>
              <a:rPr lang="en-US" sz="2800" b="1" dirty="0" smtClean="0">
                <a:solidFill>
                  <a:schemeClr val="accent5">
                    <a:lumMod val="20000"/>
                    <a:lumOff val="80000"/>
                  </a:schemeClr>
                </a:solidFill>
                <a:latin typeface="+mj-lt"/>
              </a:rPr>
              <a:t>Col. 3:19   Husbands, love your wives and do not be bitter toward them.</a:t>
            </a:r>
            <a:endParaRPr lang="en-US" sz="2800" b="1" dirty="0">
              <a:solidFill>
                <a:schemeClr val="accent5">
                  <a:lumMod val="20000"/>
                  <a:lumOff val="80000"/>
                </a:schemeClr>
              </a:solidFill>
              <a:latin typeface="+mj-lt"/>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0246">
                                            <p:txEl>
                                              <p:pRg st="0" end="0"/>
                                            </p:txEl>
                                          </p:spTgt>
                                        </p:tgtEl>
                                        <p:attrNameLst>
                                          <p:attrName>style.visibility</p:attrName>
                                        </p:attrNameLst>
                                      </p:cBhvr>
                                      <p:to>
                                        <p:strVal val="visible"/>
                                      </p:to>
                                    </p:set>
                                    <p:animEffect transition="in" filter="barn(inVertical)">
                                      <p:cBhvr>
                                        <p:cTn id="7" dur="1000"/>
                                        <p:tgtEl>
                                          <p:spTgt spid="102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246">
                                            <p:txEl>
                                              <p:pRg st="1" end="1"/>
                                            </p:txEl>
                                          </p:spTgt>
                                        </p:tgtEl>
                                        <p:attrNameLst>
                                          <p:attrName>style.visibility</p:attrName>
                                        </p:attrNameLst>
                                      </p:cBhvr>
                                      <p:to>
                                        <p:strVal val="visible"/>
                                      </p:to>
                                    </p:set>
                                    <p:animEffect transition="in" filter="barn(inVertical)">
                                      <p:cBhvr>
                                        <p:cTn id="12" dur="1000"/>
                                        <p:tgtEl>
                                          <p:spTgt spid="102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8" presetClass="entr" presetSubtype="0" accel="10000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strVal val="#ppt_w*2.5"/>
                                          </p:val>
                                        </p:tav>
                                        <p:tav tm="100000">
                                          <p:val>
                                            <p:strVal val="#ppt_w"/>
                                          </p:val>
                                        </p:tav>
                                      </p:tavLst>
                                    </p:anim>
                                    <p:anim calcmode="lin" valueType="num">
                                      <p:cBhvr>
                                        <p:cTn id="18" dur="500" fill="hold"/>
                                        <p:tgtEl>
                                          <p:spTgt spid="5"/>
                                        </p:tgtEl>
                                        <p:attrNameLst>
                                          <p:attrName>ppt_h</p:attrName>
                                        </p:attrNameLst>
                                      </p:cBhvr>
                                      <p:tavLst>
                                        <p:tav tm="0">
                                          <p:val>
                                            <p:strVal val="#ppt_h*0.01"/>
                                          </p:val>
                                        </p:tav>
                                        <p:tav tm="100000">
                                          <p:val>
                                            <p:strVal val="#ppt_h"/>
                                          </p:val>
                                        </p:tav>
                                      </p:tavLst>
                                    </p:anim>
                                    <p:anim calcmode="lin" valueType="num">
                                      <p:cBhvr>
                                        <p:cTn id="19" dur="500" fill="hold"/>
                                        <p:tgtEl>
                                          <p:spTgt spid="5"/>
                                        </p:tgtEl>
                                        <p:attrNameLst>
                                          <p:attrName>ppt_x</p:attrName>
                                        </p:attrNameLst>
                                      </p:cBhvr>
                                      <p:tavLst>
                                        <p:tav tm="0">
                                          <p:val>
                                            <p:strVal val="#ppt_x"/>
                                          </p:val>
                                        </p:tav>
                                        <p:tav tm="100000">
                                          <p:val>
                                            <p:strVal val="#ppt_x"/>
                                          </p:val>
                                        </p:tav>
                                      </p:tavLst>
                                    </p:anim>
                                    <p:anim calcmode="lin" valueType="num">
                                      <p:cBhvr>
                                        <p:cTn id="20" dur="500" fill="hold"/>
                                        <p:tgtEl>
                                          <p:spTgt spid="5"/>
                                        </p:tgtEl>
                                        <p:attrNameLst>
                                          <p:attrName>ppt_y</p:attrName>
                                        </p:attrNameLst>
                                      </p:cBhvr>
                                      <p:tavLst>
                                        <p:tav tm="0">
                                          <p:val>
                                            <p:strVal val="#ppt_h+1"/>
                                          </p:val>
                                        </p:tav>
                                        <p:tav tm="100000">
                                          <p:val>
                                            <p:strVal val="#ppt_y"/>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uiExpand="1" build="p" autoUpdateAnimBg="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C0C0"/>
            </a:gs>
            <a:gs pos="50000">
              <a:srgbClr val="FFFF00"/>
            </a:gs>
            <a:gs pos="100000">
              <a:srgbClr val="C0C0C0"/>
            </a:gs>
          </a:gsLst>
          <a:lin ang="2700000" scaled="1"/>
        </a:gradFill>
        <a:effectLst/>
      </p:bgPr>
    </p:bg>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304800"/>
            <a:ext cx="9144000" cy="5638800"/>
          </a:xfrm>
          <a:prstGeom prst="rect">
            <a:avLst/>
          </a:prstGeom>
          <a:noFill/>
          <a:ln w="9525">
            <a:noFill/>
            <a:miter lim="800000"/>
            <a:headEnd/>
            <a:tailEnd/>
          </a:ln>
        </p:spPr>
        <p:txBody>
          <a:bodyPr>
            <a:spAutoFit/>
          </a:bodyPr>
          <a:lstStyle/>
          <a:p>
            <a:pPr algn="ctr"/>
            <a:r>
              <a:rPr lang="en-US" sz="3600" b="1" u="sng" dirty="0">
                <a:solidFill>
                  <a:schemeClr val="accent6">
                    <a:lumMod val="75000"/>
                  </a:schemeClr>
                </a:solidFill>
                <a:latin typeface="Arial Black" pitchFamily="34" charset="0"/>
              </a:rPr>
              <a:t>Angry Men: Bitter with Wives</a:t>
            </a:r>
            <a:br>
              <a:rPr lang="en-US" sz="3600" b="1" u="sng" dirty="0">
                <a:solidFill>
                  <a:schemeClr val="accent6">
                    <a:lumMod val="75000"/>
                  </a:schemeClr>
                </a:solidFill>
                <a:latin typeface="Arial Black" pitchFamily="34" charset="0"/>
              </a:rPr>
            </a:br>
            <a:r>
              <a:rPr lang="en-US" sz="3600" b="1" u="sng" dirty="0">
                <a:solidFill>
                  <a:schemeClr val="accent6">
                    <a:lumMod val="75000"/>
                  </a:schemeClr>
                </a:solidFill>
                <a:latin typeface="Arial Black" pitchFamily="34" charset="0"/>
              </a:rPr>
              <a:t>(</a:t>
            </a:r>
            <a:r>
              <a:rPr lang="en-US" sz="3600" b="1" i="1" u="sng" dirty="0">
                <a:solidFill>
                  <a:schemeClr val="accent6">
                    <a:lumMod val="75000"/>
                  </a:schemeClr>
                </a:solidFill>
                <a:latin typeface="Arial Black" pitchFamily="34" charset="0"/>
              </a:rPr>
              <a:t>Col. 3:19</a:t>
            </a:r>
            <a:r>
              <a:rPr lang="en-US" sz="3600" b="1" u="sng" dirty="0">
                <a:solidFill>
                  <a:schemeClr val="accent6">
                    <a:lumMod val="75000"/>
                  </a:schemeClr>
                </a:solidFill>
                <a:latin typeface="Arial Black" pitchFamily="34" charset="0"/>
              </a:rPr>
              <a:t>)</a:t>
            </a:r>
            <a:endParaRPr lang="en-US" sz="3600" b="1" i="1" u="sng" dirty="0">
              <a:solidFill>
                <a:schemeClr val="accent6">
                  <a:lumMod val="75000"/>
                </a:schemeClr>
              </a:solidFill>
              <a:latin typeface="Arial Black" pitchFamily="34" charset="0"/>
            </a:endParaRPr>
          </a:p>
          <a:p>
            <a:pPr algn="ctr"/>
            <a:endParaRPr lang="en-US" sz="3600" b="1" i="1" dirty="0">
              <a:solidFill>
                <a:schemeClr val="accent6">
                  <a:lumMod val="75000"/>
                </a:schemeClr>
              </a:solidFill>
              <a:latin typeface="Arial Black" pitchFamily="34" charset="0"/>
            </a:endParaRPr>
          </a:p>
          <a:p>
            <a:pPr>
              <a:buClr>
                <a:schemeClr val="tx1"/>
              </a:buClr>
              <a:buSzPct val="120000"/>
              <a:buFont typeface="Monotype Sorts" pitchFamily="2" charset="2"/>
              <a:buChar char="u"/>
            </a:pPr>
            <a:r>
              <a:rPr lang="en-US" sz="3200" b="1" dirty="0">
                <a:solidFill>
                  <a:schemeClr val="accent6">
                    <a:lumMod val="75000"/>
                  </a:schemeClr>
                </a:solidFill>
                <a:latin typeface="Arial" charset="0"/>
              </a:rPr>
              <a:t> Bitter, “to embitter, exasperate, i.e. render </a:t>
            </a:r>
            <a:r>
              <a:rPr lang="en-US" sz="3200" b="1" u="sng" dirty="0">
                <a:solidFill>
                  <a:schemeClr val="accent6">
                    <a:lumMod val="75000"/>
                  </a:schemeClr>
                </a:solidFill>
                <a:latin typeface="Arial" charset="0"/>
              </a:rPr>
              <a:t>angry</a:t>
            </a:r>
            <a:r>
              <a:rPr lang="en-US" sz="3200" b="1" dirty="0">
                <a:solidFill>
                  <a:schemeClr val="accent6">
                    <a:lumMod val="75000"/>
                  </a:schemeClr>
                </a:solidFill>
                <a:latin typeface="Arial" charset="0"/>
              </a:rPr>
              <a:t>, indignant; pass. </a:t>
            </a:r>
            <a:r>
              <a:rPr lang="en-US" sz="3200" b="1" i="1" dirty="0">
                <a:solidFill>
                  <a:schemeClr val="accent6">
                    <a:lumMod val="75000"/>
                  </a:schemeClr>
                </a:solidFill>
                <a:latin typeface="Arial" charset="0"/>
              </a:rPr>
              <a:t>to be embittered, irritated”</a:t>
            </a:r>
            <a:r>
              <a:rPr lang="en-US" sz="3200" b="1" dirty="0">
                <a:solidFill>
                  <a:schemeClr val="accent6">
                    <a:lumMod val="75000"/>
                  </a:schemeClr>
                </a:solidFill>
                <a:latin typeface="Arial" charset="0"/>
              </a:rPr>
              <a:t> (</a:t>
            </a:r>
            <a:r>
              <a:rPr lang="en-US" sz="3200" b="1" i="1" dirty="0">
                <a:solidFill>
                  <a:schemeClr val="accent6">
                    <a:lumMod val="75000"/>
                  </a:schemeClr>
                </a:solidFill>
                <a:latin typeface="Arial" charset="0"/>
              </a:rPr>
              <a:t>Thayer,</a:t>
            </a:r>
            <a:r>
              <a:rPr lang="en-US" sz="3200" b="1" dirty="0">
                <a:solidFill>
                  <a:schemeClr val="accent6">
                    <a:lumMod val="75000"/>
                  </a:schemeClr>
                </a:solidFill>
                <a:latin typeface="Arial" charset="0"/>
              </a:rPr>
              <a:t> p. 509)</a:t>
            </a:r>
          </a:p>
          <a:p>
            <a:pPr>
              <a:buClr>
                <a:schemeClr val="tx1"/>
              </a:buClr>
              <a:buSzPct val="120000"/>
              <a:buFont typeface="Monotype Sorts" pitchFamily="2" charset="2"/>
              <a:buChar char="u"/>
            </a:pPr>
            <a:endParaRPr lang="en-US" sz="3200" b="1" dirty="0">
              <a:solidFill>
                <a:schemeClr val="accent6">
                  <a:lumMod val="75000"/>
                </a:schemeClr>
              </a:solidFill>
              <a:latin typeface="Arial" charset="0"/>
            </a:endParaRPr>
          </a:p>
          <a:p>
            <a:pPr>
              <a:buClr>
                <a:schemeClr val="tx1"/>
              </a:buClr>
              <a:buSzPct val="120000"/>
              <a:buFont typeface="Monotype Sorts" pitchFamily="2" charset="2"/>
              <a:buChar char="u"/>
            </a:pPr>
            <a:r>
              <a:rPr lang="en-US" sz="3200" b="1" dirty="0">
                <a:solidFill>
                  <a:schemeClr val="accent6">
                    <a:lumMod val="75000"/>
                  </a:schemeClr>
                </a:solidFill>
                <a:latin typeface="Arial" charset="0"/>
              </a:rPr>
              <a:t> Bitterness, “an </a:t>
            </a:r>
            <a:r>
              <a:rPr lang="en-US" sz="3200" b="1" u="sng" dirty="0">
                <a:solidFill>
                  <a:schemeClr val="accent6">
                    <a:lumMod val="75000"/>
                  </a:schemeClr>
                </a:solidFill>
                <a:latin typeface="Arial" charset="0"/>
              </a:rPr>
              <a:t>ill-tempered</a:t>
            </a:r>
            <a:r>
              <a:rPr lang="en-US" sz="3200" b="1" dirty="0">
                <a:solidFill>
                  <a:schemeClr val="accent6">
                    <a:lumMod val="75000"/>
                  </a:schemeClr>
                </a:solidFill>
                <a:latin typeface="Arial" charset="0"/>
              </a:rPr>
              <a:t> and offensive disposition” (answers.com)</a:t>
            </a:r>
          </a:p>
          <a:p>
            <a:pPr>
              <a:buClr>
                <a:schemeClr val="tx1"/>
              </a:buClr>
              <a:buSzPct val="120000"/>
              <a:buFont typeface="Monotype Sorts" pitchFamily="2" charset="2"/>
              <a:buChar char="u"/>
            </a:pPr>
            <a:endParaRPr lang="en-US" sz="3200" b="1" dirty="0">
              <a:solidFill>
                <a:schemeClr val="accent6">
                  <a:lumMod val="75000"/>
                </a:schemeClr>
              </a:solidFill>
              <a:latin typeface="Arial" charset="0"/>
            </a:endParaRPr>
          </a:p>
          <a:p>
            <a:pPr>
              <a:buClr>
                <a:schemeClr val="tx1"/>
              </a:buClr>
              <a:buSzPct val="120000"/>
              <a:buFont typeface="Monotype Sorts" pitchFamily="2" charset="2"/>
              <a:buChar char="u"/>
            </a:pPr>
            <a:r>
              <a:rPr lang="en-US" sz="3200" b="1" dirty="0">
                <a:solidFill>
                  <a:schemeClr val="accent6">
                    <a:lumMod val="75000"/>
                  </a:schemeClr>
                </a:solidFill>
                <a:latin typeface="Arial" charset="0"/>
              </a:rPr>
              <a:t> Bitter, </a:t>
            </a:r>
            <a:r>
              <a:rPr lang="en-US" sz="3200" b="1" i="1" dirty="0">
                <a:solidFill>
                  <a:schemeClr val="accent6">
                    <a:lumMod val="75000"/>
                  </a:schemeClr>
                </a:solidFill>
                <a:latin typeface="Arial" charset="0"/>
              </a:rPr>
              <a:t>adj.,</a:t>
            </a:r>
            <a:r>
              <a:rPr lang="en-US" sz="3200" b="1" dirty="0">
                <a:solidFill>
                  <a:schemeClr val="accent6">
                    <a:lumMod val="75000"/>
                  </a:schemeClr>
                </a:solidFill>
                <a:latin typeface="Arial" charset="0"/>
              </a:rPr>
              <a:t> “</a:t>
            </a:r>
            <a:r>
              <a:rPr lang="en-US" sz="3200" b="1" u="sng" dirty="0">
                <a:solidFill>
                  <a:schemeClr val="accent6">
                    <a:lumMod val="75000"/>
                  </a:schemeClr>
                </a:solidFill>
                <a:latin typeface="Arial" charset="0"/>
              </a:rPr>
              <a:t>hostile</a:t>
            </a:r>
            <a:r>
              <a:rPr lang="en-US" sz="3200" b="1" dirty="0">
                <a:solidFill>
                  <a:schemeClr val="accent6">
                    <a:lumMod val="75000"/>
                  </a:schemeClr>
                </a:solidFill>
                <a:latin typeface="Arial" charset="0"/>
              </a:rPr>
              <a:t>, nasty” (answers.com)</a:t>
            </a:r>
          </a:p>
        </p:txBody>
      </p:sp>
    </p:spTree>
  </p:cSld>
  <p:clrMapOvr>
    <a:masterClrMapping/>
  </p:clrMapOvr>
  <p:transition spd="slow">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Steve Wallace\My Documents\My Pictures\1-1-1\1 aih.jpg"/>
          <p:cNvPicPr>
            <a:picLocks noChangeAspect="1" noChangeArrowheads="1"/>
          </p:cNvPicPr>
          <p:nvPr/>
        </p:nvPicPr>
        <p:blipFill>
          <a:blip r:embed="rId2" cstate="print"/>
          <a:srcRect/>
          <a:stretch>
            <a:fillRect/>
          </a:stretch>
        </p:blipFill>
        <p:spPr bwMode="auto">
          <a:xfrm>
            <a:off x="88900" y="74613"/>
            <a:ext cx="8963025" cy="6708775"/>
          </a:xfrm>
          <a:prstGeom prst="rect">
            <a:avLst/>
          </a:prstGeom>
          <a:noFill/>
          <a:ln w="76200">
            <a:solidFill>
              <a:srgbClr val="C0C0C0"/>
            </a:solidFill>
            <a:miter lim="800000"/>
            <a:headEnd/>
            <a:tailEnd/>
          </a:ln>
        </p:spPr>
      </p:pic>
      <p:sp>
        <p:nvSpPr>
          <p:cNvPr id="10243" name="Text Box 3"/>
          <p:cNvSpPr txBox="1">
            <a:spLocks noChangeArrowheads="1"/>
          </p:cNvSpPr>
          <p:nvPr/>
        </p:nvSpPr>
        <p:spPr bwMode="auto">
          <a:xfrm>
            <a:off x="1447800" y="76200"/>
            <a:ext cx="6324600" cy="579438"/>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3200" b="1" dirty="0" smtClean="0">
                <a:solidFill>
                  <a:srgbClr val="FFFF00"/>
                </a:solidFill>
                <a:latin typeface="Arial Black" pitchFamily="34" charset="0"/>
              </a:rPr>
              <a:t>ANGER AT CHILDREN</a:t>
            </a:r>
            <a:endParaRPr lang="en-US" sz="3200" b="1" dirty="0">
              <a:solidFill>
                <a:srgbClr val="FFFF00"/>
              </a:solidFill>
              <a:latin typeface="Arial Black" pitchFamily="34" charset="0"/>
            </a:endParaRPr>
          </a:p>
        </p:txBody>
      </p:sp>
      <p:sp>
        <p:nvSpPr>
          <p:cNvPr id="6" name="TextBox 5"/>
          <p:cNvSpPr txBox="1"/>
          <p:nvPr/>
        </p:nvSpPr>
        <p:spPr>
          <a:xfrm>
            <a:off x="228600" y="762000"/>
            <a:ext cx="8686800" cy="5632311"/>
          </a:xfrm>
          <a:prstGeom prst="rect">
            <a:avLst/>
          </a:prstGeom>
          <a:solidFill>
            <a:schemeClr val="accent1">
              <a:lumMod val="20000"/>
              <a:lumOff val="80000"/>
            </a:schemeClr>
          </a:solidFill>
        </p:spPr>
        <p:txBody>
          <a:bodyPr wrap="square" rtlCol="0">
            <a:spAutoFit/>
          </a:bodyPr>
          <a:lstStyle/>
          <a:p>
            <a:r>
              <a:rPr lang="en-US" b="1" dirty="0" smtClean="0">
                <a:latin typeface="+mj-lt"/>
              </a:rPr>
              <a:t>1 Sam. 20:30  Then Saul's anger was aroused against Jonathan, and he said to him, "You son of a perverse, rebellious woman! Do I not know that you have chosen the son of Jesse to your own shame and to the shame of your mother's nakedness?  31 "For as long as the son of Jesse lives on the earth, you shall not be established, nor your kingdom. Now therefore, send and bring him to me, for he shall surely die.”  32 And Jonathan answered Saul his father, and said to him, "Why should he be killed? What has he done?”  33 Then Saul cast a spear at him to kill him, by which Jonathan knew that it was determined by his father to kill David.  34 So Jonathan arose from the table in fierce anger, and ate no food the second day of the month, for he was grieved for David, because his father had treated him shamefully.</a:t>
            </a:r>
            <a:endParaRPr lang="en-US" b="1" dirty="0">
              <a:latin typeface="+mj-lt"/>
            </a:endParaRPr>
          </a:p>
        </p:txBody>
      </p:sp>
    </p:spTree>
  </p:cSld>
  <p:clrMapOvr>
    <a:masterClrMapping/>
  </p:clrMapOvr>
  <p:transition spd="slow">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C0C0"/>
            </a:gs>
            <a:gs pos="50000">
              <a:srgbClr val="FFFF00"/>
            </a:gs>
            <a:gs pos="100000">
              <a:srgbClr val="C0C0C0"/>
            </a:gs>
          </a:gsLst>
          <a:lin ang="2700000" scaled="1"/>
        </a:gradFill>
        <a:effectLst/>
      </p:bgPr>
    </p:bg>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1128713"/>
          </a:xfrm>
          <a:prstGeom prst="rect">
            <a:avLst/>
          </a:prstGeom>
          <a:noFill/>
          <a:ln w="9525">
            <a:noFill/>
            <a:miter lim="800000"/>
            <a:headEnd/>
            <a:tailEnd/>
          </a:ln>
        </p:spPr>
        <p:txBody>
          <a:bodyPr>
            <a:spAutoFit/>
          </a:bodyPr>
          <a:lstStyle/>
          <a:p>
            <a:pPr algn="ctr"/>
            <a:r>
              <a:rPr lang="en-US" sz="3600" b="1" u="sng">
                <a:solidFill>
                  <a:srgbClr val="0000FF"/>
                </a:solidFill>
                <a:latin typeface="Arial Black" pitchFamily="34" charset="0"/>
              </a:rPr>
              <a:t>Angry Men: Angry with Children </a:t>
            </a:r>
          </a:p>
          <a:p>
            <a:pPr algn="ctr"/>
            <a:r>
              <a:rPr lang="en-US" sz="3200" b="1" i="1" u="sng">
                <a:solidFill>
                  <a:srgbClr val="0000FF"/>
                </a:solidFill>
                <a:latin typeface="Arial Black" pitchFamily="34" charset="0"/>
              </a:rPr>
              <a:t>(1 Sam. 20:30-34)</a:t>
            </a:r>
            <a:endParaRPr lang="en-US" sz="3200" b="1">
              <a:solidFill>
                <a:srgbClr val="0000FF"/>
              </a:solidFill>
              <a:latin typeface="Arial" charset="0"/>
            </a:endParaRPr>
          </a:p>
        </p:txBody>
      </p:sp>
      <p:sp>
        <p:nvSpPr>
          <p:cNvPr id="8195" name="Text Box 3"/>
          <p:cNvSpPr txBox="1">
            <a:spLocks noChangeArrowheads="1"/>
          </p:cNvSpPr>
          <p:nvPr/>
        </p:nvSpPr>
        <p:spPr bwMode="auto">
          <a:xfrm>
            <a:off x="0" y="1219200"/>
            <a:ext cx="9144000" cy="5349875"/>
          </a:xfrm>
          <a:prstGeom prst="rect">
            <a:avLst/>
          </a:prstGeom>
          <a:noFill/>
          <a:ln w="9525">
            <a:noFill/>
            <a:miter lim="800000"/>
            <a:headEnd/>
            <a:tailEnd/>
          </a:ln>
        </p:spPr>
        <p:txBody>
          <a:bodyPr>
            <a:spAutoFit/>
          </a:bodyPr>
          <a:lstStyle/>
          <a:p>
            <a:pPr>
              <a:spcBef>
                <a:spcPct val="25000"/>
              </a:spcBef>
            </a:pPr>
            <a:r>
              <a:rPr lang="en-US" sz="3000" b="1" u="sng" dirty="0">
                <a:solidFill>
                  <a:srgbClr val="0000FF"/>
                </a:solidFill>
                <a:latin typeface="Arial" charset="0"/>
              </a:rPr>
              <a:t>Things Saul did in Anger: </a:t>
            </a:r>
          </a:p>
          <a:p>
            <a:pPr>
              <a:spcBef>
                <a:spcPct val="25000"/>
              </a:spcBef>
              <a:buClr>
                <a:schemeClr val="accent1">
                  <a:lumMod val="50000"/>
                </a:schemeClr>
              </a:buClr>
              <a:buSzPct val="115000"/>
              <a:buFont typeface="Wingdings" pitchFamily="2" charset="2"/>
              <a:buChar char="q"/>
            </a:pPr>
            <a:r>
              <a:rPr lang="en-US" sz="3000" b="1" dirty="0">
                <a:solidFill>
                  <a:srgbClr val="0000FF"/>
                </a:solidFill>
                <a:latin typeface="Arial" charset="0"/>
              </a:rPr>
              <a:t> Insults Jonathan (30)</a:t>
            </a:r>
          </a:p>
          <a:p>
            <a:pPr>
              <a:spcBef>
                <a:spcPct val="25000"/>
              </a:spcBef>
              <a:buClr>
                <a:schemeClr val="accent1">
                  <a:lumMod val="50000"/>
                </a:schemeClr>
              </a:buClr>
              <a:buSzPct val="115000"/>
              <a:buFont typeface="Wingdings" pitchFamily="2" charset="2"/>
              <a:buChar char="q"/>
            </a:pPr>
            <a:r>
              <a:rPr lang="en-US" sz="3000" b="1" dirty="0">
                <a:solidFill>
                  <a:srgbClr val="0000FF"/>
                </a:solidFill>
                <a:latin typeface="Arial" charset="0"/>
              </a:rPr>
              <a:t> Tries to make Jonathan feel ashamed when he </a:t>
            </a:r>
            <a:r>
              <a:rPr lang="en-US" sz="3000" b="1" dirty="0" smtClean="0">
                <a:solidFill>
                  <a:srgbClr val="0000FF"/>
                </a:solidFill>
                <a:latin typeface="Arial" charset="0"/>
              </a:rPr>
              <a:t/>
            </a:r>
            <a:br>
              <a:rPr lang="en-US" sz="3000" b="1" dirty="0" smtClean="0">
                <a:solidFill>
                  <a:srgbClr val="0000FF"/>
                </a:solidFill>
                <a:latin typeface="Arial" charset="0"/>
              </a:rPr>
            </a:br>
            <a:r>
              <a:rPr lang="en-US" sz="3000" b="1" dirty="0" smtClean="0">
                <a:solidFill>
                  <a:srgbClr val="0000FF"/>
                </a:solidFill>
                <a:latin typeface="Arial" charset="0"/>
              </a:rPr>
              <a:t>      is </a:t>
            </a:r>
            <a:r>
              <a:rPr lang="en-US" sz="3000" b="1" dirty="0">
                <a:solidFill>
                  <a:srgbClr val="0000FF"/>
                </a:solidFill>
                <a:latin typeface="Arial" charset="0"/>
              </a:rPr>
              <a:t>acting righteously (30)</a:t>
            </a:r>
          </a:p>
          <a:p>
            <a:pPr>
              <a:spcBef>
                <a:spcPct val="25000"/>
              </a:spcBef>
              <a:buClr>
                <a:schemeClr val="accent1">
                  <a:lumMod val="50000"/>
                </a:schemeClr>
              </a:buClr>
              <a:buSzPct val="115000"/>
              <a:buFont typeface="Wingdings" pitchFamily="2" charset="2"/>
              <a:buChar char="q"/>
            </a:pPr>
            <a:r>
              <a:rPr lang="en-US" sz="3000" b="1" dirty="0">
                <a:solidFill>
                  <a:srgbClr val="0000FF"/>
                </a:solidFill>
                <a:latin typeface="Arial" charset="0"/>
              </a:rPr>
              <a:t> Tries to influence Jonathan by appealing to </a:t>
            </a:r>
            <a:r>
              <a:rPr lang="en-US" sz="3000" b="1" dirty="0" smtClean="0">
                <a:solidFill>
                  <a:srgbClr val="0000FF"/>
                </a:solidFill>
                <a:latin typeface="Arial" charset="0"/>
              </a:rPr>
              <a:t/>
            </a:r>
            <a:br>
              <a:rPr lang="en-US" sz="3000" b="1" dirty="0" smtClean="0">
                <a:solidFill>
                  <a:srgbClr val="0000FF"/>
                </a:solidFill>
                <a:latin typeface="Arial" charset="0"/>
              </a:rPr>
            </a:br>
            <a:r>
              <a:rPr lang="en-US" sz="3000" b="1" dirty="0" smtClean="0">
                <a:solidFill>
                  <a:srgbClr val="0000FF"/>
                </a:solidFill>
                <a:latin typeface="Arial" charset="0"/>
              </a:rPr>
              <a:t>     greed </a:t>
            </a:r>
            <a:r>
              <a:rPr lang="en-US" sz="3000" b="1" dirty="0">
                <a:solidFill>
                  <a:srgbClr val="0000FF"/>
                </a:solidFill>
                <a:latin typeface="Arial" charset="0"/>
              </a:rPr>
              <a:t>(31)</a:t>
            </a:r>
          </a:p>
          <a:p>
            <a:pPr>
              <a:spcBef>
                <a:spcPct val="25000"/>
              </a:spcBef>
              <a:buClr>
                <a:schemeClr val="accent1">
                  <a:lumMod val="50000"/>
                </a:schemeClr>
              </a:buClr>
              <a:buSzPct val="115000"/>
              <a:buFont typeface="Wingdings" pitchFamily="2" charset="2"/>
              <a:buChar char="q"/>
            </a:pPr>
            <a:r>
              <a:rPr lang="en-US" sz="3000" b="1" dirty="0">
                <a:solidFill>
                  <a:srgbClr val="0000FF"/>
                </a:solidFill>
                <a:latin typeface="Arial" charset="0"/>
              </a:rPr>
              <a:t> Speaks in direct disobedience </a:t>
            </a:r>
            <a:r>
              <a:rPr lang="en-US" sz="3000" b="1" dirty="0" smtClean="0">
                <a:solidFill>
                  <a:srgbClr val="0000FF"/>
                </a:solidFill>
                <a:latin typeface="Arial" charset="0"/>
              </a:rPr>
              <a:t>of </a:t>
            </a:r>
            <a:r>
              <a:rPr lang="en-US" sz="3000" b="1" dirty="0">
                <a:solidFill>
                  <a:srgbClr val="0000FF"/>
                </a:solidFill>
                <a:latin typeface="Arial" charset="0"/>
              </a:rPr>
              <a:t>the Law of </a:t>
            </a:r>
            <a:r>
              <a:rPr lang="en-US" sz="3000" b="1" dirty="0" smtClean="0">
                <a:solidFill>
                  <a:srgbClr val="0000FF"/>
                </a:solidFill>
                <a:latin typeface="Arial" charset="0"/>
              </a:rPr>
              <a:t/>
            </a:r>
            <a:br>
              <a:rPr lang="en-US" sz="3000" b="1" dirty="0" smtClean="0">
                <a:solidFill>
                  <a:srgbClr val="0000FF"/>
                </a:solidFill>
                <a:latin typeface="Arial" charset="0"/>
              </a:rPr>
            </a:br>
            <a:r>
              <a:rPr lang="en-US" sz="3000" b="1" dirty="0" smtClean="0">
                <a:solidFill>
                  <a:srgbClr val="0000FF"/>
                </a:solidFill>
                <a:latin typeface="Arial" charset="0"/>
              </a:rPr>
              <a:t>     God </a:t>
            </a:r>
            <a:r>
              <a:rPr lang="en-US" sz="3000" b="1" dirty="0">
                <a:solidFill>
                  <a:srgbClr val="0000FF"/>
                </a:solidFill>
                <a:latin typeface="Arial" charset="0"/>
              </a:rPr>
              <a:t>(32)</a:t>
            </a:r>
          </a:p>
          <a:p>
            <a:pPr>
              <a:spcBef>
                <a:spcPct val="25000"/>
              </a:spcBef>
              <a:buClr>
                <a:schemeClr val="accent1">
                  <a:lumMod val="50000"/>
                </a:schemeClr>
              </a:buClr>
              <a:buSzPct val="115000"/>
              <a:buFont typeface="Wingdings" pitchFamily="2" charset="2"/>
              <a:buChar char="q"/>
            </a:pPr>
            <a:r>
              <a:rPr lang="en-US" sz="3000" b="1" dirty="0">
                <a:solidFill>
                  <a:srgbClr val="0000FF"/>
                </a:solidFill>
                <a:latin typeface="Arial" charset="0"/>
              </a:rPr>
              <a:t> Refused to listen to the voice of reason (32-33)</a:t>
            </a:r>
          </a:p>
          <a:p>
            <a:pPr>
              <a:spcBef>
                <a:spcPct val="25000"/>
              </a:spcBef>
              <a:buClr>
                <a:schemeClr val="accent1">
                  <a:lumMod val="50000"/>
                </a:schemeClr>
              </a:buClr>
              <a:buSzPct val="115000"/>
              <a:buFont typeface="Wingdings" pitchFamily="2" charset="2"/>
              <a:buChar char="q"/>
            </a:pPr>
            <a:r>
              <a:rPr lang="en-US" sz="3000" b="1" dirty="0">
                <a:solidFill>
                  <a:srgbClr val="0000FF"/>
                </a:solidFill>
                <a:latin typeface="Arial" charset="0"/>
              </a:rPr>
              <a:t> Resorts to physical violence (33)</a:t>
            </a:r>
            <a:endParaRPr lang="en-US" sz="3000" b="1" dirty="0">
              <a:solidFill>
                <a:srgbClr val="0000FF"/>
              </a:solidFill>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arn(outVertical)">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arn(outVertical)">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barn(outVertical)">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barn(outVertical)">
                                      <p:cBhvr>
                                        <p:cTn id="22" dur="5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barn(outVertical)">
                                      <p:cBhvr>
                                        <p:cTn id="27" dur="500"/>
                                        <p:tgtEl>
                                          <p:spTgt spid="81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Effect transition="in" filter="barn(outVertical)">
                                      <p:cBhvr>
                                        <p:cTn id="32" dur="500"/>
                                        <p:tgtEl>
                                          <p:spTgt spid="81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grpId="0" nodeType="clickEffect">
                                  <p:stCondLst>
                                    <p:cond delay="0"/>
                                  </p:stCondLst>
                                  <p:childTnLst>
                                    <p:set>
                                      <p:cBhvr>
                                        <p:cTn id="36" dur="1" fill="hold">
                                          <p:stCondLst>
                                            <p:cond delay="0"/>
                                          </p:stCondLst>
                                        </p:cTn>
                                        <p:tgtEl>
                                          <p:spTgt spid="8195">
                                            <p:txEl>
                                              <p:pRg st="6" end="6"/>
                                            </p:txEl>
                                          </p:spTgt>
                                        </p:tgtEl>
                                        <p:attrNameLst>
                                          <p:attrName>style.visibility</p:attrName>
                                        </p:attrNameLst>
                                      </p:cBhvr>
                                      <p:to>
                                        <p:strVal val="visible"/>
                                      </p:to>
                                    </p:set>
                                    <p:animEffect transition="in" filter="barn(outVertical)">
                                      <p:cBhvr>
                                        <p:cTn id="37"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Documents and Settings\Steve Wallace\My Documents\My Pictures\1-1-1\1 aih.jpg"/>
          <p:cNvPicPr>
            <a:picLocks noChangeAspect="1" noChangeArrowheads="1"/>
          </p:cNvPicPr>
          <p:nvPr/>
        </p:nvPicPr>
        <p:blipFill>
          <a:blip r:embed="rId2" cstate="print"/>
          <a:srcRect/>
          <a:stretch>
            <a:fillRect/>
          </a:stretch>
        </p:blipFill>
        <p:spPr bwMode="auto">
          <a:xfrm>
            <a:off x="88900" y="74613"/>
            <a:ext cx="8963025" cy="6708775"/>
          </a:xfrm>
          <a:prstGeom prst="rect">
            <a:avLst/>
          </a:prstGeom>
          <a:noFill/>
          <a:ln w="76200">
            <a:solidFill>
              <a:srgbClr val="C0C0C0"/>
            </a:solidFill>
            <a:miter lim="800000"/>
            <a:headEnd/>
            <a:tailEnd/>
          </a:ln>
        </p:spPr>
      </p:pic>
      <p:sp>
        <p:nvSpPr>
          <p:cNvPr id="11267" name="Text Box 3"/>
          <p:cNvSpPr txBox="1">
            <a:spLocks noChangeArrowheads="1"/>
          </p:cNvSpPr>
          <p:nvPr/>
        </p:nvSpPr>
        <p:spPr bwMode="auto">
          <a:xfrm>
            <a:off x="1447800" y="76200"/>
            <a:ext cx="6324600" cy="579438"/>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3200" b="1">
                <a:solidFill>
                  <a:srgbClr val="FFFF00"/>
                </a:solidFill>
                <a:latin typeface="Arial Black" pitchFamily="34" charset="0"/>
              </a:rPr>
              <a:t>ANGER IN THE HOME</a:t>
            </a:r>
          </a:p>
        </p:txBody>
      </p:sp>
      <p:sp>
        <p:nvSpPr>
          <p:cNvPr id="11269" name="Text Box 5"/>
          <p:cNvSpPr txBox="1">
            <a:spLocks noChangeArrowheads="1"/>
          </p:cNvSpPr>
          <p:nvPr/>
        </p:nvSpPr>
        <p:spPr bwMode="auto">
          <a:xfrm>
            <a:off x="76200" y="762000"/>
            <a:ext cx="8991600" cy="1643527"/>
          </a:xfrm>
          <a:prstGeom prst="rect">
            <a:avLst/>
          </a:prstGeom>
          <a:noFill/>
          <a:ln w="9525">
            <a:noFill/>
            <a:miter lim="800000"/>
            <a:headEnd/>
            <a:tailEnd/>
          </a:ln>
          <a:effectLst>
            <a:outerShdw dist="35921" dir="2700000" algn="ctr" rotWithShape="0">
              <a:schemeClr val="tx1"/>
            </a:outerShdw>
          </a:effectLst>
        </p:spPr>
        <p:txBody>
          <a:bodyPr>
            <a:spAutoFit/>
          </a:bodyPr>
          <a:lstStyle/>
          <a:p>
            <a:pPr>
              <a:spcBef>
                <a:spcPct val="30000"/>
              </a:spcBef>
              <a:defRPr/>
            </a:pPr>
            <a:r>
              <a:rPr lang="en-US" sz="2800" b="1" dirty="0">
                <a:solidFill>
                  <a:srgbClr val="FFFF00"/>
                </a:solidFill>
                <a:latin typeface="Arial" charset="0"/>
              </a:rPr>
              <a:t>II. BIBLE CASES OF SINFUL ANGER IN THE HOME</a:t>
            </a:r>
          </a:p>
          <a:p>
            <a:pPr>
              <a:spcBef>
                <a:spcPct val="30000"/>
              </a:spcBef>
              <a:defRPr/>
            </a:pPr>
            <a:r>
              <a:rPr lang="en-US" sz="2800" b="1" dirty="0">
                <a:solidFill>
                  <a:srgbClr val="FFFF00"/>
                </a:solidFill>
                <a:latin typeface="Arial" charset="0"/>
              </a:rPr>
              <a:t> A. </a:t>
            </a:r>
            <a:r>
              <a:rPr lang="en-US" sz="2800" b="1" u="sng" dirty="0">
                <a:solidFill>
                  <a:srgbClr val="FFFF00"/>
                </a:solidFill>
                <a:latin typeface="Arial" charset="0"/>
              </a:rPr>
              <a:t>Angry </a:t>
            </a:r>
            <a:r>
              <a:rPr lang="en-US" sz="2800" b="1" u="sng" dirty="0" smtClean="0">
                <a:solidFill>
                  <a:srgbClr val="FFFF00"/>
                </a:solidFill>
                <a:latin typeface="Arial" charset="0"/>
              </a:rPr>
              <a:t>men</a:t>
            </a:r>
          </a:p>
          <a:p>
            <a:pPr>
              <a:spcBef>
                <a:spcPct val="30000"/>
              </a:spcBef>
              <a:defRPr/>
            </a:pPr>
            <a:r>
              <a:rPr lang="en-US" sz="2800" b="1" i="1" dirty="0" smtClean="0">
                <a:solidFill>
                  <a:srgbClr val="FFFF00"/>
                </a:solidFill>
                <a:latin typeface="Arial" charset="0"/>
              </a:rPr>
              <a:t> </a:t>
            </a:r>
            <a:r>
              <a:rPr lang="en-US" sz="2800" b="1" dirty="0">
                <a:solidFill>
                  <a:srgbClr val="FFFF00"/>
                </a:solidFill>
                <a:latin typeface="Arial" charset="0"/>
              </a:rPr>
              <a:t>B. </a:t>
            </a:r>
            <a:r>
              <a:rPr lang="en-US" sz="2800" b="1" u="sng" dirty="0">
                <a:solidFill>
                  <a:srgbClr val="FFFF00"/>
                </a:solidFill>
                <a:latin typeface="Arial" charset="0"/>
              </a:rPr>
              <a:t>Angry </a:t>
            </a:r>
            <a:r>
              <a:rPr lang="en-US" sz="2800" b="1" u="sng" dirty="0" smtClean="0">
                <a:solidFill>
                  <a:srgbClr val="FFFF00"/>
                </a:solidFill>
                <a:latin typeface="Arial" charset="0"/>
              </a:rPr>
              <a:t>women</a:t>
            </a:r>
            <a:endParaRPr lang="en-US" sz="2800" b="1" i="1" dirty="0">
              <a:solidFill>
                <a:srgbClr val="FFFF00"/>
              </a:solidFill>
              <a:latin typeface="Arial" charset="0"/>
            </a:endParaRPr>
          </a:p>
        </p:txBody>
      </p:sp>
      <p:sp>
        <p:nvSpPr>
          <p:cNvPr id="5" name="TextBox 4"/>
          <p:cNvSpPr txBox="1"/>
          <p:nvPr/>
        </p:nvSpPr>
        <p:spPr>
          <a:xfrm>
            <a:off x="533400" y="4608493"/>
            <a:ext cx="8229600" cy="954107"/>
          </a:xfrm>
          <a:prstGeom prst="rect">
            <a:avLst/>
          </a:prstGeom>
          <a:solidFill>
            <a:schemeClr val="accent1">
              <a:lumMod val="40000"/>
              <a:lumOff val="60000"/>
            </a:schemeClr>
          </a:solidFill>
        </p:spPr>
        <p:txBody>
          <a:bodyPr wrap="square" rtlCol="0">
            <a:spAutoFit/>
          </a:bodyPr>
          <a:lstStyle/>
          <a:p>
            <a:r>
              <a:rPr lang="en-US" sz="2800" b="1" dirty="0" smtClean="0">
                <a:latin typeface="+mj-lt"/>
              </a:rPr>
              <a:t>Prov. 21:19   Better to dwell in the wilderness,  than with a contentious and angry woman.</a:t>
            </a:r>
            <a:endParaRPr lang="en-US" sz="2800" b="1" dirty="0">
              <a:latin typeface="+mj-lt"/>
            </a:endParaRPr>
          </a:p>
        </p:txBody>
      </p:sp>
      <p:sp>
        <p:nvSpPr>
          <p:cNvPr id="6" name="TextBox 5"/>
          <p:cNvSpPr txBox="1"/>
          <p:nvPr/>
        </p:nvSpPr>
        <p:spPr>
          <a:xfrm>
            <a:off x="533400" y="2667000"/>
            <a:ext cx="8229600" cy="1384995"/>
          </a:xfrm>
          <a:prstGeom prst="rect">
            <a:avLst/>
          </a:prstGeom>
          <a:solidFill>
            <a:schemeClr val="accent1">
              <a:lumMod val="20000"/>
              <a:lumOff val="80000"/>
            </a:schemeClr>
          </a:solidFill>
        </p:spPr>
        <p:txBody>
          <a:bodyPr wrap="square" rtlCol="0">
            <a:spAutoFit/>
          </a:bodyPr>
          <a:lstStyle/>
          <a:p>
            <a:r>
              <a:rPr lang="en-US" sz="2800" b="1" dirty="0" smtClean="0">
                <a:latin typeface="+mj-lt"/>
              </a:rPr>
              <a:t>Prov. 21:9   Better to dwell in a corner of a housetop,  than in a house shared with a contentious woman.</a:t>
            </a:r>
            <a:endParaRPr lang="en-US" sz="2800" b="1" dirty="0">
              <a:latin typeface="+mj-lt"/>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0" dur="1000" fill="hold"/>
                                        <p:tgtEl>
                                          <p:spTgt spid="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p:cTn id="19" dur="1000" fill="hold"/>
                                        <p:tgtEl>
                                          <p:spTgt spid="5">
                                            <p:bg/>
                                          </p:spTgt>
                                        </p:tgtEl>
                                        <p:attrNameLst>
                                          <p:attrName>ppt_w</p:attrName>
                                        </p:attrNameLst>
                                      </p:cBhvr>
                                      <p:tavLst>
                                        <p:tav tm="0">
                                          <p:val>
                                            <p:fltVal val="0"/>
                                          </p:val>
                                        </p:tav>
                                        <p:tav tm="100000">
                                          <p:val>
                                            <p:strVal val="#ppt_w"/>
                                          </p:val>
                                        </p:tav>
                                      </p:tavLst>
                                    </p:anim>
                                    <p:anim calcmode="lin" valueType="num">
                                      <p:cBhvr>
                                        <p:cTn id="20" dur="1000" fill="hold"/>
                                        <p:tgtEl>
                                          <p:spTgt spid="5">
                                            <p:bg/>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p:cTn id="23"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Documents and Settings\Steve Wallace\My Documents\My Pictures\1-1-1\1 aih.jpg"/>
          <p:cNvPicPr>
            <a:picLocks noChangeAspect="1" noChangeArrowheads="1"/>
          </p:cNvPicPr>
          <p:nvPr/>
        </p:nvPicPr>
        <p:blipFill>
          <a:blip r:embed="rId2" cstate="print"/>
          <a:srcRect/>
          <a:stretch>
            <a:fillRect/>
          </a:stretch>
        </p:blipFill>
        <p:spPr bwMode="auto">
          <a:xfrm>
            <a:off x="88900" y="74613"/>
            <a:ext cx="8963025" cy="6708775"/>
          </a:xfrm>
          <a:prstGeom prst="rect">
            <a:avLst/>
          </a:prstGeom>
          <a:noFill/>
          <a:ln w="76200">
            <a:solidFill>
              <a:srgbClr val="C0C0C0"/>
            </a:solidFill>
            <a:miter lim="800000"/>
            <a:headEnd/>
            <a:tailEnd/>
          </a:ln>
        </p:spPr>
      </p:pic>
      <p:sp>
        <p:nvSpPr>
          <p:cNvPr id="12291" name="Text Box 3"/>
          <p:cNvSpPr txBox="1">
            <a:spLocks noChangeArrowheads="1"/>
          </p:cNvSpPr>
          <p:nvPr/>
        </p:nvSpPr>
        <p:spPr bwMode="auto">
          <a:xfrm>
            <a:off x="1447800" y="76200"/>
            <a:ext cx="6324600" cy="579438"/>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3200" b="1">
                <a:solidFill>
                  <a:srgbClr val="FFFF00"/>
                </a:solidFill>
                <a:latin typeface="Arial Black" pitchFamily="34" charset="0"/>
              </a:rPr>
              <a:t>ANGER IN THE HOME</a:t>
            </a:r>
          </a:p>
        </p:txBody>
      </p:sp>
      <p:sp>
        <p:nvSpPr>
          <p:cNvPr id="12293" name="Text Box 5"/>
          <p:cNvSpPr txBox="1">
            <a:spLocks noChangeArrowheads="1"/>
          </p:cNvSpPr>
          <p:nvPr/>
        </p:nvSpPr>
        <p:spPr bwMode="auto">
          <a:xfrm>
            <a:off x="76200" y="762000"/>
            <a:ext cx="8991600" cy="2185988"/>
          </a:xfrm>
          <a:prstGeom prst="rect">
            <a:avLst/>
          </a:prstGeom>
          <a:noFill/>
          <a:ln w="9525">
            <a:noFill/>
            <a:miter lim="800000"/>
            <a:headEnd/>
            <a:tailEnd/>
          </a:ln>
          <a:effectLst>
            <a:outerShdw dist="35921" dir="2700000" algn="ctr" rotWithShape="0">
              <a:schemeClr val="tx1"/>
            </a:outerShdw>
          </a:effectLst>
        </p:spPr>
        <p:txBody>
          <a:bodyPr>
            <a:spAutoFit/>
          </a:bodyPr>
          <a:lstStyle/>
          <a:p>
            <a:pPr>
              <a:spcBef>
                <a:spcPct val="30000"/>
              </a:spcBef>
              <a:defRPr/>
            </a:pPr>
            <a:r>
              <a:rPr lang="en-US" sz="2800" b="1" dirty="0">
                <a:solidFill>
                  <a:srgbClr val="FFFF00"/>
                </a:solidFill>
                <a:latin typeface="Arial" charset="0"/>
              </a:rPr>
              <a:t>II. BIBLE CASES OF SINFUL ANGER IN THE HOME</a:t>
            </a:r>
          </a:p>
          <a:p>
            <a:pPr>
              <a:spcBef>
                <a:spcPct val="30000"/>
              </a:spcBef>
              <a:defRPr/>
            </a:pPr>
            <a:r>
              <a:rPr lang="en-US" sz="2800" b="1" dirty="0">
                <a:solidFill>
                  <a:srgbClr val="FFFF00"/>
                </a:solidFill>
                <a:latin typeface="Arial" charset="0"/>
              </a:rPr>
              <a:t> A. </a:t>
            </a:r>
            <a:r>
              <a:rPr lang="en-US" sz="2800" b="1" u="sng" dirty="0">
                <a:solidFill>
                  <a:srgbClr val="FFFF00"/>
                </a:solidFill>
                <a:latin typeface="Arial" charset="0"/>
              </a:rPr>
              <a:t>Angry </a:t>
            </a:r>
            <a:r>
              <a:rPr lang="en-US" sz="2800" b="1" u="sng" dirty="0" smtClean="0">
                <a:solidFill>
                  <a:srgbClr val="FFFF00"/>
                </a:solidFill>
                <a:latin typeface="Arial" charset="0"/>
              </a:rPr>
              <a:t>men</a:t>
            </a:r>
            <a:endParaRPr lang="en-US" sz="2800" b="1" i="1" dirty="0">
              <a:solidFill>
                <a:srgbClr val="FFFF00"/>
              </a:solidFill>
              <a:latin typeface="Arial" charset="0"/>
            </a:endParaRPr>
          </a:p>
          <a:p>
            <a:pPr>
              <a:spcBef>
                <a:spcPct val="30000"/>
              </a:spcBef>
              <a:defRPr/>
            </a:pPr>
            <a:r>
              <a:rPr lang="en-US" sz="2800" b="1" i="1" dirty="0">
                <a:solidFill>
                  <a:srgbClr val="FFFF00"/>
                </a:solidFill>
                <a:latin typeface="Arial" charset="0"/>
              </a:rPr>
              <a:t> </a:t>
            </a:r>
            <a:r>
              <a:rPr lang="en-US" sz="2800" b="1" dirty="0">
                <a:solidFill>
                  <a:srgbClr val="FFFF00"/>
                </a:solidFill>
                <a:latin typeface="Arial" charset="0"/>
              </a:rPr>
              <a:t>B. </a:t>
            </a:r>
            <a:r>
              <a:rPr lang="en-US" sz="2800" b="1" u="sng" dirty="0">
                <a:solidFill>
                  <a:srgbClr val="FFFF00"/>
                </a:solidFill>
                <a:latin typeface="Arial" charset="0"/>
              </a:rPr>
              <a:t>Angry </a:t>
            </a:r>
            <a:r>
              <a:rPr lang="en-US" sz="2800" b="1" u="sng" dirty="0" smtClean="0">
                <a:solidFill>
                  <a:srgbClr val="FFFF00"/>
                </a:solidFill>
                <a:latin typeface="Arial" charset="0"/>
              </a:rPr>
              <a:t>women</a:t>
            </a:r>
            <a:endParaRPr lang="en-US" sz="2800" b="1" i="1" dirty="0">
              <a:solidFill>
                <a:srgbClr val="FFFF00"/>
              </a:solidFill>
              <a:latin typeface="Arial" charset="0"/>
            </a:endParaRPr>
          </a:p>
          <a:p>
            <a:pPr>
              <a:spcBef>
                <a:spcPct val="30000"/>
              </a:spcBef>
              <a:defRPr/>
            </a:pPr>
            <a:r>
              <a:rPr lang="en-US" sz="2800" b="1" i="1" dirty="0">
                <a:solidFill>
                  <a:srgbClr val="FFFF00"/>
                </a:solidFill>
                <a:latin typeface="Arial" charset="0"/>
              </a:rPr>
              <a:t> </a:t>
            </a:r>
            <a:r>
              <a:rPr lang="en-US" sz="2800" b="1" dirty="0">
                <a:solidFill>
                  <a:srgbClr val="FFFF00"/>
                </a:solidFill>
                <a:latin typeface="Arial" charset="0"/>
              </a:rPr>
              <a:t>C. </a:t>
            </a:r>
            <a:r>
              <a:rPr lang="en-US" sz="2800" b="1" u="sng" dirty="0">
                <a:solidFill>
                  <a:srgbClr val="FFFF00"/>
                </a:solidFill>
                <a:latin typeface="Arial" charset="0"/>
              </a:rPr>
              <a:t>Anger in </a:t>
            </a:r>
            <a:r>
              <a:rPr lang="en-US" sz="2800" b="1" u="sng" dirty="0" smtClean="0">
                <a:solidFill>
                  <a:srgbClr val="FFFF00"/>
                </a:solidFill>
                <a:latin typeface="Arial" charset="0"/>
              </a:rPr>
              <a:t>children</a:t>
            </a:r>
            <a:endParaRPr lang="en-US" sz="2800" b="1" i="1" dirty="0">
              <a:solidFill>
                <a:srgbClr val="FFFF00"/>
              </a:solidFill>
              <a:latin typeface="Arial" charset="0"/>
            </a:endParaRPr>
          </a:p>
        </p:txBody>
      </p:sp>
      <p:sp>
        <p:nvSpPr>
          <p:cNvPr id="5" name="TextBox 4"/>
          <p:cNvSpPr txBox="1"/>
          <p:nvPr/>
        </p:nvSpPr>
        <p:spPr>
          <a:xfrm>
            <a:off x="180474" y="278477"/>
            <a:ext cx="8763000" cy="6370975"/>
          </a:xfrm>
          <a:prstGeom prst="rect">
            <a:avLst/>
          </a:prstGeom>
          <a:solidFill>
            <a:schemeClr val="accent5">
              <a:lumMod val="50000"/>
            </a:schemeClr>
          </a:solidFill>
        </p:spPr>
        <p:txBody>
          <a:bodyPr wrap="square" rtlCol="0">
            <a:spAutoFit/>
          </a:bodyPr>
          <a:lstStyle/>
          <a:p>
            <a:r>
              <a:rPr lang="en-US" b="1" dirty="0" smtClean="0">
                <a:solidFill>
                  <a:schemeClr val="accent3"/>
                </a:solidFill>
                <a:latin typeface="+mj-lt"/>
              </a:rPr>
              <a:t>Gen. 4:1   Now Adam knew Eve his wife, and she conceived and bore Cain, and said, "I have acquired a man from the LORD.” 2 Then she bore again, this time his brother Abel. Now Abel was a keeper of sheep, but Cain was a tiller of the ground. 3 And in the process of time it came to pass that Cain brought an offering of the fruit of the ground to the LORD. 4 Abel also brought of the firstborn of his flock and of their fat. And the LORD respected Abel and his offering, 5 but He did not respect Cain and his offering. And Cain was very </a:t>
            </a:r>
            <a:r>
              <a:rPr lang="en-US" b="1" u="sng" dirty="0" smtClean="0">
                <a:solidFill>
                  <a:schemeClr val="accent3"/>
                </a:solidFill>
                <a:latin typeface="+mj-lt"/>
              </a:rPr>
              <a:t>angry</a:t>
            </a:r>
            <a:r>
              <a:rPr lang="en-US" b="1" dirty="0" smtClean="0">
                <a:solidFill>
                  <a:schemeClr val="accent3"/>
                </a:solidFill>
                <a:latin typeface="+mj-lt"/>
              </a:rPr>
              <a:t>, and his countenance fell. 6 So the LORD said to Cain, "Why are you </a:t>
            </a:r>
            <a:r>
              <a:rPr lang="en-US" b="1" u="sng" dirty="0" smtClean="0">
                <a:solidFill>
                  <a:schemeClr val="accent3"/>
                </a:solidFill>
                <a:latin typeface="+mj-lt"/>
              </a:rPr>
              <a:t>angry</a:t>
            </a:r>
            <a:r>
              <a:rPr lang="en-US" b="1" dirty="0" smtClean="0">
                <a:solidFill>
                  <a:schemeClr val="accent3"/>
                </a:solidFill>
                <a:latin typeface="+mj-lt"/>
              </a:rPr>
              <a:t>? And why has your countenance fallen?  7 "If you do well, will you not be accepted? And if you do not do well, sin lies at the door. And its desire is for you, but you should rule over it.” 8 Now Cain talked with Abel his brother; and it came to pass, when they were in the field, that Cain rose up against Abel his brother and killed him.</a:t>
            </a:r>
            <a:endParaRPr lang="en-US" b="1" dirty="0">
              <a:solidFill>
                <a:schemeClr val="accent3"/>
              </a:solidFill>
            </a:endParaRPr>
          </a:p>
        </p:txBody>
      </p:sp>
      <p:sp>
        <p:nvSpPr>
          <p:cNvPr id="6" name="TextBox 5"/>
          <p:cNvSpPr txBox="1"/>
          <p:nvPr/>
        </p:nvSpPr>
        <p:spPr>
          <a:xfrm>
            <a:off x="762000" y="3339405"/>
            <a:ext cx="7543800" cy="1384995"/>
          </a:xfrm>
          <a:prstGeom prst="rect">
            <a:avLst/>
          </a:prstGeom>
          <a:solidFill>
            <a:schemeClr val="bg1">
              <a:lumMod val="50000"/>
            </a:schemeClr>
          </a:solidFill>
        </p:spPr>
        <p:txBody>
          <a:bodyPr wrap="square" rtlCol="0">
            <a:spAutoFit/>
          </a:bodyPr>
          <a:lstStyle/>
          <a:p>
            <a:r>
              <a:rPr lang="en-US" sz="2800" b="1" dirty="0" smtClean="0">
                <a:solidFill>
                  <a:schemeClr val="accent6">
                    <a:lumMod val="20000"/>
                    <a:lumOff val="80000"/>
                  </a:schemeClr>
                </a:solidFill>
                <a:latin typeface="+mj-lt"/>
              </a:rPr>
              <a:t>Eph. 6:4   And you, fathers, do not provoke your children to wrath, but bring them up in the training and admonition of the Lord.</a:t>
            </a:r>
            <a:endParaRPr lang="en-US" dirty="0">
              <a:solidFill>
                <a:schemeClr val="accent6">
                  <a:lumMod val="20000"/>
                  <a:lumOff val="80000"/>
                </a:schemeClr>
              </a:solidFill>
              <a:latin typeface="+mj-lt"/>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36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grpId="1" nodeType="clickEffect">
                                  <p:stCondLst>
                                    <p:cond delay="0"/>
                                  </p:stCondLst>
                                  <p:childTnLst>
                                    <p:anim calcmode="lin" valueType="num">
                                      <p:cBhvr additive="base">
                                        <p:cTn id="14" dur="500"/>
                                        <p:tgtEl>
                                          <p:spTgt spid="5"/>
                                        </p:tgtEl>
                                        <p:attrNameLst>
                                          <p:attrName>ppt_x</p:attrName>
                                        </p:attrNameLst>
                                      </p:cBhvr>
                                      <p:tavLst>
                                        <p:tav tm="0">
                                          <p:val>
                                            <p:strVal val="ppt_x"/>
                                          </p:val>
                                        </p:tav>
                                        <p:tav tm="100000">
                                          <p:val>
                                            <p:strVal val="ppt_x"/>
                                          </p:val>
                                        </p:tav>
                                      </p:tavLst>
                                    </p:anim>
                                    <p:anim calcmode="lin" valueType="num">
                                      <p:cBhvr additive="base">
                                        <p:cTn id="15" dur="500"/>
                                        <p:tgtEl>
                                          <p:spTgt spid="5"/>
                                        </p:tgtEl>
                                        <p:attrNameLst>
                                          <p:attrName>ppt_y</p:attrName>
                                        </p:attrNameLst>
                                      </p:cBhvr>
                                      <p:tavLst>
                                        <p:tav tm="0">
                                          <p:val>
                                            <p:strVal val="ppt_y"/>
                                          </p:val>
                                        </p:tav>
                                        <p:tav tm="100000">
                                          <p:val>
                                            <p:strVal val="1+ppt_h/2"/>
                                          </p:val>
                                        </p:tav>
                                      </p:tavLst>
                                    </p:anim>
                                    <p:set>
                                      <p:cBhvr>
                                        <p:cTn id="16" dur="1" fill="hold">
                                          <p:stCondLst>
                                            <p:cond delay="499"/>
                                          </p:stCondLst>
                                        </p:cTn>
                                        <p:tgtEl>
                                          <p:spTgt spid="5"/>
                                        </p:tgtEl>
                                        <p:attrNameLst>
                                          <p:attrName>style.visibility</p:attrName>
                                        </p:attrNameLst>
                                      </p:cBhvr>
                                      <p:to>
                                        <p:strVal val="hidden"/>
                                      </p:to>
                                    </p:set>
                                  </p:childTnLst>
                                </p:cTn>
                              </p:par>
                              <p:par>
                                <p:cTn id="17" presetID="49" presetClass="entr" presetSubtype="0" decel="10000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360"/>
                                          </p:val>
                                        </p:tav>
                                        <p:tav tm="100000">
                                          <p:val>
                                            <p:fltVal val="0"/>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C0C0C0"/>
            </a:gs>
            <a:gs pos="50000">
              <a:srgbClr val="FFFF00"/>
            </a:gs>
            <a:gs pos="100000">
              <a:srgbClr val="C0C0C0"/>
            </a:gs>
          </a:gsLst>
          <a:lin ang="2700000" scaled="1"/>
        </a:gradFill>
        <a:effectLst/>
      </p:bgPr>
    </p:bg>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73025"/>
            <a:ext cx="9144000" cy="5970588"/>
          </a:xfrm>
          <a:prstGeom prst="rect">
            <a:avLst/>
          </a:prstGeom>
          <a:noFill/>
          <a:ln w="9525">
            <a:noFill/>
            <a:miter lim="800000"/>
            <a:headEnd/>
            <a:tailEnd/>
          </a:ln>
        </p:spPr>
        <p:txBody>
          <a:bodyPr>
            <a:spAutoFit/>
          </a:bodyPr>
          <a:lstStyle/>
          <a:p>
            <a:pPr algn="ctr">
              <a:spcBef>
                <a:spcPct val="30000"/>
              </a:spcBef>
            </a:pPr>
            <a:r>
              <a:rPr lang="en-US" sz="3100" b="1" u="sng" dirty="0">
                <a:solidFill>
                  <a:srgbClr val="0000FF"/>
                </a:solidFill>
                <a:latin typeface="Arial Black" pitchFamily="34" charset="0"/>
              </a:rPr>
              <a:t>Things Which Can Cause Anger in a Child</a:t>
            </a:r>
            <a:endParaRPr lang="en-US" sz="2800" b="1" u="sng" dirty="0">
              <a:solidFill>
                <a:srgbClr val="0000FF"/>
              </a:solidFill>
              <a:latin typeface="Arial" charset="0"/>
            </a:endParaRPr>
          </a:p>
          <a:p>
            <a:pPr>
              <a:spcBef>
                <a:spcPct val="30000"/>
              </a:spcBef>
              <a:buClr>
                <a:schemeClr val="tx2"/>
              </a:buClr>
              <a:buSzPct val="110000"/>
              <a:buFont typeface="Wingdings" pitchFamily="2" charset="2"/>
              <a:buChar char="v"/>
            </a:pPr>
            <a:r>
              <a:rPr lang="en-US" sz="2800" b="1" dirty="0">
                <a:solidFill>
                  <a:srgbClr val="0000FF"/>
                </a:solidFill>
                <a:latin typeface="Arial" charset="0"/>
              </a:rPr>
              <a:t> </a:t>
            </a:r>
            <a:r>
              <a:rPr lang="en-US" sz="3000" b="1" dirty="0">
                <a:solidFill>
                  <a:srgbClr val="0000FF"/>
                </a:solidFill>
                <a:latin typeface="Arial" charset="0"/>
              </a:rPr>
              <a:t>Wanting to get their own way </a:t>
            </a:r>
          </a:p>
          <a:p>
            <a:pPr>
              <a:spcBef>
                <a:spcPct val="30000"/>
              </a:spcBef>
              <a:buClr>
                <a:schemeClr val="tx2"/>
              </a:buClr>
              <a:buSzPct val="110000"/>
              <a:buFont typeface="Wingdings" pitchFamily="2" charset="2"/>
              <a:buChar char="v"/>
            </a:pPr>
            <a:r>
              <a:rPr lang="en-US" sz="3000" b="1" dirty="0">
                <a:solidFill>
                  <a:srgbClr val="0000FF"/>
                </a:solidFill>
                <a:latin typeface="Arial" charset="0"/>
              </a:rPr>
              <a:t> The desire for attention </a:t>
            </a:r>
          </a:p>
          <a:p>
            <a:pPr>
              <a:spcBef>
                <a:spcPct val="30000"/>
              </a:spcBef>
              <a:buClr>
                <a:schemeClr val="tx2"/>
              </a:buClr>
              <a:buSzPct val="110000"/>
              <a:buFont typeface="Wingdings" pitchFamily="2" charset="2"/>
              <a:buChar char="v"/>
            </a:pPr>
            <a:r>
              <a:rPr lang="en-US" sz="3000" b="1" dirty="0">
                <a:solidFill>
                  <a:srgbClr val="0000FF"/>
                </a:solidFill>
                <a:latin typeface="Arial" charset="0"/>
              </a:rPr>
              <a:t> Temperament </a:t>
            </a:r>
          </a:p>
          <a:p>
            <a:pPr>
              <a:spcBef>
                <a:spcPct val="30000"/>
              </a:spcBef>
              <a:buClr>
                <a:schemeClr val="tx2"/>
              </a:buClr>
              <a:buSzPct val="110000"/>
              <a:buFont typeface="Wingdings" pitchFamily="2" charset="2"/>
              <a:buChar char="v"/>
            </a:pPr>
            <a:r>
              <a:rPr lang="en-US" sz="3000" b="1" dirty="0">
                <a:solidFill>
                  <a:srgbClr val="0000FF"/>
                </a:solidFill>
                <a:latin typeface="Arial" charset="0"/>
              </a:rPr>
              <a:t> Cruel or unjust </a:t>
            </a:r>
            <a:r>
              <a:rPr lang="en-US" sz="3000" b="1" dirty="0" smtClean="0">
                <a:solidFill>
                  <a:srgbClr val="0000FF"/>
                </a:solidFill>
                <a:latin typeface="Arial" charset="0"/>
              </a:rPr>
              <a:t>punishment</a:t>
            </a:r>
            <a:endParaRPr lang="en-US" sz="3000" b="1" dirty="0">
              <a:solidFill>
                <a:srgbClr val="0000FF"/>
              </a:solidFill>
              <a:latin typeface="Arial" charset="0"/>
            </a:endParaRPr>
          </a:p>
          <a:p>
            <a:pPr>
              <a:spcBef>
                <a:spcPct val="30000"/>
              </a:spcBef>
              <a:buClr>
                <a:schemeClr val="tx2"/>
              </a:buClr>
              <a:buSzPct val="110000"/>
              <a:buFont typeface="Wingdings" pitchFamily="2" charset="2"/>
              <a:buChar char="v"/>
            </a:pPr>
            <a:r>
              <a:rPr lang="en-US" sz="3000" b="1" dirty="0">
                <a:solidFill>
                  <a:srgbClr val="0000FF"/>
                </a:solidFill>
                <a:latin typeface="Arial" charset="0"/>
              </a:rPr>
              <a:t> Showing partiality</a:t>
            </a:r>
            <a:r>
              <a:rPr lang="en-US" sz="3000" b="1" i="1" dirty="0">
                <a:solidFill>
                  <a:srgbClr val="0000FF"/>
                </a:solidFill>
                <a:latin typeface="Arial" charset="0"/>
              </a:rPr>
              <a:t>, Gen. </a:t>
            </a:r>
            <a:r>
              <a:rPr lang="en-US" sz="3000" b="1" i="1" dirty="0" smtClean="0">
                <a:solidFill>
                  <a:srgbClr val="0000FF"/>
                </a:solidFill>
                <a:latin typeface="Arial" charset="0"/>
              </a:rPr>
              <a:t>27:1ff </a:t>
            </a:r>
            <a:endParaRPr lang="en-US" sz="3000" b="1" dirty="0">
              <a:solidFill>
                <a:srgbClr val="0000FF"/>
              </a:solidFill>
              <a:latin typeface="Arial" charset="0"/>
            </a:endParaRPr>
          </a:p>
          <a:p>
            <a:pPr>
              <a:spcBef>
                <a:spcPct val="30000"/>
              </a:spcBef>
              <a:buClr>
                <a:schemeClr val="tx2"/>
              </a:buClr>
              <a:buSzPct val="110000"/>
              <a:buFont typeface="Wingdings" pitchFamily="2" charset="2"/>
              <a:buChar char="v"/>
            </a:pPr>
            <a:r>
              <a:rPr lang="en-US" sz="3000" b="1" dirty="0">
                <a:solidFill>
                  <a:srgbClr val="0000FF"/>
                </a:solidFill>
                <a:latin typeface="Arial" charset="0"/>
              </a:rPr>
              <a:t> Never being satisfied with accomplishments</a:t>
            </a:r>
          </a:p>
          <a:p>
            <a:pPr>
              <a:spcBef>
                <a:spcPct val="30000"/>
              </a:spcBef>
              <a:buClr>
                <a:schemeClr val="tx2"/>
              </a:buClr>
              <a:buSzPct val="110000"/>
              <a:buFont typeface="Wingdings" pitchFamily="2" charset="2"/>
              <a:buChar char="v"/>
            </a:pPr>
            <a:r>
              <a:rPr lang="en-US" sz="3000" b="1" dirty="0">
                <a:solidFill>
                  <a:srgbClr val="0000FF"/>
                </a:solidFill>
                <a:latin typeface="Arial" charset="0"/>
              </a:rPr>
              <a:t> Neglect</a:t>
            </a:r>
          </a:p>
          <a:p>
            <a:pPr>
              <a:spcBef>
                <a:spcPct val="30000"/>
              </a:spcBef>
              <a:buClr>
                <a:schemeClr val="tx2"/>
              </a:buClr>
              <a:buSzPct val="110000"/>
              <a:buFont typeface="Wingdings" pitchFamily="2" charset="2"/>
              <a:buChar char="v"/>
            </a:pPr>
            <a:r>
              <a:rPr lang="en-US" sz="3000" b="1" dirty="0">
                <a:solidFill>
                  <a:srgbClr val="0000FF"/>
                </a:solidFill>
                <a:latin typeface="Arial" charset="0"/>
              </a:rPr>
              <a:t> Constant faultfinding</a:t>
            </a:r>
          </a:p>
          <a:p>
            <a:pPr>
              <a:spcBef>
                <a:spcPct val="30000"/>
              </a:spcBef>
              <a:buClr>
                <a:schemeClr val="tx2"/>
              </a:buClr>
              <a:buSzPct val="110000"/>
              <a:buFont typeface="Wingdings" pitchFamily="2" charset="2"/>
              <a:buChar char="v"/>
            </a:pPr>
            <a:r>
              <a:rPr lang="en-US" sz="3000" b="1" dirty="0">
                <a:solidFill>
                  <a:srgbClr val="0000FF"/>
                </a:solidFill>
                <a:latin typeface="Arial" charset="0"/>
              </a:rPr>
              <a:t> Bad </a:t>
            </a:r>
            <a:r>
              <a:rPr lang="en-US" sz="3000" b="1" dirty="0" smtClean="0">
                <a:solidFill>
                  <a:srgbClr val="0000FF"/>
                </a:solidFill>
                <a:latin typeface="Arial" charset="0"/>
              </a:rPr>
              <a:t>examples</a:t>
            </a:r>
            <a:endParaRPr lang="en-US" sz="3000" b="1" dirty="0">
              <a:solidFill>
                <a:srgbClr val="0000FF"/>
              </a:solidFill>
              <a:latin typeface="Arial" charset="0"/>
            </a:endParaRPr>
          </a:p>
        </p:txBody>
      </p:sp>
      <p:sp>
        <p:nvSpPr>
          <p:cNvPr id="3" name="TextBox 2"/>
          <p:cNvSpPr txBox="1"/>
          <p:nvPr/>
        </p:nvSpPr>
        <p:spPr>
          <a:xfrm>
            <a:off x="533400" y="3849231"/>
            <a:ext cx="8153400" cy="2246769"/>
          </a:xfrm>
          <a:prstGeom prst="rect">
            <a:avLst/>
          </a:prstGeom>
          <a:solidFill>
            <a:schemeClr val="accent1">
              <a:lumMod val="20000"/>
              <a:lumOff val="80000"/>
            </a:schemeClr>
          </a:solidFill>
        </p:spPr>
        <p:txBody>
          <a:bodyPr wrap="square" rtlCol="0">
            <a:spAutoFit/>
          </a:bodyPr>
          <a:lstStyle/>
          <a:p>
            <a:r>
              <a:rPr lang="en-US" sz="2800" b="1" smtClean="0">
                <a:solidFill>
                  <a:schemeClr val="accent6">
                    <a:lumMod val="75000"/>
                  </a:schemeClr>
                </a:solidFill>
                <a:latin typeface="+mj-lt"/>
              </a:rPr>
              <a:t>1 Sam. 20:34  So Jonathan arose from the table in fierce anger, and ate no food the second day of the month, for he was grieved for David, because his father had treated him shamefully.</a:t>
            </a:r>
            <a:endParaRPr lang="en-US" sz="2800" b="1" dirty="0">
              <a:solidFill>
                <a:schemeClr val="accent6">
                  <a:lumMod val="75000"/>
                </a:schemeClr>
              </a:solidFill>
              <a:latin typeface="+mj-lt"/>
            </a:endParaRPr>
          </a:p>
        </p:txBody>
      </p:sp>
      <p:sp>
        <p:nvSpPr>
          <p:cNvPr id="4" name="TextBox 3"/>
          <p:cNvSpPr txBox="1"/>
          <p:nvPr/>
        </p:nvSpPr>
        <p:spPr>
          <a:xfrm>
            <a:off x="1371600" y="3949005"/>
            <a:ext cx="6477000" cy="1384995"/>
          </a:xfrm>
          <a:prstGeom prst="rect">
            <a:avLst/>
          </a:prstGeom>
          <a:solidFill>
            <a:schemeClr val="accent1">
              <a:lumMod val="50000"/>
            </a:schemeClr>
          </a:solidFill>
        </p:spPr>
        <p:txBody>
          <a:bodyPr wrap="square" rtlCol="0">
            <a:spAutoFit/>
          </a:bodyPr>
          <a:lstStyle/>
          <a:p>
            <a:r>
              <a:rPr lang="en-US" sz="2800" b="1" dirty="0" smtClean="0">
                <a:solidFill>
                  <a:schemeClr val="bg1">
                    <a:lumMod val="95000"/>
                  </a:schemeClr>
                </a:solidFill>
                <a:latin typeface="+mj-lt"/>
              </a:rPr>
              <a:t>Gen 25:28   And Isaac loved Esau because he ate of his game, but </a:t>
            </a:r>
            <a:r>
              <a:rPr lang="en-US" sz="2800" b="1" dirty="0" err="1" smtClean="0">
                <a:solidFill>
                  <a:schemeClr val="bg1">
                    <a:lumMod val="95000"/>
                  </a:schemeClr>
                </a:solidFill>
                <a:latin typeface="+mj-lt"/>
              </a:rPr>
              <a:t>Rebekah</a:t>
            </a:r>
            <a:r>
              <a:rPr lang="en-US" sz="2800" b="1" dirty="0" smtClean="0">
                <a:solidFill>
                  <a:schemeClr val="bg1">
                    <a:lumMod val="95000"/>
                  </a:schemeClr>
                </a:solidFill>
                <a:latin typeface="+mj-lt"/>
              </a:rPr>
              <a:t> loved Jacob.</a:t>
            </a:r>
            <a:endParaRPr lang="en-US" sz="2800" b="1" dirty="0">
              <a:solidFill>
                <a:schemeClr val="bg1">
                  <a:lumMod val="95000"/>
                </a:schemeClr>
              </a:solidFill>
              <a:latin typeface="+mj-lt"/>
            </a:endParaRPr>
          </a:p>
        </p:txBody>
      </p:sp>
      <p:sp>
        <p:nvSpPr>
          <p:cNvPr id="5" name="TextBox 4"/>
          <p:cNvSpPr txBox="1"/>
          <p:nvPr/>
        </p:nvSpPr>
        <p:spPr>
          <a:xfrm>
            <a:off x="0" y="2667000"/>
            <a:ext cx="9144000" cy="1200329"/>
          </a:xfrm>
          <a:prstGeom prst="rect">
            <a:avLst/>
          </a:prstGeom>
          <a:solidFill>
            <a:schemeClr val="tx1"/>
          </a:solidFill>
        </p:spPr>
        <p:txBody>
          <a:bodyPr wrap="square" rtlCol="0">
            <a:spAutoFit/>
          </a:bodyPr>
          <a:lstStyle/>
          <a:p>
            <a:r>
              <a:rPr lang="en-US" b="1" dirty="0" smtClean="0">
                <a:solidFill>
                  <a:schemeClr val="bg1">
                    <a:lumMod val="95000"/>
                  </a:schemeClr>
                </a:solidFill>
                <a:latin typeface="+mj-lt"/>
              </a:rPr>
              <a:t>Prov. 22:24   Make no friendship with an angry man, And with a furious man do not go,  25 Lest you learn his ways And set a snare for your soul.</a:t>
            </a:r>
            <a:endParaRPr lang="en-US" b="1" dirty="0">
              <a:solidFill>
                <a:schemeClr val="bg1">
                  <a:lumMod val="95000"/>
                </a:schemeClr>
              </a:solidFill>
              <a:latin typeface="+mj-lt"/>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wipe(left)">
                                      <p:cBhvr>
                                        <p:cTn id="7" dur="500"/>
                                        <p:tgtEl>
                                          <p:spTgt spid="143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Effect transition="in" filter="wipe(left)">
                                      <p:cBhvr>
                                        <p:cTn id="12" dur="500"/>
                                        <p:tgtEl>
                                          <p:spTgt spid="1433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8">
                                            <p:txEl>
                                              <p:pRg st="2" end="2"/>
                                            </p:txEl>
                                          </p:spTgt>
                                        </p:tgtEl>
                                        <p:attrNameLst>
                                          <p:attrName>style.visibility</p:attrName>
                                        </p:attrNameLst>
                                      </p:cBhvr>
                                      <p:to>
                                        <p:strVal val="visible"/>
                                      </p:to>
                                    </p:set>
                                    <p:animEffect transition="in" filter="wipe(left)">
                                      <p:cBhvr>
                                        <p:cTn id="17" dur="500"/>
                                        <p:tgtEl>
                                          <p:spTgt spid="1433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38">
                                            <p:txEl>
                                              <p:pRg st="3" end="3"/>
                                            </p:txEl>
                                          </p:spTgt>
                                        </p:tgtEl>
                                        <p:attrNameLst>
                                          <p:attrName>style.visibility</p:attrName>
                                        </p:attrNameLst>
                                      </p:cBhvr>
                                      <p:to>
                                        <p:strVal val="visible"/>
                                      </p:to>
                                    </p:set>
                                    <p:animEffect transition="in" filter="wipe(left)">
                                      <p:cBhvr>
                                        <p:cTn id="22" dur="500"/>
                                        <p:tgtEl>
                                          <p:spTgt spid="1433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338">
                                            <p:txEl>
                                              <p:pRg st="4" end="4"/>
                                            </p:txEl>
                                          </p:spTgt>
                                        </p:tgtEl>
                                        <p:attrNameLst>
                                          <p:attrName>style.visibility</p:attrName>
                                        </p:attrNameLst>
                                      </p:cBhvr>
                                      <p:to>
                                        <p:strVal val="visible"/>
                                      </p:to>
                                    </p:set>
                                    <p:animEffect transition="in" filter="wipe(left)">
                                      <p:cBhvr>
                                        <p:cTn id="27" dur="500"/>
                                        <p:tgtEl>
                                          <p:spTgt spid="1433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1000" fill="hold"/>
                                        <p:tgtEl>
                                          <p:spTgt spid="3"/>
                                        </p:tgtEl>
                                        <p:attrNameLst>
                                          <p:attrName>ppt_w</p:attrName>
                                        </p:attrNameLst>
                                      </p:cBhvr>
                                      <p:tavLst>
                                        <p:tav tm="0">
                                          <p:val>
                                            <p:fltVal val="0"/>
                                          </p:val>
                                        </p:tav>
                                        <p:tav tm="100000">
                                          <p:val>
                                            <p:strVal val="#ppt_w"/>
                                          </p:val>
                                        </p:tav>
                                      </p:tavLst>
                                    </p:anim>
                                    <p:anim calcmode="lin" valueType="num">
                                      <p:cBhvr>
                                        <p:cTn id="33" dur="1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xit" presetSubtype="4" fill="hold" grpId="1" nodeType="clickEffect">
                                  <p:stCondLst>
                                    <p:cond delay="0"/>
                                  </p:stCondLst>
                                  <p:childTnLst>
                                    <p:anim calcmode="lin" valueType="num">
                                      <p:cBhvr additive="base">
                                        <p:cTn id="37" dur="500"/>
                                        <p:tgtEl>
                                          <p:spTgt spid="3"/>
                                        </p:tgtEl>
                                        <p:attrNameLst>
                                          <p:attrName>ppt_x</p:attrName>
                                        </p:attrNameLst>
                                      </p:cBhvr>
                                      <p:tavLst>
                                        <p:tav tm="0">
                                          <p:val>
                                            <p:strVal val="ppt_x"/>
                                          </p:val>
                                        </p:tav>
                                        <p:tav tm="100000">
                                          <p:val>
                                            <p:strVal val="ppt_x"/>
                                          </p:val>
                                        </p:tav>
                                      </p:tavLst>
                                    </p:anim>
                                    <p:anim calcmode="lin" valueType="num">
                                      <p:cBhvr additive="base">
                                        <p:cTn id="38" dur="500"/>
                                        <p:tgtEl>
                                          <p:spTgt spid="3"/>
                                        </p:tgtEl>
                                        <p:attrNameLst>
                                          <p:attrName>ppt_y</p:attrName>
                                        </p:attrNameLst>
                                      </p:cBhvr>
                                      <p:tavLst>
                                        <p:tav tm="0">
                                          <p:val>
                                            <p:strVal val="ppt_y"/>
                                          </p:val>
                                        </p:tav>
                                        <p:tav tm="100000">
                                          <p:val>
                                            <p:strVal val="1+ppt_h/2"/>
                                          </p:val>
                                        </p:tav>
                                      </p:tavLst>
                                    </p:anim>
                                    <p:set>
                                      <p:cBhvr>
                                        <p:cTn id="39" dur="1" fill="hold">
                                          <p:stCondLst>
                                            <p:cond delay="499"/>
                                          </p:stCondLst>
                                        </p:cTn>
                                        <p:tgtEl>
                                          <p:spTgt spid="3"/>
                                        </p:tgtEl>
                                        <p:attrNameLst>
                                          <p:attrName>style.visibility</p:attrName>
                                        </p:attrNameLst>
                                      </p:cBhvr>
                                      <p:to>
                                        <p:strVal val="hidden"/>
                                      </p:to>
                                    </p:set>
                                  </p:childTnLst>
                                </p:cTn>
                              </p:par>
                              <p:par>
                                <p:cTn id="40" presetID="22" presetClass="entr" presetSubtype="8" fill="hold" grpId="0" nodeType="withEffect">
                                  <p:stCondLst>
                                    <p:cond delay="0"/>
                                  </p:stCondLst>
                                  <p:childTnLst>
                                    <p:set>
                                      <p:cBhvr>
                                        <p:cTn id="41" dur="1" fill="hold">
                                          <p:stCondLst>
                                            <p:cond delay="0"/>
                                          </p:stCondLst>
                                        </p:cTn>
                                        <p:tgtEl>
                                          <p:spTgt spid="14338">
                                            <p:txEl>
                                              <p:pRg st="5" end="5"/>
                                            </p:txEl>
                                          </p:spTgt>
                                        </p:tgtEl>
                                        <p:attrNameLst>
                                          <p:attrName>style.visibility</p:attrName>
                                        </p:attrNameLst>
                                      </p:cBhvr>
                                      <p:to>
                                        <p:strVal val="visible"/>
                                      </p:to>
                                    </p:set>
                                    <p:animEffect transition="in" filter="wipe(left)">
                                      <p:cBhvr>
                                        <p:cTn id="42" dur="500"/>
                                        <p:tgtEl>
                                          <p:spTgt spid="14338">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p:cTn id="47" dur="1000" fill="hold"/>
                                        <p:tgtEl>
                                          <p:spTgt spid="4"/>
                                        </p:tgtEl>
                                        <p:attrNameLst>
                                          <p:attrName>ppt_w</p:attrName>
                                        </p:attrNameLst>
                                      </p:cBhvr>
                                      <p:tavLst>
                                        <p:tav tm="0">
                                          <p:val>
                                            <p:fltVal val="0"/>
                                          </p:val>
                                        </p:tav>
                                        <p:tav tm="100000">
                                          <p:val>
                                            <p:strVal val="#ppt_w"/>
                                          </p:val>
                                        </p:tav>
                                      </p:tavLst>
                                    </p:anim>
                                    <p:anim calcmode="lin" valueType="num">
                                      <p:cBhvr>
                                        <p:cTn id="48" dur="1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 presetClass="exit" presetSubtype="4" fill="hold" grpId="1" nodeType="clickEffect">
                                  <p:stCondLst>
                                    <p:cond delay="0"/>
                                  </p:stCondLst>
                                  <p:childTnLst>
                                    <p:anim calcmode="lin" valueType="num">
                                      <p:cBhvr additive="base">
                                        <p:cTn id="52" dur="500"/>
                                        <p:tgtEl>
                                          <p:spTgt spid="4"/>
                                        </p:tgtEl>
                                        <p:attrNameLst>
                                          <p:attrName>ppt_x</p:attrName>
                                        </p:attrNameLst>
                                      </p:cBhvr>
                                      <p:tavLst>
                                        <p:tav tm="0">
                                          <p:val>
                                            <p:strVal val="ppt_x"/>
                                          </p:val>
                                        </p:tav>
                                        <p:tav tm="100000">
                                          <p:val>
                                            <p:strVal val="ppt_x"/>
                                          </p:val>
                                        </p:tav>
                                      </p:tavLst>
                                    </p:anim>
                                    <p:anim calcmode="lin" valueType="num">
                                      <p:cBhvr additive="base">
                                        <p:cTn id="53" dur="500"/>
                                        <p:tgtEl>
                                          <p:spTgt spid="4"/>
                                        </p:tgtEl>
                                        <p:attrNameLst>
                                          <p:attrName>ppt_y</p:attrName>
                                        </p:attrNameLst>
                                      </p:cBhvr>
                                      <p:tavLst>
                                        <p:tav tm="0">
                                          <p:val>
                                            <p:strVal val="ppt_y"/>
                                          </p:val>
                                        </p:tav>
                                        <p:tav tm="100000">
                                          <p:val>
                                            <p:strVal val="1+ppt_h/2"/>
                                          </p:val>
                                        </p:tav>
                                      </p:tavLst>
                                    </p:anim>
                                    <p:set>
                                      <p:cBhvr>
                                        <p:cTn id="54" dur="1" fill="hold">
                                          <p:stCondLst>
                                            <p:cond delay="499"/>
                                          </p:stCondLst>
                                        </p:cTn>
                                        <p:tgtEl>
                                          <p:spTgt spid="4"/>
                                        </p:tgtEl>
                                        <p:attrNameLst>
                                          <p:attrName>style.visibility</p:attrName>
                                        </p:attrNameLst>
                                      </p:cBhvr>
                                      <p:to>
                                        <p:strVal val="hidden"/>
                                      </p:to>
                                    </p:set>
                                  </p:childTnLst>
                                </p:cTn>
                              </p:par>
                              <p:par>
                                <p:cTn id="55" presetID="22" presetClass="entr" presetSubtype="8" fill="hold" grpId="0" nodeType="withEffect">
                                  <p:stCondLst>
                                    <p:cond delay="0"/>
                                  </p:stCondLst>
                                  <p:childTnLst>
                                    <p:set>
                                      <p:cBhvr>
                                        <p:cTn id="56" dur="1" fill="hold">
                                          <p:stCondLst>
                                            <p:cond delay="0"/>
                                          </p:stCondLst>
                                        </p:cTn>
                                        <p:tgtEl>
                                          <p:spTgt spid="14338">
                                            <p:txEl>
                                              <p:pRg st="6" end="6"/>
                                            </p:txEl>
                                          </p:spTgt>
                                        </p:tgtEl>
                                        <p:attrNameLst>
                                          <p:attrName>style.visibility</p:attrName>
                                        </p:attrNameLst>
                                      </p:cBhvr>
                                      <p:to>
                                        <p:strVal val="visible"/>
                                      </p:to>
                                    </p:set>
                                    <p:animEffect transition="in" filter="wipe(left)">
                                      <p:cBhvr>
                                        <p:cTn id="57" dur="500"/>
                                        <p:tgtEl>
                                          <p:spTgt spid="14338">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4338">
                                            <p:txEl>
                                              <p:pRg st="7" end="7"/>
                                            </p:txEl>
                                          </p:spTgt>
                                        </p:tgtEl>
                                        <p:attrNameLst>
                                          <p:attrName>style.visibility</p:attrName>
                                        </p:attrNameLst>
                                      </p:cBhvr>
                                      <p:to>
                                        <p:strVal val="visible"/>
                                      </p:to>
                                    </p:set>
                                    <p:animEffect transition="in" filter="wipe(left)">
                                      <p:cBhvr>
                                        <p:cTn id="62" dur="500"/>
                                        <p:tgtEl>
                                          <p:spTgt spid="14338">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4338">
                                            <p:txEl>
                                              <p:pRg st="8" end="8"/>
                                            </p:txEl>
                                          </p:spTgt>
                                        </p:tgtEl>
                                        <p:attrNameLst>
                                          <p:attrName>style.visibility</p:attrName>
                                        </p:attrNameLst>
                                      </p:cBhvr>
                                      <p:to>
                                        <p:strVal val="visible"/>
                                      </p:to>
                                    </p:set>
                                    <p:animEffect transition="in" filter="wipe(left)">
                                      <p:cBhvr>
                                        <p:cTn id="67" dur="500"/>
                                        <p:tgtEl>
                                          <p:spTgt spid="14338">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4338">
                                            <p:txEl>
                                              <p:pRg st="9" end="9"/>
                                            </p:txEl>
                                          </p:spTgt>
                                        </p:tgtEl>
                                        <p:attrNameLst>
                                          <p:attrName>style.visibility</p:attrName>
                                        </p:attrNameLst>
                                      </p:cBhvr>
                                      <p:to>
                                        <p:strVal val="visible"/>
                                      </p:to>
                                    </p:set>
                                    <p:animEffect transition="in" filter="wipe(left)">
                                      <p:cBhvr>
                                        <p:cTn id="72" dur="500"/>
                                        <p:tgtEl>
                                          <p:spTgt spid="14338">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7" presetClass="entr" presetSubtype="10" fill="hold" grpId="0" nodeType="clickEffect">
                                  <p:stCondLst>
                                    <p:cond delay="0"/>
                                  </p:stCondLst>
                                  <p:childTnLst>
                                    <p:set>
                                      <p:cBhvr>
                                        <p:cTn id="76" dur="1" fill="hold">
                                          <p:stCondLst>
                                            <p:cond delay="0"/>
                                          </p:stCondLst>
                                        </p:cTn>
                                        <p:tgtEl>
                                          <p:spTgt spid="5"/>
                                        </p:tgtEl>
                                        <p:attrNameLst>
                                          <p:attrName>style.visibility</p:attrName>
                                        </p:attrNameLst>
                                      </p:cBhvr>
                                      <p:to>
                                        <p:strVal val="visible"/>
                                      </p:to>
                                    </p:set>
                                    <p:anim calcmode="lin" valueType="num">
                                      <p:cBhvr>
                                        <p:cTn id="77" dur="1000" fill="hold"/>
                                        <p:tgtEl>
                                          <p:spTgt spid="5"/>
                                        </p:tgtEl>
                                        <p:attrNameLst>
                                          <p:attrName>ppt_w</p:attrName>
                                        </p:attrNameLst>
                                      </p:cBhvr>
                                      <p:tavLst>
                                        <p:tav tm="0">
                                          <p:val>
                                            <p:fltVal val="0"/>
                                          </p:val>
                                        </p:tav>
                                        <p:tav tm="100000">
                                          <p:val>
                                            <p:strVal val="#ppt_w"/>
                                          </p:val>
                                        </p:tav>
                                      </p:tavLst>
                                    </p:anim>
                                    <p:anim calcmode="lin" valueType="num">
                                      <p:cBhvr>
                                        <p:cTn id="78" dur="1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uiExpand="1" build="p" autoUpdateAnimBg="0"/>
      <p:bldP spid="3" grpId="0" animBg="1"/>
      <p:bldP spid="3" grpId="1" animBg="1"/>
      <p:bldP spid="4" grpId="0" animBg="1"/>
      <p:bldP spid="4" grpId="1" animBg="1"/>
      <p:bldP spid="5"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48</TotalTime>
  <Words>1463</Words>
  <Application>Microsoft Office PowerPoint</Application>
  <PresentationFormat>On-screen Show (4:3)</PresentationFormat>
  <Paragraphs>107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independent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Steve Wallace</dc:creator>
  <cp:lastModifiedBy>Steve</cp:lastModifiedBy>
  <cp:revision>43</cp:revision>
  <dcterms:created xsi:type="dcterms:W3CDTF">2008-01-03T15:16:53Z</dcterms:created>
  <dcterms:modified xsi:type="dcterms:W3CDTF">2016-09-11T13:54:33Z</dcterms:modified>
</cp:coreProperties>
</file>