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7" r:id="rId4"/>
    <p:sldId id="276" r:id="rId5"/>
    <p:sldId id="303" r:id="rId6"/>
    <p:sldId id="292" r:id="rId7"/>
    <p:sldId id="259" r:id="rId8"/>
    <p:sldId id="291" r:id="rId9"/>
    <p:sldId id="262" r:id="rId10"/>
    <p:sldId id="263" r:id="rId11"/>
    <p:sldId id="269" r:id="rId12"/>
    <p:sldId id="264" r:id="rId13"/>
    <p:sldId id="293" r:id="rId14"/>
    <p:sldId id="268" r:id="rId15"/>
    <p:sldId id="270" r:id="rId16"/>
    <p:sldId id="271" r:id="rId17"/>
    <p:sldId id="267" r:id="rId18"/>
    <p:sldId id="272" r:id="rId19"/>
    <p:sldId id="273" r:id="rId20"/>
    <p:sldId id="280" r:id="rId21"/>
    <p:sldId id="279" r:id="rId22"/>
    <p:sldId id="281" r:id="rId23"/>
    <p:sldId id="282" r:id="rId24"/>
    <p:sldId id="278" r:id="rId25"/>
    <p:sldId id="283" r:id="rId26"/>
    <p:sldId id="274" r:id="rId27"/>
    <p:sldId id="296" r:id="rId28"/>
    <p:sldId id="302" r:id="rId29"/>
    <p:sldId id="285" r:id="rId30"/>
    <p:sldId id="297" r:id="rId31"/>
    <p:sldId id="298" r:id="rId32"/>
    <p:sldId id="301" r:id="rId33"/>
    <p:sldId id="299" r:id="rId34"/>
    <p:sldId id="30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398"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F8711C4-A42E-4684-A5D9-CA2F8840A0E2}" type="datetimeFigureOut">
              <a:rPr lang="en-US" smtClean="0"/>
              <a:pPr/>
              <a:t>9/25/2016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E19C08-4C0D-4B6B-9EC3-5B96A12B08B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711C4-A42E-4684-A5D9-CA2F8840A0E2}" type="datetimeFigureOut">
              <a:rPr lang="en-US" smtClean="0"/>
              <a:pPr/>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711C4-A42E-4684-A5D9-CA2F8840A0E2}" type="datetimeFigureOut">
              <a:rPr lang="en-US" smtClean="0"/>
              <a:pPr/>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711C4-A42E-4684-A5D9-CA2F8840A0E2}" type="datetimeFigureOut">
              <a:rPr lang="en-US" smtClean="0"/>
              <a:pPr/>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8711C4-A42E-4684-A5D9-CA2F8840A0E2}" type="datetimeFigureOut">
              <a:rPr lang="en-US" smtClean="0"/>
              <a:pPr/>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E19C08-4C0D-4B6B-9EC3-5B96A12B08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8711C4-A42E-4684-A5D9-CA2F8840A0E2}" type="datetimeFigureOut">
              <a:rPr lang="en-US" smtClean="0"/>
              <a:pPr/>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8711C4-A42E-4684-A5D9-CA2F8840A0E2}" type="datetimeFigureOut">
              <a:rPr lang="en-US" smtClean="0"/>
              <a:pPr/>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8711C4-A42E-4684-A5D9-CA2F8840A0E2}" type="datetimeFigureOut">
              <a:rPr lang="en-US" smtClean="0"/>
              <a:pPr/>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711C4-A42E-4684-A5D9-CA2F8840A0E2}" type="datetimeFigureOut">
              <a:rPr lang="en-US" smtClean="0"/>
              <a:pPr/>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8711C4-A42E-4684-A5D9-CA2F8840A0E2}" type="datetimeFigureOut">
              <a:rPr lang="en-US" smtClean="0"/>
              <a:pPr/>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8711C4-A42E-4684-A5D9-CA2F8840A0E2}" type="datetimeFigureOut">
              <a:rPr lang="en-US" smtClean="0"/>
              <a:pPr/>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19C08-4C0D-4B6B-9EC3-5B96A12B08B6}" type="slidenum">
              <a:rPr lang="en-US" smtClean="0"/>
              <a:pPr/>
              <a:t>‹#›</a:t>
            </a:fld>
            <a:endParaRPr lang="en-US"/>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F8711C4-A42E-4684-A5D9-CA2F8840A0E2}" type="datetimeFigureOut">
              <a:rPr lang="en-US" smtClean="0"/>
              <a:pPr/>
              <a:t>9/25/2016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E19C08-4C0D-4B6B-9EC3-5B96A12B08B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6">
                    <a:lumMod val="20000"/>
                    <a:lumOff val="80000"/>
                  </a:schemeClr>
                </a:solidFill>
              </a:rPr>
              <a:t>Political correctness and the Bible</a:t>
            </a:r>
            <a:endParaRPr lang="en-US" dirty="0">
              <a:solidFill>
                <a:schemeClr val="accent6">
                  <a:lumMod val="20000"/>
                  <a:lumOff val="80000"/>
                </a:schemeClr>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52400" y="149959"/>
            <a:ext cx="8839200" cy="6555641"/>
          </a:xfrm>
          <a:prstGeom prst="rect">
            <a:avLst/>
          </a:prstGeom>
          <a:noFill/>
        </p:spPr>
        <p:txBody>
          <a:bodyPr wrap="square" rtlCol="0">
            <a:spAutoFit/>
          </a:bodyPr>
          <a:lstStyle/>
          <a:p>
            <a:r>
              <a:rPr lang="en-US" sz="2800" b="1" dirty="0" smtClean="0">
                <a:solidFill>
                  <a:srgbClr val="002060"/>
                </a:solidFill>
              </a:rPr>
              <a:t>1 </a:t>
            </a:r>
            <a:r>
              <a:rPr lang="en-US" sz="2800" b="1" dirty="0" err="1" smtClean="0">
                <a:solidFill>
                  <a:srgbClr val="002060"/>
                </a:solidFill>
              </a:rPr>
              <a:t>Kgs</a:t>
            </a:r>
            <a:r>
              <a:rPr lang="en-US" sz="2800" b="1" dirty="0" smtClean="0">
                <a:solidFill>
                  <a:srgbClr val="002060"/>
                </a:solidFill>
              </a:rPr>
              <a:t>. 22:15  Then he came to the king;  and the king said to him,  </a:t>
            </a:r>
            <a:r>
              <a:rPr lang="en-US" sz="2800" b="1" dirty="0" err="1" smtClean="0">
                <a:solidFill>
                  <a:srgbClr val="002060"/>
                </a:solidFill>
              </a:rPr>
              <a:t>Micaiah</a:t>
            </a:r>
            <a:r>
              <a:rPr lang="en-US" sz="2800" b="1" dirty="0" smtClean="0">
                <a:solidFill>
                  <a:srgbClr val="002060"/>
                </a:solidFill>
              </a:rPr>
              <a:t>, shall we go to war against </a:t>
            </a:r>
            <a:r>
              <a:rPr lang="en-US" sz="2800" b="1" dirty="0" err="1" smtClean="0">
                <a:solidFill>
                  <a:srgbClr val="002060"/>
                </a:solidFill>
              </a:rPr>
              <a:t>Ramoth</a:t>
            </a:r>
            <a:r>
              <a:rPr lang="en-US" sz="2800" b="1" dirty="0" smtClean="0">
                <a:solidFill>
                  <a:srgbClr val="002060"/>
                </a:solidFill>
              </a:rPr>
              <a:t> Gilead,  or shall we refrain?  And he answered him,  Go and prosper,  for the LORD will deliver it into the hand of the king!   </a:t>
            </a:r>
          </a:p>
          <a:p>
            <a:endParaRPr lang="en-US" sz="2800" b="1" dirty="0">
              <a:solidFill>
                <a:srgbClr val="002060"/>
              </a:solidFill>
            </a:endParaRPr>
          </a:p>
          <a:p>
            <a:r>
              <a:rPr lang="en-US" sz="2800" b="1" dirty="0" smtClean="0">
                <a:solidFill>
                  <a:srgbClr val="002060"/>
                </a:solidFill>
              </a:rPr>
              <a:t>16 So the king said to him,  How many times shall I make you swear that you tell me nothing but the truth in the name of the LORD?  17 Then he said,  I saw all Israel scattered on the mountains,  as sheep that have no shepherd.  And the LORD said,  These have no master.  Let each return to his house in peace.  18 And the king of Israel said to Jehoshaphat,  Did I not tell you he would not prophesy good concerning me, but evil? </a:t>
            </a:r>
            <a:endParaRPr lang="en-US" sz="2800" dirty="0">
              <a:solidFill>
                <a:srgbClr val="002060"/>
              </a:solidFill>
              <a:latin typeface="Arial Black" pitchFamily="34"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strVal val="#ppt_w*2.5"/>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0.01"/>
                                          </p:val>
                                        </p:tav>
                                        <p:tav tm="100000">
                                          <p:val>
                                            <p:strVal val="#ppt_h"/>
                                          </p:val>
                                        </p:tav>
                                      </p:tavLst>
                                    </p:anim>
                                    <p:anim calcmode="lin" valueType="num">
                                      <p:cBhvr>
                                        <p:cTn id="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0" dur="500" fill="hold"/>
                                        <p:tgtEl>
                                          <p:spTgt spid="2">
                                            <p:txEl>
                                              <p:pRg st="2" end="2"/>
                                            </p:txEl>
                                          </p:spTgt>
                                        </p:tgtEl>
                                        <p:attrNameLst>
                                          <p:attrName>ppt_y</p:attrName>
                                        </p:attrNameLst>
                                      </p:cBhvr>
                                      <p:tavLst>
                                        <p:tav tm="0">
                                          <p:val>
                                            <p:strVal val="#ppt_h+1"/>
                                          </p:val>
                                        </p:tav>
                                        <p:tav tm="100000">
                                          <p:val>
                                            <p:strVal val="#ppt_y"/>
                                          </p:val>
                                        </p:tav>
                                      </p:tavLst>
                                    </p:anim>
                                    <p:animEffect transition="in" filter="fade">
                                      <p:cBhvr>
                                        <p:cTn id="11"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3000"/>
            <a:duotone>
              <a:schemeClr val="bg2">
                <a:shade val="3000"/>
                <a:satMod val="110000"/>
              </a:schemeClr>
              <a:schemeClr val="bg2">
                <a:tint val="60000"/>
                <a:satMod val="425000"/>
              </a:schemeClr>
            </a:duotone>
            <a:lum bright="-58000" contrast="6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0"/>
            <a:ext cx="8458200" cy="3016210"/>
          </a:xfrm>
          <a:prstGeom prst="rect">
            <a:avLst/>
          </a:prstGeom>
          <a:noFill/>
        </p:spPr>
        <p:txBody>
          <a:bodyPr wrap="square" rtlCol="0">
            <a:spAutoFit/>
          </a:bodyPr>
          <a:lstStyle/>
          <a:p>
            <a:pPr>
              <a:spcAft>
                <a:spcPts val="1800"/>
              </a:spcAft>
              <a:buClr>
                <a:schemeClr val="accent4">
                  <a:lumMod val="60000"/>
                  <a:lumOff val="40000"/>
                </a:schemeClr>
              </a:buClr>
              <a:buFont typeface="Wingdings" pitchFamily="2" charset="2"/>
              <a:buChar char="q"/>
            </a:pPr>
            <a:r>
              <a:rPr lang="en-US" sz="3200" b="1" dirty="0" smtClean="0"/>
              <a:t> Ahab is the king of Israel</a:t>
            </a:r>
          </a:p>
          <a:p>
            <a:pPr>
              <a:spcAft>
                <a:spcPts val="1800"/>
              </a:spcAft>
              <a:buClr>
                <a:schemeClr val="accent4">
                  <a:lumMod val="60000"/>
                  <a:lumOff val="40000"/>
                </a:schemeClr>
              </a:buClr>
              <a:buFont typeface="Wingdings" pitchFamily="2" charset="2"/>
              <a:buChar char="q"/>
            </a:pPr>
            <a:r>
              <a:rPr lang="en-US" sz="3200" b="1" dirty="0" smtClean="0"/>
              <a:t> 400 prophets encourage  him to go to </a:t>
            </a:r>
            <a:br>
              <a:rPr lang="en-US" sz="3200" b="1" dirty="0" smtClean="0"/>
            </a:br>
            <a:r>
              <a:rPr lang="en-US" sz="3200" b="1" dirty="0" smtClean="0"/>
              <a:t>     battle</a:t>
            </a:r>
          </a:p>
          <a:p>
            <a:pPr>
              <a:spcAft>
                <a:spcPts val="1800"/>
              </a:spcAft>
              <a:buClr>
                <a:schemeClr val="accent4">
                  <a:lumMod val="60000"/>
                  <a:lumOff val="40000"/>
                </a:schemeClr>
              </a:buClr>
              <a:buFont typeface="Wingdings" pitchFamily="2" charset="2"/>
              <a:buChar char="q"/>
            </a:pPr>
            <a:r>
              <a:rPr lang="en-US" sz="3200" b="1" dirty="0" smtClean="0"/>
              <a:t> </a:t>
            </a:r>
            <a:r>
              <a:rPr lang="en-US" sz="3200" b="1" dirty="0" err="1" smtClean="0"/>
              <a:t>Micaiah</a:t>
            </a:r>
            <a:r>
              <a:rPr lang="en-US" sz="3200" b="1" dirty="0" smtClean="0"/>
              <a:t> alone prophesies of Ahab’s </a:t>
            </a:r>
            <a:br>
              <a:rPr lang="en-US" sz="3200" b="1" dirty="0" smtClean="0"/>
            </a:br>
            <a:r>
              <a:rPr lang="en-US" sz="3200" b="1" dirty="0" smtClean="0"/>
              <a:t>     death in battle</a:t>
            </a:r>
            <a:endParaRPr lang="en-US" sz="3200" b="1" dirty="0">
              <a:latin typeface="Arial" pitchFamily="34" charset="0"/>
              <a:cs typeface="Arial" pitchFamily="34" charset="0"/>
            </a:endParaRPr>
          </a:p>
        </p:txBody>
      </p:sp>
      <p:sp>
        <p:nvSpPr>
          <p:cNvPr id="3" name="TextBox 2"/>
          <p:cNvSpPr txBox="1"/>
          <p:nvPr/>
        </p:nvSpPr>
        <p:spPr>
          <a:xfrm>
            <a:off x="609600" y="3048000"/>
            <a:ext cx="8458200" cy="3739485"/>
          </a:xfrm>
          <a:prstGeom prst="rect">
            <a:avLst/>
          </a:prstGeom>
          <a:noFill/>
        </p:spPr>
        <p:txBody>
          <a:bodyPr wrap="square" rtlCol="0">
            <a:spAutoFit/>
          </a:bodyPr>
          <a:lstStyle/>
          <a:p>
            <a:pPr>
              <a:spcBef>
                <a:spcPts val="1800"/>
              </a:spcBef>
              <a:buClr>
                <a:schemeClr val="tx1">
                  <a:lumMod val="85000"/>
                </a:schemeClr>
              </a:buClr>
              <a:buSzPct val="127000"/>
              <a:buFont typeface="Wingdings" pitchFamily="2" charset="2"/>
              <a:buChar char="Ø"/>
            </a:pPr>
            <a:r>
              <a:rPr lang="en-US" sz="3200" b="1" dirty="0" smtClean="0"/>
              <a:t> The 400 prophets are sensitive to Ahab’s </a:t>
            </a:r>
            <a:br>
              <a:rPr lang="en-US" sz="3200" b="1" dirty="0" smtClean="0"/>
            </a:br>
            <a:r>
              <a:rPr lang="en-US" sz="3200" b="1" dirty="0" smtClean="0"/>
              <a:t>      feelings and desires</a:t>
            </a:r>
          </a:p>
          <a:p>
            <a:pPr>
              <a:spcBef>
                <a:spcPts val="1800"/>
              </a:spcBef>
              <a:buClr>
                <a:schemeClr val="tx1">
                  <a:lumMod val="85000"/>
                </a:schemeClr>
              </a:buClr>
              <a:buSzPct val="127000"/>
              <a:buFont typeface="Wingdings" pitchFamily="2" charset="2"/>
              <a:buChar char="Ø"/>
            </a:pPr>
            <a:r>
              <a:rPr lang="en-US" sz="3200" b="1" dirty="0" smtClean="0"/>
              <a:t> </a:t>
            </a:r>
            <a:r>
              <a:rPr lang="en-US" sz="3200" b="1" dirty="0" err="1" smtClean="0"/>
              <a:t>Micaiah</a:t>
            </a:r>
            <a:r>
              <a:rPr lang="en-US" sz="3200" b="1" dirty="0" smtClean="0"/>
              <a:t> is insensitive to Ahab’s  feelings </a:t>
            </a:r>
            <a:br>
              <a:rPr lang="en-US" sz="3200" b="1" dirty="0" smtClean="0"/>
            </a:br>
            <a:r>
              <a:rPr lang="en-US" sz="3200" b="1" dirty="0" smtClean="0"/>
              <a:t>     and desires</a:t>
            </a:r>
          </a:p>
          <a:p>
            <a:pPr>
              <a:spcBef>
                <a:spcPts val="1800"/>
              </a:spcBef>
              <a:buClr>
                <a:schemeClr val="tx1">
                  <a:lumMod val="85000"/>
                </a:schemeClr>
              </a:buClr>
              <a:buSzPct val="127000"/>
              <a:buFont typeface="Wingdings" pitchFamily="2" charset="2"/>
              <a:buChar char="Ø"/>
            </a:pPr>
            <a:r>
              <a:rPr lang="en-US" sz="3200" b="1" dirty="0" smtClean="0"/>
              <a:t> Ahab was killed in the battle</a:t>
            </a:r>
          </a:p>
          <a:p>
            <a:pPr>
              <a:spcBef>
                <a:spcPts val="1800"/>
              </a:spcBef>
              <a:buClr>
                <a:schemeClr val="tx1">
                  <a:lumMod val="85000"/>
                </a:schemeClr>
              </a:buClr>
              <a:buSzPct val="127000"/>
              <a:buFont typeface="Wingdings" pitchFamily="2" charset="2"/>
              <a:buChar char="Ø"/>
            </a:pPr>
            <a:r>
              <a:rPr lang="en-US" sz="3200" b="1" dirty="0" smtClean="0"/>
              <a:t> Everyone was insensitive to </a:t>
            </a:r>
            <a:r>
              <a:rPr lang="en-US" sz="3200" b="1" dirty="0" err="1" smtClean="0"/>
              <a:t>Micaiah</a:t>
            </a:r>
            <a:endParaRPr lang="en-US" sz="3200" b="1"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right)">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right)">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right)">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right)">
                                      <p:cBhvr>
                                        <p:cTn id="22" dur="1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right)">
                                      <p:cBhvr>
                                        <p:cTn id="27" dur="1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right)">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right)">
                                      <p:cBhvr>
                                        <p:cTn id="3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8000"/>
            <a:duotone>
              <a:schemeClr val="bg2">
                <a:shade val="3000"/>
                <a:satMod val="110000"/>
              </a:schemeClr>
              <a:schemeClr val="bg2">
                <a:tint val="60000"/>
                <a:satMod val="425000"/>
              </a:schemeClr>
            </a:duotone>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6200" y="586800"/>
            <a:ext cx="8915400" cy="5509200"/>
          </a:xfrm>
          <a:prstGeom prst="rect">
            <a:avLst/>
          </a:prstGeom>
          <a:noFill/>
        </p:spPr>
        <p:txBody>
          <a:bodyPr wrap="square" rtlCol="0">
            <a:spAutoFit/>
          </a:bodyPr>
          <a:lstStyle/>
          <a:p>
            <a:r>
              <a:rPr lang="en-US" sz="3200" b="1" dirty="0" smtClean="0">
                <a:solidFill>
                  <a:schemeClr val="tx2">
                    <a:lumMod val="10000"/>
                  </a:schemeClr>
                </a:solidFill>
              </a:rPr>
              <a:t>1Kgs. 22:24,  Now Zedekiah the son of </a:t>
            </a:r>
            <a:r>
              <a:rPr lang="en-US" sz="3200" b="1" dirty="0" err="1" smtClean="0">
                <a:solidFill>
                  <a:schemeClr val="tx2">
                    <a:lumMod val="10000"/>
                  </a:schemeClr>
                </a:solidFill>
              </a:rPr>
              <a:t>Chenaanah</a:t>
            </a:r>
            <a:r>
              <a:rPr lang="en-US" sz="3200" b="1" dirty="0" smtClean="0">
                <a:solidFill>
                  <a:schemeClr val="tx2">
                    <a:lumMod val="10000"/>
                  </a:schemeClr>
                </a:solidFill>
              </a:rPr>
              <a:t> went near and struck </a:t>
            </a:r>
            <a:r>
              <a:rPr lang="en-US" sz="3200" b="1" dirty="0" err="1" smtClean="0">
                <a:solidFill>
                  <a:schemeClr val="tx2">
                    <a:lumMod val="10000"/>
                  </a:schemeClr>
                </a:solidFill>
              </a:rPr>
              <a:t>Micaiah</a:t>
            </a:r>
            <a:r>
              <a:rPr lang="en-US" sz="3200" b="1" dirty="0" smtClean="0">
                <a:solidFill>
                  <a:schemeClr val="tx2">
                    <a:lumMod val="10000"/>
                  </a:schemeClr>
                </a:solidFill>
              </a:rPr>
              <a:t> on the cheek,  and said,  Which way did the spirit from the LORD go from me to speak to you?</a:t>
            </a:r>
          </a:p>
          <a:p>
            <a:endParaRPr lang="en-US" sz="3200" b="1" dirty="0" smtClean="0">
              <a:solidFill>
                <a:schemeClr val="tx2">
                  <a:lumMod val="10000"/>
                </a:schemeClr>
              </a:solidFill>
            </a:endParaRPr>
          </a:p>
          <a:p>
            <a:r>
              <a:rPr lang="en-US" sz="3200" b="1" dirty="0" smtClean="0">
                <a:solidFill>
                  <a:schemeClr val="tx2">
                    <a:lumMod val="10000"/>
                  </a:schemeClr>
                </a:solidFill>
              </a:rPr>
              <a:t>26 So the king of Israel said,  Take </a:t>
            </a:r>
            <a:r>
              <a:rPr lang="en-US" sz="3200" b="1" dirty="0" err="1" smtClean="0">
                <a:solidFill>
                  <a:schemeClr val="tx2">
                    <a:lumMod val="10000"/>
                  </a:schemeClr>
                </a:solidFill>
              </a:rPr>
              <a:t>Micaiah</a:t>
            </a:r>
            <a:r>
              <a:rPr lang="en-US" sz="3200" b="1" dirty="0" smtClean="0">
                <a:solidFill>
                  <a:schemeClr val="tx2">
                    <a:lumMod val="10000"/>
                  </a:schemeClr>
                </a:solidFill>
              </a:rPr>
              <a:t>,  and return him to </a:t>
            </a:r>
            <a:r>
              <a:rPr lang="en-US" sz="3200" b="1" dirty="0" err="1" smtClean="0">
                <a:solidFill>
                  <a:schemeClr val="tx2">
                    <a:lumMod val="10000"/>
                  </a:schemeClr>
                </a:solidFill>
              </a:rPr>
              <a:t>Amon</a:t>
            </a:r>
            <a:r>
              <a:rPr lang="en-US" sz="3200" b="1" dirty="0" smtClean="0">
                <a:solidFill>
                  <a:schemeClr val="tx2">
                    <a:lumMod val="10000"/>
                  </a:schemeClr>
                </a:solidFill>
              </a:rPr>
              <a:t> the governor of the city and to </a:t>
            </a:r>
            <a:r>
              <a:rPr lang="en-US" sz="3200" b="1" dirty="0" err="1" smtClean="0">
                <a:solidFill>
                  <a:schemeClr val="tx2">
                    <a:lumMod val="10000"/>
                  </a:schemeClr>
                </a:solidFill>
              </a:rPr>
              <a:t>Joash</a:t>
            </a:r>
            <a:r>
              <a:rPr lang="en-US" sz="3200" b="1" dirty="0" smtClean="0">
                <a:solidFill>
                  <a:schemeClr val="tx2">
                    <a:lumMod val="10000"/>
                  </a:schemeClr>
                </a:solidFill>
              </a:rPr>
              <a:t> the king's son;   27 and say,  Thus says the king: Put this fellow in prison,  and feed him with bread of affliction and water of affliction,  until I come in peace.</a:t>
            </a:r>
            <a:endParaRPr lang="en-US" sz="3200" b="1" dirty="0">
              <a:solidFill>
                <a:schemeClr val="tx2">
                  <a:lumMod val="10000"/>
                </a:schemeClr>
              </a:solidFill>
            </a:endParaRPr>
          </a:p>
        </p:txBody>
      </p:sp>
      <p:sp>
        <p:nvSpPr>
          <p:cNvPr id="3" name="TextBox 2"/>
          <p:cNvSpPr txBox="1"/>
          <p:nvPr/>
        </p:nvSpPr>
        <p:spPr>
          <a:xfrm>
            <a:off x="609600" y="228600"/>
            <a:ext cx="7848600" cy="5905589"/>
          </a:xfrm>
          <a:prstGeom prst="rect">
            <a:avLst/>
          </a:prstGeom>
          <a:solidFill>
            <a:schemeClr val="tx1"/>
          </a:solidFill>
        </p:spPr>
        <p:txBody>
          <a:bodyPr wrap="square" rtlCol="0">
            <a:spAutoFit/>
          </a:bodyPr>
          <a:lstStyle/>
          <a:p>
            <a:pPr>
              <a:spcAft>
                <a:spcPts val="1800"/>
              </a:spcAft>
              <a:buClr>
                <a:schemeClr val="accent6"/>
              </a:buClr>
              <a:buFont typeface="Wingdings" pitchFamily="2" charset="2"/>
              <a:buChar char="q"/>
            </a:pPr>
            <a:r>
              <a:rPr lang="en-US" sz="2800" b="1" dirty="0" smtClean="0">
                <a:solidFill>
                  <a:schemeClr val="accent2">
                    <a:lumMod val="75000"/>
                  </a:schemeClr>
                </a:solidFill>
              </a:rPr>
              <a:t> </a:t>
            </a:r>
            <a:r>
              <a:rPr lang="en-US" sz="2800" b="1" dirty="0" err="1" smtClean="0">
                <a:solidFill>
                  <a:schemeClr val="accent2">
                    <a:lumMod val="75000"/>
                  </a:schemeClr>
                </a:solidFill>
              </a:rPr>
              <a:t>Micaiah</a:t>
            </a:r>
            <a:r>
              <a:rPr lang="en-US" sz="2800" b="1" dirty="0" smtClean="0">
                <a:solidFill>
                  <a:schemeClr val="accent2">
                    <a:lumMod val="75000"/>
                  </a:schemeClr>
                </a:solidFill>
              </a:rPr>
              <a:t> crossed an invisible boundary (it    </a:t>
            </a:r>
            <a:br>
              <a:rPr lang="en-US" sz="2800" b="1" dirty="0" smtClean="0">
                <a:solidFill>
                  <a:schemeClr val="accent2">
                    <a:lumMod val="75000"/>
                  </a:schemeClr>
                </a:solidFill>
              </a:rPr>
            </a:br>
            <a:r>
              <a:rPr lang="en-US" sz="2800" b="1" dirty="0" smtClean="0">
                <a:solidFill>
                  <a:schemeClr val="accent2">
                    <a:lumMod val="75000"/>
                  </a:schemeClr>
                </a:solidFill>
              </a:rPr>
              <a:t>     existed only in mind[s] of men.)</a:t>
            </a:r>
          </a:p>
          <a:p>
            <a:pPr>
              <a:spcAft>
                <a:spcPts val="1800"/>
              </a:spcAft>
              <a:buClr>
                <a:schemeClr val="accent6"/>
              </a:buClr>
              <a:buFont typeface="Wingdings" pitchFamily="2" charset="2"/>
              <a:buChar char="q"/>
            </a:pPr>
            <a:r>
              <a:rPr lang="en-US" sz="2800" b="1" dirty="0" smtClean="0">
                <a:solidFill>
                  <a:schemeClr val="accent2">
                    <a:lumMod val="75000"/>
                  </a:schemeClr>
                </a:solidFill>
              </a:rPr>
              <a:t> Ahab crossed a boundary that existed in the </a:t>
            </a:r>
            <a:br>
              <a:rPr lang="en-US" sz="2800" b="1" dirty="0" smtClean="0">
                <a:solidFill>
                  <a:schemeClr val="accent2">
                    <a:lumMod val="75000"/>
                  </a:schemeClr>
                </a:solidFill>
              </a:rPr>
            </a:br>
            <a:r>
              <a:rPr lang="en-US" sz="2800" b="1" dirty="0" smtClean="0">
                <a:solidFill>
                  <a:schemeClr val="accent2">
                    <a:lumMod val="75000"/>
                  </a:schemeClr>
                </a:solidFill>
              </a:rPr>
              <a:t>     mind of God and in the minds of all who  </a:t>
            </a:r>
            <a:br>
              <a:rPr lang="en-US" sz="2800" b="1" dirty="0" smtClean="0">
                <a:solidFill>
                  <a:schemeClr val="accent2">
                    <a:lumMod val="75000"/>
                  </a:schemeClr>
                </a:solidFill>
              </a:rPr>
            </a:br>
            <a:r>
              <a:rPr lang="en-US" sz="2800" b="1" dirty="0" smtClean="0">
                <a:solidFill>
                  <a:schemeClr val="accent2">
                    <a:lumMod val="75000"/>
                  </a:schemeClr>
                </a:solidFill>
              </a:rPr>
              <a:t>     feared Him.</a:t>
            </a:r>
          </a:p>
          <a:p>
            <a:pPr>
              <a:spcAft>
                <a:spcPts val="1800"/>
              </a:spcAft>
              <a:buClr>
                <a:schemeClr val="accent6"/>
              </a:buClr>
              <a:buFont typeface="Wingdings" pitchFamily="2" charset="2"/>
              <a:buChar char="q"/>
            </a:pPr>
            <a:r>
              <a:rPr lang="en-US" sz="2800" b="1" dirty="0" smtClean="0">
                <a:solidFill>
                  <a:schemeClr val="accent2">
                    <a:lumMod val="75000"/>
                  </a:schemeClr>
                </a:solidFill>
              </a:rPr>
              <a:t> Politically correct people attack rather than      </a:t>
            </a:r>
            <a:br>
              <a:rPr lang="en-US" sz="2800" b="1" dirty="0" smtClean="0">
                <a:solidFill>
                  <a:schemeClr val="accent2">
                    <a:lumMod val="75000"/>
                  </a:schemeClr>
                </a:solidFill>
              </a:rPr>
            </a:br>
            <a:r>
              <a:rPr lang="en-US" sz="2800" b="1" dirty="0" smtClean="0">
                <a:solidFill>
                  <a:schemeClr val="accent2">
                    <a:lumMod val="75000"/>
                  </a:schemeClr>
                </a:solidFill>
              </a:rPr>
              <a:t>     reason.  They see those who disagree with </a:t>
            </a:r>
            <a:br>
              <a:rPr lang="en-US" sz="2800" b="1" dirty="0" smtClean="0">
                <a:solidFill>
                  <a:schemeClr val="accent2">
                    <a:lumMod val="75000"/>
                  </a:schemeClr>
                </a:solidFill>
              </a:rPr>
            </a:br>
            <a:r>
              <a:rPr lang="en-US" sz="2800" b="1" dirty="0" smtClean="0">
                <a:solidFill>
                  <a:schemeClr val="accent2">
                    <a:lumMod val="75000"/>
                  </a:schemeClr>
                </a:solidFill>
              </a:rPr>
              <a:t>     them as ignorant and uninformed.  They </a:t>
            </a:r>
            <a:br>
              <a:rPr lang="en-US" sz="2800" b="1" dirty="0" smtClean="0">
                <a:solidFill>
                  <a:schemeClr val="accent2">
                    <a:lumMod val="75000"/>
                  </a:schemeClr>
                </a:solidFill>
              </a:rPr>
            </a:br>
            <a:r>
              <a:rPr lang="en-US" sz="2800" b="1" dirty="0" smtClean="0">
                <a:solidFill>
                  <a:schemeClr val="accent2">
                    <a:lumMod val="75000"/>
                  </a:schemeClr>
                </a:solidFill>
              </a:rPr>
              <a:t>     assume that no rational person could </a:t>
            </a:r>
            <a:br>
              <a:rPr lang="en-US" sz="2800" b="1" dirty="0" smtClean="0">
                <a:solidFill>
                  <a:schemeClr val="accent2">
                    <a:lumMod val="75000"/>
                  </a:schemeClr>
                </a:solidFill>
              </a:rPr>
            </a:br>
            <a:r>
              <a:rPr lang="en-US" sz="2800" b="1" dirty="0" smtClean="0">
                <a:solidFill>
                  <a:schemeClr val="accent2">
                    <a:lumMod val="75000"/>
                  </a:schemeClr>
                </a:solidFill>
              </a:rPr>
              <a:t>     disagree with them.</a:t>
            </a:r>
          </a:p>
          <a:p>
            <a:pPr>
              <a:spcAft>
                <a:spcPts val="1800"/>
              </a:spcAft>
              <a:buClr>
                <a:schemeClr val="accent6"/>
              </a:buClr>
              <a:buFont typeface="Wingdings" pitchFamily="2" charset="2"/>
              <a:buChar char="q"/>
            </a:pPr>
            <a:r>
              <a:rPr lang="en-US" sz="2800" b="1" dirty="0" smtClean="0">
                <a:solidFill>
                  <a:schemeClr val="accent2">
                    <a:lumMod val="75000"/>
                  </a:schemeClr>
                </a:solidFill>
              </a:rPr>
              <a:t> Ahab was killed in the battle as </a:t>
            </a:r>
            <a:r>
              <a:rPr lang="en-US" sz="2800" b="1" dirty="0" err="1" smtClean="0">
                <a:solidFill>
                  <a:schemeClr val="accent2">
                    <a:lumMod val="75000"/>
                  </a:schemeClr>
                </a:solidFill>
              </a:rPr>
              <a:t>Micaiah</a:t>
            </a:r>
            <a:r>
              <a:rPr lang="en-US" sz="2800" b="1" dirty="0" smtClean="0">
                <a:solidFill>
                  <a:schemeClr val="accent2">
                    <a:lumMod val="75000"/>
                  </a:schemeClr>
                </a:solidFill>
              </a:rPr>
              <a:t> </a:t>
            </a:r>
            <a:br>
              <a:rPr lang="en-US" sz="2800" b="1" dirty="0" smtClean="0">
                <a:solidFill>
                  <a:schemeClr val="accent2">
                    <a:lumMod val="75000"/>
                  </a:schemeClr>
                </a:solidFill>
              </a:rPr>
            </a:br>
            <a:r>
              <a:rPr lang="en-US" sz="2800" b="1" dirty="0" smtClean="0">
                <a:solidFill>
                  <a:schemeClr val="accent2">
                    <a:lumMod val="75000"/>
                  </a:schemeClr>
                </a:solidFill>
              </a:rPr>
              <a:t>     prophesied.</a:t>
            </a:r>
            <a:endParaRPr lang="en-US" sz="2800" b="1" dirty="0">
              <a:solidFill>
                <a:schemeClr val="accent2">
                  <a:lumMod val="75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strVal val="#ppt_w*2.5"/>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0.01"/>
                                          </p:val>
                                        </p:tav>
                                        <p:tav tm="100000">
                                          <p:val>
                                            <p:strVal val="#ppt_h"/>
                                          </p:val>
                                        </p:tav>
                                      </p:tavLst>
                                    </p:anim>
                                    <p:anim calcmode="lin" valueType="num">
                                      <p:cBhvr>
                                        <p:cTn id="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0" dur="500" fill="hold"/>
                                        <p:tgtEl>
                                          <p:spTgt spid="2">
                                            <p:txEl>
                                              <p:pRg st="2" end="2"/>
                                            </p:txEl>
                                          </p:spTgt>
                                        </p:tgtEl>
                                        <p:attrNameLst>
                                          <p:attrName>ppt_y</p:attrName>
                                        </p:attrNameLst>
                                      </p:cBhvr>
                                      <p:tavLst>
                                        <p:tav tm="0">
                                          <p:val>
                                            <p:strVal val="#ppt_h+1"/>
                                          </p:val>
                                        </p:tav>
                                        <p:tav tm="100000">
                                          <p:val>
                                            <p:strVal val="#ppt_y"/>
                                          </p:val>
                                        </p:tav>
                                      </p:tavLst>
                                    </p:anim>
                                    <p:animEffect transition="in" filter="fade">
                                      <p:cBhvr>
                                        <p:cTn id="11" dur="50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7" presetClass="entr" presetSubtype="2"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 calcmode="lin" valueType="num">
                                      <p:cBhvr>
                                        <p:cTn id="16" dur="1000" fill="hold"/>
                                        <p:tgtEl>
                                          <p:spTgt spid="3">
                                            <p:bg/>
                                          </p:spTgt>
                                        </p:tgtEl>
                                        <p:attrNameLst>
                                          <p:attrName>ppt_x</p:attrName>
                                        </p:attrNameLst>
                                      </p:cBhvr>
                                      <p:tavLst>
                                        <p:tav tm="0">
                                          <p:val>
                                            <p:strVal val="#ppt_x+#ppt_w/2"/>
                                          </p:val>
                                        </p:tav>
                                        <p:tav tm="100000">
                                          <p:val>
                                            <p:strVal val="#ppt_x"/>
                                          </p:val>
                                        </p:tav>
                                      </p:tavLst>
                                    </p:anim>
                                    <p:anim calcmode="lin" valueType="num">
                                      <p:cBhvr>
                                        <p:cTn id="17" dur="1000" fill="hold"/>
                                        <p:tgtEl>
                                          <p:spTgt spid="3">
                                            <p:bg/>
                                          </p:spTgt>
                                        </p:tgtEl>
                                        <p:attrNameLst>
                                          <p:attrName>ppt_y</p:attrName>
                                        </p:attrNameLst>
                                      </p:cBhvr>
                                      <p:tavLst>
                                        <p:tav tm="0">
                                          <p:val>
                                            <p:strVal val="#ppt_y"/>
                                          </p:val>
                                        </p:tav>
                                        <p:tav tm="100000">
                                          <p:val>
                                            <p:strVal val="#ppt_y"/>
                                          </p:val>
                                        </p:tav>
                                      </p:tavLst>
                                    </p:anim>
                                    <p:anim calcmode="lin" valueType="num">
                                      <p:cBhvr>
                                        <p:cTn id="18" dur="1000" fill="hold"/>
                                        <p:tgtEl>
                                          <p:spTgt spid="3">
                                            <p:bg/>
                                          </p:spTgt>
                                        </p:tgtEl>
                                        <p:attrNameLst>
                                          <p:attrName>ppt_w</p:attrName>
                                        </p:attrNameLst>
                                      </p:cBhvr>
                                      <p:tavLst>
                                        <p:tav tm="0">
                                          <p:val>
                                            <p:fltVal val="0"/>
                                          </p:val>
                                        </p:tav>
                                        <p:tav tm="100000">
                                          <p:val>
                                            <p:strVal val="#ppt_w"/>
                                          </p:val>
                                        </p:tav>
                                      </p:tavLst>
                                    </p:anim>
                                    <p:anim calcmode="lin" valueType="num">
                                      <p:cBhvr>
                                        <p:cTn id="19" dur="1000" fill="hold"/>
                                        <p:tgtEl>
                                          <p:spTgt spid="3">
                                            <p:bg/>
                                          </p:spTgt>
                                        </p:tgtEl>
                                        <p:attrNameLst>
                                          <p:attrName>ppt_h</p:attrName>
                                        </p:attrNameLst>
                                      </p:cBhvr>
                                      <p:tavLst>
                                        <p:tav tm="0">
                                          <p:val>
                                            <p:strVal val="#ppt_h"/>
                                          </p:val>
                                        </p:tav>
                                        <p:tav tm="100000">
                                          <p:val>
                                            <p:strVal val="#ppt_h"/>
                                          </p:val>
                                        </p:tav>
                                      </p:tavLst>
                                    </p:anim>
                                  </p:childTnLst>
                                </p:cTn>
                              </p:par>
                              <p:par>
                                <p:cTn id="20" presetID="34" presetClass="entr" presetSubtype="0" fill="hold" nodeType="with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from="(-#ppt_w/2)" to="(#ppt_x)" calcmode="lin" valueType="num">
                                      <p:cBhvr>
                                        <p:cTn id="22" dur="600" fill="hold">
                                          <p:stCondLst>
                                            <p:cond delay="0"/>
                                          </p:stCondLst>
                                        </p:cTn>
                                        <p:tgtEl>
                                          <p:spTgt spid="3">
                                            <p:txEl>
                                              <p:pRg st="0" end="0"/>
                                            </p:txEl>
                                          </p:spTgt>
                                        </p:tgtEl>
                                        <p:attrNameLst>
                                          <p:attrName>ppt_x</p:attrName>
                                        </p:attrNameLst>
                                      </p:cBhvr>
                                    </p:anim>
                                    <p:anim from="0" to="-1.0" calcmode="lin" valueType="num">
                                      <p:cBhvr>
                                        <p:cTn id="23" dur="200" decel="50000" autoRev="1" fill="hold">
                                          <p:stCondLst>
                                            <p:cond delay="600"/>
                                          </p:stCondLst>
                                        </p:cTn>
                                        <p:tgtEl>
                                          <p:spTgt spid="3">
                                            <p:txEl>
                                              <p:pRg st="0" end="0"/>
                                            </p:txEl>
                                          </p:spTgt>
                                        </p:tgtEl>
                                        <p:attrNameLst>
                                          <p:attrName>xshear</p:attrName>
                                        </p:attrNameLst>
                                      </p:cBhvr>
                                    </p:anim>
                                    <p:animScale>
                                      <p:cBhvr>
                                        <p:cTn id="24" dur="200" decel="100000" autoRev="1" fill="hold">
                                          <p:stCondLst>
                                            <p:cond delay="600"/>
                                          </p:stCondLst>
                                        </p:cTn>
                                        <p:tgtEl>
                                          <p:spTgt spid="3">
                                            <p:txEl>
                                              <p:pRg st="0" end="0"/>
                                            </p:txEl>
                                          </p:spTgt>
                                        </p:tgtEl>
                                      </p:cBhvr>
                                      <p:from x="100000" y="100000"/>
                                      <p:to x="80000" y="100000"/>
                                    </p:animScale>
                                    <p:anim by="(#ppt_h/3+#ppt_w*0.1)" calcmode="lin" valueType="num">
                                      <p:cBhvr additive="sum">
                                        <p:cTn id="25"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from="(-#ppt_w/2)" to="(#ppt_x)" calcmode="lin" valueType="num">
                                      <p:cBhvr>
                                        <p:cTn id="30" dur="600" fill="hold">
                                          <p:stCondLst>
                                            <p:cond delay="0"/>
                                          </p:stCondLst>
                                        </p:cTn>
                                        <p:tgtEl>
                                          <p:spTgt spid="3">
                                            <p:txEl>
                                              <p:pRg st="1" end="1"/>
                                            </p:txEl>
                                          </p:spTgt>
                                        </p:tgtEl>
                                        <p:attrNameLst>
                                          <p:attrName>ppt_x</p:attrName>
                                        </p:attrNameLst>
                                      </p:cBhvr>
                                    </p:anim>
                                    <p:anim from="0" to="-1.0" calcmode="lin" valueType="num">
                                      <p:cBhvr>
                                        <p:cTn id="31" dur="200" decel="50000" autoRev="1" fill="hold">
                                          <p:stCondLst>
                                            <p:cond delay="600"/>
                                          </p:stCondLst>
                                        </p:cTn>
                                        <p:tgtEl>
                                          <p:spTgt spid="3">
                                            <p:txEl>
                                              <p:pRg st="1" end="1"/>
                                            </p:txEl>
                                          </p:spTgt>
                                        </p:tgtEl>
                                        <p:attrNameLst>
                                          <p:attrName>xshear</p:attrName>
                                        </p:attrNameLst>
                                      </p:cBhvr>
                                    </p:anim>
                                    <p:animScale>
                                      <p:cBhvr>
                                        <p:cTn id="32" dur="200" decel="100000" autoRev="1" fill="hold">
                                          <p:stCondLst>
                                            <p:cond delay="600"/>
                                          </p:stCondLst>
                                        </p:cTn>
                                        <p:tgtEl>
                                          <p:spTgt spid="3">
                                            <p:txEl>
                                              <p:pRg st="1" end="1"/>
                                            </p:txEl>
                                          </p:spTgt>
                                        </p:tgtEl>
                                      </p:cBhvr>
                                      <p:from x="100000" y="100000"/>
                                      <p:to x="80000" y="100000"/>
                                    </p:animScale>
                                    <p:anim by="(#ppt_h/3+#ppt_w*0.1)" calcmode="lin" valueType="num">
                                      <p:cBhvr additive="sum">
                                        <p:cTn id="33"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34" fill="hold">
                      <p:stCondLst>
                        <p:cond delay="indefinite"/>
                      </p:stCondLst>
                      <p:childTnLst>
                        <p:par>
                          <p:cTn id="35" fill="hold">
                            <p:stCondLst>
                              <p:cond delay="0"/>
                            </p:stCondLst>
                            <p:childTnLst>
                              <p:par>
                                <p:cTn id="36" presetID="34" presetClass="entr" presetSubtype="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from="(-#ppt_w/2)" to="(#ppt_x)" calcmode="lin" valueType="num">
                                      <p:cBhvr>
                                        <p:cTn id="38" dur="600" fill="hold">
                                          <p:stCondLst>
                                            <p:cond delay="0"/>
                                          </p:stCondLst>
                                        </p:cTn>
                                        <p:tgtEl>
                                          <p:spTgt spid="3">
                                            <p:txEl>
                                              <p:pRg st="2" end="2"/>
                                            </p:txEl>
                                          </p:spTgt>
                                        </p:tgtEl>
                                        <p:attrNameLst>
                                          <p:attrName>ppt_x</p:attrName>
                                        </p:attrNameLst>
                                      </p:cBhvr>
                                    </p:anim>
                                    <p:anim from="0" to="-1.0" calcmode="lin" valueType="num">
                                      <p:cBhvr>
                                        <p:cTn id="39" dur="200" decel="50000" autoRev="1" fill="hold">
                                          <p:stCondLst>
                                            <p:cond delay="600"/>
                                          </p:stCondLst>
                                        </p:cTn>
                                        <p:tgtEl>
                                          <p:spTgt spid="3">
                                            <p:txEl>
                                              <p:pRg st="2" end="2"/>
                                            </p:txEl>
                                          </p:spTgt>
                                        </p:tgtEl>
                                        <p:attrNameLst>
                                          <p:attrName>xshear</p:attrName>
                                        </p:attrNameLst>
                                      </p:cBhvr>
                                    </p:anim>
                                    <p:animScale>
                                      <p:cBhvr>
                                        <p:cTn id="40" dur="200" decel="100000" autoRev="1" fill="hold">
                                          <p:stCondLst>
                                            <p:cond delay="600"/>
                                          </p:stCondLst>
                                        </p:cTn>
                                        <p:tgtEl>
                                          <p:spTgt spid="3">
                                            <p:txEl>
                                              <p:pRg st="2" end="2"/>
                                            </p:txEl>
                                          </p:spTgt>
                                        </p:tgtEl>
                                      </p:cBhvr>
                                      <p:from x="100000" y="100000"/>
                                      <p:to x="80000" y="100000"/>
                                    </p:animScale>
                                    <p:anim by="(#ppt_h/3+#ppt_w*0.1)" calcmode="lin" valueType="num">
                                      <p:cBhvr additive="sum">
                                        <p:cTn id="41"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42" fill="hold">
                      <p:stCondLst>
                        <p:cond delay="indefinite"/>
                      </p:stCondLst>
                      <p:childTnLst>
                        <p:par>
                          <p:cTn id="43" fill="hold">
                            <p:stCondLst>
                              <p:cond delay="0"/>
                            </p:stCondLst>
                            <p:childTnLst>
                              <p:par>
                                <p:cTn id="44" presetID="34" presetClass="entr" presetSubtype="0" fill="hold"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from="(-#ppt_w/2)" to="(#ppt_x)" calcmode="lin" valueType="num">
                                      <p:cBhvr>
                                        <p:cTn id="46" dur="600" fill="hold">
                                          <p:stCondLst>
                                            <p:cond delay="0"/>
                                          </p:stCondLst>
                                        </p:cTn>
                                        <p:tgtEl>
                                          <p:spTgt spid="3">
                                            <p:txEl>
                                              <p:pRg st="3" end="3"/>
                                            </p:txEl>
                                          </p:spTgt>
                                        </p:tgtEl>
                                        <p:attrNameLst>
                                          <p:attrName>ppt_x</p:attrName>
                                        </p:attrNameLst>
                                      </p:cBhvr>
                                    </p:anim>
                                    <p:anim from="0" to="-1.0" calcmode="lin" valueType="num">
                                      <p:cBhvr>
                                        <p:cTn id="47" dur="200" decel="50000" autoRev="1" fill="hold">
                                          <p:stCondLst>
                                            <p:cond delay="600"/>
                                          </p:stCondLst>
                                        </p:cTn>
                                        <p:tgtEl>
                                          <p:spTgt spid="3">
                                            <p:txEl>
                                              <p:pRg st="3" end="3"/>
                                            </p:txEl>
                                          </p:spTgt>
                                        </p:tgtEl>
                                        <p:attrNameLst>
                                          <p:attrName>xshear</p:attrName>
                                        </p:attrNameLst>
                                      </p:cBhvr>
                                    </p:anim>
                                    <p:animScale>
                                      <p:cBhvr>
                                        <p:cTn id="48" dur="200" decel="100000" autoRev="1" fill="hold">
                                          <p:stCondLst>
                                            <p:cond delay="600"/>
                                          </p:stCondLst>
                                        </p:cTn>
                                        <p:tgtEl>
                                          <p:spTgt spid="3">
                                            <p:txEl>
                                              <p:pRg st="3" end="3"/>
                                            </p:txEl>
                                          </p:spTgt>
                                        </p:tgtEl>
                                      </p:cBhvr>
                                      <p:from x="100000" y="100000"/>
                                      <p:to x="80000" y="100000"/>
                                    </p:animScale>
                                    <p:anim by="(#ppt_h/3+#ppt_w*0.1)" calcmode="lin" valueType="num">
                                      <p:cBhvr additive="sum">
                                        <p:cTn id="49"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066800"/>
            <a:ext cx="7315200" cy="646331"/>
          </a:xfrm>
          <a:prstGeom prst="rect">
            <a:avLst/>
          </a:prstGeom>
          <a:noFill/>
        </p:spPr>
        <p:txBody>
          <a:bodyPr wrap="square" rtlCol="0">
            <a:spAutoFit/>
          </a:bodyPr>
          <a:lstStyle/>
          <a:p>
            <a:pPr algn="ctr"/>
            <a:r>
              <a:rPr lang="en-US" sz="3600" b="1" dirty="0" smtClean="0"/>
              <a:t>Jeremiah and the Nation of Judah</a:t>
            </a:r>
            <a:endParaRPr lang="en-US" sz="3600" b="1" dirty="0"/>
          </a:p>
        </p:txBody>
      </p:sp>
    </p:spTree>
  </p:cSld>
  <p:clrMapOvr>
    <a:masterClrMapping/>
  </p:clrMapOvr>
  <p:transition spd="slow">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3000"/>
            <a:duotone>
              <a:schemeClr val="bg2">
                <a:shade val="3000"/>
                <a:satMod val="110000"/>
              </a:schemeClr>
              <a:schemeClr val="bg2">
                <a:tint val="60000"/>
                <a:satMod val="425000"/>
              </a:schemeClr>
            </a:duotone>
            <a:lum bright="-58000" contrast="6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14400" y="1600200"/>
            <a:ext cx="7315200" cy="3299237"/>
          </a:xfrm>
          <a:prstGeom prst="rect">
            <a:avLst/>
          </a:prstGeom>
          <a:noFill/>
        </p:spPr>
        <p:txBody>
          <a:bodyPr wrap="square" rtlCol="0">
            <a:spAutoFit/>
          </a:bodyPr>
          <a:lstStyle/>
          <a:p>
            <a:pPr>
              <a:lnSpc>
                <a:spcPts val="4200"/>
              </a:lnSpc>
            </a:pPr>
            <a:r>
              <a:rPr lang="en-US" sz="3200" b="1" dirty="0" smtClean="0"/>
              <a:t>Jer. 5:30,  An astonishing and horrible thing Has been committed in the land:  31 The prophets prophesy falsely,  And the priests rule by their own power;  </a:t>
            </a:r>
            <a:r>
              <a:rPr lang="en-US" sz="3200" b="1" dirty="0" smtClean="0">
                <a:solidFill>
                  <a:srgbClr val="FFFF00"/>
                </a:solidFill>
              </a:rPr>
              <a:t>And My people love to have it so</a:t>
            </a:r>
            <a:r>
              <a:rPr lang="en-US" sz="3200" b="1" dirty="0" smtClean="0"/>
              <a:t>.  But what will you do in the end?</a:t>
            </a:r>
            <a:endParaRPr lang="en-US" sz="3200" b="1" dirty="0"/>
          </a:p>
        </p:txBody>
      </p:sp>
    </p:spTree>
  </p:cSld>
  <p:clrMapOvr>
    <a:masterClrMapping/>
  </p:clrMapOvr>
  <p:transition spd="slow">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3000"/>
            <a:duotone>
              <a:schemeClr val="bg2">
                <a:shade val="3000"/>
                <a:satMod val="110000"/>
              </a:schemeClr>
              <a:schemeClr val="bg2">
                <a:tint val="60000"/>
                <a:satMod val="425000"/>
              </a:schemeClr>
            </a:duotone>
            <a:lum bright="-58000" contrast="6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09600" y="609600"/>
            <a:ext cx="7772400" cy="4674613"/>
          </a:xfrm>
          <a:prstGeom prst="rect">
            <a:avLst/>
          </a:prstGeom>
          <a:noFill/>
        </p:spPr>
        <p:txBody>
          <a:bodyPr wrap="square" rtlCol="0">
            <a:spAutoFit/>
          </a:bodyPr>
          <a:lstStyle/>
          <a:p>
            <a:pPr>
              <a:lnSpc>
                <a:spcPts val="4500"/>
              </a:lnSpc>
            </a:pPr>
            <a:r>
              <a:rPr lang="en-US" sz="3200" b="1" dirty="0" smtClean="0"/>
              <a:t>Jer. 7:9,   </a:t>
            </a:r>
            <a:r>
              <a:rPr lang="en-US" sz="3200" b="1" dirty="0"/>
              <a:t>Will you steal</a:t>
            </a:r>
            <a:r>
              <a:rPr lang="en-US" sz="3200" b="1" dirty="0" smtClean="0"/>
              <a:t>,  </a:t>
            </a:r>
            <a:r>
              <a:rPr lang="en-US" sz="3200" b="1" dirty="0"/>
              <a:t>murder</a:t>
            </a:r>
            <a:r>
              <a:rPr lang="en-US" sz="3200" b="1" dirty="0" smtClean="0"/>
              <a:t>,  </a:t>
            </a:r>
            <a:r>
              <a:rPr lang="en-US" sz="3200" b="1" dirty="0"/>
              <a:t>commit adultery</a:t>
            </a:r>
            <a:r>
              <a:rPr lang="en-US" sz="3200" b="1" dirty="0" smtClean="0"/>
              <a:t>,  swear  </a:t>
            </a:r>
            <a:r>
              <a:rPr lang="en-US" sz="3200" b="1" dirty="0"/>
              <a:t>falsely</a:t>
            </a:r>
            <a:r>
              <a:rPr lang="en-US" sz="3200" b="1" dirty="0" smtClean="0"/>
              <a:t>,  </a:t>
            </a:r>
            <a:r>
              <a:rPr lang="en-US" sz="3200" b="1" dirty="0"/>
              <a:t>burn incense to Baal</a:t>
            </a:r>
            <a:r>
              <a:rPr lang="en-US" sz="3200" b="1" dirty="0" smtClean="0"/>
              <a:t>,  </a:t>
            </a:r>
            <a:r>
              <a:rPr lang="en-US" sz="3200" b="1" dirty="0"/>
              <a:t>and walk after other gods whom you do not know, </a:t>
            </a:r>
            <a:r>
              <a:rPr lang="en-US" sz="3200" b="1" dirty="0" smtClean="0"/>
              <a:t>  </a:t>
            </a:r>
            <a:r>
              <a:rPr lang="en-US" sz="3200" b="1" dirty="0"/>
              <a:t>10  and then come and stand before Me in this house which is called by My name</a:t>
            </a:r>
            <a:r>
              <a:rPr lang="en-US" sz="3200" b="1" dirty="0" smtClean="0"/>
              <a:t>,  </a:t>
            </a:r>
            <a:r>
              <a:rPr lang="en-US" sz="3200" b="1" dirty="0"/>
              <a:t>and say,  We are delivered to do all these abominations</a:t>
            </a:r>
            <a:r>
              <a:rPr lang="en-US" sz="3200" b="1" dirty="0" smtClean="0"/>
              <a:t>?</a:t>
            </a:r>
            <a:endParaRPr lang="en-US" sz="3200" b="1" dirty="0"/>
          </a:p>
        </p:txBody>
      </p:sp>
    </p:spTree>
  </p:cSld>
  <p:clrMapOvr>
    <a:masterClrMapping/>
  </p:clrMapOvr>
  <p:transition spd="slow">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7000"/>
            <a:duotone>
              <a:schemeClr val="bg2">
                <a:shade val="3000"/>
                <a:satMod val="110000"/>
              </a:schemeClr>
              <a:schemeClr val="bg2">
                <a:tint val="60000"/>
                <a:satMod val="425000"/>
              </a:schemeClr>
            </a:duotone>
            <a:lum bright="44000" contrast="9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228600"/>
            <a:ext cx="8534400" cy="6494085"/>
          </a:xfrm>
          <a:prstGeom prst="rect">
            <a:avLst/>
          </a:prstGeom>
          <a:noFill/>
        </p:spPr>
        <p:txBody>
          <a:bodyPr wrap="square" rtlCol="0">
            <a:spAutoFit/>
          </a:bodyPr>
          <a:lstStyle/>
          <a:p>
            <a:r>
              <a:rPr lang="en-US" sz="3200" b="1" dirty="0" smtClean="0">
                <a:solidFill>
                  <a:schemeClr val="accent6">
                    <a:lumMod val="50000"/>
                  </a:schemeClr>
                </a:solidFill>
              </a:rPr>
              <a:t>Jer. 6:13 </a:t>
            </a:r>
            <a:r>
              <a:rPr lang="en-US" sz="3200" b="1" dirty="0">
                <a:solidFill>
                  <a:schemeClr val="accent6">
                    <a:lumMod val="50000"/>
                  </a:schemeClr>
                </a:solidFill>
              </a:rPr>
              <a:t> </a:t>
            </a:r>
            <a:r>
              <a:rPr lang="en-US" sz="3200" b="1" dirty="0" smtClean="0">
                <a:solidFill>
                  <a:schemeClr val="accent6">
                    <a:lumMod val="50000"/>
                  </a:schemeClr>
                </a:solidFill>
              </a:rPr>
              <a:t> Because from the least of them even to the greatest of them,  Everyone is given to covetousness;  And from the prophet even to the priest,  Everyone deals falsely.  14 They have also healed the hurt of My people slightly,  Saying,  Peace,  peace!   When there is no peace.</a:t>
            </a:r>
          </a:p>
          <a:p>
            <a:endParaRPr lang="en-US" sz="3200" b="1" dirty="0">
              <a:solidFill>
                <a:schemeClr val="accent6">
                  <a:lumMod val="50000"/>
                </a:schemeClr>
              </a:solidFill>
            </a:endParaRPr>
          </a:p>
          <a:p>
            <a:r>
              <a:rPr lang="en-US" sz="3200" b="1" dirty="0" smtClean="0">
                <a:solidFill>
                  <a:schemeClr val="accent6">
                    <a:lumMod val="50000"/>
                  </a:schemeClr>
                </a:solidFill>
              </a:rPr>
              <a:t>Jer. 14:13   Then I said,  Ah,  Lord GOD! Behold,  the prophets say to them,  You shall not see the sword,  nor shall you have famine,  but I will give you assured peace in this place.</a:t>
            </a:r>
            <a:endParaRPr lang="en-US" sz="3200" b="1" dirty="0">
              <a:solidFill>
                <a:schemeClr val="accent6">
                  <a:lumMod val="50000"/>
                </a:schemeClr>
              </a:solidFill>
            </a:endParaRPr>
          </a:p>
        </p:txBody>
      </p:sp>
    </p:spTree>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duotone>
              <a:prstClr val="black"/>
              <a:schemeClr val="accent6">
                <a:tint val="45000"/>
                <a:satMod val="400000"/>
              </a:schemeClr>
            </a:duotone>
            <a:lum bright="-58000" contrast="56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617196"/>
          </a:xfrm>
          <a:prstGeom prst="rect">
            <a:avLst/>
          </a:prstGeom>
          <a:noFill/>
        </p:spPr>
        <p:txBody>
          <a:bodyPr wrap="square" rtlCol="0">
            <a:spAutoFit/>
          </a:bodyPr>
          <a:lstStyle/>
          <a:p>
            <a:pPr>
              <a:spcAft>
                <a:spcPts val="1200"/>
              </a:spcAft>
            </a:pPr>
            <a:r>
              <a:rPr lang="en-US" sz="2600" b="1" u="sng" dirty="0" smtClean="0">
                <a:solidFill>
                  <a:srgbClr val="FFFF00"/>
                </a:solidFill>
              </a:rPr>
              <a:t>Jeremiah Suffered Much Persecution:</a:t>
            </a:r>
            <a:endParaRPr lang="en-US" sz="2600" b="1" dirty="0" smtClean="0">
              <a:solidFill>
                <a:srgbClr val="FFFF00"/>
              </a:solidFill>
            </a:endParaRPr>
          </a:p>
          <a:p>
            <a:pPr>
              <a:spcAft>
                <a:spcPts val="1200"/>
              </a:spcAft>
            </a:pPr>
            <a:r>
              <a:rPr lang="en-US" sz="2600" b="1" dirty="0" smtClean="0"/>
              <a:t>11:21  …The </a:t>
            </a:r>
            <a:r>
              <a:rPr lang="en-US" sz="2600" b="1" dirty="0"/>
              <a:t>men of </a:t>
            </a:r>
            <a:r>
              <a:rPr lang="en-US" sz="2600" b="1" dirty="0" err="1"/>
              <a:t>Anathoth</a:t>
            </a:r>
            <a:r>
              <a:rPr lang="en-US" sz="2600" b="1" dirty="0"/>
              <a:t> who seek your </a:t>
            </a:r>
            <a:r>
              <a:rPr lang="en-US" sz="2600" b="1" dirty="0" smtClean="0"/>
              <a:t>life</a:t>
            </a:r>
            <a:r>
              <a:rPr lang="en-US" sz="2600" b="1" dirty="0"/>
              <a:t> </a:t>
            </a:r>
            <a:r>
              <a:rPr lang="en-US" sz="2600" b="1" dirty="0" smtClean="0"/>
              <a:t>…</a:t>
            </a:r>
            <a:endParaRPr lang="en-US" sz="2600" b="1" dirty="0"/>
          </a:p>
          <a:p>
            <a:pPr>
              <a:spcAft>
                <a:spcPts val="1200"/>
              </a:spcAft>
            </a:pPr>
            <a:r>
              <a:rPr lang="en-US" sz="2600" b="1" dirty="0" smtClean="0"/>
              <a:t>20:2   Then </a:t>
            </a:r>
            <a:r>
              <a:rPr lang="en-US" sz="2600" b="1" dirty="0" err="1"/>
              <a:t>Pashhur</a:t>
            </a:r>
            <a:r>
              <a:rPr lang="en-US" sz="2600" b="1" dirty="0"/>
              <a:t> struck Jeremiah the prophet, </a:t>
            </a:r>
            <a:r>
              <a:rPr lang="en-US" sz="2600" b="1" dirty="0" smtClean="0"/>
              <a:t>&amp; </a:t>
            </a:r>
            <a:r>
              <a:rPr lang="en-US" sz="2600" b="1" dirty="0"/>
              <a:t>put him in the stocks that were in the high gate of </a:t>
            </a:r>
            <a:r>
              <a:rPr lang="en-US" sz="2600" b="1" dirty="0" smtClean="0"/>
              <a:t>Benjamin</a:t>
            </a:r>
            <a:r>
              <a:rPr lang="en-US" sz="2600" b="1" dirty="0"/>
              <a:t> </a:t>
            </a:r>
          </a:p>
          <a:p>
            <a:pPr>
              <a:spcAft>
                <a:spcPts val="1200"/>
              </a:spcAft>
            </a:pPr>
            <a:r>
              <a:rPr lang="en-US" sz="2600" b="1" dirty="0" smtClean="0"/>
              <a:t>26:11   </a:t>
            </a:r>
            <a:r>
              <a:rPr lang="en-US" sz="2600" b="1" dirty="0"/>
              <a:t>And the priests and the prophets spoke … </a:t>
            </a:r>
            <a:r>
              <a:rPr lang="en-US" sz="2600" b="1" dirty="0" smtClean="0"/>
              <a:t>saying</a:t>
            </a:r>
            <a:r>
              <a:rPr lang="en-US" sz="2600" b="1" dirty="0"/>
              <a:t>,  This man deserves to die!  </a:t>
            </a:r>
          </a:p>
          <a:p>
            <a:pPr>
              <a:spcAft>
                <a:spcPts val="1200"/>
              </a:spcAft>
            </a:pPr>
            <a:r>
              <a:rPr lang="en-US" sz="2600" b="1" dirty="0" smtClean="0"/>
              <a:t>32:2  … Jeremiah </a:t>
            </a:r>
            <a:r>
              <a:rPr lang="en-US" sz="2600" b="1" dirty="0"/>
              <a:t>the prophet was shut up in the court of the </a:t>
            </a:r>
            <a:r>
              <a:rPr lang="en-US" sz="2600" b="1" dirty="0" smtClean="0"/>
              <a:t>prison…</a:t>
            </a:r>
            <a:r>
              <a:rPr lang="en-US" sz="2600" b="1" dirty="0"/>
              <a:t> </a:t>
            </a:r>
          </a:p>
          <a:p>
            <a:pPr>
              <a:spcAft>
                <a:spcPts val="1200"/>
              </a:spcAft>
            </a:pPr>
            <a:r>
              <a:rPr lang="en-US" sz="2600" b="1" dirty="0" smtClean="0"/>
              <a:t>37:15   Therefore </a:t>
            </a:r>
            <a:r>
              <a:rPr lang="en-US" sz="2600" b="1" dirty="0"/>
              <a:t>the princes were angry with Jeremiah, and they struck him and put him in prison in the house of Jonathan the scribe.  </a:t>
            </a:r>
          </a:p>
          <a:p>
            <a:pPr>
              <a:spcAft>
                <a:spcPts val="1200"/>
              </a:spcAft>
            </a:pPr>
            <a:r>
              <a:rPr lang="en-US" sz="2600" b="1" dirty="0" smtClean="0"/>
              <a:t>38:6   So </a:t>
            </a:r>
            <a:r>
              <a:rPr lang="en-US" sz="2600" b="1" dirty="0"/>
              <a:t>they took Jeremiah and cast him into the </a:t>
            </a:r>
            <a:r>
              <a:rPr lang="en-US" sz="2600" b="1" dirty="0" smtClean="0"/>
              <a:t>dungeon </a:t>
            </a:r>
            <a:r>
              <a:rPr lang="en-US" sz="2600" b="1" dirty="0"/>
              <a:t>of </a:t>
            </a:r>
            <a:r>
              <a:rPr lang="en-US" sz="2600" b="1" dirty="0" err="1"/>
              <a:t>Malchiah</a:t>
            </a:r>
            <a:r>
              <a:rPr lang="en-US" sz="2600" b="1" dirty="0"/>
              <a:t> the king's son … And in the dungeon there was no water, </a:t>
            </a:r>
            <a:r>
              <a:rPr lang="en-US" sz="2600" b="1" dirty="0" smtClean="0"/>
              <a:t> but </a:t>
            </a:r>
            <a:r>
              <a:rPr lang="en-US" sz="2600" b="1" dirty="0"/>
              <a:t>mire. </a:t>
            </a:r>
            <a:r>
              <a:rPr lang="en-US" sz="2600" b="1" dirty="0" smtClean="0"/>
              <a:t> So </a:t>
            </a:r>
            <a:r>
              <a:rPr lang="en-US" sz="2600" b="1" dirty="0"/>
              <a:t>Jeremiah sank in the mire</a:t>
            </a:r>
            <a:r>
              <a:rPr lang="en-US" sz="2600" b="1" dirty="0" smtClean="0"/>
              <a:t>.</a:t>
            </a:r>
            <a:endParaRPr lang="en-US" sz="2600" b="1" u="sng"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2">
                                            <p:txEl>
                                              <p:pRg st="1" end="1"/>
                                            </p:txEl>
                                          </p:spTgt>
                                        </p:tgtEl>
                                        <p:attrNameLst>
                                          <p:attrName>ppt_x</p:attrName>
                                        </p:attrNameLst>
                                      </p:cBhvr>
                                    </p:anim>
                                    <p:anim from="0" to="-1.0" calcmode="lin" valueType="num">
                                      <p:cBhvr>
                                        <p:cTn id="8" dur="200" decel="50000" autoRev="1" fill="hold">
                                          <p:stCondLst>
                                            <p:cond delay="600"/>
                                          </p:stCondLst>
                                        </p:cTn>
                                        <p:tgtEl>
                                          <p:spTgt spid="2">
                                            <p:txEl>
                                              <p:pRg st="1" end="1"/>
                                            </p:txEl>
                                          </p:spTgt>
                                        </p:tgtEl>
                                        <p:attrNameLst>
                                          <p:attrName>xshear</p:attrName>
                                        </p:attrNameLst>
                                      </p:cBhvr>
                                    </p:anim>
                                    <p:animScale>
                                      <p:cBhvr>
                                        <p:cTn id="9" dur="200" decel="100000" autoRev="1" fill="hold">
                                          <p:stCondLst>
                                            <p:cond delay="600"/>
                                          </p:stCondLst>
                                        </p:cTn>
                                        <p:tgtEl>
                                          <p:spTgt spid="2">
                                            <p:txEl>
                                              <p:pRg st="1" end="1"/>
                                            </p:txEl>
                                          </p:spTgt>
                                        </p:tgtEl>
                                      </p:cBhvr>
                                      <p:from x="100000" y="100000"/>
                                      <p:to x="80000" y="100000"/>
                                    </p:animScale>
                                    <p:anim by="(#ppt_h/3+#ppt_w*0.1)" calcmode="lin" valueType="num">
                                      <p:cBhvr additive="sum">
                                        <p:cTn id="10" dur="200" decel="100000" autoRev="1" fill="hold">
                                          <p:stCondLst>
                                            <p:cond delay="600"/>
                                          </p:stCondLst>
                                        </p:cTn>
                                        <p:tgtEl>
                                          <p:spTgt spid="2">
                                            <p:txEl>
                                              <p:pRg st="1" end="1"/>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from="(-#ppt_w/2)" to="(#ppt_x)" calcmode="lin" valueType="num">
                                      <p:cBhvr>
                                        <p:cTn id="15" dur="600" fill="hold">
                                          <p:stCondLst>
                                            <p:cond delay="0"/>
                                          </p:stCondLst>
                                        </p:cTn>
                                        <p:tgtEl>
                                          <p:spTgt spid="2">
                                            <p:txEl>
                                              <p:pRg st="2" end="2"/>
                                            </p:txEl>
                                          </p:spTgt>
                                        </p:tgtEl>
                                        <p:attrNameLst>
                                          <p:attrName>ppt_x</p:attrName>
                                        </p:attrNameLst>
                                      </p:cBhvr>
                                    </p:anim>
                                    <p:anim from="0" to="-1.0" calcmode="lin" valueType="num">
                                      <p:cBhvr>
                                        <p:cTn id="16" dur="200" decel="50000" autoRev="1" fill="hold">
                                          <p:stCondLst>
                                            <p:cond delay="600"/>
                                          </p:stCondLst>
                                        </p:cTn>
                                        <p:tgtEl>
                                          <p:spTgt spid="2">
                                            <p:txEl>
                                              <p:pRg st="2" end="2"/>
                                            </p:txEl>
                                          </p:spTgt>
                                        </p:tgtEl>
                                        <p:attrNameLst>
                                          <p:attrName>xshear</p:attrName>
                                        </p:attrNameLst>
                                      </p:cBhvr>
                                    </p:anim>
                                    <p:animScale>
                                      <p:cBhvr>
                                        <p:cTn id="17" dur="200" decel="100000" autoRev="1" fill="hold">
                                          <p:stCondLst>
                                            <p:cond delay="600"/>
                                          </p:stCondLst>
                                        </p:cTn>
                                        <p:tgtEl>
                                          <p:spTgt spid="2">
                                            <p:txEl>
                                              <p:pRg st="2" end="2"/>
                                            </p:txEl>
                                          </p:spTgt>
                                        </p:tgtEl>
                                      </p:cBhvr>
                                      <p:from x="100000" y="100000"/>
                                      <p:to x="80000" y="100000"/>
                                    </p:animScale>
                                    <p:anim by="(#ppt_h/3+#ppt_w*0.1)" calcmode="lin" valueType="num">
                                      <p:cBhvr additive="sum">
                                        <p:cTn id="18" dur="200" decel="100000" autoRev="1" fill="hold">
                                          <p:stCondLst>
                                            <p:cond delay="600"/>
                                          </p:stCondLst>
                                        </p:cTn>
                                        <p:tgtEl>
                                          <p:spTgt spid="2">
                                            <p:txEl>
                                              <p:pRg st="2" end="2"/>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2">
                                            <p:txEl>
                                              <p:pRg st="3" end="3"/>
                                            </p:txEl>
                                          </p:spTgt>
                                        </p:tgtEl>
                                        <p:attrNameLst>
                                          <p:attrName>ppt_x</p:attrName>
                                        </p:attrNameLst>
                                      </p:cBhvr>
                                    </p:anim>
                                    <p:anim from="0" to="-1.0" calcmode="lin" valueType="num">
                                      <p:cBhvr>
                                        <p:cTn id="24" dur="200" decel="50000" autoRev="1" fill="hold">
                                          <p:stCondLst>
                                            <p:cond delay="600"/>
                                          </p:stCondLst>
                                        </p:cTn>
                                        <p:tgtEl>
                                          <p:spTgt spid="2">
                                            <p:txEl>
                                              <p:pRg st="3" end="3"/>
                                            </p:txEl>
                                          </p:spTgt>
                                        </p:tgtEl>
                                        <p:attrNameLst>
                                          <p:attrName>xshear</p:attrName>
                                        </p:attrNameLst>
                                      </p:cBhvr>
                                    </p:anim>
                                    <p:animScale>
                                      <p:cBhvr>
                                        <p:cTn id="25" dur="200" decel="100000" autoRev="1" fill="hold">
                                          <p:stCondLst>
                                            <p:cond delay="600"/>
                                          </p:stCondLst>
                                        </p:cTn>
                                        <p:tgtEl>
                                          <p:spTgt spid="2">
                                            <p:txEl>
                                              <p:pRg st="3" end="3"/>
                                            </p:txEl>
                                          </p:spTgt>
                                        </p:tgtEl>
                                      </p:cBhvr>
                                      <p:from x="100000" y="100000"/>
                                      <p:to x="80000" y="100000"/>
                                    </p:animScale>
                                    <p:anim by="(#ppt_h/3+#ppt_w*0.1)" calcmode="lin" valueType="num">
                                      <p:cBhvr additive="sum">
                                        <p:cTn id="26" dur="200" decel="100000" autoRev="1" fill="hold">
                                          <p:stCondLst>
                                            <p:cond delay="600"/>
                                          </p:stCondLst>
                                        </p:cTn>
                                        <p:tgtEl>
                                          <p:spTgt spid="2">
                                            <p:txEl>
                                              <p:pRg st="3" end="3"/>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2">
                                            <p:txEl>
                                              <p:pRg st="4" end="4"/>
                                            </p:txEl>
                                          </p:spTgt>
                                        </p:tgtEl>
                                        <p:attrNameLst>
                                          <p:attrName>ppt_x</p:attrName>
                                        </p:attrNameLst>
                                      </p:cBhvr>
                                    </p:anim>
                                    <p:anim from="0" to="-1.0" calcmode="lin" valueType="num">
                                      <p:cBhvr>
                                        <p:cTn id="32" dur="200" decel="50000" autoRev="1" fill="hold">
                                          <p:stCondLst>
                                            <p:cond delay="600"/>
                                          </p:stCondLst>
                                        </p:cTn>
                                        <p:tgtEl>
                                          <p:spTgt spid="2">
                                            <p:txEl>
                                              <p:pRg st="4" end="4"/>
                                            </p:txEl>
                                          </p:spTgt>
                                        </p:tgtEl>
                                        <p:attrNameLst>
                                          <p:attrName>xshear</p:attrName>
                                        </p:attrNameLst>
                                      </p:cBhvr>
                                    </p:anim>
                                    <p:animScale>
                                      <p:cBhvr>
                                        <p:cTn id="33" dur="200" decel="100000" autoRev="1" fill="hold">
                                          <p:stCondLst>
                                            <p:cond delay="600"/>
                                          </p:stCondLst>
                                        </p:cTn>
                                        <p:tgtEl>
                                          <p:spTgt spid="2">
                                            <p:txEl>
                                              <p:pRg st="4" end="4"/>
                                            </p:txEl>
                                          </p:spTgt>
                                        </p:tgtEl>
                                      </p:cBhvr>
                                      <p:from x="100000" y="100000"/>
                                      <p:to x="80000" y="100000"/>
                                    </p:animScale>
                                    <p:anim by="(#ppt_h/3+#ppt_w*0.1)" calcmode="lin" valueType="num">
                                      <p:cBhvr additive="sum">
                                        <p:cTn id="34" dur="200" decel="100000" autoRev="1" fill="hold">
                                          <p:stCondLst>
                                            <p:cond delay="600"/>
                                          </p:stCondLst>
                                        </p:cTn>
                                        <p:tgtEl>
                                          <p:spTgt spid="2">
                                            <p:txEl>
                                              <p:pRg st="4" end="4"/>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from="(-#ppt_w/2)" to="(#ppt_x)" calcmode="lin" valueType="num">
                                      <p:cBhvr>
                                        <p:cTn id="39" dur="600" fill="hold">
                                          <p:stCondLst>
                                            <p:cond delay="0"/>
                                          </p:stCondLst>
                                        </p:cTn>
                                        <p:tgtEl>
                                          <p:spTgt spid="2">
                                            <p:txEl>
                                              <p:pRg st="5" end="5"/>
                                            </p:txEl>
                                          </p:spTgt>
                                        </p:tgtEl>
                                        <p:attrNameLst>
                                          <p:attrName>ppt_x</p:attrName>
                                        </p:attrNameLst>
                                      </p:cBhvr>
                                    </p:anim>
                                    <p:anim from="0" to="-1.0" calcmode="lin" valueType="num">
                                      <p:cBhvr>
                                        <p:cTn id="40" dur="200" decel="50000" autoRev="1" fill="hold">
                                          <p:stCondLst>
                                            <p:cond delay="600"/>
                                          </p:stCondLst>
                                        </p:cTn>
                                        <p:tgtEl>
                                          <p:spTgt spid="2">
                                            <p:txEl>
                                              <p:pRg st="5" end="5"/>
                                            </p:txEl>
                                          </p:spTgt>
                                        </p:tgtEl>
                                        <p:attrNameLst>
                                          <p:attrName>xshear</p:attrName>
                                        </p:attrNameLst>
                                      </p:cBhvr>
                                    </p:anim>
                                    <p:animScale>
                                      <p:cBhvr>
                                        <p:cTn id="41" dur="200" decel="100000" autoRev="1" fill="hold">
                                          <p:stCondLst>
                                            <p:cond delay="600"/>
                                          </p:stCondLst>
                                        </p:cTn>
                                        <p:tgtEl>
                                          <p:spTgt spid="2">
                                            <p:txEl>
                                              <p:pRg st="5" end="5"/>
                                            </p:txEl>
                                          </p:spTgt>
                                        </p:tgtEl>
                                      </p:cBhvr>
                                      <p:from x="100000" y="100000"/>
                                      <p:to x="80000" y="100000"/>
                                    </p:animScale>
                                    <p:anim by="(#ppt_h/3+#ppt_w*0.1)" calcmode="lin" valueType="num">
                                      <p:cBhvr additive="sum">
                                        <p:cTn id="42" dur="200" decel="100000" autoRev="1" fill="hold">
                                          <p:stCondLst>
                                            <p:cond delay="600"/>
                                          </p:stCondLst>
                                        </p:cTn>
                                        <p:tgtEl>
                                          <p:spTgt spid="2">
                                            <p:txEl>
                                              <p:pRg st="5" end="5"/>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 from="(-#ppt_w/2)" to="(#ppt_x)" calcmode="lin" valueType="num">
                                      <p:cBhvr>
                                        <p:cTn id="47" dur="600" fill="hold">
                                          <p:stCondLst>
                                            <p:cond delay="0"/>
                                          </p:stCondLst>
                                        </p:cTn>
                                        <p:tgtEl>
                                          <p:spTgt spid="2">
                                            <p:txEl>
                                              <p:pRg st="6" end="6"/>
                                            </p:txEl>
                                          </p:spTgt>
                                        </p:tgtEl>
                                        <p:attrNameLst>
                                          <p:attrName>ppt_x</p:attrName>
                                        </p:attrNameLst>
                                      </p:cBhvr>
                                    </p:anim>
                                    <p:anim from="0" to="-1.0" calcmode="lin" valueType="num">
                                      <p:cBhvr>
                                        <p:cTn id="48" dur="200" decel="50000" autoRev="1" fill="hold">
                                          <p:stCondLst>
                                            <p:cond delay="600"/>
                                          </p:stCondLst>
                                        </p:cTn>
                                        <p:tgtEl>
                                          <p:spTgt spid="2">
                                            <p:txEl>
                                              <p:pRg st="6" end="6"/>
                                            </p:txEl>
                                          </p:spTgt>
                                        </p:tgtEl>
                                        <p:attrNameLst>
                                          <p:attrName>xshear</p:attrName>
                                        </p:attrNameLst>
                                      </p:cBhvr>
                                    </p:anim>
                                    <p:animScale>
                                      <p:cBhvr>
                                        <p:cTn id="49" dur="200" decel="100000" autoRev="1" fill="hold">
                                          <p:stCondLst>
                                            <p:cond delay="600"/>
                                          </p:stCondLst>
                                        </p:cTn>
                                        <p:tgtEl>
                                          <p:spTgt spid="2">
                                            <p:txEl>
                                              <p:pRg st="6" end="6"/>
                                            </p:txEl>
                                          </p:spTgt>
                                        </p:tgtEl>
                                      </p:cBhvr>
                                      <p:from x="100000" y="100000"/>
                                      <p:to x="80000" y="100000"/>
                                    </p:animScale>
                                    <p:anim by="(#ppt_h/3+#ppt_w*0.1)" calcmode="lin" valueType="num">
                                      <p:cBhvr additive="sum">
                                        <p:cTn id="50" dur="200" decel="100000" autoRev="1" fill="hold">
                                          <p:stCondLst>
                                            <p:cond delay="600"/>
                                          </p:stCondLst>
                                        </p:cTn>
                                        <p:tgtEl>
                                          <p:spTgt spid="2">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3000"/>
            <a:duotone>
              <a:schemeClr val="bg2">
                <a:shade val="3000"/>
                <a:satMod val="110000"/>
              </a:schemeClr>
              <a:schemeClr val="bg2">
                <a:tint val="60000"/>
                <a:satMod val="425000"/>
              </a:schemeClr>
            </a:duotone>
            <a:lum bright="-58000" contrast="6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228600"/>
            <a:ext cx="8534400" cy="6186309"/>
          </a:xfrm>
          <a:prstGeom prst="rect">
            <a:avLst/>
          </a:prstGeom>
          <a:noFill/>
        </p:spPr>
        <p:txBody>
          <a:bodyPr wrap="square" rtlCol="0">
            <a:spAutoFit/>
          </a:bodyPr>
          <a:lstStyle/>
          <a:p>
            <a:pPr>
              <a:spcAft>
                <a:spcPts val="1800"/>
              </a:spcAft>
              <a:buClr>
                <a:schemeClr val="accent4">
                  <a:lumMod val="40000"/>
                  <a:lumOff val="60000"/>
                </a:schemeClr>
              </a:buClr>
              <a:buFont typeface="Wingdings" pitchFamily="2" charset="2"/>
              <a:buChar char="q"/>
            </a:pPr>
            <a:r>
              <a:rPr lang="en-US" sz="2800" b="1" dirty="0" smtClean="0"/>
              <a:t> They lived as if there was no objective standard </a:t>
            </a:r>
            <a:br>
              <a:rPr lang="en-US" sz="2800" b="1" dirty="0" smtClean="0"/>
            </a:br>
            <a:r>
              <a:rPr lang="en-US" sz="2800" b="1" dirty="0" smtClean="0"/>
              <a:t>     of right and wrong.</a:t>
            </a:r>
          </a:p>
          <a:p>
            <a:pPr>
              <a:spcAft>
                <a:spcPts val="1800"/>
              </a:spcAft>
              <a:buClr>
                <a:schemeClr val="accent4">
                  <a:lumMod val="40000"/>
                  <a:lumOff val="60000"/>
                </a:schemeClr>
              </a:buClr>
              <a:buFont typeface="Wingdings" pitchFamily="2" charset="2"/>
              <a:buChar char="q"/>
            </a:pPr>
            <a:r>
              <a:rPr lang="en-US" sz="2800" b="1" dirty="0" smtClean="0"/>
              <a:t>  Political correctness challenged anyone who </a:t>
            </a:r>
            <a:br>
              <a:rPr lang="en-US" sz="2800" b="1" dirty="0" smtClean="0"/>
            </a:br>
            <a:r>
              <a:rPr lang="en-US" sz="2800" b="1" dirty="0" smtClean="0"/>
              <a:t>      would dare claim to have a </a:t>
            </a:r>
            <a:r>
              <a:rPr lang="en-US" sz="2800" b="1" dirty="0" smtClean="0">
                <a:solidFill>
                  <a:srgbClr val="FFFF00"/>
                </a:solidFill>
              </a:rPr>
              <a:t>right</a:t>
            </a:r>
            <a:r>
              <a:rPr lang="en-US" sz="2800" b="1" dirty="0" smtClean="0"/>
              <a:t> way.</a:t>
            </a:r>
          </a:p>
          <a:p>
            <a:pPr>
              <a:spcAft>
                <a:spcPts val="1800"/>
              </a:spcAft>
              <a:buClr>
                <a:schemeClr val="accent4">
                  <a:lumMod val="40000"/>
                  <a:lumOff val="60000"/>
                </a:schemeClr>
              </a:buClr>
              <a:buFont typeface="Wingdings" pitchFamily="2" charset="2"/>
              <a:buChar char="q"/>
            </a:pPr>
            <a:r>
              <a:rPr lang="en-US" sz="2800" b="1" dirty="0" smtClean="0"/>
              <a:t> A wall of resistance was erected by the kings,  </a:t>
            </a:r>
            <a:br>
              <a:rPr lang="en-US" sz="2800" b="1" dirty="0" smtClean="0"/>
            </a:br>
            <a:r>
              <a:rPr lang="en-US" sz="2800" b="1" dirty="0" smtClean="0"/>
              <a:t>     prophets</a:t>
            </a:r>
            <a:r>
              <a:rPr lang="en-US" sz="2800" b="1" dirty="0" smtClean="0"/>
              <a:t>, priests,  </a:t>
            </a:r>
            <a:r>
              <a:rPr lang="en-US" sz="2800" b="1" dirty="0" smtClean="0"/>
              <a:t>and people which barred even </a:t>
            </a:r>
            <a:br>
              <a:rPr lang="en-US" sz="2800" b="1" dirty="0" smtClean="0"/>
            </a:br>
            <a:r>
              <a:rPr lang="en-US" sz="2800" b="1" dirty="0" smtClean="0"/>
              <a:t>     considering arguments that ran counter to their </a:t>
            </a:r>
            <a:br>
              <a:rPr lang="en-US" sz="2800" b="1" dirty="0" smtClean="0"/>
            </a:br>
            <a:r>
              <a:rPr lang="en-US" sz="2800" b="1" dirty="0" smtClean="0"/>
              <a:t>     thinking.</a:t>
            </a:r>
          </a:p>
          <a:p>
            <a:pPr>
              <a:spcAft>
                <a:spcPts val="1800"/>
              </a:spcAft>
              <a:buClr>
                <a:schemeClr val="accent4">
                  <a:lumMod val="40000"/>
                  <a:lumOff val="60000"/>
                </a:schemeClr>
              </a:buClr>
              <a:buFont typeface="Wingdings" pitchFamily="2" charset="2"/>
              <a:buChar char="q"/>
            </a:pPr>
            <a:r>
              <a:rPr lang="en-US" sz="2800" b="1" dirty="0" smtClean="0"/>
              <a:t> For the most part,  their answer to Jeremiah was </a:t>
            </a:r>
            <a:br>
              <a:rPr lang="en-US" sz="2800" b="1" dirty="0" smtClean="0"/>
            </a:br>
            <a:r>
              <a:rPr lang="en-US" sz="2800" b="1" dirty="0" smtClean="0"/>
              <a:t>     to persecute him rather than reason with him.</a:t>
            </a:r>
          </a:p>
          <a:p>
            <a:pPr>
              <a:spcAft>
                <a:spcPts val="1800"/>
              </a:spcAft>
              <a:buClr>
                <a:schemeClr val="accent4">
                  <a:lumMod val="40000"/>
                  <a:lumOff val="60000"/>
                </a:schemeClr>
              </a:buClr>
              <a:buFont typeface="Wingdings" pitchFamily="2" charset="2"/>
              <a:buChar char="q"/>
            </a:pPr>
            <a:r>
              <a:rPr lang="en-US" sz="2800" b="1" dirty="0" smtClean="0"/>
              <a:t> Political correctness won the day!  Jeremiah’s </a:t>
            </a:r>
            <a:br>
              <a:rPr lang="en-US" sz="2800" b="1" dirty="0" smtClean="0"/>
            </a:br>
            <a:r>
              <a:rPr lang="en-US" sz="2800" b="1" dirty="0" smtClean="0"/>
              <a:t>     words were blunted and ignored.</a:t>
            </a:r>
            <a:endParaRPr lang="en-US" sz="2800" b="1"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Babylon.jpg"/>
          <p:cNvPicPr>
            <a:picLocks noChangeAspect="1"/>
          </p:cNvPicPr>
          <p:nvPr/>
        </p:nvPicPr>
        <p:blipFill>
          <a:blip r:embed="rId2" cstate="print"/>
          <a:srcRect/>
          <a:stretch>
            <a:fillRect/>
          </a:stretch>
        </p:blipFill>
        <p:spPr bwMode="auto">
          <a:xfrm>
            <a:off x="-457200" y="-228600"/>
            <a:ext cx="10058400" cy="6894356"/>
          </a:xfrm>
          <a:prstGeom prst="rect">
            <a:avLst/>
          </a:prstGeom>
          <a:noFill/>
          <a:ln w="9525">
            <a:noFill/>
            <a:miter lim="800000"/>
            <a:headEnd/>
            <a:tailEnd/>
          </a:ln>
        </p:spPr>
      </p:pic>
      <p:sp>
        <p:nvSpPr>
          <p:cNvPr id="3" name="TextBox 2"/>
          <p:cNvSpPr txBox="1"/>
          <p:nvPr/>
        </p:nvSpPr>
        <p:spPr>
          <a:xfrm>
            <a:off x="-76200" y="78700"/>
            <a:ext cx="9220200" cy="2893100"/>
          </a:xfrm>
          <a:prstGeom prst="rect">
            <a:avLst/>
          </a:prstGeom>
          <a:solidFill>
            <a:schemeClr val="tx1">
              <a:alpha val="55000"/>
            </a:schemeClr>
          </a:solidFill>
        </p:spPr>
        <p:txBody>
          <a:bodyPr wrap="square" rtlCol="0">
            <a:spAutoFit/>
          </a:bodyPr>
          <a:lstStyle/>
          <a:p>
            <a:r>
              <a:rPr lang="en-US" sz="2600" b="1" dirty="0" err="1" smtClean="0">
                <a:solidFill>
                  <a:schemeClr val="bg1"/>
                </a:solidFill>
              </a:rPr>
              <a:t>Jer</a:t>
            </a:r>
            <a:r>
              <a:rPr lang="en-US" sz="2600" b="1" dirty="0" smtClean="0">
                <a:solidFill>
                  <a:schemeClr val="bg1"/>
                </a:solidFill>
              </a:rPr>
              <a:t> 39:1  In the ninth year of Zedekiah king of Judah,  in the tenth month,  Nebuchadnezzar king of Babylon and all his army came against Jerusalem,  and besieged it.  2 In the </a:t>
            </a:r>
            <a:r>
              <a:rPr lang="en-US" sz="2600" b="1" dirty="0" err="1" smtClean="0">
                <a:solidFill>
                  <a:schemeClr val="bg1"/>
                </a:solidFill>
              </a:rPr>
              <a:t>ele</a:t>
            </a:r>
            <a:r>
              <a:rPr lang="en-US" sz="2600" b="1" dirty="0" smtClean="0">
                <a:solidFill>
                  <a:schemeClr val="bg1"/>
                </a:solidFill>
              </a:rPr>
              <a:t>- </a:t>
            </a:r>
            <a:r>
              <a:rPr lang="en-US" sz="2600" b="1" dirty="0" err="1" smtClean="0">
                <a:solidFill>
                  <a:schemeClr val="bg1"/>
                </a:solidFill>
              </a:rPr>
              <a:t>venth</a:t>
            </a:r>
            <a:r>
              <a:rPr lang="en-US" sz="2600" b="1" dirty="0" smtClean="0">
                <a:solidFill>
                  <a:schemeClr val="bg1"/>
                </a:solidFill>
              </a:rPr>
              <a:t> year of Zedekiah,  in the fourth month, on the ninth day of the month,  the city was penetrated…. 8 And the Chaldeans burned the king's house and the houses of the people with fire,  and broke down the walls of Jerusalem...</a:t>
            </a:r>
            <a:endParaRPr lang="en-US" sz="2600" b="1" dirty="0">
              <a:solidFill>
                <a:schemeClr val="bg1"/>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8000"/>
            <a:duotone>
              <a:schemeClr val="bg2">
                <a:shade val="3000"/>
                <a:satMod val="110000"/>
              </a:schemeClr>
              <a:schemeClr val="bg2">
                <a:tint val="60000"/>
                <a:satMod val="425000"/>
              </a:schemeClr>
            </a:duotone>
            <a:lum contrast="10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228600"/>
            <a:ext cx="8229600" cy="2528897"/>
          </a:xfrm>
          <a:prstGeom prst="rect">
            <a:avLst/>
          </a:prstGeom>
          <a:solidFill>
            <a:schemeClr val="tx1"/>
          </a:solidFill>
        </p:spPr>
        <p:txBody>
          <a:bodyPr wrap="square" rtlCol="0">
            <a:spAutoFit/>
          </a:bodyPr>
          <a:lstStyle/>
          <a:p>
            <a:pPr>
              <a:lnSpc>
                <a:spcPts val="3800"/>
              </a:lnSpc>
            </a:pPr>
            <a:r>
              <a:rPr lang="en-US" sz="2800" b="1" dirty="0" smtClean="0">
                <a:solidFill>
                  <a:schemeClr val="bg2">
                    <a:lumMod val="75000"/>
                  </a:schemeClr>
                </a:solidFill>
                <a:latin typeface="Arial" pitchFamily="34" charset="0"/>
                <a:cs typeface="Arial" pitchFamily="34" charset="0"/>
              </a:rPr>
              <a:t>“agreeing </a:t>
            </a:r>
            <a:r>
              <a:rPr lang="en-US" sz="2800" b="1" dirty="0">
                <a:solidFill>
                  <a:schemeClr val="bg2">
                    <a:lumMod val="75000"/>
                  </a:schemeClr>
                </a:solidFill>
                <a:latin typeface="Arial" pitchFamily="34" charset="0"/>
                <a:cs typeface="Arial" pitchFamily="34" charset="0"/>
              </a:rPr>
              <a:t>with the idea that people should be careful to not use language or behave in a way that could offend a particular group of </a:t>
            </a:r>
            <a:r>
              <a:rPr lang="en-US" sz="2800" b="1" dirty="0" smtClean="0">
                <a:solidFill>
                  <a:schemeClr val="bg2">
                    <a:lumMod val="75000"/>
                  </a:schemeClr>
                </a:solidFill>
                <a:latin typeface="Arial" pitchFamily="34" charset="0"/>
                <a:cs typeface="Arial" pitchFamily="34" charset="0"/>
              </a:rPr>
              <a:t>people” </a:t>
            </a:r>
            <a:r>
              <a:rPr lang="en-US" sz="2800" b="1" dirty="0" smtClean="0">
                <a:solidFill>
                  <a:schemeClr val="accent2">
                    <a:lumMod val="50000"/>
                  </a:schemeClr>
                </a:solidFill>
                <a:latin typeface="Arial" pitchFamily="34" charset="0"/>
                <a:cs typeface="Arial" pitchFamily="34" charset="0"/>
              </a:rPr>
              <a:t>(http</a:t>
            </a:r>
            <a:r>
              <a:rPr lang="en-US" sz="2800" b="1" dirty="0">
                <a:solidFill>
                  <a:schemeClr val="accent2">
                    <a:lumMod val="50000"/>
                  </a:schemeClr>
                </a:solidFill>
                <a:latin typeface="Arial" pitchFamily="34" charset="0"/>
                <a:cs typeface="Arial" pitchFamily="34" charset="0"/>
              </a:rPr>
              <a:t>://www.merriam-webster.com/dictionary</a:t>
            </a:r>
            <a:r>
              <a:rPr lang="en-US" sz="2800" b="1" dirty="0" smtClean="0">
                <a:solidFill>
                  <a:schemeClr val="accent2">
                    <a:lumMod val="50000"/>
                  </a:schemeClr>
                </a:solidFill>
                <a:latin typeface="Arial" pitchFamily="34" charset="0"/>
                <a:cs typeface="Arial" pitchFamily="34" charset="0"/>
              </a:rPr>
              <a:t>/ politically%20correct [7/30/16])</a:t>
            </a:r>
            <a:endParaRPr lang="en-US" dirty="0"/>
          </a:p>
        </p:txBody>
      </p:sp>
      <p:sp>
        <p:nvSpPr>
          <p:cNvPr id="3" name="TextBox 2"/>
          <p:cNvSpPr txBox="1"/>
          <p:nvPr/>
        </p:nvSpPr>
        <p:spPr>
          <a:xfrm>
            <a:off x="304800" y="3276600"/>
            <a:ext cx="8534400" cy="3302892"/>
          </a:xfrm>
          <a:prstGeom prst="rect">
            <a:avLst/>
          </a:prstGeom>
          <a:solidFill>
            <a:schemeClr val="tx1"/>
          </a:solidFill>
        </p:spPr>
        <p:txBody>
          <a:bodyPr wrap="square" rtlCol="0">
            <a:spAutoFit/>
          </a:bodyPr>
          <a:lstStyle/>
          <a:p>
            <a:pPr>
              <a:lnSpc>
                <a:spcPts val="3600"/>
              </a:lnSpc>
            </a:pPr>
            <a:r>
              <a:rPr lang="en-US" sz="2800" b="1" dirty="0" smtClean="0">
                <a:solidFill>
                  <a:schemeClr val="bg2">
                    <a:lumMod val="75000"/>
                  </a:schemeClr>
                </a:solidFill>
                <a:latin typeface="Arial" pitchFamily="34" charset="0"/>
                <a:cs typeface="Arial" pitchFamily="34" charset="0"/>
              </a:rPr>
              <a:t>“The </a:t>
            </a:r>
            <a:r>
              <a:rPr lang="en-US" sz="2800" b="1" dirty="0">
                <a:solidFill>
                  <a:schemeClr val="bg2">
                    <a:lumMod val="75000"/>
                  </a:schemeClr>
                </a:solidFill>
                <a:latin typeface="Arial" pitchFamily="34" charset="0"/>
                <a:cs typeface="Arial" pitchFamily="34" charset="0"/>
              </a:rPr>
              <a:t>avoidance, often considered as taken to extremes, of forms of expression or action that are perceived to exclude, marginalize, or insult groups of people who are socially disadvantaged or discriminated </a:t>
            </a:r>
            <a:r>
              <a:rPr lang="en-US" sz="2800" b="1" dirty="0" smtClean="0">
                <a:solidFill>
                  <a:schemeClr val="bg2">
                    <a:lumMod val="75000"/>
                  </a:schemeClr>
                </a:solidFill>
                <a:latin typeface="Arial" pitchFamily="34" charset="0"/>
                <a:cs typeface="Arial" pitchFamily="34" charset="0"/>
              </a:rPr>
              <a:t>against.”</a:t>
            </a:r>
            <a:r>
              <a:rPr lang="en-US" sz="2800" b="1" dirty="0" smtClean="0">
                <a:solidFill>
                  <a:schemeClr val="accent2">
                    <a:lumMod val="50000"/>
                  </a:schemeClr>
                </a:solidFill>
                <a:latin typeface="Arial" pitchFamily="34" charset="0"/>
                <a:cs typeface="Arial" pitchFamily="34" charset="0"/>
              </a:rPr>
              <a:t> (http</a:t>
            </a:r>
            <a:r>
              <a:rPr lang="en-US" sz="2800" b="1" dirty="0">
                <a:solidFill>
                  <a:schemeClr val="accent2">
                    <a:lumMod val="50000"/>
                  </a:schemeClr>
                </a:solidFill>
                <a:latin typeface="Arial" pitchFamily="34" charset="0"/>
                <a:cs typeface="Arial" pitchFamily="34" charset="0"/>
              </a:rPr>
              <a:t>://</a:t>
            </a:r>
            <a:r>
              <a:rPr lang="en-US" sz="2800" b="1" dirty="0" smtClean="0">
                <a:solidFill>
                  <a:schemeClr val="accent2">
                    <a:lumMod val="50000"/>
                  </a:schemeClr>
                </a:solidFill>
                <a:latin typeface="Arial" pitchFamily="34" charset="0"/>
                <a:cs typeface="Arial" pitchFamily="34" charset="0"/>
              </a:rPr>
              <a:t>www.oxford -diction ries.com/us/definition/</a:t>
            </a:r>
            <a:r>
              <a:rPr lang="en-US" sz="2800" b="1" dirty="0" err="1" smtClean="0">
                <a:solidFill>
                  <a:schemeClr val="accent2">
                    <a:lumMod val="50000"/>
                  </a:schemeClr>
                </a:solidFill>
                <a:latin typeface="Arial" pitchFamily="34" charset="0"/>
                <a:cs typeface="Arial" pitchFamily="34" charset="0"/>
              </a:rPr>
              <a:t>american</a:t>
            </a:r>
            <a:r>
              <a:rPr lang="en-US" sz="2800" b="1" dirty="0" smtClean="0">
                <a:solidFill>
                  <a:schemeClr val="accent2">
                    <a:lumMod val="50000"/>
                  </a:schemeClr>
                </a:solidFill>
                <a:latin typeface="Arial" pitchFamily="34" charset="0"/>
                <a:cs typeface="Arial" pitchFamily="34" charset="0"/>
              </a:rPr>
              <a:t> _</a:t>
            </a:r>
            <a:r>
              <a:rPr lang="en-US" sz="2800" b="1" dirty="0" err="1" smtClean="0">
                <a:solidFill>
                  <a:schemeClr val="accent2">
                    <a:lumMod val="50000"/>
                  </a:schemeClr>
                </a:solidFill>
                <a:latin typeface="Arial" pitchFamily="34" charset="0"/>
                <a:cs typeface="Arial" pitchFamily="34" charset="0"/>
              </a:rPr>
              <a:t>english</a:t>
            </a:r>
            <a:r>
              <a:rPr lang="en-US" sz="2800" b="1" dirty="0" smtClean="0">
                <a:solidFill>
                  <a:schemeClr val="accent2">
                    <a:lumMod val="50000"/>
                  </a:schemeClr>
                </a:solidFill>
                <a:latin typeface="Arial" pitchFamily="34" charset="0"/>
                <a:cs typeface="Arial" pitchFamily="34" charset="0"/>
              </a:rPr>
              <a:t>/political-correctness [7/30/16])</a:t>
            </a:r>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contrast="-28000"/>
          </a:blip>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422030" y="1371600"/>
            <a:ext cx="8229600" cy="18288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Political Correctness </a:t>
            </a:r>
            <a: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in</a:t>
            </a:r>
            <a:b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br>
            <a: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 </a:t>
            </a:r>
            <a: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the</a:t>
            </a:r>
            <a:r>
              <a:rPr kumimoji="0" lang="en-US" sz="4800" b="1" i="0" u="none" strike="noStrike" kern="1200" cap="none" spc="0" normalizeH="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 </a:t>
            </a:r>
            <a:r>
              <a:rPr kumimoji="0" lang="en-US" sz="4800" b="1" i="0" u="none" strike="noStrike" kern="1200" cap="none" spc="0" normalizeH="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Time of Jesus</a:t>
            </a:r>
            <a:endParaRPr kumimoji="0" lang="en-US" sz="4800" b="1" i="0" u="none" strike="noStrike" kern="1200" cap="none" spc="0" normalizeH="0" baseline="0" noProof="0" dirty="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32000" contrast="-58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38200" y="1642170"/>
            <a:ext cx="7391400" cy="3539430"/>
          </a:xfrm>
          <a:prstGeom prst="rect">
            <a:avLst/>
          </a:prstGeom>
          <a:noFill/>
        </p:spPr>
        <p:txBody>
          <a:bodyPr wrap="square" rtlCol="0">
            <a:spAutoFit/>
          </a:bodyPr>
          <a:lstStyle/>
          <a:p>
            <a:r>
              <a:rPr lang="en-US" sz="3200" b="1" dirty="0" err="1" smtClean="0">
                <a:solidFill>
                  <a:schemeClr val="accent6">
                    <a:lumMod val="20000"/>
                    <a:lumOff val="80000"/>
                  </a:schemeClr>
                </a:solidFill>
              </a:rPr>
              <a:t>Jno</a:t>
            </a:r>
            <a:r>
              <a:rPr lang="en-US" sz="3200" b="1" dirty="0" smtClean="0">
                <a:solidFill>
                  <a:schemeClr val="accent6">
                    <a:lumMod val="20000"/>
                    <a:lumOff val="80000"/>
                  </a:schemeClr>
                </a:solidFill>
              </a:rPr>
              <a:t>. 12:42   Nevertheless even among the rulers many believed in Him,  but because of the Pharisees they did not confess Him,  lest they should be put out of the synagogue;   43 for they loved the praise of men more than the praise of God.</a:t>
            </a:r>
            <a:endParaRPr lang="en-US" sz="3200" b="1" dirty="0">
              <a:solidFill>
                <a:schemeClr val="accent6">
                  <a:lumMod val="20000"/>
                  <a:lumOff val="80000"/>
                </a:schemeClr>
              </a:solidFill>
            </a:endParaRPr>
          </a:p>
        </p:txBody>
      </p:sp>
      <p:sp>
        <p:nvSpPr>
          <p:cNvPr id="3" name="TextBox 2"/>
          <p:cNvSpPr txBox="1"/>
          <p:nvPr/>
        </p:nvSpPr>
        <p:spPr>
          <a:xfrm>
            <a:off x="152400" y="482025"/>
            <a:ext cx="7086600" cy="584775"/>
          </a:xfrm>
          <a:prstGeom prst="rect">
            <a:avLst/>
          </a:prstGeom>
          <a:noFill/>
        </p:spPr>
        <p:txBody>
          <a:bodyPr wrap="square" rtlCol="0">
            <a:spAutoFit/>
          </a:bodyPr>
          <a:lstStyle/>
          <a:p>
            <a:r>
              <a:rPr lang="en-US" sz="3200" b="1" u="sng" dirty="0" smtClean="0"/>
              <a:t>Some caved to political correctness</a:t>
            </a:r>
            <a:endParaRPr lang="en-US" sz="3200" b="1" u="sng"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32000" contrast="-58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685800"/>
            <a:ext cx="8686800" cy="6124754"/>
          </a:xfrm>
          <a:prstGeom prst="rect">
            <a:avLst/>
          </a:prstGeom>
          <a:noFill/>
        </p:spPr>
        <p:txBody>
          <a:bodyPr wrap="square" rtlCol="0">
            <a:spAutoFit/>
          </a:bodyPr>
          <a:lstStyle/>
          <a:p>
            <a:r>
              <a:rPr lang="en-US" sz="2800" b="1" dirty="0" err="1" smtClean="0">
                <a:solidFill>
                  <a:schemeClr val="accent6">
                    <a:lumMod val="20000"/>
                    <a:lumOff val="80000"/>
                  </a:schemeClr>
                </a:solidFill>
              </a:rPr>
              <a:t>Jno</a:t>
            </a:r>
            <a:r>
              <a:rPr lang="en-US" sz="2800" b="1" dirty="0" smtClean="0">
                <a:solidFill>
                  <a:schemeClr val="accent6">
                    <a:lumMod val="20000"/>
                    <a:lumOff val="80000"/>
                  </a:schemeClr>
                </a:solidFill>
              </a:rPr>
              <a:t>. 9:18  But the Jews did not believe concerning him,  that he had been blind and received his sight,  until they called the parents of him who had received his sight.  19 And they asked them, saying,  Is this your son,  who you say was born blind?  How then does he now see?   20 His parents answered them and said,  We know that this is our son, and that he was born blind;  21 but by what means he now sees we do not know,  or who opened his eyes we do not know.  He is of age;  ask him.  He will speak for himself.  22 His parents said these things because they feared the Jews,  for the Jews had agreed already that if anyone confessed that He was Christ,  he would be put out of the synagogue.</a:t>
            </a:r>
            <a:endParaRPr lang="en-US" sz="2800" b="1" dirty="0">
              <a:solidFill>
                <a:schemeClr val="accent6">
                  <a:lumMod val="20000"/>
                  <a:lumOff val="80000"/>
                </a:schemeClr>
              </a:solidFill>
            </a:endParaRPr>
          </a:p>
        </p:txBody>
      </p:sp>
      <p:sp>
        <p:nvSpPr>
          <p:cNvPr id="3" name="TextBox 2"/>
          <p:cNvSpPr txBox="1"/>
          <p:nvPr/>
        </p:nvSpPr>
        <p:spPr>
          <a:xfrm>
            <a:off x="76200" y="24825"/>
            <a:ext cx="8991600" cy="584775"/>
          </a:xfrm>
          <a:prstGeom prst="rect">
            <a:avLst/>
          </a:prstGeom>
          <a:noFill/>
        </p:spPr>
        <p:txBody>
          <a:bodyPr wrap="square" rtlCol="0">
            <a:spAutoFit/>
          </a:bodyPr>
          <a:lstStyle/>
          <a:p>
            <a:r>
              <a:rPr lang="en-US" sz="3200" b="1" u="sng" dirty="0" smtClean="0"/>
              <a:t>Some were cowed </a:t>
            </a:r>
            <a:r>
              <a:rPr lang="en-US" sz="3200" b="1" u="sng" dirty="0" smtClean="0"/>
              <a:t>into being </a:t>
            </a:r>
            <a:r>
              <a:rPr lang="en-US" sz="3200" b="1" u="sng" dirty="0" err="1" smtClean="0"/>
              <a:t>polically</a:t>
            </a:r>
            <a:r>
              <a:rPr lang="en-US" sz="3200" b="1" u="sng" dirty="0" smtClean="0"/>
              <a:t> correct</a:t>
            </a:r>
            <a:endParaRPr lang="en-US" sz="3200" b="1" u="sng"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contrast="-28000"/>
          </a:blip>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422030" y="1371600"/>
            <a:ext cx="8229600" cy="18288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800" b="1" dirty="0" smtClean="0">
                <a:ln w="6350">
                  <a:noFill/>
                </a:ln>
                <a:solidFill>
                  <a:schemeClr val="accent6">
                    <a:lumMod val="20000"/>
                    <a:lumOff val="80000"/>
                  </a:schemeClr>
                </a:solidFill>
                <a:effectLst>
                  <a:outerShdw blurRad="114300" dist="101600" dir="2700000" algn="tl" rotWithShape="0">
                    <a:srgbClr val="000000">
                      <a:alpha val="40000"/>
                    </a:srgbClr>
                  </a:outerShdw>
                </a:effectLst>
                <a:latin typeface="+mj-lt"/>
                <a:ea typeface="+mj-ea"/>
                <a:cs typeface="+mj-cs"/>
              </a:rPr>
              <a:t>J</a:t>
            </a:r>
            <a:r>
              <a:rPr kumimoji="0" lang="en-US" sz="4800" b="1" i="0" u="none" strike="noStrike" kern="1200" cap="none" spc="0" normalizeH="0" baseline="0" noProof="0" dirty="0" err="1"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esus</a:t>
            </a:r>
            <a:r>
              <a:rPr kumimoji="0" lang="en-US" sz="4800" b="1" i="0" u="none" strike="noStrike" kern="1200" cap="none" spc="0" normalizeH="0" baseline="0" noProof="0" dirty="0" smtClean="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rPr>
              <a:t> and Political Correctness </a:t>
            </a:r>
            <a:endParaRPr kumimoji="0" lang="en-US" sz="4800" b="1" i="0" u="none" strike="noStrike" kern="1200" cap="none" spc="0" normalizeH="0" baseline="0" noProof="0" dirty="0">
              <a:ln w="6350">
                <a:noFill/>
              </a:ln>
              <a:solidFill>
                <a:schemeClr val="accent6">
                  <a:lumMod val="20000"/>
                  <a:lumOff val="80000"/>
                </a:schemeClr>
              </a:soli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ransition spd="slow">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58000" contrast="46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801990"/>
          </a:xfrm>
          <a:prstGeom prst="rect">
            <a:avLst/>
          </a:prstGeom>
          <a:noFill/>
        </p:spPr>
        <p:txBody>
          <a:bodyPr wrap="square" rtlCol="0">
            <a:spAutoFit/>
          </a:bodyPr>
          <a:lstStyle/>
          <a:p>
            <a:pPr>
              <a:lnSpc>
                <a:spcPts val="3400"/>
              </a:lnSpc>
            </a:pPr>
            <a:r>
              <a:rPr lang="en-US" sz="2600" b="1" dirty="0" smtClean="0">
                <a:solidFill>
                  <a:schemeClr val="accent6">
                    <a:lumMod val="20000"/>
                    <a:lumOff val="80000"/>
                  </a:schemeClr>
                </a:solidFill>
              </a:rPr>
              <a:t>Mat. 15:1  Then the scribes and Pharisees who were from Jerusalem came to Jesus,  saying,  2 Why do Your disciples transgress the tradition of the elders?  For they do not wash their hands when they eat bread….  7 Hypocrites!   Well did Isaiah prophesy about you,  saying:  8  These people draw near to Me with their mouth,  And honor Me with their lips,  But their heart is far from Me.   9 And in vain they worship Me,  Teaching as doctrines the command- </a:t>
            </a:r>
            <a:r>
              <a:rPr lang="en-US" sz="2600" b="1" dirty="0" err="1" smtClean="0">
                <a:solidFill>
                  <a:schemeClr val="accent6">
                    <a:lumMod val="20000"/>
                    <a:lumOff val="80000"/>
                  </a:schemeClr>
                </a:solidFill>
              </a:rPr>
              <a:t>ments</a:t>
            </a:r>
            <a:r>
              <a:rPr lang="en-US" sz="2600" b="1" dirty="0" smtClean="0">
                <a:solidFill>
                  <a:schemeClr val="accent6">
                    <a:lumMod val="20000"/>
                    <a:lumOff val="80000"/>
                  </a:schemeClr>
                </a:solidFill>
              </a:rPr>
              <a:t> of men …. 12 Then His disciples came and said to Him,  </a:t>
            </a:r>
            <a:r>
              <a:rPr lang="en-US" sz="2600" b="1" dirty="0" smtClean="0">
                <a:solidFill>
                  <a:srgbClr val="FFFF00"/>
                </a:solidFill>
              </a:rPr>
              <a:t>Do You know that the Pharisees were offended when they heard this saying?  </a:t>
            </a:r>
            <a:r>
              <a:rPr lang="en-US" sz="2600" b="1" dirty="0" smtClean="0"/>
              <a:t>13 But He answered and said,  Every plant which My heavenly Father has not planted will be uprooted.  14  Let them alone.  They are blind leaders of the blind.  And if the blind leads the blind,  both will fall into a ditch.</a:t>
            </a:r>
            <a:endParaRPr lang="en-US" sz="2600" b="1" dirty="0">
              <a:solidFill>
                <a:schemeClr val="accent6">
                  <a:lumMod val="20000"/>
                  <a:lumOff val="80000"/>
                </a:schemeClr>
              </a:solidFill>
            </a:endParaRPr>
          </a:p>
        </p:txBody>
      </p:sp>
    </p:spTree>
  </p:cSld>
  <p:clrMapOvr>
    <a:masterClrMapping/>
  </p:clrMapOvr>
  <p:transition spd="slow">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9000"/>
            <a:duotone>
              <a:schemeClr val="bg2">
                <a:shade val="3000"/>
                <a:satMod val="110000"/>
              </a:schemeClr>
              <a:schemeClr val="bg2">
                <a:tint val="60000"/>
                <a:satMod val="425000"/>
              </a:schemeClr>
            </a:duotone>
            <a:lum bright="60000" contrast="10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9870" y="76200"/>
            <a:ext cx="7696200" cy="4231928"/>
          </a:xfrm>
          <a:prstGeom prst="rect">
            <a:avLst/>
          </a:prstGeom>
          <a:noFill/>
        </p:spPr>
        <p:txBody>
          <a:bodyPr wrap="square" rtlCol="0">
            <a:spAutoFit/>
          </a:bodyPr>
          <a:lstStyle/>
          <a:p>
            <a:pPr>
              <a:spcAft>
                <a:spcPts val="1800"/>
              </a:spcAft>
            </a:pPr>
            <a:r>
              <a:rPr lang="en-US" sz="2800" b="1" u="sng" dirty="0" smtClean="0">
                <a:solidFill>
                  <a:schemeClr val="accent2">
                    <a:lumMod val="75000"/>
                  </a:schemeClr>
                </a:solidFill>
                <a:latin typeface="Arial Black" pitchFamily="34" charset="0"/>
              </a:rPr>
              <a:t>Political Correctness:</a:t>
            </a:r>
          </a:p>
          <a:p>
            <a:pPr>
              <a:spcAft>
                <a:spcPts val="1800"/>
              </a:spcAft>
              <a:buClr>
                <a:schemeClr val="tx1">
                  <a:lumMod val="65000"/>
                </a:schemeClr>
              </a:buClr>
              <a:buFont typeface="Wingdings" pitchFamily="2" charset="2"/>
              <a:buChar char="q"/>
            </a:pPr>
            <a:r>
              <a:rPr lang="en-US" sz="2800" b="1" dirty="0" smtClean="0">
                <a:solidFill>
                  <a:schemeClr val="accent6">
                    <a:lumMod val="75000"/>
                  </a:schemeClr>
                </a:solidFill>
                <a:latin typeface="Arial Black" pitchFamily="34" charset="0"/>
              </a:rPr>
              <a:t> “Conforming </a:t>
            </a:r>
            <a:r>
              <a:rPr lang="en-US" sz="2800" b="1" dirty="0">
                <a:solidFill>
                  <a:schemeClr val="accent6">
                    <a:lumMod val="75000"/>
                  </a:schemeClr>
                </a:solidFill>
                <a:latin typeface="Arial Black" pitchFamily="34" charset="0"/>
              </a:rPr>
              <a:t>to the party line or </a:t>
            </a:r>
            <a:r>
              <a:rPr lang="en-US" sz="2800" b="1" dirty="0" smtClean="0">
                <a:solidFill>
                  <a:schemeClr val="accent6">
                    <a:lumMod val="75000"/>
                  </a:schemeClr>
                </a:solidFill>
                <a:latin typeface="Arial Black" pitchFamily="34" charset="0"/>
              </a:rPr>
              <a:t>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expectations”</a:t>
            </a:r>
            <a:endParaRPr lang="en-US" sz="2800" b="1" dirty="0">
              <a:solidFill>
                <a:schemeClr val="accent6">
                  <a:lumMod val="75000"/>
                </a:schemeClr>
              </a:solidFill>
              <a:latin typeface="Arial Black" pitchFamily="34" charset="0"/>
            </a:endParaRPr>
          </a:p>
          <a:p>
            <a:pPr>
              <a:spcAft>
                <a:spcPts val="1800"/>
              </a:spcAft>
              <a:buClr>
                <a:schemeClr val="tx1">
                  <a:lumMod val="65000"/>
                </a:schemeClr>
              </a:buClr>
              <a:buFont typeface="Wingdings" pitchFamily="2" charset="2"/>
              <a:buChar char="q"/>
            </a:pPr>
            <a:r>
              <a:rPr lang="en-US" sz="2800" b="1" dirty="0">
                <a:solidFill>
                  <a:schemeClr val="accent6">
                    <a:lumMod val="75000"/>
                  </a:schemeClr>
                </a:solidFill>
                <a:latin typeface="Arial Black" pitchFamily="34" charset="0"/>
              </a:rPr>
              <a:t> </a:t>
            </a:r>
            <a:r>
              <a:rPr lang="en-US" sz="2800" b="1" dirty="0" smtClean="0">
                <a:solidFill>
                  <a:schemeClr val="accent6">
                    <a:lumMod val="75000"/>
                  </a:schemeClr>
                </a:solidFill>
                <a:latin typeface="Arial Black" pitchFamily="34" charset="0"/>
              </a:rPr>
              <a:t>Pressure </a:t>
            </a:r>
            <a:r>
              <a:rPr lang="en-US" sz="2800" b="1" dirty="0">
                <a:solidFill>
                  <a:schemeClr val="accent6">
                    <a:lumMod val="75000"/>
                  </a:schemeClr>
                </a:solidFill>
                <a:latin typeface="Arial Black" pitchFamily="34" charset="0"/>
              </a:rPr>
              <a:t>to conform to currently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fashionable </a:t>
            </a:r>
            <a:r>
              <a:rPr lang="en-US" sz="2800" b="1" dirty="0">
                <a:solidFill>
                  <a:schemeClr val="accent6">
                    <a:lumMod val="75000"/>
                  </a:schemeClr>
                </a:solidFill>
                <a:latin typeface="Arial Black" pitchFamily="34" charset="0"/>
              </a:rPr>
              <a:t>ideas</a:t>
            </a:r>
          </a:p>
          <a:p>
            <a:pPr>
              <a:spcAft>
                <a:spcPts val="1800"/>
              </a:spcAft>
              <a:buClr>
                <a:schemeClr val="tx1">
                  <a:lumMod val="65000"/>
                </a:schemeClr>
              </a:buClr>
              <a:buFont typeface="Wingdings" pitchFamily="2" charset="2"/>
              <a:buChar char="q"/>
            </a:pPr>
            <a:r>
              <a:rPr lang="en-US" sz="2800" b="1" dirty="0">
                <a:solidFill>
                  <a:schemeClr val="accent6">
                    <a:lumMod val="75000"/>
                  </a:schemeClr>
                </a:solidFill>
                <a:latin typeface="Arial Black" pitchFamily="34" charset="0"/>
              </a:rPr>
              <a:t> </a:t>
            </a:r>
            <a:r>
              <a:rPr lang="en-US" sz="2800" b="1" dirty="0" smtClean="0">
                <a:solidFill>
                  <a:schemeClr val="accent6">
                    <a:lumMod val="75000"/>
                  </a:schemeClr>
                </a:solidFill>
                <a:latin typeface="Arial Black" pitchFamily="34" charset="0"/>
              </a:rPr>
              <a:t>It </a:t>
            </a:r>
            <a:r>
              <a:rPr lang="en-US" sz="2800" b="1" dirty="0">
                <a:solidFill>
                  <a:schemeClr val="accent6">
                    <a:lumMod val="75000"/>
                  </a:schemeClr>
                </a:solidFill>
                <a:latin typeface="Arial Black" pitchFamily="34" charset="0"/>
              </a:rPr>
              <a:t>is </a:t>
            </a:r>
            <a:r>
              <a:rPr lang="en-US" sz="2800" b="1" dirty="0" smtClean="0">
                <a:solidFill>
                  <a:schemeClr val="accent6">
                    <a:lumMod val="75000"/>
                  </a:schemeClr>
                </a:solidFill>
                <a:latin typeface="Arial Black" pitchFamily="34" charset="0"/>
              </a:rPr>
              <a:t>often driven by the desire </a:t>
            </a:r>
            <a:r>
              <a:rPr lang="en-US" sz="2800" b="1" dirty="0">
                <a:solidFill>
                  <a:schemeClr val="accent6">
                    <a:lumMod val="75000"/>
                  </a:schemeClr>
                </a:solidFill>
                <a:latin typeface="Arial Black" pitchFamily="34" charset="0"/>
              </a:rPr>
              <a:t>to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keep from offending </a:t>
            </a:r>
            <a:r>
              <a:rPr lang="en-US" sz="2800" b="1" dirty="0">
                <a:solidFill>
                  <a:schemeClr val="accent6">
                    <a:lumMod val="75000"/>
                  </a:schemeClr>
                </a:solidFill>
                <a:latin typeface="Arial Black" pitchFamily="34" charset="0"/>
              </a:rPr>
              <a:t>or hurting the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feelings </a:t>
            </a:r>
            <a:r>
              <a:rPr lang="en-US" sz="2800" b="1" dirty="0">
                <a:solidFill>
                  <a:schemeClr val="accent6">
                    <a:lumMod val="75000"/>
                  </a:schemeClr>
                </a:solidFill>
                <a:latin typeface="Arial Black" pitchFamily="34" charset="0"/>
              </a:rPr>
              <a:t>of </a:t>
            </a:r>
            <a:r>
              <a:rPr lang="en-US" sz="2800" b="1" dirty="0" smtClean="0">
                <a:solidFill>
                  <a:schemeClr val="accent6">
                    <a:lumMod val="75000"/>
                  </a:schemeClr>
                </a:solidFill>
                <a:latin typeface="Arial Black" pitchFamily="34" charset="0"/>
              </a:rPr>
              <a:t>others</a:t>
            </a:r>
          </a:p>
        </p:txBody>
      </p:sp>
    </p:spTree>
  </p:cSld>
  <p:clrMapOvr>
    <a:masterClrMapping/>
  </p:clrMapOvr>
  <p:transition spd="slow">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8000"/>
            <a:duotone>
              <a:schemeClr val="bg2">
                <a:shade val="3000"/>
                <a:satMod val="110000"/>
              </a:schemeClr>
              <a:schemeClr val="bg2">
                <a:tint val="60000"/>
                <a:satMod val="425000"/>
              </a:schemeClr>
            </a:duotone>
            <a:lum bright="6000" contrast="10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152400"/>
            <a:ext cx="8686800" cy="5632311"/>
          </a:xfrm>
          <a:prstGeom prst="rect">
            <a:avLst/>
          </a:prstGeom>
          <a:noFill/>
        </p:spPr>
        <p:txBody>
          <a:bodyPr wrap="square" rtlCol="0">
            <a:spAutoFit/>
          </a:bodyPr>
          <a:lstStyle/>
          <a:p>
            <a:pPr>
              <a:spcAft>
                <a:spcPts val="2400"/>
              </a:spcAft>
              <a:buClr>
                <a:schemeClr val="accent6">
                  <a:lumMod val="50000"/>
                </a:schemeClr>
              </a:buClr>
              <a:buFont typeface="Wingdings" pitchFamily="2" charset="2"/>
              <a:buChar char="q"/>
            </a:pPr>
            <a:r>
              <a:rPr lang="en-US" sz="2800" b="1" dirty="0" smtClean="0">
                <a:solidFill>
                  <a:schemeClr val="accent2">
                    <a:lumMod val="50000"/>
                  </a:schemeClr>
                </a:solidFill>
              </a:rPr>
              <a:t> Jesus would not be pressured to conform to </a:t>
            </a:r>
            <a:br>
              <a:rPr lang="en-US" sz="2800" b="1" dirty="0" smtClean="0">
                <a:solidFill>
                  <a:schemeClr val="accent2">
                    <a:lumMod val="50000"/>
                  </a:schemeClr>
                </a:solidFill>
              </a:rPr>
            </a:br>
            <a:r>
              <a:rPr lang="en-US" sz="2800" b="1" dirty="0" smtClean="0">
                <a:solidFill>
                  <a:schemeClr val="accent2">
                    <a:lumMod val="50000"/>
                  </a:schemeClr>
                </a:solidFill>
              </a:rPr>
              <a:t>    erroneous teaching of His time.</a:t>
            </a:r>
          </a:p>
          <a:p>
            <a:pPr>
              <a:spcAft>
                <a:spcPts val="2400"/>
              </a:spcAft>
              <a:buClr>
                <a:schemeClr val="accent6">
                  <a:lumMod val="50000"/>
                </a:schemeClr>
              </a:buClr>
              <a:buFont typeface="Wingdings" pitchFamily="2" charset="2"/>
              <a:buChar char="q"/>
            </a:pPr>
            <a:r>
              <a:rPr lang="en-US" sz="2800" b="1" dirty="0" smtClean="0">
                <a:solidFill>
                  <a:schemeClr val="accent2">
                    <a:lumMod val="50000"/>
                  </a:schemeClr>
                </a:solidFill>
              </a:rPr>
              <a:t> Jesus cared more about the souls of people than </a:t>
            </a:r>
            <a:br>
              <a:rPr lang="en-US" sz="2800" b="1" dirty="0" smtClean="0">
                <a:solidFill>
                  <a:schemeClr val="accent2">
                    <a:lumMod val="50000"/>
                  </a:schemeClr>
                </a:solidFill>
              </a:rPr>
            </a:br>
            <a:r>
              <a:rPr lang="en-US" sz="2800" b="1" dirty="0" smtClean="0">
                <a:solidFill>
                  <a:schemeClr val="accent2">
                    <a:lumMod val="50000"/>
                  </a:schemeClr>
                </a:solidFill>
              </a:rPr>
              <a:t>     how they </a:t>
            </a:r>
            <a:r>
              <a:rPr lang="en-US" sz="2800" b="1" i="1" dirty="0" smtClean="0">
                <a:solidFill>
                  <a:schemeClr val="accent2">
                    <a:lumMod val="50000"/>
                  </a:schemeClr>
                </a:solidFill>
              </a:rPr>
              <a:t>felt.</a:t>
            </a:r>
            <a:r>
              <a:rPr lang="en-US" sz="2800" b="1" dirty="0" smtClean="0">
                <a:solidFill>
                  <a:schemeClr val="accent2">
                    <a:lumMod val="50000"/>
                  </a:schemeClr>
                </a:solidFill>
              </a:rPr>
              <a:t> </a:t>
            </a:r>
          </a:p>
          <a:p>
            <a:pPr>
              <a:spcAft>
                <a:spcPts val="2400"/>
              </a:spcAft>
              <a:buClr>
                <a:schemeClr val="accent6">
                  <a:lumMod val="50000"/>
                </a:schemeClr>
              </a:buClr>
              <a:buFont typeface="Wingdings" pitchFamily="2" charset="2"/>
              <a:buChar char="q"/>
            </a:pPr>
            <a:r>
              <a:rPr lang="en-US" sz="2800" b="1" dirty="0" smtClean="0">
                <a:solidFill>
                  <a:schemeClr val="accent2">
                    <a:lumMod val="50000"/>
                  </a:schemeClr>
                </a:solidFill>
              </a:rPr>
              <a:t> Jesus did not think He had to apologize for His </a:t>
            </a:r>
            <a:br>
              <a:rPr lang="en-US" sz="2800" b="1" dirty="0" smtClean="0">
                <a:solidFill>
                  <a:schemeClr val="accent2">
                    <a:lumMod val="50000"/>
                  </a:schemeClr>
                </a:solidFill>
              </a:rPr>
            </a:br>
            <a:r>
              <a:rPr lang="en-US" sz="2800" b="1" dirty="0" smtClean="0">
                <a:solidFill>
                  <a:schemeClr val="accent2">
                    <a:lumMod val="50000"/>
                  </a:schemeClr>
                </a:solidFill>
              </a:rPr>
              <a:t>    stiff words.</a:t>
            </a:r>
          </a:p>
          <a:p>
            <a:pPr>
              <a:spcAft>
                <a:spcPts val="2400"/>
              </a:spcAft>
              <a:buClr>
                <a:schemeClr val="accent6">
                  <a:lumMod val="50000"/>
                </a:schemeClr>
              </a:buClr>
              <a:buFont typeface="Wingdings" pitchFamily="2" charset="2"/>
              <a:buChar char="q"/>
            </a:pPr>
            <a:r>
              <a:rPr lang="en-US" sz="2800" b="1" dirty="0" smtClean="0">
                <a:solidFill>
                  <a:schemeClr val="accent2">
                    <a:lumMod val="50000"/>
                  </a:schemeClr>
                </a:solidFill>
              </a:rPr>
              <a:t> Jesus was intolerant of sin and of those who </a:t>
            </a:r>
            <a:br>
              <a:rPr lang="en-US" sz="2800" b="1" dirty="0" smtClean="0">
                <a:solidFill>
                  <a:schemeClr val="accent2">
                    <a:lumMod val="50000"/>
                  </a:schemeClr>
                </a:solidFill>
              </a:rPr>
            </a:br>
            <a:r>
              <a:rPr lang="en-US" sz="2800" b="1" dirty="0" smtClean="0">
                <a:solidFill>
                  <a:schemeClr val="accent2">
                    <a:lumMod val="50000"/>
                  </a:schemeClr>
                </a:solidFill>
              </a:rPr>
              <a:t>    promoted it!</a:t>
            </a:r>
          </a:p>
          <a:p>
            <a:pPr>
              <a:spcAft>
                <a:spcPts val="2400"/>
              </a:spcAft>
              <a:buClr>
                <a:schemeClr val="accent6">
                  <a:lumMod val="50000"/>
                </a:schemeClr>
              </a:buClr>
              <a:buFont typeface="Wingdings" pitchFamily="2" charset="2"/>
              <a:buChar char="q"/>
            </a:pPr>
            <a:r>
              <a:rPr lang="en-US" sz="2800" b="1" dirty="0">
                <a:solidFill>
                  <a:schemeClr val="accent2">
                    <a:lumMod val="50000"/>
                  </a:schemeClr>
                </a:solidFill>
              </a:rPr>
              <a:t> </a:t>
            </a:r>
            <a:r>
              <a:rPr lang="en-US" sz="2800" b="1" dirty="0" smtClean="0">
                <a:solidFill>
                  <a:schemeClr val="accent2">
                    <a:lumMod val="50000"/>
                  </a:schemeClr>
                </a:solidFill>
              </a:rPr>
              <a:t>Jesus addressed issues of His day.  He did not </a:t>
            </a:r>
            <a:br>
              <a:rPr lang="en-US" sz="2800" b="1" dirty="0" smtClean="0">
                <a:solidFill>
                  <a:schemeClr val="accent2">
                    <a:lumMod val="50000"/>
                  </a:schemeClr>
                </a:solidFill>
              </a:rPr>
            </a:br>
            <a:r>
              <a:rPr lang="en-US" sz="2800" b="1" dirty="0" smtClean="0">
                <a:solidFill>
                  <a:schemeClr val="accent2">
                    <a:lumMod val="50000"/>
                  </a:schemeClr>
                </a:solidFill>
              </a:rPr>
              <a:t>    avoid them as do many modern preachers.</a:t>
            </a:r>
            <a:endParaRPr lang="en-US" sz="2800" b="1" dirty="0">
              <a:solidFill>
                <a:schemeClr val="accent2">
                  <a:lumMod val="5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 calcmode="lin" valueType="num">
                                      <p:cBhvr>
                                        <p:cTn id="55"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0"/>
            <a:ext cx="9144000" cy="7263527"/>
          </a:xfrm>
          <a:prstGeom prst="rect">
            <a:avLst/>
          </a:prstGeom>
          <a:noFill/>
        </p:spPr>
        <p:txBody>
          <a:bodyPr wrap="square" rtlCol="0">
            <a:spAutoFit/>
          </a:bodyPr>
          <a:lstStyle/>
          <a:p>
            <a:r>
              <a:rPr lang="en-US" sz="2800" b="1" dirty="0" smtClean="0">
                <a:solidFill>
                  <a:schemeClr val="accent6">
                    <a:lumMod val="20000"/>
                    <a:lumOff val="80000"/>
                  </a:schemeClr>
                </a:solidFill>
                <a:latin typeface="Arial" pitchFamily="34" charset="0"/>
                <a:cs typeface="Arial" pitchFamily="34" charset="0"/>
              </a:rPr>
              <a:t>Mk. 3:1   And He entered the synagogue again, and a man was there who had a withered hand.  2 So they watched Him closely, whether He would heal him on the Sabbath, so that they might accuse Him</a:t>
            </a:r>
            <a:r>
              <a:rPr lang="en-US" sz="2800" b="1" dirty="0" smtClean="0">
                <a:solidFill>
                  <a:schemeClr val="accent6">
                    <a:lumMod val="20000"/>
                    <a:lumOff val="80000"/>
                  </a:schemeClr>
                </a:solidFill>
                <a:latin typeface="Arial" pitchFamily="34" charset="0"/>
                <a:cs typeface="Arial" pitchFamily="34" charset="0"/>
              </a:rPr>
              <a:t>.   </a:t>
            </a:r>
            <a:r>
              <a:rPr lang="en-US" sz="2800" b="1" dirty="0" smtClean="0">
                <a:solidFill>
                  <a:schemeClr val="accent6">
                    <a:lumMod val="20000"/>
                    <a:lumOff val="80000"/>
                  </a:schemeClr>
                </a:solidFill>
                <a:latin typeface="Arial" pitchFamily="34" charset="0"/>
                <a:cs typeface="Arial" pitchFamily="34" charset="0"/>
              </a:rPr>
              <a:t>3 And He said to the man who had the withered hand, "Step forward</a:t>
            </a:r>
            <a:r>
              <a:rPr lang="en-US" sz="2800" b="1" dirty="0" smtClean="0">
                <a:solidFill>
                  <a:schemeClr val="accent6">
                    <a:lumMod val="20000"/>
                    <a:lumOff val="80000"/>
                  </a:schemeClr>
                </a:solidFill>
                <a:latin typeface="Arial" pitchFamily="34" charset="0"/>
                <a:cs typeface="Arial" pitchFamily="34" charset="0"/>
              </a:rPr>
              <a:t>.” </a:t>
            </a:r>
            <a:r>
              <a:rPr lang="en-US" sz="2800" b="1" dirty="0" smtClean="0">
                <a:solidFill>
                  <a:schemeClr val="accent6">
                    <a:lumMod val="20000"/>
                    <a:lumOff val="80000"/>
                  </a:schemeClr>
                </a:solidFill>
                <a:latin typeface="Arial" pitchFamily="34" charset="0"/>
                <a:cs typeface="Arial" pitchFamily="34" charset="0"/>
              </a:rPr>
              <a:t>4 Then He said to them, "Is it lawful on the Sabbath to do good or to do evil, to save life or to kill?" But they kept silent.  5 And when He had looked around at them with anger, being grieved by the hardness of their hearts, He said to the man, "Stretch out your hand." And he stretched it out, and his hand was restored as whole as the other.</a:t>
            </a:r>
          </a:p>
          <a:p>
            <a:r>
              <a:rPr lang="en-US" sz="2800" b="1" dirty="0" smtClean="0">
                <a:solidFill>
                  <a:schemeClr val="accent6">
                    <a:lumMod val="20000"/>
                    <a:lumOff val="80000"/>
                  </a:schemeClr>
                </a:solidFill>
                <a:latin typeface="Arial" pitchFamily="34" charset="0"/>
                <a:cs typeface="Arial" pitchFamily="34" charset="0"/>
              </a:rPr>
              <a:t> 6 Then the Pharisees went out and immediately plotted with the </a:t>
            </a:r>
            <a:r>
              <a:rPr lang="en-US" sz="2800" b="1" dirty="0" err="1" smtClean="0">
                <a:solidFill>
                  <a:schemeClr val="accent6">
                    <a:lumMod val="20000"/>
                    <a:lumOff val="80000"/>
                  </a:schemeClr>
                </a:solidFill>
                <a:latin typeface="Arial" pitchFamily="34" charset="0"/>
                <a:cs typeface="Arial" pitchFamily="34" charset="0"/>
              </a:rPr>
              <a:t>Herodians</a:t>
            </a:r>
            <a:r>
              <a:rPr lang="en-US" sz="2800" b="1" dirty="0" smtClean="0">
                <a:solidFill>
                  <a:schemeClr val="accent6">
                    <a:lumMod val="20000"/>
                    <a:lumOff val="80000"/>
                  </a:schemeClr>
                </a:solidFill>
                <a:latin typeface="Arial" pitchFamily="34" charset="0"/>
                <a:cs typeface="Arial" pitchFamily="34" charset="0"/>
              </a:rPr>
              <a:t> against Him, how they might destroy Him.</a:t>
            </a:r>
          </a:p>
          <a:p>
            <a:endParaRPr lang="en-US" sz="2800" b="1" dirty="0" smtClean="0">
              <a:solidFill>
                <a:schemeClr val="accent6">
                  <a:lumMod val="20000"/>
                  <a:lumOff val="80000"/>
                </a:schemeClr>
              </a:solidFill>
              <a:latin typeface="Arial" pitchFamily="34" charset="0"/>
              <a:cs typeface="Arial" pitchFamily="34" charset="0"/>
            </a:endParaRPr>
          </a:p>
          <a:p>
            <a:endParaRPr lang="en-US" dirty="0">
              <a:solidFill>
                <a:schemeClr val="accent6">
                  <a:lumMod val="20000"/>
                  <a:lumOff val="80000"/>
                </a:schemeClr>
              </a:solidFill>
              <a:latin typeface="Arial" pitchFamily="34" charset="0"/>
              <a:cs typeface="Arial" pitchFamily="34" charset="0"/>
            </a:endParaRPr>
          </a:p>
        </p:txBody>
      </p:sp>
      <p:sp>
        <p:nvSpPr>
          <p:cNvPr id="8" name="TextBox 7"/>
          <p:cNvSpPr txBox="1"/>
          <p:nvPr/>
        </p:nvSpPr>
        <p:spPr>
          <a:xfrm>
            <a:off x="1890136" y="2765495"/>
            <a:ext cx="5360959" cy="1077218"/>
          </a:xfrm>
          <a:prstGeom prst="rect">
            <a:avLst/>
          </a:prstGeom>
          <a:solidFill>
            <a:schemeClr val="accent6">
              <a:lumMod val="50000"/>
            </a:schemeClr>
          </a:solidFill>
        </p:spPr>
        <p:txBody>
          <a:bodyPr wrap="square" rtlCol="0">
            <a:spAutoFit/>
          </a:bodyPr>
          <a:lstStyle/>
          <a:p>
            <a:r>
              <a:rPr lang="en-US" sz="3200" b="1" dirty="0" smtClean="0">
                <a:solidFill>
                  <a:schemeClr val="tx2"/>
                </a:solidFill>
              </a:rPr>
              <a:t>Jesus violated their man-made law.</a:t>
            </a:r>
            <a:endParaRPr lang="en-US" sz="3200" b="1" dirty="0">
              <a:solidFill>
                <a:schemeClr val="tx2"/>
              </a:solidFill>
            </a:endParaRPr>
          </a:p>
        </p:txBody>
      </p:sp>
      <p:sp>
        <p:nvSpPr>
          <p:cNvPr id="9" name="TextBox 8"/>
          <p:cNvSpPr txBox="1"/>
          <p:nvPr/>
        </p:nvSpPr>
        <p:spPr>
          <a:xfrm>
            <a:off x="727629" y="4111051"/>
            <a:ext cx="7685978" cy="2062103"/>
          </a:xfrm>
          <a:prstGeom prst="rect">
            <a:avLst/>
          </a:prstGeom>
          <a:solidFill>
            <a:schemeClr val="accent6">
              <a:lumMod val="50000"/>
            </a:schemeClr>
          </a:solidFill>
        </p:spPr>
        <p:txBody>
          <a:bodyPr wrap="square" rtlCol="0">
            <a:spAutoFit/>
          </a:bodyPr>
          <a:lstStyle/>
          <a:p>
            <a:r>
              <a:rPr lang="en-US" sz="3200" b="1" dirty="0" smtClean="0">
                <a:solidFill>
                  <a:schemeClr val="tx2"/>
                </a:solidFill>
              </a:rPr>
              <a:t>They plotted how they might destroy Jesus.  He was concerned for their souls and that others saw the error of their teaching.</a:t>
            </a:r>
            <a:endParaRPr lang="en-US" sz="3200" b="1" dirty="0">
              <a:solidFill>
                <a:schemeClr val="tx2"/>
              </a:solidFill>
            </a:endParaRPr>
          </a:p>
        </p:txBody>
      </p:sp>
      <p:sp>
        <p:nvSpPr>
          <p:cNvPr id="10" name="TextBox 9"/>
          <p:cNvSpPr txBox="1"/>
          <p:nvPr/>
        </p:nvSpPr>
        <p:spPr>
          <a:xfrm>
            <a:off x="1447800" y="206276"/>
            <a:ext cx="6177780" cy="1754326"/>
          </a:xfrm>
          <a:prstGeom prst="rect">
            <a:avLst/>
          </a:prstGeom>
          <a:solidFill>
            <a:schemeClr val="accent6">
              <a:lumMod val="50000"/>
            </a:schemeClr>
          </a:solidFill>
        </p:spPr>
        <p:txBody>
          <a:bodyPr wrap="square" rtlCol="0">
            <a:spAutoFit/>
          </a:bodyPr>
          <a:lstStyle/>
          <a:p>
            <a:pPr algn="ctr"/>
            <a:r>
              <a:rPr lang="en-US" sz="3600" b="1" dirty="0" smtClean="0">
                <a:solidFill>
                  <a:schemeClr val="tx2"/>
                </a:solidFill>
              </a:rPr>
              <a:t>The Pharisees were policing Jesus’ actions to see if they were politically correct.</a:t>
            </a:r>
            <a:endParaRPr lang="en-US" sz="3600" b="1" dirty="0">
              <a:solidFill>
                <a:schemeClr val="tx2"/>
              </a:solidFill>
            </a:endParaRPr>
          </a:p>
        </p:txBody>
      </p:sp>
    </p:spTree>
    <p:extLst>
      <p:ext uri="{BB962C8B-B14F-4D97-AF65-F5344CB8AC3E}">
        <p14:creationId xmlns="" xmlns:p14="http://schemas.microsoft.com/office/powerpoint/2010/main" val="2526593619"/>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89201"/>
            <a:ext cx="9143999" cy="6863417"/>
          </a:xfrm>
          <a:prstGeom prst="rect">
            <a:avLst/>
          </a:prstGeom>
          <a:noFill/>
        </p:spPr>
        <p:txBody>
          <a:bodyPr wrap="square" rtlCol="0">
            <a:spAutoFit/>
          </a:bodyPr>
          <a:lstStyle/>
          <a:p>
            <a:r>
              <a:rPr lang="en-US" sz="2000" b="1" dirty="0" smtClean="0">
                <a:solidFill>
                  <a:schemeClr val="accent6">
                    <a:lumMod val="20000"/>
                    <a:lumOff val="80000"/>
                  </a:schemeClr>
                </a:solidFill>
                <a:latin typeface="Arial" pitchFamily="34" charset="0"/>
                <a:cs typeface="Arial" pitchFamily="34" charset="0"/>
              </a:rPr>
              <a:t>Mat. 15:1  Then the scribes and Pharisees who were from Jerusalem came to Jesus, saying,  2 "Why do Your disciples transgress the tradition of the elders? For they do not wash their hands when they eat bread.”  3 He answered and said to them, "Why do you also transgress the commandment of God because of your tradition?  4 "For God commanded, saying, 'Honor your father and your mother'; and, 'He who curses father or mother, let him be put to death.’  5 "But you say, 'Whoever says to his father or mother, "Whatever profit you might have received from me is a gift to God" --  6 'then he need not honor his father or mother.' Thus you have made the commandment of God of no effect by your tradition.  7 "Hypo- </a:t>
            </a:r>
            <a:r>
              <a:rPr lang="en-US" sz="2000" b="1" dirty="0" err="1" smtClean="0">
                <a:solidFill>
                  <a:schemeClr val="accent6">
                    <a:lumMod val="20000"/>
                    <a:lumOff val="80000"/>
                  </a:schemeClr>
                </a:solidFill>
                <a:latin typeface="Arial" pitchFamily="34" charset="0"/>
                <a:cs typeface="Arial" pitchFamily="34" charset="0"/>
              </a:rPr>
              <a:t>crites</a:t>
            </a:r>
            <a:r>
              <a:rPr lang="en-US" sz="2000" b="1" dirty="0" smtClean="0">
                <a:solidFill>
                  <a:schemeClr val="accent6">
                    <a:lumMod val="20000"/>
                    <a:lumOff val="80000"/>
                  </a:schemeClr>
                </a:solidFill>
                <a:latin typeface="Arial" pitchFamily="34" charset="0"/>
                <a:cs typeface="Arial" pitchFamily="34" charset="0"/>
              </a:rPr>
              <a:t>! Well did Isaiah prophesy about you, saying:  8 'These people draw near to Me with their mouth, And honor Me with their lips, But their heart is far from Me.  9 And in vain they worship Me, Teaching as doctrines the command </a:t>
            </a:r>
            <a:r>
              <a:rPr lang="en-US" sz="2000" b="1" dirty="0" err="1" smtClean="0">
                <a:solidFill>
                  <a:schemeClr val="accent6">
                    <a:lumMod val="20000"/>
                    <a:lumOff val="80000"/>
                  </a:schemeClr>
                </a:solidFill>
                <a:latin typeface="Arial" pitchFamily="34" charset="0"/>
                <a:cs typeface="Arial" pitchFamily="34" charset="0"/>
              </a:rPr>
              <a:t>ments</a:t>
            </a:r>
            <a:r>
              <a:rPr lang="en-US" sz="2000" b="1" dirty="0" smtClean="0">
                <a:solidFill>
                  <a:schemeClr val="accent6">
                    <a:lumMod val="20000"/>
                    <a:lumOff val="80000"/>
                  </a:schemeClr>
                </a:solidFill>
                <a:latin typeface="Arial" pitchFamily="34" charset="0"/>
                <a:cs typeface="Arial" pitchFamily="34" charset="0"/>
              </a:rPr>
              <a:t> of men.‘”  10 When He had called the multitude to Himself, He said to them, "Hear and understand:  11 "Not what goes into the mouth defiles a man; but what comes out of the mouth, this defiles a man.”  12 Then His disciples came and said to Him, "Do You know that the Pharisees were offended when they heard this saying?”  13 But He answered and said, "Every plant which My heavenly Father has not planted will be uprooted.  14 "Let them alone. They are blind leaders of the blind. And if the blind leads the blind, both will fall into a ditch.”</a:t>
            </a:r>
            <a:endParaRPr lang="en-US" sz="2000" dirty="0">
              <a:solidFill>
                <a:schemeClr val="accent6">
                  <a:lumMod val="20000"/>
                  <a:lumOff val="80000"/>
                </a:schemeClr>
              </a:solidFill>
              <a:latin typeface="Arial" pitchFamily="34" charset="0"/>
              <a:cs typeface="Arial" pitchFamily="34" charset="0"/>
            </a:endParaRPr>
          </a:p>
        </p:txBody>
      </p:sp>
      <p:sp>
        <p:nvSpPr>
          <p:cNvPr id="4" name="TextBox 3"/>
          <p:cNvSpPr txBox="1"/>
          <p:nvPr/>
        </p:nvSpPr>
        <p:spPr>
          <a:xfrm>
            <a:off x="2362200" y="1951471"/>
            <a:ext cx="3776529" cy="954107"/>
          </a:xfrm>
          <a:prstGeom prst="rect">
            <a:avLst/>
          </a:prstGeom>
          <a:solidFill>
            <a:schemeClr val="accent6">
              <a:lumMod val="50000"/>
            </a:schemeClr>
          </a:solidFill>
        </p:spPr>
        <p:txBody>
          <a:bodyPr wrap="square" rtlCol="0">
            <a:spAutoFit/>
          </a:bodyPr>
          <a:lstStyle/>
          <a:p>
            <a:r>
              <a:rPr lang="en-US" sz="2800" b="1" dirty="0" smtClean="0">
                <a:solidFill>
                  <a:schemeClr val="tx2"/>
                </a:solidFill>
                <a:latin typeface="Arial" pitchFamily="34" charset="0"/>
                <a:cs typeface="Arial" pitchFamily="34" charset="0"/>
              </a:rPr>
              <a:t>Jesus explained their sinfulness.</a:t>
            </a:r>
            <a:endParaRPr lang="en-US" sz="2800" b="1" dirty="0">
              <a:solidFill>
                <a:schemeClr val="tx2"/>
              </a:solidFill>
              <a:latin typeface="Arial" pitchFamily="34" charset="0"/>
              <a:cs typeface="Arial" pitchFamily="34" charset="0"/>
            </a:endParaRPr>
          </a:p>
        </p:txBody>
      </p:sp>
      <p:sp>
        <p:nvSpPr>
          <p:cNvPr id="6" name="TextBox 5"/>
          <p:cNvSpPr txBox="1"/>
          <p:nvPr/>
        </p:nvSpPr>
        <p:spPr>
          <a:xfrm>
            <a:off x="1236850" y="3798824"/>
            <a:ext cx="6535550" cy="2246769"/>
          </a:xfrm>
          <a:prstGeom prst="rect">
            <a:avLst/>
          </a:prstGeom>
          <a:solidFill>
            <a:schemeClr val="accent6">
              <a:lumMod val="50000"/>
            </a:schemeClr>
          </a:solidFill>
        </p:spPr>
        <p:txBody>
          <a:bodyPr wrap="square" rtlCol="0">
            <a:spAutoFit/>
          </a:bodyPr>
          <a:lstStyle/>
          <a:p>
            <a:r>
              <a:rPr lang="en-US" sz="2800" b="1" dirty="0" smtClean="0">
                <a:solidFill>
                  <a:schemeClr val="tx2"/>
                </a:solidFill>
                <a:latin typeface="Arial" pitchFamily="34" charset="0"/>
                <a:cs typeface="Arial" pitchFamily="34" charset="0"/>
              </a:rPr>
              <a:t>They were offended by Jesus’ words, but Jesus was not moved by their being offended.  He was concerned for their souls and that others saw the error of their teaching.</a:t>
            </a:r>
            <a:endParaRPr lang="en-US" sz="2800" b="1" dirty="0">
              <a:solidFill>
                <a:schemeClr val="tx2"/>
              </a:solidFill>
              <a:latin typeface="Arial" pitchFamily="34" charset="0"/>
              <a:cs typeface="Arial" pitchFamily="34" charset="0"/>
            </a:endParaRPr>
          </a:p>
        </p:txBody>
      </p:sp>
      <p:sp>
        <p:nvSpPr>
          <p:cNvPr id="7" name="TextBox 6"/>
          <p:cNvSpPr txBox="1"/>
          <p:nvPr/>
        </p:nvSpPr>
        <p:spPr>
          <a:xfrm>
            <a:off x="1724789" y="111501"/>
            <a:ext cx="5668487" cy="954107"/>
          </a:xfrm>
          <a:prstGeom prst="rect">
            <a:avLst/>
          </a:prstGeom>
          <a:solidFill>
            <a:schemeClr val="accent6">
              <a:lumMod val="50000"/>
            </a:schemeClr>
          </a:solidFill>
        </p:spPr>
        <p:txBody>
          <a:bodyPr wrap="square" rtlCol="0">
            <a:spAutoFit/>
          </a:bodyPr>
          <a:lstStyle/>
          <a:p>
            <a:pPr algn="ctr"/>
            <a:r>
              <a:rPr lang="en-US" sz="2800" b="1" dirty="0" smtClean="0">
                <a:solidFill>
                  <a:schemeClr val="tx2"/>
                </a:solidFill>
                <a:latin typeface="Arial" pitchFamily="34" charset="0"/>
                <a:cs typeface="Arial" pitchFamily="34" charset="0"/>
              </a:rPr>
              <a:t>The scribes and Pharisees tried to enforce political correctness.</a:t>
            </a:r>
            <a:endParaRPr lang="en-US" sz="2800" b="1"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xmlns="" val="2526593619"/>
      </p:ext>
    </p:extLst>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1000"/>
            <a:duotone>
              <a:schemeClr val="bg2">
                <a:shade val="3000"/>
                <a:satMod val="110000"/>
              </a:schemeClr>
              <a:schemeClr val="bg2">
                <a:tint val="60000"/>
                <a:satMod val="425000"/>
              </a:schemeClr>
            </a:duotone>
            <a:lum bright="52000" contrast="66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71600" y="-60960"/>
            <a:ext cx="6324600" cy="584775"/>
          </a:xfrm>
          <a:prstGeom prst="rect">
            <a:avLst/>
          </a:prstGeom>
          <a:noFill/>
        </p:spPr>
        <p:txBody>
          <a:bodyPr wrap="square" rtlCol="0">
            <a:spAutoFit/>
          </a:bodyPr>
          <a:lstStyle/>
          <a:p>
            <a:pPr algn="ctr"/>
            <a:r>
              <a:rPr lang="en-US" sz="3200" b="1" dirty="0" smtClean="0">
                <a:solidFill>
                  <a:schemeClr val="tx2">
                    <a:lumMod val="25000"/>
                  </a:schemeClr>
                </a:solidFill>
              </a:rPr>
              <a:t>Jesus was Politically Incorrect</a:t>
            </a:r>
            <a:endParaRPr lang="en-US" sz="3200" b="1" dirty="0">
              <a:solidFill>
                <a:schemeClr val="tx2">
                  <a:lumMod val="25000"/>
                </a:schemeClr>
              </a:solidFill>
            </a:endParaRPr>
          </a:p>
        </p:txBody>
      </p:sp>
      <p:sp>
        <p:nvSpPr>
          <p:cNvPr id="3" name="TextBox 2"/>
          <p:cNvSpPr txBox="1"/>
          <p:nvPr/>
        </p:nvSpPr>
        <p:spPr>
          <a:xfrm>
            <a:off x="381000" y="685800"/>
            <a:ext cx="8763000" cy="5324535"/>
          </a:xfrm>
          <a:prstGeom prst="rect">
            <a:avLst/>
          </a:prstGeom>
          <a:noFill/>
        </p:spPr>
        <p:txBody>
          <a:bodyPr wrap="square" rtlCol="0">
            <a:spAutoFit/>
          </a:bodyPr>
          <a:lstStyle/>
          <a:p>
            <a:pPr>
              <a:spcAft>
                <a:spcPts val="1800"/>
              </a:spcAft>
              <a:buClr>
                <a:schemeClr val="bg2">
                  <a:lumMod val="60000"/>
                  <a:lumOff val="40000"/>
                </a:schemeClr>
              </a:buClr>
              <a:buFont typeface="Wingdings" pitchFamily="2" charset="2"/>
              <a:buChar char="q"/>
            </a:pPr>
            <a:r>
              <a:rPr lang="en-US" sz="2800" b="1" dirty="0" smtClean="0">
                <a:solidFill>
                  <a:schemeClr val="accent6">
                    <a:lumMod val="50000"/>
                  </a:schemeClr>
                </a:solidFill>
              </a:rPr>
              <a:t> His teaching excluded people (</a:t>
            </a:r>
            <a:r>
              <a:rPr lang="en-US" sz="2800" b="1" dirty="0" err="1" smtClean="0">
                <a:solidFill>
                  <a:schemeClr val="accent6">
                    <a:lumMod val="50000"/>
                  </a:schemeClr>
                </a:solidFill>
              </a:rPr>
              <a:t>Lk</a:t>
            </a:r>
            <a:r>
              <a:rPr lang="en-US" sz="2800" b="1" dirty="0" smtClean="0">
                <a:solidFill>
                  <a:schemeClr val="accent6">
                    <a:lumMod val="50000"/>
                  </a:schemeClr>
                </a:solidFill>
              </a:rPr>
              <a:t>. 13:3; </a:t>
            </a:r>
            <a:r>
              <a:rPr lang="en-US" sz="2800" b="1" dirty="0" err="1" smtClean="0">
                <a:solidFill>
                  <a:schemeClr val="accent6">
                    <a:lumMod val="50000"/>
                  </a:schemeClr>
                </a:solidFill>
              </a:rPr>
              <a:t>Jno</a:t>
            </a:r>
            <a:r>
              <a:rPr lang="en-US" sz="2800" b="1" dirty="0" smtClean="0">
                <a:solidFill>
                  <a:schemeClr val="accent6">
                    <a:lumMod val="50000"/>
                  </a:schemeClr>
                </a:solidFill>
              </a:rPr>
              <a:t>. 6:66)</a:t>
            </a:r>
          </a:p>
          <a:p>
            <a:pPr>
              <a:spcAft>
                <a:spcPts val="1800"/>
              </a:spcAft>
              <a:buClr>
                <a:schemeClr val="bg2">
                  <a:lumMod val="60000"/>
                  <a:lumOff val="40000"/>
                </a:schemeClr>
              </a:buClr>
              <a:buFont typeface="Wingdings" pitchFamily="2" charset="2"/>
              <a:buChar char="q"/>
            </a:pPr>
            <a:r>
              <a:rPr lang="en-US" sz="2800" b="1" dirty="0">
                <a:solidFill>
                  <a:schemeClr val="accent6">
                    <a:lumMod val="50000"/>
                  </a:schemeClr>
                </a:solidFill>
              </a:rPr>
              <a:t> </a:t>
            </a:r>
            <a:r>
              <a:rPr lang="en-US" sz="2800" b="1" dirty="0" smtClean="0">
                <a:solidFill>
                  <a:schemeClr val="accent6">
                    <a:lumMod val="50000"/>
                  </a:schemeClr>
                </a:solidFill>
              </a:rPr>
              <a:t>He told scribes and Pharisees that they were </a:t>
            </a:r>
            <a:br>
              <a:rPr lang="en-US" sz="2800" b="1" dirty="0" smtClean="0">
                <a:solidFill>
                  <a:schemeClr val="accent6">
                    <a:lumMod val="50000"/>
                  </a:schemeClr>
                </a:solidFill>
              </a:rPr>
            </a:br>
            <a:r>
              <a:rPr lang="en-US" sz="2800" b="1" dirty="0" smtClean="0">
                <a:solidFill>
                  <a:schemeClr val="accent6">
                    <a:lumMod val="50000"/>
                  </a:schemeClr>
                </a:solidFill>
              </a:rPr>
              <a:t>     children of the devil (</a:t>
            </a:r>
            <a:r>
              <a:rPr lang="en-US" sz="2800" b="1" dirty="0" err="1" smtClean="0">
                <a:solidFill>
                  <a:schemeClr val="accent6">
                    <a:lumMod val="50000"/>
                  </a:schemeClr>
                </a:solidFill>
              </a:rPr>
              <a:t>Jno</a:t>
            </a:r>
            <a:r>
              <a:rPr lang="en-US" sz="2800" b="1" dirty="0" smtClean="0">
                <a:solidFill>
                  <a:schemeClr val="accent6">
                    <a:lumMod val="50000"/>
                  </a:schemeClr>
                </a:solidFill>
              </a:rPr>
              <a:t>. </a:t>
            </a:r>
            <a:r>
              <a:rPr lang="en-US" sz="2800" b="1" smtClean="0">
                <a:solidFill>
                  <a:schemeClr val="accent6">
                    <a:lumMod val="50000"/>
                  </a:schemeClr>
                </a:solidFill>
              </a:rPr>
              <a:t>8:1,13,44</a:t>
            </a:r>
            <a:r>
              <a:rPr lang="en-US" sz="2800" b="1" dirty="0" smtClean="0">
                <a:solidFill>
                  <a:schemeClr val="accent6">
                    <a:lumMod val="50000"/>
                  </a:schemeClr>
                </a:solidFill>
              </a:rPr>
              <a:t>)</a:t>
            </a:r>
          </a:p>
          <a:p>
            <a:pPr>
              <a:spcAft>
                <a:spcPts val="1800"/>
              </a:spcAft>
              <a:buClr>
                <a:schemeClr val="bg2">
                  <a:lumMod val="60000"/>
                  <a:lumOff val="40000"/>
                </a:schemeClr>
              </a:buClr>
              <a:buFont typeface="Wingdings" pitchFamily="2" charset="2"/>
              <a:buChar char="q"/>
            </a:pPr>
            <a:r>
              <a:rPr lang="en-US" sz="2800" b="1" dirty="0" smtClean="0">
                <a:solidFill>
                  <a:schemeClr val="accent6">
                    <a:lumMod val="50000"/>
                  </a:schemeClr>
                </a:solidFill>
              </a:rPr>
              <a:t> He taught that some people were “dogs” and </a:t>
            </a:r>
            <a:br>
              <a:rPr lang="en-US" sz="2800" b="1" dirty="0" smtClean="0">
                <a:solidFill>
                  <a:schemeClr val="accent6">
                    <a:lumMod val="50000"/>
                  </a:schemeClr>
                </a:solidFill>
              </a:rPr>
            </a:br>
            <a:r>
              <a:rPr lang="en-US" sz="2800" b="1" dirty="0" smtClean="0">
                <a:solidFill>
                  <a:schemeClr val="accent6">
                    <a:lumMod val="50000"/>
                  </a:schemeClr>
                </a:solidFill>
              </a:rPr>
              <a:t>     “swine” (Matt. 7:6)</a:t>
            </a:r>
          </a:p>
          <a:p>
            <a:pPr>
              <a:spcAft>
                <a:spcPts val="1800"/>
              </a:spcAft>
              <a:buClr>
                <a:schemeClr val="bg2">
                  <a:lumMod val="60000"/>
                  <a:lumOff val="40000"/>
                </a:schemeClr>
              </a:buClr>
              <a:buFont typeface="Wingdings" pitchFamily="2" charset="2"/>
              <a:buChar char="q"/>
            </a:pPr>
            <a:r>
              <a:rPr lang="en-US" sz="2800" b="1" dirty="0" smtClean="0">
                <a:solidFill>
                  <a:schemeClr val="accent6">
                    <a:lumMod val="50000"/>
                  </a:schemeClr>
                </a:solidFill>
              </a:rPr>
              <a:t> He publicly rebuked the scribes and Pharisees, </a:t>
            </a:r>
            <a:br>
              <a:rPr lang="en-US" sz="2800" b="1" dirty="0" smtClean="0">
                <a:solidFill>
                  <a:schemeClr val="accent6">
                    <a:lumMod val="50000"/>
                  </a:schemeClr>
                </a:solidFill>
              </a:rPr>
            </a:br>
            <a:r>
              <a:rPr lang="en-US" sz="2800" b="1" dirty="0" smtClean="0">
                <a:solidFill>
                  <a:schemeClr val="accent6">
                    <a:lumMod val="50000"/>
                  </a:schemeClr>
                </a:solidFill>
              </a:rPr>
              <a:t>     repeatedly mentioning their names and calling </a:t>
            </a:r>
            <a:br>
              <a:rPr lang="en-US" sz="2800" b="1" dirty="0" smtClean="0">
                <a:solidFill>
                  <a:schemeClr val="accent6">
                    <a:lumMod val="50000"/>
                  </a:schemeClr>
                </a:solidFill>
              </a:rPr>
            </a:br>
            <a:r>
              <a:rPr lang="en-US" sz="2800" b="1" dirty="0" smtClean="0">
                <a:solidFill>
                  <a:schemeClr val="accent6">
                    <a:lumMod val="50000"/>
                  </a:schemeClr>
                </a:solidFill>
              </a:rPr>
              <a:t>     them “hypocrites” (Matt. 23:13-33)</a:t>
            </a:r>
          </a:p>
          <a:p>
            <a:pPr>
              <a:spcAft>
                <a:spcPts val="1800"/>
              </a:spcAft>
              <a:buClr>
                <a:schemeClr val="bg2">
                  <a:lumMod val="60000"/>
                  <a:lumOff val="40000"/>
                </a:schemeClr>
              </a:buClr>
              <a:buFont typeface="Wingdings" pitchFamily="2" charset="2"/>
              <a:buChar char="q"/>
            </a:pPr>
            <a:r>
              <a:rPr lang="en-US" sz="2800" b="1" dirty="0" smtClean="0">
                <a:solidFill>
                  <a:schemeClr val="accent6">
                    <a:lumMod val="50000"/>
                  </a:schemeClr>
                </a:solidFill>
              </a:rPr>
              <a:t> He called the scribes and Pharisees a “brood of </a:t>
            </a:r>
            <a:br>
              <a:rPr lang="en-US" sz="2800" b="1" dirty="0" smtClean="0">
                <a:solidFill>
                  <a:schemeClr val="accent6">
                    <a:lumMod val="50000"/>
                  </a:schemeClr>
                </a:solidFill>
              </a:rPr>
            </a:br>
            <a:r>
              <a:rPr lang="en-US" sz="2800" b="1" dirty="0" smtClean="0">
                <a:solidFill>
                  <a:schemeClr val="accent6">
                    <a:lumMod val="50000"/>
                  </a:schemeClr>
                </a:solidFill>
              </a:rPr>
              <a:t>     vipers” (Matt. 23:33)</a:t>
            </a:r>
            <a:r>
              <a:rPr lang="en-US" b="1" dirty="0" smtClean="0">
                <a:solidFill>
                  <a:schemeClr val="accent6">
                    <a:lumMod val="50000"/>
                  </a:schemeClr>
                </a:solidFill>
              </a:rPr>
              <a:t>   </a:t>
            </a:r>
            <a:endParaRPr lang="en-US" b="1" dirty="0">
              <a:solidFill>
                <a:schemeClr val="accent6">
                  <a:lumMod val="5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9000"/>
            <a:duotone>
              <a:schemeClr val="bg2">
                <a:shade val="3000"/>
                <a:satMod val="110000"/>
              </a:schemeClr>
              <a:schemeClr val="bg2">
                <a:tint val="60000"/>
                <a:satMod val="425000"/>
              </a:schemeClr>
            </a:duotone>
            <a:lum bright="60000" contrast="10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9870" y="76200"/>
            <a:ext cx="7696200" cy="5847755"/>
          </a:xfrm>
          <a:prstGeom prst="rect">
            <a:avLst/>
          </a:prstGeom>
          <a:noFill/>
        </p:spPr>
        <p:txBody>
          <a:bodyPr wrap="square" rtlCol="0">
            <a:spAutoFit/>
          </a:bodyPr>
          <a:lstStyle/>
          <a:p>
            <a:pPr>
              <a:spcAft>
                <a:spcPts val="1200"/>
              </a:spcAft>
            </a:pPr>
            <a:r>
              <a:rPr lang="en-US" sz="2800" b="1" u="sng" dirty="0" smtClean="0">
                <a:solidFill>
                  <a:schemeClr val="accent2">
                    <a:lumMod val="75000"/>
                  </a:schemeClr>
                </a:solidFill>
                <a:latin typeface="Arial Black" pitchFamily="34" charset="0"/>
              </a:rPr>
              <a:t>Political Correctness:</a:t>
            </a:r>
          </a:p>
          <a:p>
            <a:pPr>
              <a:spcAft>
                <a:spcPts val="1200"/>
              </a:spcAft>
            </a:pPr>
            <a:r>
              <a:rPr lang="en-US" sz="2800" b="1" dirty="0" smtClean="0">
                <a:solidFill>
                  <a:schemeClr val="accent6">
                    <a:lumMod val="75000"/>
                  </a:schemeClr>
                </a:solidFill>
                <a:latin typeface="Arial Black" pitchFamily="34" charset="0"/>
              </a:rPr>
              <a:t> “Conforming </a:t>
            </a:r>
            <a:r>
              <a:rPr lang="en-US" sz="2800" b="1" dirty="0">
                <a:solidFill>
                  <a:schemeClr val="accent6">
                    <a:lumMod val="75000"/>
                  </a:schemeClr>
                </a:solidFill>
                <a:latin typeface="Arial Black" pitchFamily="34" charset="0"/>
              </a:rPr>
              <a:t>to the party line or </a:t>
            </a:r>
            <a:r>
              <a:rPr lang="en-US" sz="2800" b="1" dirty="0" smtClean="0">
                <a:solidFill>
                  <a:schemeClr val="accent6">
                    <a:lumMod val="75000"/>
                  </a:schemeClr>
                </a:solidFill>
                <a:latin typeface="Arial Black" pitchFamily="34" charset="0"/>
              </a:rPr>
              <a:t>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expectations</a:t>
            </a:r>
            <a:r>
              <a:rPr lang="en-US" sz="2800" b="1" dirty="0">
                <a:solidFill>
                  <a:schemeClr val="accent6">
                    <a:lumMod val="75000"/>
                  </a:schemeClr>
                </a:solidFill>
                <a:latin typeface="Arial Black" pitchFamily="34" charset="0"/>
              </a:rPr>
              <a:t>" (</a:t>
            </a:r>
            <a:r>
              <a:rPr lang="en-US" sz="2600" b="1" dirty="0">
                <a:solidFill>
                  <a:schemeClr val="bg1"/>
                </a:solidFill>
                <a:latin typeface="Times New Roman" pitchFamily="18" charset="0"/>
                <a:cs typeface="Times New Roman" pitchFamily="18" charset="0"/>
              </a:rPr>
              <a:t>from its origins in </a:t>
            </a:r>
            <a:r>
              <a:rPr lang="en-US" sz="2600" b="1" dirty="0" smtClean="0">
                <a:solidFill>
                  <a:schemeClr val="bg1"/>
                </a:solidFill>
                <a:latin typeface="Times New Roman" pitchFamily="18" charset="0"/>
                <a:cs typeface="Times New Roman" pitchFamily="18" charset="0"/>
              </a:rPr>
              <a:t/>
            </a:r>
            <a:br>
              <a:rPr lang="en-US" sz="2600" b="1" dirty="0" smtClean="0">
                <a:solidFill>
                  <a:schemeClr val="bg1"/>
                </a:solidFill>
                <a:latin typeface="Times New Roman" pitchFamily="18" charset="0"/>
                <a:cs typeface="Times New Roman" pitchFamily="18" charset="0"/>
              </a:rPr>
            </a:br>
            <a:r>
              <a:rPr lang="en-US" sz="2600" b="1" dirty="0" smtClean="0">
                <a:solidFill>
                  <a:schemeClr val="bg1"/>
                </a:solidFill>
                <a:latin typeface="Times New Roman" pitchFamily="18" charset="0"/>
                <a:cs typeface="Times New Roman" pitchFamily="18" charset="0"/>
              </a:rPr>
              <a:t>    Communism; G</a:t>
            </a:r>
            <a:r>
              <a:rPr lang="en-US" sz="2600" b="1" dirty="0" smtClean="0">
                <a:solidFill>
                  <a:schemeClr val="bg1"/>
                </a:solidFill>
              </a:rPr>
              <a:t>. Hughes, </a:t>
            </a:r>
            <a:r>
              <a:rPr lang="en-US" sz="2600" b="1" i="1" dirty="0" smtClean="0">
                <a:solidFill>
                  <a:schemeClr val="bg1"/>
                </a:solidFill>
              </a:rPr>
              <a:t>Political Correct- </a:t>
            </a:r>
            <a:br>
              <a:rPr lang="en-US" sz="2600" b="1" i="1" dirty="0" smtClean="0">
                <a:solidFill>
                  <a:schemeClr val="bg1"/>
                </a:solidFill>
              </a:rPr>
            </a:br>
            <a:r>
              <a:rPr lang="en-US" sz="2600" b="1" i="1" dirty="0" smtClean="0">
                <a:solidFill>
                  <a:schemeClr val="bg1"/>
                </a:solidFill>
              </a:rPr>
              <a:t>      </a:t>
            </a:r>
            <a:r>
              <a:rPr lang="en-US" sz="2600" b="1" i="1" dirty="0" err="1" smtClean="0">
                <a:solidFill>
                  <a:schemeClr val="bg1"/>
                </a:solidFill>
              </a:rPr>
              <a:t>ness</a:t>
            </a:r>
            <a:r>
              <a:rPr lang="en-US" sz="2600" b="1" i="1" dirty="0" smtClean="0">
                <a:solidFill>
                  <a:schemeClr val="bg1"/>
                </a:solidFill>
              </a:rPr>
              <a:t>: A History of Semantics and Culture</a:t>
            </a:r>
            <a:r>
              <a:rPr lang="en-US" sz="2800" b="1" dirty="0" smtClean="0">
                <a:solidFill>
                  <a:schemeClr val="accent6">
                    <a:lumMod val="75000"/>
                  </a:schemeClr>
                </a:solidFill>
                <a:latin typeface="Arial Black" pitchFamily="34" charset="0"/>
              </a:rPr>
              <a:t>)</a:t>
            </a:r>
            <a:endParaRPr lang="en-US" sz="2800" b="1" dirty="0">
              <a:solidFill>
                <a:schemeClr val="accent6">
                  <a:lumMod val="75000"/>
                </a:schemeClr>
              </a:solidFill>
              <a:latin typeface="Arial Black" pitchFamily="34" charset="0"/>
            </a:endParaRPr>
          </a:p>
          <a:p>
            <a:pPr>
              <a:spcAft>
                <a:spcPts val="1200"/>
              </a:spcAft>
              <a:buClr>
                <a:schemeClr val="tx1">
                  <a:lumMod val="65000"/>
                </a:schemeClr>
              </a:buClr>
              <a:buFont typeface="Wingdings" pitchFamily="2" charset="2"/>
              <a:buChar char="q"/>
            </a:pPr>
            <a:r>
              <a:rPr lang="en-US" sz="2800" b="1" dirty="0">
                <a:solidFill>
                  <a:schemeClr val="accent6">
                    <a:lumMod val="75000"/>
                  </a:schemeClr>
                </a:solidFill>
                <a:latin typeface="Arial Black" pitchFamily="34" charset="0"/>
              </a:rPr>
              <a:t> </a:t>
            </a:r>
            <a:r>
              <a:rPr lang="en-US" sz="2800" b="1" dirty="0" smtClean="0">
                <a:solidFill>
                  <a:schemeClr val="accent6">
                    <a:lumMod val="75000"/>
                  </a:schemeClr>
                </a:solidFill>
                <a:latin typeface="Arial Black" pitchFamily="34" charset="0"/>
              </a:rPr>
              <a:t>Pressure </a:t>
            </a:r>
            <a:r>
              <a:rPr lang="en-US" sz="2800" b="1" dirty="0">
                <a:solidFill>
                  <a:schemeClr val="accent6">
                    <a:lumMod val="75000"/>
                  </a:schemeClr>
                </a:solidFill>
                <a:latin typeface="Arial Black" pitchFamily="34" charset="0"/>
              </a:rPr>
              <a:t>to conform to currently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fashionable </a:t>
            </a:r>
            <a:r>
              <a:rPr lang="en-US" sz="2800" b="1" dirty="0">
                <a:solidFill>
                  <a:schemeClr val="accent6">
                    <a:lumMod val="75000"/>
                  </a:schemeClr>
                </a:solidFill>
                <a:latin typeface="Arial Black" pitchFamily="34" charset="0"/>
              </a:rPr>
              <a:t>ideas</a:t>
            </a:r>
          </a:p>
          <a:p>
            <a:pPr>
              <a:spcAft>
                <a:spcPts val="1200"/>
              </a:spcAft>
              <a:buClr>
                <a:schemeClr val="tx1">
                  <a:lumMod val="65000"/>
                </a:schemeClr>
              </a:buClr>
              <a:buFont typeface="Wingdings" pitchFamily="2" charset="2"/>
              <a:buChar char="q"/>
            </a:pPr>
            <a:r>
              <a:rPr lang="en-US" sz="2800" b="1" dirty="0">
                <a:solidFill>
                  <a:schemeClr val="accent6">
                    <a:lumMod val="75000"/>
                  </a:schemeClr>
                </a:solidFill>
                <a:latin typeface="Arial Black" pitchFamily="34" charset="0"/>
              </a:rPr>
              <a:t> </a:t>
            </a:r>
            <a:r>
              <a:rPr lang="en-US" sz="2800" b="1" dirty="0" smtClean="0">
                <a:solidFill>
                  <a:schemeClr val="accent6">
                    <a:lumMod val="75000"/>
                  </a:schemeClr>
                </a:solidFill>
                <a:latin typeface="Arial Black" pitchFamily="34" charset="0"/>
              </a:rPr>
              <a:t>It </a:t>
            </a:r>
            <a:r>
              <a:rPr lang="en-US" sz="2800" b="1" dirty="0">
                <a:solidFill>
                  <a:schemeClr val="accent6">
                    <a:lumMod val="75000"/>
                  </a:schemeClr>
                </a:solidFill>
                <a:latin typeface="Arial Black" pitchFamily="34" charset="0"/>
              </a:rPr>
              <a:t>is </a:t>
            </a:r>
            <a:r>
              <a:rPr lang="en-US" sz="2800" b="1" dirty="0" smtClean="0">
                <a:solidFill>
                  <a:schemeClr val="accent6">
                    <a:lumMod val="75000"/>
                  </a:schemeClr>
                </a:solidFill>
                <a:latin typeface="Arial Black" pitchFamily="34" charset="0"/>
              </a:rPr>
              <a:t>often driven by the desire </a:t>
            </a:r>
            <a:r>
              <a:rPr lang="en-US" sz="2800" b="1" dirty="0">
                <a:solidFill>
                  <a:schemeClr val="accent6">
                    <a:lumMod val="75000"/>
                  </a:schemeClr>
                </a:solidFill>
                <a:latin typeface="Arial Black" pitchFamily="34" charset="0"/>
              </a:rPr>
              <a:t>to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keep from offending </a:t>
            </a:r>
            <a:r>
              <a:rPr lang="en-US" sz="2800" b="1" dirty="0">
                <a:solidFill>
                  <a:schemeClr val="accent6">
                    <a:lumMod val="75000"/>
                  </a:schemeClr>
                </a:solidFill>
                <a:latin typeface="Arial Black" pitchFamily="34" charset="0"/>
              </a:rPr>
              <a:t>or hurting the </a:t>
            </a:r>
            <a:r>
              <a:rPr lang="en-US" sz="2800" b="1" dirty="0" smtClean="0">
                <a:solidFill>
                  <a:schemeClr val="accent6">
                    <a:lumMod val="75000"/>
                  </a:schemeClr>
                </a:solidFill>
                <a:latin typeface="Arial Black" pitchFamily="34" charset="0"/>
              </a:rPr>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feelings </a:t>
            </a:r>
            <a:r>
              <a:rPr lang="en-US" sz="2800" b="1" dirty="0">
                <a:solidFill>
                  <a:schemeClr val="accent6">
                    <a:lumMod val="75000"/>
                  </a:schemeClr>
                </a:solidFill>
                <a:latin typeface="Arial Black" pitchFamily="34" charset="0"/>
              </a:rPr>
              <a:t>of </a:t>
            </a:r>
            <a:r>
              <a:rPr lang="en-US" sz="2800" b="1" dirty="0" smtClean="0">
                <a:solidFill>
                  <a:schemeClr val="accent6">
                    <a:lumMod val="75000"/>
                  </a:schemeClr>
                </a:solidFill>
                <a:latin typeface="Arial Black" pitchFamily="34" charset="0"/>
              </a:rPr>
              <a:t>others</a:t>
            </a:r>
          </a:p>
          <a:p>
            <a:pPr>
              <a:spcAft>
                <a:spcPts val="1200"/>
              </a:spcAft>
              <a:buClr>
                <a:schemeClr val="tx1">
                  <a:lumMod val="65000"/>
                </a:schemeClr>
              </a:buClr>
              <a:buFont typeface="Wingdings" pitchFamily="2" charset="2"/>
              <a:buChar char="q"/>
            </a:pPr>
            <a:r>
              <a:rPr lang="en-US" sz="2800" b="1" dirty="0" smtClean="0">
                <a:solidFill>
                  <a:schemeClr val="accent6">
                    <a:lumMod val="75000"/>
                  </a:schemeClr>
                </a:solidFill>
                <a:latin typeface="Arial Black" pitchFamily="34" charset="0"/>
              </a:rPr>
              <a:t> “Being politically correct means </a:t>
            </a:r>
            <a:br>
              <a:rPr lang="en-US" sz="2800" b="1" dirty="0" smtClean="0">
                <a:solidFill>
                  <a:schemeClr val="accent6">
                    <a:lumMod val="75000"/>
                  </a:schemeClr>
                </a:solidFill>
                <a:latin typeface="Arial Black" pitchFamily="34" charset="0"/>
              </a:rPr>
            </a:br>
            <a:r>
              <a:rPr lang="en-US" sz="2800" b="1" dirty="0" smtClean="0">
                <a:solidFill>
                  <a:schemeClr val="accent6">
                    <a:lumMod val="75000"/>
                  </a:schemeClr>
                </a:solidFill>
                <a:latin typeface="Arial Black" pitchFamily="34" charset="0"/>
              </a:rPr>
              <a:t>    always having to say you’re sorry.”</a:t>
            </a:r>
            <a:r>
              <a:rPr lang="en-US" sz="2800" b="1" dirty="0">
                <a:solidFill>
                  <a:schemeClr val="accent6">
                    <a:lumMod val="75000"/>
                  </a:schemeClr>
                </a:solidFill>
                <a:latin typeface="Arial Black" pitchFamily="34" charset="0"/>
              </a:rPr>
              <a:t> </a:t>
            </a:r>
            <a:endParaRPr lang="en-US" sz="2800" b="1" dirty="0" smtClean="0">
              <a:solidFill>
                <a:schemeClr val="accent6">
                  <a:lumMod val="75000"/>
                </a:schemeClr>
              </a:solidFill>
              <a:latin typeface="Arial Black" pitchFamily="34"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 calcmode="lin" valueType="num">
                                      <p:cBhvr>
                                        <p:cTn id="43"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72000" contrast="84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28662" y="1"/>
            <a:ext cx="7329488" cy="6647974"/>
          </a:xfrm>
          <a:prstGeom prst="rect">
            <a:avLst/>
          </a:prstGeom>
          <a:noFill/>
        </p:spPr>
        <p:txBody>
          <a:bodyPr wrap="square" rtlCol="0">
            <a:spAutoFit/>
          </a:bodyPr>
          <a:lstStyle/>
          <a:p>
            <a:pPr>
              <a:spcAft>
                <a:spcPts val="1200"/>
              </a:spcAft>
            </a:pPr>
            <a:r>
              <a:rPr lang="en-US" sz="2800" b="1" dirty="0" smtClean="0">
                <a:latin typeface="Arial" pitchFamily="34" charset="0"/>
                <a:cs typeface="Arial" pitchFamily="34" charset="0"/>
              </a:rPr>
              <a:t>Political Correctness Today Seeks to Control People’s Words (if not their thoughts) on Such Things as –</a:t>
            </a:r>
          </a:p>
          <a:p>
            <a:pPr>
              <a:spcAft>
                <a:spcPts val="1200"/>
              </a:spcAft>
              <a:buClr>
                <a:schemeClr val="accent6">
                  <a:lumMod val="75000"/>
                </a:schemeClr>
              </a:buClr>
              <a:buFont typeface="Wingdings" pitchFamily="2" charset="2"/>
              <a:buChar char="q"/>
            </a:pPr>
            <a:r>
              <a:rPr lang="en-US" sz="2800" b="1" dirty="0" smtClean="0">
                <a:solidFill>
                  <a:schemeClr val="accent3">
                    <a:lumMod val="20000"/>
                    <a:lumOff val="80000"/>
                  </a:schemeClr>
                </a:solidFill>
                <a:latin typeface="Arial" pitchFamily="34" charset="0"/>
                <a:cs typeface="Arial" pitchFamily="34" charset="0"/>
              </a:rPr>
              <a:t> </a:t>
            </a:r>
            <a:r>
              <a:rPr lang="en-US" sz="2800" b="1" dirty="0" smtClean="0">
                <a:solidFill>
                  <a:schemeClr val="accent2">
                    <a:lumMod val="20000"/>
                    <a:lumOff val="80000"/>
                  </a:schemeClr>
                </a:solidFill>
                <a:latin typeface="Arial" pitchFamily="34" charset="0"/>
                <a:cs typeface="Arial" pitchFamily="34" charset="0"/>
              </a:rPr>
              <a:t>Opposing Islam</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Evolution</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Women preachers</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Abortion</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Adultery &amp; adulterous marriages</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Polygamy</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Homosexuality &amp; Lesbianism</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Same Sex Marriage</a:t>
            </a:r>
          </a:p>
          <a:p>
            <a:pPr>
              <a:spcAft>
                <a:spcPts val="1200"/>
              </a:spcAft>
              <a:buClr>
                <a:schemeClr val="accent6">
                  <a:lumMod val="75000"/>
                </a:schemeClr>
              </a:buClr>
              <a:buFont typeface="Wingdings" pitchFamily="2" charset="2"/>
              <a:buChar char="q"/>
            </a:pPr>
            <a:r>
              <a:rPr lang="en-US" sz="2800" b="1" dirty="0" smtClean="0">
                <a:solidFill>
                  <a:schemeClr val="accent2">
                    <a:lumMod val="20000"/>
                    <a:lumOff val="80000"/>
                  </a:schemeClr>
                </a:solidFill>
                <a:latin typeface="Arial" pitchFamily="34" charset="0"/>
                <a:cs typeface="Arial" pitchFamily="34" charset="0"/>
              </a:rPr>
              <a:t> Transgender issues</a:t>
            </a:r>
            <a:endParaRPr lang="en-US" sz="2800" b="1" dirty="0">
              <a:solidFill>
                <a:schemeClr val="accent2">
                  <a:lumMod val="20000"/>
                  <a:lumOff val="80000"/>
                </a:schemeClr>
              </a:solidFill>
              <a:latin typeface="Arial" pitchFamily="34" charset="0"/>
              <a:cs typeface="Arial" pitchFamily="34" charset="0"/>
            </a:endParaRPr>
          </a:p>
        </p:txBody>
      </p:sp>
      <p:sp>
        <p:nvSpPr>
          <p:cNvPr id="3" name="TextBox 2"/>
          <p:cNvSpPr txBox="1"/>
          <p:nvPr/>
        </p:nvSpPr>
        <p:spPr>
          <a:xfrm>
            <a:off x="5229225" y="0"/>
            <a:ext cx="3929063" cy="6955750"/>
          </a:xfrm>
          <a:prstGeom prst="rect">
            <a:avLst/>
          </a:prstGeom>
          <a:solidFill>
            <a:schemeClr val="tx1"/>
          </a:solidFill>
        </p:spPr>
        <p:txBody>
          <a:bodyPr wrap="square" rtlCol="0">
            <a:spAutoFit/>
          </a:bodyPr>
          <a:lstStyle/>
          <a:p>
            <a:pPr>
              <a:spcAft>
                <a:spcPts val="1800"/>
              </a:spcAft>
              <a:buClr>
                <a:schemeClr val="accent6">
                  <a:lumMod val="75000"/>
                </a:schemeClr>
              </a:buClr>
              <a:buFont typeface="Wingdings" pitchFamily="2" charset="2"/>
              <a:buChar char="q"/>
            </a:pPr>
            <a:r>
              <a:rPr lang="en-US" sz="2600" b="1" dirty="0" smtClean="0">
                <a:solidFill>
                  <a:schemeClr val="bg1"/>
                </a:solidFill>
                <a:latin typeface="Arial" pitchFamily="34" charset="0"/>
                <a:cs typeface="Arial" pitchFamily="34" charset="0"/>
              </a:rPr>
              <a:t> </a:t>
            </a:r>
            <a:r>
              <a:rPr lang="en-US" sz="2600" b="1" u="sng" dirty="0" smtClean="0">
                <a:solidFill>
                  <a:schemeClr val="accent2">
                    <a:lumMod val="50000"/>
                  </a:schemeClr>
                </a:solidFill>
                <a:latin typeface="Arial" pitchFamily="34" charset="0"/>
                <a:cs typeface="Arial" pitchFamily="34" charset="0"/>
              </a:rPr>
              <a:t>Social tolerance</a:t>
            </a:r>
            <a:r>
              <a:rPr lang="en-US" sz="2600" b="1" dirty="0" smtClean="0">
                <a:solidFill>
                  <a:schemeClr val="bg1"/>
                </a:solidFill>
                <a:latin typeface="Arial" pitchFamily="34" charset="0"/>
                <a:cs typeface="Arial" pitchFamily="34" charset="0"/>
              </a:rPr>
              <a:t> – Treating people with respect in spite of differences one might have with a them.</a:t>
            </a:r>
          </a:p>
          <a:p>
            <a:pPr>
              <a:spcAft>
                <a:spcPts val="1800"/>
              </a:spcAft>
              <a:buClr>
                <a:schemeClr val="accent6">
                  <a:lumMod val="75000"/>
                </a:schemeClr>
              </a:buClr>
              <a:buFont typeface="Wingdings" pitchFamily="2" charset="2"/>
              <a:buChar char="q"/>
            </a:pPr>
            <a:r>
              <a:rPr lang="en-US" sz="2600" b="1" dirty="0" smtClean="0">
                <a:solidFill>
                  <a:schemeClr val="bg1"/>
                </a:solidFill>
                <a:latin typeface="Arial" pitchFamily="34" charset="0"/>
                <a:cs typeface="Arial" pitchFamily="34" charset="0"/>
              </a:rPr>
              <a:t> </a:t>
            </a:r>
            <a:r>
              <a:rPr lang="en-US" sz="2600" b="1" u="sng" dirty="0" smtClean="0">
                <a:solidFill>
                  <a:schemeClr val="accent2">
                    <a:lumMod val="50000"/>
                  </a:schemeClr>
                </a:solidFill>
                <a:latin typeface="Arial" pitchFamily="34" charset="0"/>
                <a:cs typeface="Arial" pitchFamily="34" charset="0"/>
              </a:rPr>
              <a:t>Temporary tolerance</a:t>
            </a:r>
            <a:r>
              <a:rPr lang="en-US" sz="2600" b="1" dirty="0" smtClean="0">
                <a:solidFill>
                  <a:schemeClr val="bg1"/>
                </a:solidFill>
                <a:latin typeface="Arial" pitchFamily="34" charset="0"/>
                <a:cs typeface="Arial" pitchFamily="34" charset="0"/>
              </a:rPr>
              <a:t> – Tolerating someone while seeking a way to stop what he is saying or doing.</a:t>
            </a:r>
          </a:p>
          <a:p>
            <a:pPr>
              <a:spcAft>
                <a:spcPts val="1800"/>
              </a:spcAft>
              <a:buClr>
                <a:schemeClr val="accent6">
                  <a:lumMod val="75000"/>
                </a:schemeClr>
              </a:buClr>
              <a:buFont typeface="Wingdings" pitchFamily="2" charset="2"/>
              <a:buChar char="q"/>
            </a:pPr>
            <a:r>
              <a:rPr lang="en-US" sz="2600" b="1" dirty="0" smtClean="0">
                <a:solidFill>
                  <a:schemeClr val="bg1"/>
                </a:solidFill>
                <a:latin typeface="Arial" pitchFamily="34" charset="0"/>
                <a:cs typeface="Arial" pitchFamily="34" charset="0"/>
              </a:rPr>
              <a:t> </a:t>
            </a:r>
            <a:r>
              <a:rPr lang="en-US" sz="2600" b="1" u="sng" dirty="0" smtClean="0">
                <a:solidFill>
                  <a:schemeClr val="accent2">
                    <a:lumMod val="50000"/>
                  </a:schemeClr>
                </a:solidFill>
                <a:latin typeface="Arial" pitchFamily="34" charset="0"/>
                <a:cs typeface="Arial" pitchFamily="34" charset="0"/>
              </a:rPr>
              <a:t>Uncritical tolerance</a:t>
            </a:r>
            <a:r>
              <a:rPr lang="en-US" sz="2600" b="1" dirty="0" smtClean="0">
                <a:solidFill>
                  <a:schemeClr val="bg1"/>
                </a:solidFill>
                <a:latin typeface="Arial" pitchFamily="34" charset="0"/>
                <a:cs typeface="Arial" pitchFamily="34" charset="0"/>
              </a:rPr>
              <a:t> – Having an uncritical view of people (having no objection to those who openly practice sin in their lives.)</a:t>
            </a:r>
            <a:endParaRPr lang="en-US" sz="2600" b="1" dirty="0">
              <a:solidFill>
                <a:schemeClr val="bg1"/>
              </a:solidFill>
              <a:latin typeface="Arial" pitchFamily="34" charset="0"/>
              <a:cs typeface="Arial" pitchFamily="34" charset="0"/>
            </a:endParaRPr>
          </a:p>
        </p:txBody>
      </p:sp>
      <p:sp>
        <p:nvSpPr>
          <p:cNvPr id="4" name="TextBox 3"/>
          <p:cNvSpPr txBox="1"/>
          <p:nvPr/>
        </p:nvSpPr>
        <p:spPr>
          <a:xfrm>
            <a:off x="5172075" y="533400"/>
            <a:ext cx="3986213" cy="5416868"/>
          </a:xfrm>
          <a:prstGeom prst="rect">
            <a:avLst/>
          </a:prstGeom>
          <a:solidFill>
            <a:schemeClr val="tx1"/>
          </a:solidFill>
        </p:spPr>
        <p:txBody>
          <a:bodyPr wrap="square" rtlCol="0">
            <a:spAutoFit/>
          </a:bodyPr>
          <a:lstStyle/>
          <a:p>
            <a:pPr>
              <a:spcAft>
                <a:spcPts val="1200"/>
              </a:spcAft>
            </a:pPr>
            <a:r>
              <a:rPr lang="en-US" sz="2800" b="1" dirty="0" smtClean="0">
                <a:solidFill>
                  <a:schemeClr val="bg1"/>
                </a:solidFill>
                <a:latin typeface="Arial" pitchFamily="34" charset="0"/>
                <a:cs typeface="Arial" pitchFamily="34" charset="0"/>
              </a:rPr>
              <a:t>Political correctness in our country is creating an </a:t>
            </a:r>
            <a:r>
              <a:rPr lang="en-US" sz="2800" b="1" dirty="0" err="1" smtClean="0">
                <a:solidFill>
                  <a:schemeClr val="bg1"/>
                </a:solidFill>
                <a:latin typeface="Arial" pitchFamily="34" charset="0"/>
                <a:cs typeface="Arial" pitchFamily="34" charset="0"/>
              </a:rPr>
              <a:t>atmos</a:t>
            </a:r>
            <a:r>
              <a:rPr lang="en-US" sz="2800" b="1" dirty="0" smtClean="0">
                <a:solidFill>
                  <a:schemeClr val="bg1"/>
                </a:solidFill>
                <a:latin typeface="Arial" pitchFamily="34" charset="0"/>
                <a:cs typeface="Arial" pitchFamily="34" charset="0"/>
              </a:rPr>
              <a:t>- </a:t>
            </a:r>
            <a:r>
              <a:rPr lang="en-US" sz="2800" b="1" dirty="0" err="1" smtClean="0">
                <a:solidFill>
                  <a:schemeClr val="bg1"/>
                </a:solidFill>
                <a:latin typeface="Arial" pitchFamily="34" charset="0"/>
                <a:cs typeface="Arial" pitchFamily="34" charset="0"/>
              </a:rPr>
              <a:t>phere</a:t>
            </a:r>
            <a:r>
              <a:rPr lang="en-US" sz="2800" b="1" dirty="0" smtClean="0">
                <a:solidFill>
                  <a:schemeClr val="bg1"/>
                </a:solidFill>
                <a:latin typeface="Arial" pitchFamily="34" charset="0"/>
                <a:cs typeface="Arial" pitchFamily="34" charset="0"/>
              </a:rPr>
              <a:t> which leaves people in a broken state, with no thought of </a:t>
            </a:r>
            <a:r>
              <a:rPr lang="en-US" sz="2800" b="1" smtClean="0">
                <a:solidFill>
                  <a:schemeClr val="bg1"/>
                </a:solidFill>
                <a:latin typeface="Arial" pitchFamily="34" charset="0"/>
                <a:cs typeface="Arial" pitchFamily="34" charset="0"/>
              </a:rPr>
              <a:t>healing </a:t>
            </a:r>
            <a:r>
              <a:rPr lang="en-US" sz="2800" b="1" smtClean="0">
                <a:solidFill>
                  <a:schemeClr val="bg1"/>
                </a:solidFill>
                <a:latin typeface="Arial" pitchFamily="34" charset="0"/>
                <a:cs typeface="Arial" pitchFamily="34" charset="0"/>
              </a:rPr>
              <a:t>them!  </a:t>
            </a:r>
            <a:endParaRPr lang="en-US" sz="2800" b="1" dirty="0" smtClean="0">
              <a:solidFill>
                <a:schemeClr val="bg1"/>
              </a:solidFill>
              <a:latin typeface="Arial" pitchFamily="34" charset="0"/>
              <a:cs typeface="Arial" pitchFamily="34" charset="0"/>
            </a:endParaRPr>
          </a:p>
          <a:p>
            <a:r>
              <a:rPr lang="en-US" sz="2800" b="1" dirty="0" smtClean="0">
                <a:solidFill>
                  <a:schemeClr val="bg1"/>
                </a:solidFill>
                <a:latin typeface="Arial" pitchFamily="34" charset="0"/>
                <a:cs typeface="Arial" pitchFamily="34" charset="0"/>
              </a:rPr>
              <a:t>2 Tim. 3:13,  But evil men and impostors will grow worse and worse,  deceiving and being deceived.</a:t>
            </a:r>
            <a:endParaRPr lang="en-US" sz="2800" b="1"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526593619"/>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
                                          </p:val>
                                        </p:tav>
                                        <p:tav tm="100000">
                                          <p:val>
                                            <p:strVal val="#ppt_y"/>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2">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2">
                                            <p:txEl>
                                              <p:pRg st="2" end="2"/>
                                            </p:txEl>
                                          </p:spTgt>
                                        </p:tgtEl>
                                        <p:attrNameLst>
                                          <p:attrName>ppt_y</p:attrName>
                                        </p:attrNameLst>
                                      </p:cBhvr>
                                      <p:tavLst>
                                        <p:tav tm="0">
                                          <p:val>
                                            <p:strVal val="#ppt_y"/>
                                          </p:val>
                                        </p:tav>
                                        <p:tav tm="100000">
                                          <p:val>
                                            <p:strVal val="#ppt_y"/>
                                          </p:val>
                                        </p:tav>
                                      </p:tavLst>
                                    </p:anim>
                                    <p:animEffect transition="in" filter="fade">
                                      <p:cBhvr>
                                        <p:cTn id="18" dur="1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2">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
                                          </p:val>
                                        </p:tav>
                                        <p:tav tm="100000">
                                          <p:val>
                                            <p:strVal val="#ppt_y"/>
                                          </p:val>
                                        </p:tav>
                                      </p:tavLst>
                                    </p:anim>
                                    <p:animEffect transition="in" filter="fade">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2">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
                                          </p:val>
                                        </p:tav>
                                        <p:tav tm="100000">
                                          <p:val>
                                            <p:strVal val="#ppt_y"/>
                                          </p:val>
                                        </p:tav>
                                      </p:tavLst>
                                    </p:anim>
                                    <p:animEffect transition="in" filter="fade">
                                      <p:cBhvr>
                                        <p:cTn id="34" dur="10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8" presetClass="entr" presetSubtype="0" accel="5000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p:cTn id="39" dur="1000" fill="hold"/>
                                        <p:tgtEl>
                                          <p:spTgt spid="2">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2">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2">
                                            <p:txEl>
                                              <p:pRg st="5" end="5"/>
                                            </p:txEl>
                                          </p:spTgt>
                                        </p:tgtEl>
                                        <p:attrNameLst>
                                          <p:attrName>ppt_y</p:attrName>
                                        </p:attrNameLst>
                                      </p:cBhvr>
                                      <p:tavLst>
                                        <p:tav tm="0">
                                          <p:val>
                                            <p:strVal val="#ppt_y"/>
                                          </p:val>
                                        </p:tav>
                                        <p:tav tm="100000">
                                          <p:val>
                                            <p:strVal val="#ppt_y"/>
                                          </p:val>
                                        </p:tav>
                                      </p:tavLst>
                                    </p:anim>
                                    <p:animEffect transition="in" filter="fade">
                                      <p:cBhvr>
                                        <p:cTn id="42" dur="10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8" presetClass="entr" presetSubtype="0" accel="5000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 calcmode="lin" valueType="num">
                                      <p:cBhvr>
                                        <p:cTn id="47" dur="1000" fill="hold"/>
                                        <p:tgtEl>
                                          <p:spTgt spid="2">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8" dur="1000" fill="hold"/>
                                        <p:tgtEl>
                                          <p:spTgt spid="2">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
                                          </p:val>
                                        </p:tav>
                                        <p:tav tm="100000">
                                          <p:val>
                                            <p:strVal val="#ppt_y"/>
                                          </p:val>
                                        </p:tav>
                                      </p:tavLst>
                                    </p:anim>
                                    <p:animEffect transition="in" filter="fade">
                                      <p:cBhvr>
                                        <p:cTn id="50" dur="1000"/>
                                        <p:tgtEl>
                                          <p:spTgt spid="2">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p:cTn id="55" dur="1000" fill="hold"/>
                                        <p:tgtEl>
                                          <p:spTgt spid="2">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2">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2">
                                            <p:txEl>
                                              <p:pRg st="7" end="7"/>
                                            </p:txEl>
                                          </p:spTgt>
                                        </p:tgtEl>
                                        <p:attrNameLst>
                                          <p:attrName>ppt_y</p:attrName>
                                        </p:attrNameLst>
                                      </p:cBhvr>
                                      <p:tavLst>
                                        <p:tav tm="0">
                                          <p:val>
                                            <p:strVal val="#ppt_y"/>
                                          </p:val>
                                        </p:tav>
                                        <p:tav tm="100000">
                                          <p:val>
                                            <p:strVal val="#ppt_y"/>
                                          </p:val>
                                        </p:tav>
                                      </p:tavLst>
                                    </p:anim>
                                    <p:animEffect transition="in" filter="fade">
                                      <p:cBhvr>
                                        <p:cTn id="58" dur="1000"/>
                                        <p:tgtEl>
                                          <p:spTgt spid="2">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8" presetClass="entr" presetSubtype="0" accel="5000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 calcmode="lin" valueType="num">
                                      <p:cBhvr>
                                        <p:cTn id="63" dur="1000" fill="hold"/>
                                        <p:tgtEl>
                                          <p:spTgt spid="2">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4" dur="1000" fill="hold"/>
                                        <p:tgtEl>
                                          <p:spTgt spid="2">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
                                          </p:val>
                                        </p:tav>
                                        <p:tav tm="100000">
                                          <p:val>
                                            <p:strVal val="#ppt_y"/>
                                          </p:val>
                                        </p:tav>
                                      </p:tavLst>
                                    </p:anim>
                                    <p:animEffect transition="in" filter="fade">
                                      <p:cBhvr>
                                        <p:cTn id="66" dur="1000"/>
                                        <p:tgtEl>
                                          <p:spTgt spid="2">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8" presetClass="entr" presetSubtype="0" accel="50000" fill="hold" nodeType="clickEffect">
                                  <p:stCondLst>
                                    <p:cond delay="0"/>
                                  </p:stCondLst>
                                  <p:childTnLst>
                                    <p:set>
                                      <p:cBhvr>
                                        <p:cTn id="70" dur="1" fill="hold">
                                          <p:stCondLst>
                                            <p:cond delay="0"/>
                                          </p:stCondLst>
                                        </p:cTn>
                                        <p:tgtEl>
                                          <p:spTgt spid="2">
                                            <p:txEl>
                                              <p:pRg st="9" end="9"/>
                                            </p:txEl>
                                          </p:spTgt>
                                        </p:tgtEl>
                                        <p:attrNameLst>
                                          <p:attrName>style.visibility</p:attrName>
                                        </p:attrNameLst>
                                      </p:cBhvr>
                                      <p:to>
                                        <p:strVal val="visible"/>
                                      </p:to>
                                    </p:set>
                                    <p:anim calcmode="lin" valueType="num">
                                      <p:cBhvr>
                                        <p:cTn id="71" dur="1000" fill="hold"/>
                                        <p:tgtEl>
                                          <p:spTgt spid="2">
                                            <p:txEl>
                                              <p:pRg st="9" end="9"/>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2" dur="1000" fill="hold"/>
                                        <p:tgtEl>
                                          <p:spTgt spid="2">
                                            <p:txEl>
                                              <p:pRg st="9" end="9"/>
                                            </p:txEl>
                                          </p:spTgt>
                                        </p:tgtEl>
                                        <p:attrNameLst>
                                          <p:attrName>ppt_x</p:attrName>
                                        </p:attrNameLst>
                                      </p:cBhvr>
                                      <p:tavLst>
                                        <p:tav tm="0">
                                          <p:val>
                                            <p:fltVal val="-1"/>
                                          </p:val>
                                        </p:tav>
                                        <p:tav tm="50000">
                                          <p:val>
                                            <p:fltVal val="0.95"/>
                                          </p:val>
                                        </p:tav>
                                        <p:tav tm="100000">
                                          <p:val>
                                            <p:strVal val="#ppt_x"/>
                                          </p:val>
                                        </p:tav>
                                      </p:tavLst>
                                    </p:anim>
                                    <p:anim calcmode="lin" valueType="num">
                                      <p:cBhvr>
                                        <p:cTn id="73" dur="1000" fill="hold"/>
                                        <p:tgtEl>
                                          <p:spTgt spid="2">
                                            <p:txEl>
                                              <p:pRg st="9" end="9"/>
                                            </p:txEl>
                                          </p:spTgt>
                                        </p:tgtEl>
                                        <p:attrNameLst>
                                          <p:attrName>ppt_y</p:attrName>
                                        </p:attrNameLst>
                                      </p:cBhvr>
                                      <p:tavLst>
                                        <p:tav tm="0">
                                          <p:val>
                                            <p:strVal val="#ppt_y"/>
                                          </p:val>
                                        </p:tav>
                                        <p:tav tm="100000">
                                          <p:val>
                                            <p:strVal val="#ppt_y"/>
                                          </p:val>
                                        </p:tav>
                                      </p:tavLst>
                                    </p:anim>
                                    <p:animEffect transition="in" filter="fade">
                                      <p:cBhvr>
                                        <p:cTn id="74" dur="1000"/>
                                        <p:tgtEl>
                                          <p:spTgt spid="2">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7" presetClass="entr" presetSubtype="2" fill="hold" grpId="0" nodeType="clickEffect">
                                  <p:stCondLst>
                                    <p:cond delay="0"/>
                                  </p:stCondLst>
                                  <p:childTnLst>
                                    <p:set>
                                      <p:cBhvr>
                                        <p:cTn id="78" dur="1" fill="hold">
                                          <p:stCondLst>
                                            <p:cond delay="0"/>
                                          </p:stCondLst>
                                        </p:cTn>
                                        <p:tgtEl>
                                          <p:spTgt spid="3">
                                            <p:bg/>
                                          </p:spTgt>
                                        </p:tgtEl>
                                        <p:attrNameLst>
                                          <p:attrName>style.visibility</p:attrName>
                                        </p:attrNameLst>
                                      </p:cBhvr>
                                      <p:to>
                                        <p:strVal val="visible"/>
                                      </p:to>
                                    </p:set>
                                    <p:anim calcmode="lin" valueType="num">
                                      <p:cBhvr>
                                        <p:cTn id="79" dur="1000" fill="hold"/>
                                        <p:tgtEl>
                                          <p:spTgt spid="3">
                                            <p:bg/>
                                          </p:spTgt>
                                        </p:tgtEl>
                                        <p:attrNameLst>
                                          <p:attrName>ppt_x</p:attrName>
                                        </p:attrNameLst>
                                      </p:cBhvr>
                                      <p:tavLst>
                                        <p:tav tm="0">
                                          <p:val>
                                            <p:strVal val="#ppt_x+#ppt_w/2"/>
                                          </p:val>
                                        </p:tav>
                                        <p:tav tm="100000">
                                          <p:val>
                                            <p:strVal val="#ppt_x"/>
                                          </p:val>
                                        </p:tav>
                                      </p:tavLst>
                                    </p:anim>
                                    <p:anim calcmode="lin" valueType="num">
                                      <p:cBhvr>
                                        <p:cTn id="80" dur="1000" fill="hold"/>
                                        <p:tgtEl>
                                          <p:spTgt spid="3">
                                            <p:bg/>
                                          </p:spTgt>
                                        </p:tgtEl>
                                        <p:attrNameLst>
                                          <p:attrName>ppt_y</p:attrName>
                                        </p:attrNameLst>
                                      </p:cBhvr>
                                      <p:tavLst>
                                        <p:tav tm="0">
                                          <p:val>
                                            <p:strVal val="#ppt_y"/>
                                          </p:val>
                                        </p:tav>
                                        <p:tav tm="100000">
                                          <p:val>
                                            <p:strVal val="#ppt_y"/>
                                          </p:val>
                                        </p:tav>
                                      </p:tavLst>
                                    </p:anim>
                                    <p:anim calcmode="lin" valueType="num">
                                      <p:cBhvr>
                                        <p:cTn id="81" dur="1000" fill="hold"/>
                                        <p:tgtEl>
                                          <p:spTgt spid="3">
                                            <p:bg/>
                                          </p:spTgt>
                                        </p:tgtEl>
                                        <p:attrNameLst>
                                          <p:attrName>ppt_w</p:attrName>
                                        </p:attrNameLst>
                                      </p:cBhvr>
                                      <p:tavLst>
                                        <p:tav tm="0">
                                          <p:val>
                                            <p:fltVal val="0"/>
                                          </p:val>
                                        </p:tav>
                                        <p:tav tm="100000">
                                          <p:val>
                                            <p:strVal val="#ppt_w"/>
                                          </p:val>
                                        </p:tav>
                                      </p:tavLst>
                                    </p:anim>
                                    <p:anim calcmode="lin" valueType="num">
                                      <p:cBhvr>
                                        <p:cTn id="82" dur="1000" fill="hold"/>
                                        <p:tgtEl>
                                          <p:spTgt spid="3">
                                            <p:bg/>
                                          </p:spTgt>
                                        </p:tgtEl>
                                        <p:attrNameLst>
                                          <p:attrName>ppt_h</p:attrName>
                                        </p:attrNameLst>
                                      </p:cBhvr>
                                      <p:tavLst>
                                        <p:tav tm="0">
                                          <p:val>
                                            <p:strVal val="#ppt_h"/>
                                          </p:val>
                                        </p:tav>
                                        <p:tav tm="100000">
                                          <p:val>
                                            <p:strVal val="#ppt_h"/>
                                          </p:val>
                                        </p:tav>
                                      </p:tavLst>
                                    </p:anim>
                                  </p:childTnLst>
                                </p:cTn>
                              </p:par>
                              <p:par>
                                <p:cTn id="83" presetID="22" presetClass="entr" presetSubtype="1" fill="hold" nodeType="withEffect">
                                  <p:stCondLst>
                                    <p:cond delay="0"/>
                                  </p:stCondLst>
                                  <p:childTnLst>
                                    <p:set>
                                      <p:cBhvr>
                                        <p:cTn id="84" dur="1" fill="hold">
                                          <p:stCondLst>
                                            <p:cond delay="0"/>
                                          </p:stCondLst>
                                        </p:cTn>
                                        <p:tgtEl>
                                          <p:spTgt spid="3">
                                            <p:txEl>
                                              <p:pRg st="0" end="0"/>
                                            </p:txEl>
                                          </p:spTgt>
                                        </p:tgtEl>
                                        <p:attrNameLst>
                                          <p:attrName>style.visibility</p:attrName>
                                        </p:attrNameLst>
                                      </p:cBhvr>
                                      <p:to>
                                        <p:strVal val="visible"/>
                                      </p:to>
                                    </p:set>
                                    <p:animEffect transition="in" filter="wipe(up)">
                                      <p:cBhvr>
                                        <p:cTn id="85" dur="1000"/>
                                        <p:tgtEl>
                                          <p:spTgt spid="3">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3">
                                            <p:txEl>
                                              <p:pRg st="1" end="1"/>
                                            </p:txEl>
                                          </p:spTgt>
                                        </p:tgtEl>
                                        <p:attrNameLst>
                                          <p:attrName>style.visibility</p:attrName>
                                        </p:attrNameLst>
                                      </p:cBhvr>
                                      <p:to>
                                        <p:strVal val="visible"/>
                                      </p:to>
                                    </p:set>
                                    <p:animEffect transition="in" filter="wipe(up)">
                                      <p:cBhvr>
                                        <p:cTn id="90" dur="1000"/>
                                        <p:tgtEl>
                                          <p:spTgt spid="3">
                                            <p:txEl>
                                              <p:pRg st="1" end="1"/>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nodeType="clickEffect">
                                  <p:stCondLst>
                                    <p:cond delay="0"/>
                                  </p:stCondLst>
                                  <p:childTnLst>
                                    <p:set>
                                      <p:cBhvr>
                                        <p:cTn id="94" dur="1" fill="hold">
                                          <p:stCondLst>
                                            <p:cond delay="0"/>
                                          </p:stCondLst>
                                        </p:cTn>
                                        <p:tgtEl>
                                          <p:spTgt spid="3">
                                            <p:txEl>
                                              <p:pRg st="2" end="2"/>
                                            </p:txEl>
                                          </p:spTgt>
                                        </p:tgtEl>
                                        <p:attrNameLst>
                                          <p:attrName>style.visibility</p:attrName>
                                        </p:attrNameLst>
                                      </p:cBhvr>
                                      <p:to>
                                        <p:strVal val="visible"/>
                                      </p:to>
                                    </p:set>
                                    <p:animEffect transition="in" filter="wipe(up)">
                                      <p:cBhvr>
                                        <p:cTn id="95" dur="1000"/>
                                        <p:tgtEl>
                                          <p:spTgt spid="3">
                                            <p:txEl>
                                              <p:pRg st="2" end="2"/>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 presetClass="exit" presetSubtype="4" fill="hold" grpId="1" nodeType="clickEffect">
                                  <p:stCondLst>
                                    <p:cond delay="0"/>
                                  </p:stCondLst>
                                  <p:childTnLst>
                                    <p:anim calcmode="lin" valueType="num">
                                      <p:cBhvr additive="base">
                                        <p:cTn id="99"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0" dur="500"/>
                                        <p:tgtEl>
                                          <p:spTgt spid="3">
                                            <p:txEl>
                                              <p:pRg st="0" end="0"/>
                                            </p:txEl>
                                          </p:spTgt>
                                        </p:tgtEl>
                                        <p:attrNameLst>
                                          <p:attrName>ppt_y</p:attrName>
                                        </p:attrNameLst>
                                      </p:cBhvr>
                                      <p:tavLst>
                                        <p:tav tm="0">
                                          <p:val>
                                            <p:strVal val="ppt_y"/>
                                          </p:val>
                                        </p:tav>
                                        <p:tav tm="100000">
                                          <p:val>
                                            <p:strVal val="1+ppt_h/2"/>
                                          </p:val>
                                        </p:tav>
                                      </p:tavLst>
                                    </p:anim>
                                    <p:set>
                                      <p:cBhvr>
                                        <p:cTn id="101" dur="1" fill="hold">
                                          <p:stCondLst>
                                            <p:cond delay="499"/>
                                          </p:stCondLst>
                                        </p:cTn>
                                        <p:tgtEl>
                                          <p:spTgt spid="3">
                                            <p:txEl>
                                              <p:pRg st="0" end="0"/>
                                            </p:txEl>
                                          </p:spTgt>
                                        </p:tgtEl>
                                        <p:attrNameLst>
                                          <p:attrName>style.visibility</p:attrName>
                                        </p:attrNameLst>
                                      </p:cBhvr>
                                      <p:to>
                                        <p:strVal val="hidden"/>
                                      </p:to>
                                    </p:set>
                                  </p:childTnLst>
                                </p:cTn>
                              </p:par>
                              <p:par>
                                <p:cTn id="102" presetID="2" presetClass="exit" presetSubtype="4" fill="hold" grpId="1" nodeType="withEffect">
                                  <p:stCondLst>
                                    <p:cond delay="0"/>
                                  </p:stCondLst>
                                  <p:childTnLst>
                                    <p:anim calcmode="lin" valueType="num">
                                      <p:cBhvr additive="base">
                                        <p:cTn id="103"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04" dur="500"/>
                                        <p:tgtEl>
                                          <p:spTgt spid="3">
                                            <p:txEl>
                                              <p:pRg st="1" end="1"/>
                                            </p:txEl>
                                          </p:spTgt>
                                        </p:tgtEl>
                                        <p:attrNameLst>
                                          <p:attrName>ppt_y</p:attrName>
                                        </p:attrNameLst>
                                      </p:cBhvr>
                                      <p:tavLst>
                                        <p:tav tm="0">
                                          <p:val>
                                            <p:strVal val="ppt_y"/>
                                          </p:val>
                                        </p:tav>
                                        <p:tav tm="100000">
                                          <p:val>
                                            <p:strVal val="1+ppt_h/2"/>
                                          </p:val>
                                        </p:tav>
                                      </p:tavLst>
                                    </p:anim>
                                    <p:set>
                                      <p:cBhvr>
                                        <p:cTn id="105" dur="1" fill="hold">
                                          <p:stCondLst>
                                            <p:cond delay="499"/>
                                          </p:stCondLst>
                                        </p:cTn>
                                        <p:tgtEl>
                                          <p:spTgt spid="3">
                                            <p:txEl>
                                              <p:pRg st="1" end="1"/>
                                            </p:txEl>
                                          </p:spTgt>
                                        </p:tgtEl>
                                        <p:attrNameLst>
                                          <p:attrName>style.visibility</p:attrName>
                                        </p:attrNameLst>
                                      </p:cBhvr>
                                      <p:to>
                                        <p:strVal val="hidden"/>
                                      </p:to>
                                    </p:set>
                                  </p:childTnLst>
                                </p:cTn>
                              </p:par>
                              <p:par>
                                <p:cTn id="106" presetID="2" presetClass="exit" presetSubtype="4" fill="hold" grpId="1" nodeType="withEffect">
                                  <p:stCondLst>
                                    <p:cond delay="0"/>
                                  </p:stCondLst>
                                  <p:childTnLst>
                                    <p:anim calcmode="lin" valueType="num">
                                      <p:cBhvr additive="base">
                                        <p:cTn id="107"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08" dur="500"/>
                                        <p:tgtEl>
                                          <p:spTgt spid="3">
                                            <p:txEl>
                                              <p:pRg st="2" end="2"/>
                                            </p:txEl>
                                          </p:spTgt>
                                        </p:tgtEl>
                                        <p:attrNameLst>
                                          <p:attrName>ppt_y</p:attrName>
                                        </p:attrNameLst>
                                      </p:cBhvr>
                                      <p:tavLst>
                                        <p:tav tm="0">
                                          <p:val>
                                            <p:strVal val="ppt_y"/>
                                          </p:val>
                                        </p:tav>
                                        <p:tav tm="100000">
                                          <p:val>
                                            <p:strVal val="1+ppt_h/2"/>
                                          </p:val>
                                        </p:tav>
                                      </p:tavLst>
                                    </p:anim>
                                    <p:set>
                                      <p:cBhvr>
                                        <p:cTn id="109" dur="1" fill="hold">
                                          <p:stCondLst>
                                            <p:cond delay="499"/>
                                          </p:stCondLst>
                                        </p:cTn>
                                        <p:tgtEl>
                                          <p:spTgt spid="3">
                                            <p:txEl>
                                              <p:pRg st="2" end="2"/>
                                            </p:txEl>
                                          </p:spTgt>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500"/>
                                        <p:tgtEl>
                                          <p:spTgt spid="3">
                                            <p:bg/>
                                          </p:spTgt>
                                        </p:tgtEl>
                                        <p:attrNameLst>
                                          <p:attrName>ppt_x</p:attrName>
                                        </p:attrNameLst>
                                      </p:cBhvr>
                                      <p:tavLst>
                                        <p:tav tm="0">
                                          <p:val>
                                            <p:strVal val="ppt_x"/>
                                          </p:val>
                                        </p:tav>
                                        <p:tav tm="100000">
                                          <p:val>
                                            <p:strVal val="ppt_x"/>
                                          </p:val>
                                        </p:tav>
                                      </p:tavLst>
                                    </p:anim>
                                    <p:anim calcmode="lin" valueType="num">
                                      <p:cBhvr additive="base">
                                        <p:cTn id="112" dur="500"/>
                                        <p:tgtEl>
                                          <p:spTgt spid="3">
                                            <p:bg/>
                                          </p:spTgt>
                                        </p:tgtEl>
                                        <p:attrNameLst>
                                          <p:attrName>ppt_y</p:attrName>
                                        </p:attrNameLst>
                                      </p:cBhvr>
                                      <p:tavLst>
                                        <p:tav tm="0">
                                          <p:val>
                                            <p:strVal val="ppt_y"/>
                                          </p:val>
                                        </p:tav>
                                        <p:tav tm="100000">
                                          <p:val>
                                            <p:strVal val="1+ppt_h/2"/>
                                          </p:val>
                                        </p:tav>
                                      </p:tavLst>
                                    </p:anim>
                                    <p:set>
                                      <p:cBhvr>
                                        <p:cTn id="113" dur="1" fill="hold">
                                          <p:stCondLst>
                                            <p:cond delay="499"/>
                                          </p:stCondLst>
                                        </p:cTn>
                                        <p:tgtEl>
                                          <p:spTgt spid="3">
                                            <p:bg/>
                                          </p:spTgt>
                                        </p:tgtEl>
                                        <p:attrNameLst>
                                          <p:attrName>style.visibility</p:attrName>
                                        </p:attrNameLst>
                                      </p:cBhvr>
                                      <p:to>
                                        <p:strVal val="hidden"/>
                                      </p:to>
                                    </p:set>
                                  </p:childTnLst>
                                </p:cTn>
                              </p:par>
                              <p:par>
                                <p:cTn id="114" presetID="23" presetClass="entr" presetSubtype="16" fill="hold" grpId="0" nodeType="withEffect">
                                  <p:stCondLst>
                                    <p:cond delay="0"/>
                                  </p:stCondLst>
                                  <p:childTnLst>
                                    <p:set>
                                      <p:cBhvr>
                                        <p:cTn id="115" dur="1" fill="hold">
                                          <p:stCondLst>
                                            <p:cond delay="0"/>
                                          </p:stCondLst>
                                        </p:cTn>
                                        <p:tgtEl>
                                          <p:spTgt spid="4">
                                            <p:bg/>
                                          </p:spTgt>
                                        </p:tgtEl>
                                        <p:attrNameLst>
                                          <p:attrName>style.visibility</p:attrName>
                                        </p:attrNameLst>
                                      </p:cBhvr>
                                      <p:to>
                                        <p:strVal val="visible"/>
                                      </p:to>
                                    </p:set>
                                    <p:anim calcmode="lin" valueType="num">
                                      <p:cBhvr>
                                        <p:cTn id="116" dur="1000" fill="hold"/>
                                        <p:tgtEl>
                                          <p:spTgt spid="4">
                                            <p:bg/>
                                          </p:spTgt>
                                        </p:tgtEl>
                                        <p:attrNameLst>
                                          <p:attrName>ppt_w</p:attrName>
                                        </p:attrNameLst>
                                      </p:cBhvr>
                                      <p:tavLst>
                                        <p:tav tm="0">
                                          <p:val>
                                            <p:fltVal val="0"/>
                                          </p:val>
                                        </p:tav>
                                        <p:tav tm="100000">
                                          <p:val>
                                            <p:strVal val="#ppt_w"/>
                                          </p:val>
                                        </p:tav>
                                      </p:tavLst>
                                    </p:anim>
                                    <p:anim calcmode="lin" valueType="num">
                                      <p:cBhvr>
                                        <p:cTn id="117" dur="1000" fill="hold"/>
                                        <p:tgtEl>
                                          <p:spTgt spid="4">
                                            <p:bg/>
                                          </p:spTgt>
                                        </p:tgtEl>
                                        <p:attrNameLst>
                                          <p:attrName>ppt_h</p:attrName>
                                        </p:attrNameLst>
                                      </p:cBhvr>
                                      <p:tavLst>
                                        <p:tav tm="0">
                                          <p:val>
                                            <p:fltVal val="0"/>
                                          </p:val>
                                        </p:tav>
                                        <p:tav tm="100000">
                                          <p:val>
                                            <p:strVal val="#ppt_h"/>
                                          </p:val>
                                        </p:tav>
                                      </p:tavLst>
                                    </p:anim>
                                  </p:childTnLst>
                                </p:cTn>
                              </p:par>
                              <p:par>
                                <p:cTn id="118" presetID="23" presetClass="entr" presetSubtype="16" fill="hold" grpId="0" nodeType="withEffect">
                                  <p:stCondLst>
                                    <p:cond delay="0"/>
                                  </p:stCondLst>
                                  <p:childTnLst>
                                    <p:set>
                                      <p:cBhvr>
                                        <p:cTn id="119" dur="1" fill="hold">
                                          <p:stCondLst>
                                            <p:cond delay="0"/>
                                          </p:stCondLst>
                                        </p:cTn>
                                        <p:tgtEl>
                                          <p:spTgt spid="4">
                                            <p:txEl>
                                              <p:pRg st="0" end="0"/>
                                            </p:txEl>
                                          </p:spTgt>
                                        </p:tgtEl>
                                        <p:attrNameLst>
                                          <p:attrName>style.visibility</p:attrName>
                                        </p:attrNameLst>
                                      </p:cBhvr>
                                      <p:to>
                                        <p:strVal val="visible"/>
                                      </p:to>
                                    </p:set>
                                    <p:anim calcmode="lin" valueType="num">
                                      <p:cBhvr>
                                        <p:cTn id="120"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21" dur="10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34" presetClass="entr" presetSubtype="0" fill="hold" nodeType="clickEffect">
                                  <p:stCondLst>
                                    <p:cond delay="0"/>
                                  </p:stCondLst>
                                  <p:childTnLst>
                                    <p:set>
                                      <p:cBhvr>
                                        <p:cTn id="125" dur="1" fill="hold">
                                          <p:stCondLst>
                                            <p:cond delay="0"/>
                                          </p:stCondLst>
                                        </p:cTn>
                                        <p:tgtEl>
                                          <p:spTgt spid="4">
                                            <p:txEl>
                                              <p:pRg st="1" end="1"/>
                                            </p:txEl>
                                          </p:spTgt>
                                        </p:tgtEl>
                                        <p:attrNameLst>
                                          <p:attrName>style.visibility</p:attrName>
                                        </p:attrNameLst>
                                      </p:cBhvr>
                                      <p:to>
                                        <p:strVal val="visible"/>
                                      </p:to>
                                    </p:set>
                                    <p:anim from="(-#ppt_w/2)" to="(#ppt_x)" calcmode="lin" valueType="num">
                                      <p:cBhvr>
                                        <p:cTn id="126" dur="600" fill="hold">
                                          <p:stCondLst>
                                            <p:cond delay="0"/>
                                          </p:stCondLst>
                                        </p:cTn>
                                        <p:tgtEl>
                                          <p:spTgt spid="4">
                                            <p:txEl>
                                              <p:pRg st="1" end="1"/>
                                            </p:txEl>
                                          </p:spTgt>
                                        </p:tgtEl>
                                        <p:attrNameLst>
                                          <p:attrName>ppt_x</p:attrName>
                                        </p:attrNameLst>
                                      </p:cBhvr>
                                    </p:anim>
                                    <p:anim from="0" to="-1.0" calcmode="lin" valueType="num">
                                      <p:cBhvr>
                                        <p:cTn id="127" dur="200" decel="50000" autoRev="1" fill="hold">
                                          <p:stCondLst>
                                            <p:cond delay="600"/>
                                          </p:stCondLst>
                                        </p:cTn>
                                        <p:tgtEl>
                                          <p:spTgt spid="4">
                                            <p:txEl>
                                              <p:pRg st="1" end="1"/>
                                            </p:txEl>
                                          </p:spTgt>
                                        </p:tgtEl>
                                        <p:attrNameLst>
                                          <p:attrName>xshear</p:attrName>
                                        </p:attrNameLst>
                                      </p:cBhvr>
                                    </p:anim>
                                    <p:animScale>
                                      <p:cBhvr>
                                        <p:cTn id="128" dur="200" decel="100000" autoRev="1" fill="hold">
                                          <p:stCondLst>
                                            <p:cond delay="600"/>
                                          </p:stCondLst>
                                        </p:cTn>
                                        <p:tgtEl>
                                          <p:spTgt spid="4">
                                            <p:txEl>
                                              <p:pRg st="1" end="1"/>
                                            </p:txEl>
                                          </p:spTgt>
                                        </p:tgtEl>
                                      </p:cBhvr>
                                      <p:from x="100000" y="100000"/>
                                      <p:to x="80000" y="100000"/>
                                    </p:animScale>
                                    <p:anim by="(#ppt_h/3+#ppt_w*0.1)" calcmode="lin" valueType="num">
                                      <p:cBhvr additive="sum">
                                        <p:cTn id="129" dur="200" decel="100000" autoRev="1" fill="hold">
                                          <p:stCondLst>
                                            <p:cond delay="600"/>
                                          </p:stCondLst>
                                        </p:cTn>
                                        <p:tgtEl>
                                          <p:spTgt spid="4">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3" grpId="1" build="allAtOnce" animBg="1"/>
      <p:bldP spid="4" grpId="0" build="allAtOnce"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56000" contrast="70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90501"/>
            <a:ext cx="8658225" cy="5124480"/>
          </a:xfrm>
          <a:prstGeom prst="rect">
            <a:avLst/>
          </a:prstGeom>
          <a:noFill/>
        </p:spPr>
        <p:txBody>
          <a:bodyPr wrap="square" rtlCol="0">
            <a:spAutoFit/>
          </a:bodyPr>
          <a:lstStyle/>
          <a:p>
            <a:pPr>
              <a:spcAft>
                <a:spcPts val="1800"/>
              </a:spcAft>
            </a:pPr>
            <a:r>
              <a:rPr lang="en-US" sz="2600" b="1" u="sng" dirty="0" smtClean="0">
                <a:solidFill>
                  <a:schemeClr val="accent6">
                    <a:lumMod val="50000"/>
                  </a:schemeClr>
                </a:solidFill>
                <a:latin typeface="Arial" pitchFamily="34" charset="0"/>
                <a:cs typeface="Arial" pitchFamily="34" charset="0"/>
              </a:rPr>
              <a:t>In the Bible, Making Sinners Feel Good Was the Work of False Prophets</a:t>
            </a:r>
          </a:p>
          <a:p>
            <a:pPr>
              <a:spcAft>
                <a:spcPts val="1800"/>
              </a:spcAft>
            </a:pPr>
            <a:r>
              <a:rPr lang="en-US" sz="2600" b="1" dirty="0" smtClean="0">
                <a:solidFill>
                  <a:schemeClr val="accent1">
                    <a:lumMod val="50000"/>
                  </a:schemeClr>
                </a:solidFill>
                <a:latin typeface="Arial" pitchFamily="34" charset="0"/>
                <a:cs typeface="Arial" pitchFamily="34" charset="0"/>
              </a:rPr>
              <a:t>Isa. 30:8  Now go, write it before them on a tablet, And note it on a scroll, That it may be for time to come, Forever and ever:  9 That this is a rebellious people, Lying children, Children who will not hear the law of the LORD; 10 Who say to the seers, "Do not see," And to the prophets, "Do not prophesy to us right things; Speak to us smooth things, prophesy deceits.  11 Get out of the way, Turn aside from the path, Cause the Holy One of Israel to cease from before us.”</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56000" contrast="70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90501"/>
            <a:ext cx="8658225" cy="4324261"/>
          </a:xfrm>
          <a:prstGeom prst="rect">
            <a:avLst/>
          </a:prstGeom>
          <a:noFill/>
        </p:spPr>
        <p:txBody>
          <a:bodyPr wrap="square" rtlCol="0">
            <a:spAutoFit/>
          </a:bodyPr>
          <a:lstStyle/>
          <a:p>
            <a:pPr>
              <a:spcAft>
                <a:spcPts val="1800"/>
              </a:spcAft>
            </a:pPr>
            <a:r>
              <a:rPr lang="en-US" sz="2600" b="1" u="sng" dirty="0" smtClean="0">
                <a:solidFill>
                  <a:schemeClr val="accent6">
                    <a:lumMod val="50000"/>
                  </a:schemeClr>
                </a:solidFill>
                <a:latin typeface="Arial" pitchFamily="34" charset="0"/>
                <a:cs typeface="Arial" pitchFamily="34" charset="0"/>
              </a:rPr>
              <a:t>In the Bible, Making Sinners Feel Good Was the Work of False Prophets</a:t>
            </a:r>
          </a:p>
          <a:p>
            <a:pPr>
              <a:spcAft>
                <a:spcPts val="1800"/>
              </a:spcAft>
            </a:pPr>
            <a:r>
              <a:rPr lang="en-US" sz="2600" b="1" dirty="0" smtClean="0">
                <a:solidFill>
                  <a:schemeClr val="accent1">
                    <a:lumMod val="50000"/>
                  </a:schemeClr>
                </a:solidFill>
                <a:latin typeface="Arial" pitchFamily="34" charset="0"/>
                <a:cs typeface="Arial" pitchFamily="34" charset="0"/>
              </a:rPr>
              <a:t>Jer. 8:11  For they have healed the hurt of the daughter of My people slightly, Saying, 'Peace, peace!' When there is no peace. 12 Were they ashamed when they had committed abomination? No! They were not at all ashamed, Nor did they know how to blush. Therefore they shall fall among those who fall; In the time of their punishment They shall be cast down,  says the LORD.</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up)">
                                      <p:cBhvr>
                                        <p:cTn id="7"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46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 y="681551"/>
            <a:ext cx="9144000" cy="6093976"/>
          </a:xfrm>
          <a:prstGeom prst="rect">
            <a:avLst/>
          </a:prstGeom>
          <a:noFill/>
        </p:spPr>
        <p:txBody>
          <a:bodyPr wrap="square" rtlCol="0">
            <a:spAutoFit/>
          </a:bodyPr>
          <a:lstStyle/>
          <a:p>
            <a:pPr>
              <a:spcAft>
                <a:spcPts val="1200"/>
              </a:spcAft>
              <a:buClr>
                <a:schemeClr val="accent1">
                  <a:lumMod val="40000"/>
                  <a:lumOff val="60000"/>
                </a:schemeClr>
              </a:buClr>
              <a:buFont typeface="Wingdings" pitchFamily="2" charset="2"/>
              <a:buChar char="q"/>
            </a:pPr>
            <a:r>
              <a:rPr lang="en-US" sz="2800" b="1" dirty="0" smtClean="0">
                <a:latin typeface="Arial" pitchFamily="34" charset="0"/>
                <a:cs typeface="Arial" pitchFamily="34" charset="0"/>
              </a:rPr>
              <a:t> </a:t>
            </a:r>
            <a:r>
              <a:rPr lang="en-US" sz="2600" b="1" dirty="0" smtClean="0">
                <a:solidFill>
                  <a:schemeClr val="accent4">
                    <a:lumMod val="20000"/>
                    <a:lumOff val="80000"/>
                  </a:schemeClr>
                </a:solidFill>
                <a:latin typeface="Arial" pitchFamily="34" charset="0"/>
                <a:cs typeface="Arial" pitchFamily="34" charset="0"/>
              </a:rPr>
              <a:t>Political correctness seeks to remove offenses by </a:t>
            </a:r>
            <a:br>
              <a:rPr lang="en-US" sz="2600" b="1" dirty="0" smtClean="0">
                <a:solidFill>
                  <a:schemeClr val="accent4">
                    <a:lumMod val="20000"/>
                    <a:lumOff val="80000"/>
                  </a:schemeClr>
                </a:solidFill>
                <a:latin typeface="Arial" pitchFamily="34" charset="0"/>
                <a:cs typeface="Arial" pitchFamily="34" charset="0"/>
              </a:rPr>
            </a:br>
            <a:r>
              <a:rPr lang="en-US" sz="2600" b="1" dirty="0" smtClean="0">
                <a:solidFill>
                  <a:schemeClr val="accent4">
                    <a:lumMod val="20000"/>
                    <a:lumOff val="80000"/>
                  </a:schemeClr>
                </a:solidFill>
                <a:latin typeface="Arial" pitchFamily="34" charset="0"/>
                <a:cs typeface="Arial" pitchFamily="34" charset="0"/>
              </a:rPr>
              <a:t>     saying that no one should be offended by sinful </a:t>
            </a:r>
            <a:br>
              <a:rPr lang="en-US" sz="2600" b="1" dirty="0" smtClean="0">
                <a:solidFill>
                  <a:schemeClr val="accent4">
                    <a:lumMod val="20000"/>
                    <a:lumOff val="80000"/>
                  </a:schemeClr>
                </a:solidFill>
                <a:latin typeface="Arial" pitchFamily="34" charset="0"/>
                <a:cs typeface="Arial" pitchFamily="34" charset="0"/>
              </a:rPr>
            </a:br>
            <a:r>
              <a:rPr lang="en-US" sz="2600" b="1" dirty="0" smtClean="0">
                <a:solidFill>
                  <a:schemeClr val="accent4">
                    <a:lumMod val="20000"/>
                    <a:lumOff val="80000"/>
                  </a:schemeClr>
                </a:solidFill>
                <a:latin typeface="Arial" pitchFamily="34" charset="0"/>
                <a:cs typeface="Arial" pitchFamily="34" charset="0"/>
              </a:rPr>
              <a:t>     words or deeds.</a:t>
            </a:r>
          </a:p>
          <a:p>
            <a:pPr>
              <a:spcAft>
                <a:spcPts val="1200"/>
              </a:spcAft>
              <a:buClr>
                <a:srgbClr val="FFFF00"/>
              </a:buClr>
              <a:buFont typeface="Wingdings" pitchFamily="2" charset="2"/>
              <a:buChar char="v"/>
            </a:pPr>
            <a:r>
              <a:rPr lang="en-US" sz="2600" b="1" dirty="0" smtClean="0">
                <a:latin typeface="Arial" pitchFamily="34" charset="0"/>
                <a:cs typeface="Arial" pitchFamily="34" charset="0"/>
              </a:rPr>
              <a:t> Jesus seeks to remove offenses by calling on people </a:t>
            </a:r>
            <a:br>
              <a:rPr lang="en-US" sz="2600" b="1" dirty="0" smtClean="0">
                <a:latin typeface="Arial" pitchFamily="34" charset="0"/>
                <a:cs typeface="Arial" pitchFamily="34" charset="0"/>
              </a:rPr>
            </a:br>
            <a:r>
              <a:rPr lang="en-US" sz="2600" b="1" dirty="0" smtClean="0">
                <a:latin typeface="Arial" pitchFamily="34" charset="0"/>
                <a:cs typeface="Arial" pitchFamily="34" charset="0"/>
              </a:rPr>
              <a:t>    to put away their sinful practices,  seek cleansing in  </a:t>
            </a:r>
            <a:br>
              <a:rPr lang="en-US" sz="2600" b="1" dirty="0" smtClean="0">
                <a:latin typeface="Arial" pitchFamily="34" charset="0"/>
                <a:cs typeface="Arial" pitchFamily="34" charset="0"/>
              </a:rPr>
            </a:br>
            <a:r>
              <a:rPr lang="en-US" sz="2600" b="1" dirty="0" smtClean="0">
                <a:latin typeface="Arial" pitchFamily="34" charset="0"/>
                <a:cs typeface="Arial" pitchFamily="34" charset="0"/>
              </a:rPr>
              <a:t>    His blood,  live right, and seek heaven.</a:t>
            </a:r>
          </a:p>
          <a:p>
            <a:pPr>
              <a:spcAft>
                <a:spcPts val="1200"/>
              </a:spcAft>
              <a:buClr>
                <a:schemeClr val="accent1">
                  <a:lumMod val="40000"/>
                  <a:lumOff val="60000"/>
                </a:schemeClr>
              </a:buClr>
              <a:buFont typeface="Wingdings" pitchFamily="2" charset="2"/>
              <a:buChar char="q"/>
            </a:pPr>
            <a:r>
              <a:rPr lang="en-US" sz="2600" b="1" dirty="0" smtClean="0">
                <a:latin typeface="Arial" pitchFamily="34" charset="0"/>
                <a:cs typeface="Arial" pitchFamily="34" charset="0"/>
              </a:rPr>
              <a:t> </a:t>
            </a:r>
            <a:r>
              <a:rPr lang="en-US" sz="2600" b="1" dirty="0" smtClean="0">
                <a:solidFill>
                  <a:schemeClr val="accent4">
                    <a:lumMod val="20000"/>
                    <a:lumOff val="80000"/>
                  </a:schemeClr>
                </a:solidFill>
                <a:latin typeface="Arial" pitchFamily="34" charset="0"/>
                <a:cs typeface="Arial" pitchFamily="34" charset="0"/>
              </a:rPr>
              <a:t>Political correctness tolerates sin and accepts sinners </a:t>
            </a:r>
            <a:br>
              <a:rPr lang="en-US" sz="2600" b="1" dirty="0" smtClean="0">
                <a:solidFill>
                  <a:schemeClr val="accent4">
                    <a:lumMod val="20000"/>
                    <a:lumOff val="80000"/>
                  </a:schemeClr>
                </a:solidFill>
                <a:latin typeface="Arial" pitchFamily="34" charset="0"/>
                <a:cs typeface="Arial" pitchFamily="34" charset="0"/>
              </a:rPr>
            </a:br>
            <a:r>
              <a:rPr lang="en-US" sz="2600" b="1" dirty="0" smtClean="0">
                <a:solidFill>
                  <a:schemeClr val="accent4">
                    <a:lumMod val="20000"/>
                    <a:lumOff val="80000"/>
                  </a:schemeClr>
                </a:solidFill>
                <a:latin typeface="Arial" pitchFamily="34" charset="0"/>
                <a:cs typeface="Arial" pitchFamily="34" charset="0"/>
              </a:rPr>
              <a:t>    as they are.</a:t>
            </a:r>
          </a:p>
          <a:p>
            <a:pPr>
              <a:spcAft>
                <a:spcPts val="1200"/>
              </a:spcAft>
              <a:buClr>
                <a:srgbClr val="FFFF00"/>
              </a:buClr>
              <a:buFont typeface="Wingdings" pitchFamily="2" charset="2"/>
              <a:buChar char="v"/>
            </a:pPr>
            <a:r>
              <a:rPr lang="en-US" sz="2600" b="1" dirty="0" smtClean="0">
                <a:latin typeface="Arial" pitchFamily="34" charset="0"/>
                <a:cs typeface="Arial" pitchFamily="34" charset="0"/>
              </a:rPr>
              <a:t> Jesus associated with sinners for the purpose of </a:t>
            </a:r>
            <a:br>
              <a:rPr lang="en-US" sz="2600" b="1" dirty="0" smtClean="0">
                <a:latin typeface="Arial" pitchFamily="34" charset="0"/>
                <a:cs typeface="Arial" pitchFamily="34" charset="0"/>
              </a:rPr>
            </a:br>
            <a:r>
              <a:rPr lang="en-US" sz="2600" b="1" dirty="0" smtClean="0">
                <a:latin typeface="Arial" pitchFamily="34" charset="0"/>
                <a:cs typeface="Arial" pitchFamily="34" charset="0"/>
              </a:rPr>
              <a:t>    changing them.</a:t>
            </a:r>
          </a:p>
          <a:p>
            <a:pPr>
              <a:spcAft>
                <a:spcPts val="1200"/>
              </a:spcAft>
              <a:buClr>
                <a:schemeClr val="accent1">
                  <a:lumMod val="40000"/>
                  <a:lumOff val="60000"/>
                </a:schemeClr>
              </a:buClr>
              <a:buFont typeface="Wingdings" pitchFamily="2" charset="2"/>
              <a:buChar char="q"/>
            </a:pPr>
            <a:r>
              <a:rPr lang="en-US" sz="2600" b="1" dirty="0" smtClean="0">
                <a:solidFill>
                  <a:schemeClr val="accent4">
                    <a:lumMod val="20000"/>
                    <a:lumOff val="80000"/>
                  </a:schemeClr>
                </a:solidFill>
                <a:latin typeface="Arial" pitchFamily="34" charset="0"/>
                <a:cs typeface="Arial" pitchFamily="34" charset="0"/>
              </a:rPr>
              <a:t> Political correctness is intolerant of Christians.</a:t>
            </a:r>
          </a:p>
          <a:p>
            <a:pPr>
              <a:spcAft>
                <a:spcPts val="1200"/>
              </a:spcAft>
              <a:buClr>
                <a:srgbClr val="FFFF00"/>
              </a:buClr>
              <a:buFont typeface="Wingdings" pitchFamily="2" charset="2"/>
              <a:buChar char="v"/>
            </a:pPr>
            <a:r>
              <a:rPr lang="en-US" sz="2600" b="1" dirty="0" smtClean="0">
                <a:latin typeface="Arial" pitchFamily="34" charset="0"/>
                <a:cs typeface="Arial" pitchFamily="34" charset="0"/>
              </a:rPr>
              <a:t> Christians are tolerant of sinners around them,  </a:t>
            </a:r>
            <a:br>
              <a:rPr lang="en-US" sz="2600" b="1" dirty="0" smtClean="0">
                <a:latin typeface="Arial" pitchFamily="34" charset="0"/>
                <a:cs typeface="Arial" pitchFamily="34" charset="0"/>
              </a:rPr>
            </a:br>
            <a:r>
              <a:rPr lang="en-US" sz="2600" b="1" dirty="0" smtClean="0">
                <a:latin typeface="Arial" pitchFamily="34" charset="0"/>
                <a:cs typeface="Arial" pitchFamily="34" charset="0"/>
              </a:rPr>
              <a:t>     treating them kindly while trying to change them.</a:t>
            </a:r>
            <a:endParaRPr lang="en-US" sz="2600" dirty="0">
              <a:latin typeface="Arial" pitchFamily="34" charset="0"/>
              <a:cs typeface="Arial" pitchFamily="34" charset="0"/>
            </a:endParaRPr>
          </a:p>
        </p:txBody>
      </p:sp>
      <p:sp>
        <p:nvSpPr>
          <p:cNvPr id="3" name="TextBox 2"/>
          <p:cNvSpPr txBox="1"/>
          <p:nvPr/>
        </p:nvSpPr>
        <p:spPr>
          <a:xfrm>
            <a:off x="0" y="1"/>
            <a:ext cx="9144000" cy="523220"/>
          </a:xfrm>
          <a:prstGeom prst="rect">
            <a:avLst/>
          </a:prstGeom>
          <a:noFill/>
        </p:spPr>
        <p:txBody>
          <a:bodyPr wrap="square" rtlCol="0">
            <a:spAutoFit/>
          </a:bodyPr>
          <a:lstStyle/>
          <a:p>
            <a:pPr algn="ctr"/>
            <a:r>
              <a:rPr lang="en-US" sz="2800" b="1" dirty="0" smtClean="0">
                <a:solidFill>
                  <a:schemeClr val="accent6">
                    <a:lumMod val="20000"/>
                    <a:lumOff val="80000"/>
                  </a:schemeClr>
                </a:solidFill>
                <a:latin typeface="Arial" pitchFamily="34" charset="0"/>
                <a:cs typeface="Arial" pitchFamily="34" charset="0"/>
              </a:rPr>
              <a:t>Political Correctness or Being Right Before God?</a:t>
            </a:r>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p:sp>
        <p:nvSpPr>
          <p:cNvPr id="4" name="TextBox 3"/>
          <p:cNvSpPr txBox="1"/>
          <p:nvPr/>
        </p:nvSpPr>
        <p:spPr>
          <a:xfrm>
            <a:off x="304800" y="838200"/>
            <a:ext cx="8315325" cy="5452775"/>
          </a:xfrm>
          <a:prstGeom prst="rect">
            <a:avLst/>
          </a:prstGeom>
          <a:solidFill>
            <a:schemeClr val="accent1">
              <a:lumMod val="20000"/>
              <a:lumOff val="80000"/>
            </a:schemeClr>
          </a:solidFill>
        </p:spPr>
        <p:txBody>
          <a:bodyPr wrap="square" rtlCol="0">
            <a:spAutoFit/>
          </a:bodyPr>
          <a:lstStyle/>
          <a:p>
            <a:pPr>
              <a:lnSpc>
                <a:spcPts val="3800"/>
              </a:lnSpc>
            </a:pPr>
            <a:r>
              <a:rPr lang="en-US" sz="3200" b="1" dirty="0" smtClean="0">
                <a:solidFill>
                  <a:schemeClr val="accent4">
                    <a:lumMod val="50000"/>
                  </a:schemeClr>
                </a:solidFill>
                <a:latin typeface="Arial" pitchFamily="34" charset="0"/>
                <a:cs typeface="Arial" pitchFamily="34" charset="0"/>
              </a:rPr>
              <a:t>1 Pet. 3:14   But even if you should suffer for righteousness' sake,  you are blessed.   And do not be afraid of their threats,  nor be troubled.  15 But sanctify the Lord God in your hearts,  and always be ready to give a defense to everyone who asks you a reason for the hope that is in you,  with meekness and fear;  16 having a good conscience,  that when they defame you as evildoers,  those who revile your good conduct in Christ may be ashamed.</a:t>
            </a:r>
            <a:endParaRPr lang="en-US" sz="2000" dirty="0">
              <a:solidFill>
                <a:schemeClr val="accent4">
                  <a:lumMod val="50000"/>
                </a:schemeClr>
              </a:solidFill>
              <a:latin typeface="Arial" pitchFamily="34" charset="0"/>
              <a:cs typeface="Arial" pitchFamily="34"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dissolve">
                                      <p:cBhvr>
                                        <p:cTn id="4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bright="-32000" contrast="-38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9869" y="76201"/>
            <a:ext cx="8479358" cy="5847755"/>
          </a:xfrm>
          <a:prstGeom prst="rect">
            <a:avLst/>
          </a:prstGeom>
          <a:noFill/>
        </p:spPr>
        <p:txBody>
          <a:bodyPr wrap="square" rtlCol="0">
            <a:spAutoFit/>
          </a:bodyPr>
          <a:lstStyle/>
          <a:p>
            <a:pPr>
              <a:spcAft>
                <a:spcPts val="1800"/>
              </a:spcAft>
            </a:pPr>
            <a:r>
              <a:rPr lang="en-US" sz="3200" b="1" u="sng" dirty="0" smtClean="0">
                <a:solidFill>
                  <a:srgbClr val="FFFF00"/>
                </a:solidFill>
                <a:latin typeface="Arial Black" pitchFamily="34" charset="0"/>
              </a:rPr>
              <a:t>Political Correctness or Being Right with God?</a:t>
            </a:r>
          </a:p>
          <a:p>
            <a:pPr>
              <a:spcAft>
                <a:spcPts val="1800"/>
              </a:spcAft>
            </a:pPr>
            <a:r>
              <a:rPr lang="en-US" sz="2800" b="1" dirty="0" smtClean="0">
                <a:solidFill>
                  <a:schemeClr val="accent5">
                    <a:lumMod val="20000"/>
                    <a:lumOff val="80000"/>
                  </a:schemeClr>
                </a:solidFill>
                <a:latin typeface="Arial" pitchFamily="34" charset="0"/>
                <a:cs typeface="Arial" pitchFamily="34" charset="0"/>
              </a:rPr>
              <a:t>Mat .7:13   Enter by the narrow gate; for wide is the gate and broad is the way that leads to destruction,  and there are many who go in by it. 14 Because narrow is the gate and difficult is the way which leads to life,  and there are few who find it.</a:t>
            </a:r>
            <a:endParaRPr lang="en-US" sz="3200" b="1" u="sng" dirty="0" smtClean="0">
              <a:solidFill>
                <a:schemeClr val="accent5">
                  <a:lumMod val="20000"/>
                  <a:lumOff val="80000"/>
                </a:schemeClr>
              </a:solidFill>
              <a:latin typeface="Arial" pitchFamily="34" charset="0"/>
              <a:cs typeface="Arial" pitchFamily="34" charset="0"/>
            </a:endParaRPr>
          </a:p>
          <a:p>
            <a:pPr>
              <a:spcAft>
                <a:spcPts val="1800"/>
              </a:spcAft>
            </a:pPr>
            <a:r>
              <a:rPr lang="en-US" sz="2800" b="1" dirty="0" smtClean="0">
                <a:solidFill>
                  <a:schemeClr val="accent5">
                    <a:lumMod val="20000"/>
                    <a:lumOff val="80000"/>
                  </a:schemeClr>
                </a:solidFill>
                <a:latin typeface="Arial" pitchFamily="34" charset="0"/>
                <a:cs typeface="Arial" pitchFamily="34" charset="0"/>
              </a:rPr>
              <a:t>Mat. 5:13   You are the salt of the earth;  but </a:t>
            </a:r>
            <a:r>
              <a:rPr lang="en-US" sz="2800" b="1" u="sng" dirty="0" smtClean="0">
                <a:solidFill>
                  <a:schemeClr val="accent5">
                    <a:lumMod val="20000"/>
                    <a:lumOff val="80000"/>
                  </a:schemeClr>
                </a:solidFill>
                <a:latin typeface="Arial" pitchFamily="34" charset="0"/>
                <a:cs typeface="Arial" pitchFamily="34" charset="0"/>
              </a:rPr>
              <a:t>if the salt loses its flavor</a:t>
            </a:r>
            <a:r>
              <a:rPr lang="en-US" sz="2800" b="1" dirty="0" smtClean="0">
                <a:solidFill>
                  <a:schemeClr val="accent5">
                    <a:lumMod val="20000"/>
                    <a:lumOff val="80000"/>
                  </a:schemeClr>
                </a:solidFill>
                <a:latin typeface="Arial" pitchFamily="34" charset="0"/>
                <a:cs typeface="Arial" pitchFamily="34" charset="0"/>
              </a:rPr>
              <a:t>,  how shall it be seasoned?  It is then good for nothing but to be thrown out and trampled underfoot by men.</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360"/>
                                          </p:val>
                                        </p:tav>
                                        <p:tav tm="100000">
                                          <p:val>
                                            <p:fltVal val="0"/>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360"/>
                                          </p:val>
                                        </p:tav>
                                        <p:tav tm="100000">
                                          <p:val>
                                            <p:fltVal val="0"/>
                                          </p:val>
                                        </p:tav>
                                      </p:tavLst>
                                    </p:anim>
                                    <p:animEffect transition="in" filter="fade">
                                      <p:cBhvr>
                                        <p:cTn id="18"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3000"/>
            <a:duotone>
              <a:schemeClr val="bg2">
                <a:shade val="3000"/>
                <a:satMod val="110000"/>
              </a:schemeClr>
              <a:schemeClr val="bg2">
                <a:tint val="60000"/>
                <a:satMod val="425000"/>
              </a:schemeClr>
            </a:duotone>
            <a:lum bright="-28000" contrast="84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381000"/>
            <a:ext cx="8153400" cy="6017032"/>
          </a:xfrm>
          <a:prstGeom prst="rect">
            <a:avLst/>
          </a:prstGeom>
          <a:solidFill>
            <a:schemeClr val="accent1"/>
          </a:solidFill>
        </p:spPr>
        <p:txBody>
          <a:bodyPr wrap="square" rtlCol="0">
            <a:spAutoFit/>
          </a:bodyPr>
          <a:lstStyle/>
          <a:p>
            <a:pPr>
              <a:spcAft>
                <a:spcPts val="1800"/>
              </a:spcAft>
            </a:pPr>
            <a:r>
              <a:rPr lang="en-US" sz="2800" b="1" dirty="0" smtClean="0"/>
              <a:t>Political correctness (p.c.)has led to the adoption of terms deemed more appropriate by those who seek to make p.c. rules for other people:</a:t>
            </a:r>
          </a:p>
          <a:p>
            <a:pPr marL="182880">
              <a:spcAft>
                <a:spcPts val="1800"/>
              </a:spcAft>
              <a:buClr>
                <a:schemeClr val="accent6">
                  <a:lumMod val="40000"/>
                  <a:lumOff val="60000"/>
                </a:schemeClr>
              </a:buClr>
              <a:buFont typeface="Courier New" pitchFamily="49" charset="0"/>
              <a:buChar char="o"/>
            </a:pPr>
            <a:r>
              <a:rPr lang="en-US" sz="2800" b="1" dirty="0" smtClean="0"/>
              <a:t> chairperson </a:t>
            </a:r>
            <a:r>
              <a:rPr lang="en-US" sz="2800" b="1" dirty="0"/>
              <a:t>instead of </a:t>
            </a:r>
            <a:r>
              <a:rPr lang="en-US" sz="2800" b="1" dirty="0" smtClean="0"/>
              <a:t>chairman</a:t>
            </a:r>
          </a:p>
          <a:p>
            <a:pPr marL="182880">
              <a:spcAft>
                <a:spcPts val="1800"/>
              </a:spcAft>
              <a:buClr>
                <a:schemeClr val="accent6">
                  <a:lumMod val="40000"/>
                  <a:lumOff val="60000"/>
                </a:schemeClr>
              </a:buClr>
              <a:buFont typeface="Courier New" pitchFamily="49" charset="0"/>
              <a:buChar char="o"/>
            </a:pPr>
            <a:r>
              <a:rPr lang="en-US" sz="2800" b="1" dirty="0" smtClean="0"/>
              <a:t> humanity </a:t>
            </a:r>
            <a:r>
              <a:rPr lang="en-US" sz="2800" b="1" dirty="0"/>
              <a:t>instead of </a:t>
            </a:r>
            <a:r>
              <a:rPr lang="en-US" sz="2800" b="1" dirty="0" smtClean="0"/>
              <a:t>mankind</a:t>
            </a:r>
          </a:p>
          <a:p>
            <a:pPr marL="182880">
              <a:spcAft>
                <a:spcPts val="1800"/>
              </a:spcAft>
              <a:buClr>
                <a:schemeClr val="accent6">
                  <a:lumMod val="40000"/>
                  <a:lumOff val="60000"/>
                </a:schemeClr>
              </a:buClr>
              <a:buFont typeface="Courier New" pitchFamily="49" charset="0"/>
              <a:buChar char="o"/>
            </a:pPr>
            <a:r>
              <a:rPr lang="en-US" sz="2800" b="1" dirty="0" smtClean="0"/>
              <a:t> visually challenged in place of blind</a:t>
            </a:r>
          </a:p>
          <a:p>
            <a:pPr marL="182880">
              <a:spcAft>
                <a:spcPts val="1800"/>
              </a:spcAft>
              <a:buClr>
                <a:schemeClr val="accent6">
                  <a:lumMod val="40000"/>
                  <a:lumOff val="60000"/>
                </a:schemeClr>
              </a:buClr>
              <a:buFont typeface="Courier New" pitchFamily="49" charset="0"/>
              <a:buChar char="o"/>
            </a:pPr>
            <a:r>
              <a:rPr lang="en-US" sz="2800" b="1" dirty="0"/>
              <a:t> </a:t>
            </a:r>
            <a:r>
              <a:rPr lang="en-US" sz="2800" b="1" dirty="0" smtClean="0"/>
              <a:t>educationally challenged for slow learner</a:t>
            </a:r>
          </a:p>
          <a:p>
            <a:pPr>
              <a:spcAft>
                <a:spcPts val="1800"/>
              </a:spcAft>
            </a:pPr>
            <a:r>
              <a:rPr lang="en-US" sz="2800" b="1" u="sng" dirty="0"/>
              <a:t>N</a:t>
            </a:r>
            <a:r>
              <a:rPr lang="en-US" sz="2800" b="1" u="sng" dirty="0" smtClean="0"/>
              <a:t>ew </a:t>
            </a:r>
            <a:r>
              <a:rPr lang="en-US" sz="2800" b="1" u="sng" dirty="0"/>
              <a:t>ethnic </a:t>
            </a:r>
            <a:r>
              <a:rPr lang="en-US" sz="2800" b="1" u="sng" dirty="0" err="1" smtClean="0"/>
              <a:t>lables</a:t>
            </a:r>
            <a:r>
              <a:rPr lang="en-US" sz="2800" b="1" u="sng" dirty="0" smtClean="0"/>
              <a:t>:</a:t>
            </a:r>
          </a:p>
          <a:p>
            <a:pPr marL="182880">
              <a:spcAft>
                <a:spcPts val="1800"/>
              </a:spcAft>
              <a:buClr>
                <a:schemeClr val="accent6">
                  <a:lumMod val="40000"/>
                  <a:lumOff val="60000"/>
                </a:schemeClr>
              </a:buClr>
              <a:buFont typeface="Courier New" pitchFamily="49" charset="0"/>
              <a:buChar char="o"/>
            </a:pPr>
            <a:r>
              <a:rPr lang="en-US" sz="2800" b="1" dirty="0"/>
              <a:t> </a:t>
            </a:r>
            <a:r>
              <a:rPr lang="en-US" sz="2800" b="1" dirty="0" smtClean="0"/>
              <a:t> </a:t>
            </a:r>
            <a:r>
              <a:rPr lang="en-US" sz="2800" b="1" dirty="0"/>
              <a:t>Native American for American </a:t>
            </a:r>
            <a:r>
              <a:rPr lang="en-US" sz="2800" b="1" dirty="0" smtClean="0"/>
              <a:t>Indian</a:t>
            </a:r>
          </a:p>
          <a:p>
            <a:pPr marL="182880">
              <a:spcAft>
                <a:spcPts val="1800"/>
              </a:spcAft>
              <a:buClr>
                <a:schemeClr val="accent6">
                  <a:lumMod val="40000"/>
                  <a:lumOff val="60000"/>
                </a:schemeClr>
              </a:buClr>
              <a:buFont typeface="Courier New" pitchFamily="49" charset="0"/>
              <a:buChar char="o"/>
            </a:pPr>
            <a:r>
              <a:rPr lang="en-US" sz="2800" b="1" dirty="0"/>
              <a:t> </a:t>
            </a:r>
            <a:r>
              <a:rPr lang="en-US" sz="2800" b="1" dirty="0" smtClean="0"/>
              <a:t> </a:t>
            </a:r>
            <a:r>
              <a:rPr lang="en-US" sz="2800" b="1" dirty="0"/>
              <a:t>Roma for Gypsy, </a:t>
            </a:r>
            <a:r>
              <a:rPr lang="en-US" sz="2800" b="1" dirty="0" smtClean="0"/>
              <a:t>etc. </a:t>
            </a:r>
            <a:endParaRPr lang="en-US" sz="16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ppt_w/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9"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0" dur="1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ppt_x</p:attrName>
                                        </p:attrNameLst>
                                      </p:cBhvr>
                                      <p:tavLst>
                                        <p:tav tm="0">
                                          <p:val>
                                            <p:strVal val="#ppt_x+#ppt_w/2"/>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17"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2"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ppt_x</p:attrName>
                                        </p:attrNameLst>
                                      </p:cBhvr>
                                      <p:tavLst>
                                        <p:tav tm="0">
                                          <p:val>
                                            <p:strVal val="#ppt_x+#ppt_w/2"/>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2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2"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ppt_x</p:attrName>
                                        </p:attrNameLst>
                                      </p:cBhvr>
                                      <p:tavLst>
                                        <p:tav tm="0">
                                          <p:val>
                                            <p:strVal val="#ppt_x+#ppt_w/2"/>
                                          </p:val>
                                        </p:tav>
                                        <p:tav tm="100000">
                                          <p:val>
                                            <p:strVal val="#ppt_x"/>
                                          </p:val>
                                        </p:tav>
                                      </p:tavLst>
                                    </p:anim>
                                    <p:anim calcmode="lin" valueType="num">
                                      <p:cBhvr>
                                        <p:cTn id="32" dur="1000" fill="hold"/>
                                        <p:tgtEl>
                                          <p:spTgt spid="2">
                                            <p:txEl>
                                              <p:pRg st="4" end="4"/>
                                            </p:txEl>
                                          </p:spTgt>
                                        </p:tgtEl>
                                        <p:attrNameLst>
                                          <p:attrName>ppt_y</p:attrName>
                                        </p:attrNameLst>
                                      </p:cBhvr>
                                      <p:tavLst>
                                        <p:tav tm="0">
                                          <p:val>
                                            <p:strVal val="#ppt_y"/>
                                          </p:val>
                                        </p:tav>
                                        <p:tav tm="100000">
                                          <p:val>
                                            <p:strVal val="#ppt_y"/>
                                          </p:val>
                                        </p:tav>
                                      </p:tavLst>
                                    </p:anim>
                                    <p:anim calcmode="lin" valueType="num">
                                      <p:cBhvr>
                                        <p:cTn id="3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7" presetClass="entr" presetSubtype="2"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p:cTn id="39" dur="1000" fill="hold"/>
                                        <p:tgtEl>
                                          <p:spTgt spid="2">
                                            <p:txEl>
                                              <p:pRg st="5" end="5"/>
                                            </p:txEl>
                                          </p:spTgt>
                                        </p:tgtEl>
                                        <p:attrNameLst>
                                          <p:attrName>ppt_x</p:attrName>
                                        </p:attrNameLst>
                                      </p:cBhvr>
                                      <p:tavLst>
                                        <p:tav tm="0">
                                          <p:val>
                                            <p:strVal val="#ppt_x+#ppt_w/2"/>
                                          </p:val>
                                        </p:tav>
                                        <p:tav tm="100000">
                                          <p:val>
                                            <p:strVal val="#ppt_x"/>
                                          </p:val>
                                        </p:tav>
                                      </p:tavLst>
                                    </p:anim>
                                    <p:anim calcmode="lin" valueType="num">
                                      <p:cBhvr>
                                        <p:cTn id="40" dur="1000" fill="hold"/>
                                        <p:tgtEl>
                                          <p:spTgt spid="2">
                                            <p:txEl>
                                              <p:pRg st="5" end="5"/>
                                            </p:txEl>
                                          </p:spTgt>
                                        </p:tgtEl>
                                        <p:attrNameLst>
                                          <p:attrName>ppt_y</p:attrName>
                                        </p:attrNameLst>
                                      </p:cBhvr>
                                      <p:tavLst>
                                        <p:tav tm="0">
                                          <p:val>
                                            <p:strVal val="#ppt_y"/>
                                          </p:val>
                                        </p:tav>
                                        <p:tav tm="100000">
                                          <p:val>
                                            <p:strVal val="#ppt_y"/>
                                          </p:val>
                                        </p:tav>
                                      </p:tavLst>
                                    </p:anim>
                                    <p:anim calcmode="lin" valueType="num">
                                      <p:cBhvr>
                                        <p:cTn id="41"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2"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 calcmode="lin" valueType="num">
                                      <p:cBhvr>
                                        <p:cTn id="47" dur="1000" fill="hold"/>
                                        <p:tgtEl>
                                          <p:spTgt spid="2">
                                            <p:txEl>
                                              <p:pRg st="6" end="6"/>
                                            </p:txEl>
                                          </p:spTgt>
                                        </p:tgtEl>
                                        <p:attrNameLst>
                                          <p:attrName>ppt_x</p:attrName>
                                        </p:attrNameLst>
                                      </p:cBhvr>
                                      <p:tavLst>
                                        <p:tav tm="0">
                                          <p:val>
                                            <p:strVal val="#ppt_x+#ppt_w/2"/>
                                          </p:val>
                                        </p:tav>
                                        <p:tav tm="100000">
                                          <p:val>
                                            <p:strVal val="#ppt_x"/>
                                          </p:val>
                                        </p:tav>
                                      </p:tavLst>
                                    </p:anim>
                                    <p:anim calcmode="lin" valueType="num">
                                      <p:cBhvr>
                                        <p:cTn id="48" dur="1000" fill="hold"/>
                                        <p:tgtEl>
                                          <p:spTgt spid="2">
                                            <p:txEl>
                                              <p:pRg st="6" end="6"/>
                                            </p:txEl>
                                          </p:spTgt>
                                        </p:tgtEl>
                                        <p:attrNameLst>
                                          <p:attrName>ppt_y</p:attrName>
                                        </p:attrNameLst>
                                      </p:cBhvr>
                                      <p:tavLst>
                                        <p:tav tm="0">
                                          <p:val>
                                            <p:strVal val="#ppt_y"/>
                                          </p:val>
                                        </p:tav>
                                        <p:tav tm="100000">
                                          <p:val>
                                            <p:strVal val="#ppt_y"/>
                                          </p:val>
                                        </p:tav>
                                      </p:tavLst>
                                    </p:anim>
                                    <p:anim calcmode="lin" valueType="num">
                                      <p:cBhvr>
                                        <p:cTn id="49"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2"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p:cTn id="55" dur="1000" fill="hold"/>
                                        <p:tgtEl>
                                          <p:spTgt spid="2">
                                            <p:txEl>
                                              <p:pRg st="7" end="7"/>
                                            </p:txEl>
                                          </p:spTgt>
                                        </p:tgtEl>
                                        <p:attrNameLst>
                                          <p:attrName>ppt_x</p:attrName>
                                        </p:attrNameLst>
                                      </p:cBhvr>
                                      <p:tavLst>
                                        <p:tav tm="0">
                                          <p:val>
                                            <p:strVal val="#ppt_x+#ppt_w/2"/>
                                          </p:val>
                                        </p:tav>
                                        <p:tav tm="100000">
                                          <p:val>
                                            <p:strVal val="#ppt_x"/>
                                          </p:val>
                                        </p:tav>
                                      </p:tavLst>
                                    </p:anim>
                                    <p:anim calcmode="lin" valueType="num">
                                      <p:cBhvr>
                                        <p:cTn id="56" dur="1000" fill="hold"/>
                                        <p:tgtEl>
                                          <p:spTgt spid="2">
                                            <p:txEl>
                                              <p:pRg st="7" end="7"/>
                                            </p:txEl>
                                          </p:spTgt>
                                        </p:tgtEl>
                                        <p:attrNameLst>
                                          <p:attrName>ppt_y</p:attrName>
                                        </p:attrNameLst>
                                      </p:cBhvr>
                                      <p:tavLst>
                                        <p:tav tm="0">
                                          <p:val>
                                            <p:strVal val="#ppt_y"/>
                                          </p:val>
                                        </p:tav>
                                        <p:tav tm="100000">
                                          <p:val>
                                            <p:strVal val="#ppt_y"/>
                                          </p:val>
                                        </p:tav>
                                      </p:tavLst>
                                    </p:anim>
                                    <p:anim calcmode="lin" valueType="num">
                                      <p:cBhvr>
                                        <p:cTn id="57"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8" dur="10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3000"/>
                <a:satMod val="110000"/>
              </a:schemeClr>
              <a:schemeClr val="bg2">
                <a:tint val="60000"/>
                <a:satMod val="425000"/>
              </a:schemeClr>
            </a:duotone>
            <a:lum bright="-62000" contrast="73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381002"/>
            <a:ext cx="8534400" cy="3293209"/>
          </a:xfrm>
          <a:prstGeom prst="rect">
            <a:avLst/>
          </a:prstGeom>
          <a:noFill/>
        </p:spPr>
        <p:txBody>
          <a:bodyPr wrap="square" rtlCol="0">
            <a:spAutoFit/>
          </a:bodyPr>
          <a:lstStyle/>
          <a:p>
            <a:r>
              <a:rPr lang="en-US" sz="2600" b="1" dirty="0" smtClean="0">
                <a:solidFill>
                  <a:schemeClr val="accent6">
                    <a:lumMod val="20000"/>
                    <a:lumOff val="80000"/>
                  </a:schemeClr>
                </a:solidFill>
                <a:latin typeface="Arial" pitchFamily="34" charset="0"/>
                <a:cs typeface="Arial" pitchFamily="34" charset="0"/>
              </a:rPr>
              <a:t>“I used to think I was poor.  Then they told me I wasn’t poor,  I was needy.  Then they told me it was self-defeating to think of myself as needy.  I was deprived.  (Oh,  not deprived but rather underprivileged.)  Then they told me that underprivileged was overused.  I was disadvantaged.  I still don’t have a dime.  But I have a great vocabulary.”                              -- Jules Feiffer </a:t>
            </a:r>
            <a:endParaRPr lang="en-US" sz="2600" b="1" dirty="0">
              <a:solidFill>
                <a:schemeClr val="accent6">
                  <a:lumMod val="20000"/>
                  <a:lumOff val="80000"/>
                </a:schemeClr>
              </a:solidFill>
              <a:latin typeface="Arial" pitchFamily="34" charset="0"/>
              <a:cs typeface="Arial" pitchFamily="34" charset="0"/>
            </a:endParaRPr>
          </a:p>
        </p:txBody>
      </p:sp>
      <p:sp>
        <p:nvSpPr>
          <p:cNvPr id="3" name="TextBox 2"/>
          <p:cNvSpPr txBox="1"/>
          <p:nvPr/>
        </p:nvSpPr>
        <p:spPr>
          <a:xfrm>
            <a:off x="0" y="3810000"/>
            <a:ext cx="9144000" cy="2708434"/>
          </a:xfrm>
          <a:prstGeom prst="rect">
            <a:avLst/>
          </a:prstGeom>
          <a:noFill/>
        </p:spPr>
        <p:txBody>
          <a:bodyPr wrap="square" rtlCol="0">
            <a:spAutoFit/>
          </a:bodyPr>
          <a:lstStyle/>
          <a:p>
            <a:pPr>
              <a:spcAft>
                <a:spcPts val="1800"/>
              </a:spcAft>
              <a:buClr>
                <a:schemeClr val="accent4">
                  <a:lumMod val="60000"/>
                  <a:lumOff val="40000"/>
                </a:schemeClr>
              </a:buClr>
              <a:buFont typeface="Wingdings" pitchFamily="2" charset="2"/>
              <a:buChar char="q"/>
            </a:pPr>
            <a:r>
              <a:rPr lang="en-US" sz="2800" b="1" dirty="0" smtClean="0">
                <a:solidFill>
                  <a:schemeClr val="accent4">
                    <a:lumMod val="20000"/>
                    <a:lumOff val="80000"/>
                  </a:schemeClr>
                </a:solidFill>
              </a:rPr>
              <a:t> Feelings of those giving different descriptions of </a:t>
            </a:r>
            <a:br>
              <a:rPr lang="en-US" sz="2800" b="1" dirty="0" smtClean="0">
                <a:solidFill>
                  <a:schemeClr val="accent4">
                    <a:lumMod val="20000"/>
                    <a:lumOff val="80000"/>
                  </a:schemeClr>
                </a:solidFill>
              </a:rPr>
            </a:br>
            <a:r>
              <a:rPr lang="en-US" sz="2800" b="1" dirty="0" smtClean="0">
                <a:solidFill>
                  <a:schemeClr val="accent4">
                    <a:lumMod val="20000"/>
                    <a:lumOff val="80000"/>
                  </a:schemeClr>
                </a:solidFill>
              </a:rPr>
              <a:t>     him</a:t>
            </a:r>
          </a:p>
          <a:p>
            <a:pPr>
              <a:spcAft>
                <a:spcPts val="1800"/>
              </a:spcAft>
              <a:buClr>
                <a:schemeClr val="accent4">
                  <a:lumMod val="60000"/>
                  <a:lumOff val="40000"/>
                </a:schemeClr>
              </a:buClr>
              <a:buFont typeface="Wingdings" pitchFamily="2" charset="2"/>
              <a:buChar char="q"/>
            </a:pPr>
            <a:r>
              <a:rPr lang="en-US" sz="2800" b="1" dirty="0" smtClean="0">
                <a:solidFill>
                  <a:schemeClr val="accent4">
                    <a:lumMod val="20000"/>
                    <a:lumOff val="80000"/>
                  </a:schemeClr>
                </a:solidFill>
              </a:rPr>
              <a:t> Feelings he is supposed to have upon hearing them</a:t>
            </a:r>
          </a:p>
          <a:p>
            <a:pPr>
              <a:spcAft>
                <a:spcPts val="1800"/>
              </a:spcAft>
              <a:buClr>
                <a:schemeClr val="accent4">
                  <a:lumMod val="60000"/>
                  <a:lumOff val="40000"/>
                </a:schemeClr>
              </a:buClr>
              <a:buFont typeface="Wingdings" pitchFamily="2" charset="2"/>
              <a:buChar char="q"/>
            </a:pPr>
            <a:r>
              <a:rPr lang="en-US" sz="2800" b="1" dirty="0" smtClean="0">
                <a:solidFill>
                  <a:schemeClr val="accent4">
                    <a:lumMod val="20000"/>
                    <a:lumOff val="80000"/>
                  </a:schemeClr>
                </a:solidFill>
              </a:rPr>
              <a:t> These feelings did </a:t>
            </a:r>
            <a:r>
              <a:rPr lang="en-US" sz="2800" b="1" u="sng" dirty="0" smtClean="0">
                <a:solidFill>
                  <a:schemeClr val="accent4">
                    <a:lumMod val="20000"/>
                    <a:lumOff val="80000"/>
                  </a:schemeClr>
                </a:solidFill>
              </a:rPr>
              <a:t>nothing</a:t>
            </a:r>
            <a:r>
              <a:rPr lang="en-US" sz="2800" b="1" dirty="0" smtClean="0">
                <a:solidFill>
                  <a:schemeClr val="accent4">
                    <a:lumMod val="20000"/>
                    <a:lumOff val="80000"/>
                  </a:schemeClr>
                </a:solidFill>
              </a:rPr>
              <a:t> to help him to better </a:t>
            </a:r>
            <a:br>
              <a:rPr lang="en-US" sz="2800" b="1" dirty="0" smtClean="0">
                <a:solidFill>
                  <a:schemeClr val="accent4">
                    <a:lumMod val="20000"/>
                    <a:lumOff val="80000"/>
                  </a:schemeClr>
                </a:solidFill>
              </a:rPr>
            </a:br>
            <a:r>
              <a:rPr lang="en-US" sz="2800" b="1" dirty="0" smtClean="0">
                <a:solidFill>
                  <a:schemeClr val="accent4">
                    <a:lumMod val="20000"/>
                    <a:lumOff val="80000"/>
                  </a:schemeClr>
                </a:solidFill>
              </a:rPr>
              <a:t>     himself!</a:t>
            </a:r>
            <a:endParaRPr lang="en-US" sz="2800" b="1" dirty="0">
              <a:solidFill>
                <a:schemeClr val="accent4">
                  <a:lumMod val="20000"/>
                  <a:lumOff val="8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3000"/>
            <a:duotone>
              <a:schemeClr val="bg2">
                <a:shade val="3000"/>
                <a:satMod val="110000"/>
              </a:schemeClr>
              <a:schemeClr val="bg2">
                <a:tint val="60000"/>
                <a:satMod val="425000"/>
              </a:schemeClr>
            </a:duotone>
            <a:lum bright="-58000" contrast="60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14400" y="1600200"/>
            <a:ext cx="7315200" cy="647357"/>
          </a:xfrm>
          <a:prstGeom prst="rect">
            <a:avLst/>
          </a:prstGeom>
          <a:noFill/>
        </p:spPr>
        <p:txBody>
          <a:bodyPr wrap="square" rtlCol="0">
            <a:spAutoFit/>
          </a:bodyPr>
          <a:lstStyle/>
          <a:p>
            <a:pPr algn="ctr">
              <a:lnSpc>
                <a:spcPts val="4200"/>
              </a:lnSpc>
            </a:pPr>
            <a:r>
              <a:rPr lang="en-US" sz="4400" b="1" dirty="0" err="1" smtClean="0"/>
              <a:t>Micaiah</a:t>
            </a:r>
            <a:r>
              <a:rPr lang="en-US" sz="4400" b="1" dirty="0" smtClean="0"/>
              <a:t> and King Ahab</a:t>
            </a:r>
            <a:endParaRPr lang="en-US" sz="4400" b="1" dirty="0"/>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52400" y="135315"/>
            <a:ext cx="8839200" cy="6494085"/>
          </a:xfrm>
          <a:prstGeom prst="rect">
            <a:avLst/>
          </a:prstGeom>
          <a:noFill/>
        </p:spPr>
        <p:txBody>
          <a:bodyPr wrap="square" rtlCol="0">
            <a:spAutoFit/>
          </a:bodyPr>
          <a:lstStyle/>
          <a:p>
            <a:r>
              <a:rPr lang="en-US" sz="2600" b="1" dirty="0" smtClean="0">
                <a:solidFill>
                  <a:srgbClr val="002060"/>
                </a:solidFill>
              </a:rPr>
              <a:t>1 </a:t>
            </a:r>
            <a:r>
              <a:rPr lang="en-US" sz="2600" b="1" dirty="0" err="1" smtClean="0">
                <a:solidFill>
                  <a:srgbClr val="002060"/>
                </a:solidFill>
              </a:rPr>
              <a:t>Kgs</a:t>
            </a:r>
            <a:r>
              <a:rPr lang="en-US" sz="2600" b="1" dirty="0" smtClean="0">
                <a:solidFill>
                  <a:srgbClr val="002060"/>
                </a:solidFill>
              </a:rPr>
              <a:t>. 22:1  Now three years passed without war between Syria and Israel.   2 Then it came to pass,  in the third year,  that Jehoshaphat the king of Judah went down to visit the king of Israel.  3 And the king of Israel said to his servants,  Do you know that </a:t>
            </a:r>
            <a:r>
              <a:rPr lang="en-US" sz="2600" b="1" dirty="0" err="1" smtClean="0">
                <a:solidFill>
                  <a:srgbClr val="002060"/>
                </a:solidFill>
              </a:rPr>
              <a:t>Ramoth</a:t>
            </a:r>
            <a:r>
              <a:rPr lang="en-US" sz="2600" b="1" dirty="0" smtClean="0">
                <a:solidFill>
                  <a:srgbClr val="002060"/>
                </a:solidFill>
              </a:rPr>
              <a:t> in Gilead is ours,  but we hesitate to take it out of the hand of the king of Syria?   4 So he said to Jehoshaphat,  Will you go with me to fight at </a:t>
            </a:r>
            <a:r>
              <a:rPr lang="en-US" sz="2600" b="1" dirty="0" err="1" smtClean="0">
                <a:solidFill>
                  <a:srgbClr val="002060"/>
                </a:solidFill>
              </a:rPr>
              <a:t>Ramoth</a:t>
            </a:r>
            <a:r>
              <a:rPr lang="en-US" sz="2600" b="1" dirty="0" smtClean="0">
                <a:solidFill>
                  <a:srgbClr val="002060"/>
                </a:solidFill>
              </a:rPr>
              <a:t> Gilead?   Jehoshaphat said to the king of Israel,  I am as you are,  my people as your people,  my horses as your horses.  5 Also Jehoshaphat said to the king of Israel,  Please inquire for the word of the LORD today.   6 Then the king of Israel gathered the prophets together,  about four hundred men,  and said to them,  Shall I go against </a:t>
            </a:r>
            <a:r>
              <a:rPr lang="en-US" sz="2600" b="1" dirty="0" err="1" smtClean="0">
                <a:solidFill>
                  <a:srgbClr val="002060"/>
                </a:solidFill>
              </a:rPr>
              <a:t>Ramoth</a:t>
            </a:r>
            <a:r>
              <a:rPr lang="en-US" sz="2600" b="1" dirty="0" smtClean="0">
                <a:solidFill>
                  <a:srgbClr val="002060"/>
                </a:solidFill>
              </a:rPr>
              <a:t> Gilead to fight,  or shall I refrain?  </a:t>
            </a:r>
            <a:r>
              <a:rPr lang="en-US" sz="2600" b="1" dirty="0" smtClean="0">
                <a:solidFill>
                  <a:srgbClr val="002060"/>
                </a:solidFill>
                <a:latin typeface="Arial Black" pitchFamily="34" charset="0"/>
              </a:rPr>
              <a:t>So they said,  Go up,  for the Lord will deliver it into the hand of the king.</a:t>
            </a:r>
            <a:endParaRPr lang="en-US" sz="2600" dirty="0">
              <a:solidFill>
                <a:srgbClr val="002060"/>
              </a:solidFill>
              <a:latin typeface="Arial Black" pitchFamily="34" charset="0"/>
            </a:endParaRPr>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9000"/>
            <a:duotone>
              <a:schemeClr val="bg2">
                <a:shade val="3000"/>
                <a:satMod val="110000"/>
              </a:schemeClr>
              <a:schemeClr val="bg2">
                <a:tint val="60000"/>
                <a:satMod val="425000"/>
              </a:schemeClr>
            </a:duotone>
            <a:lum bright="-74000" contrast="72000"/>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170795"/>
            <a:ext cx="8839200" cy="4401205"/>
          </a:xfrm>
          <a:prstGeom prst="rect">
            <a:avLst/>
          </a:prstGeom>
          <a:noFill/>
        </p:spPr>
        <p:txBody>
          <a:bodyPr wrap="square" rtlCol="0">
            <a:spAutoFit/>
          </a:bodyPr>
          <a:lstStyle/>
          <a:p>
            <a:r>
              <a:rPr lang="en-US" sz="2800" b="1" dirty="0" smtClean="0"/>
              <a:t>1 </a:t>
            </a:r>
            <a:r>
              <a:rPr lang="en-US" sz="2800" b="1" dirty="0" err="1" smtClean="0"/>
              <a:t>Kgs</a:t>
            </a:r>
            <a:r>
              <a:rPr lang="en-US" sz="2800" b="1" dirty="0" smtClean="0"/>
              <a:t>. 22:7  And Jehoshaphat said,  Is there not still a prophet of the </a:t>
            </a:r>
            <a:r>
              <a:rPr lang="en-US" sz="2800" b="1" u="sng" dirty="0" smtClean="0"/>
              <a:t>LORD</a:t>
            </a:r>
            <a:r>
              <a:rPr lang="en-US" sz="2800" b="1" dirty="0" smtClean="0"/>
              <a:t> here,  that we may inquire of Him?</a:t>
            </a:r>
          </a:p>
          <a:p>
            <a:endParaRPr lang="en-US" sz="2800" b="1" dirty="0" smtClean="0"/>
          </a:p>
          <a:p>
            <a:r>
              <a:rPr lang="en-US" sz="2800" b="1" dirty="0" smtClean="0"/>
              <a:t>8 So the king of Israel said to Jehoshaphat,  There is still one man,  </a:t>
            </a:r>
            <a:r>
              <a:rPr lang="en-US" sz="2800" b="1" dirty="0" err="1" smtClean="0"/>
              <a:t>Micaiah</a:t>
            </a:r>
            <a:r>
              <a:rPr lang="en-US" sz="2800" b="1" dirty="0" smtClean="0"/>
              <a:t> the son of </a:t>
            </a:r>
            <a:r>
              <a:rPr lang="en-US" sz="2800" b="1" dirty="0" err="1" smtClean="0"/>
              <a:t>Imlah</a:t>
            </a:r>
            <a:r>
              <a:rPr lang="en-US" sz="2800" b="1" dirty="0" smtClean="0"/>
              <a:t>,  by whom we may inquire of the LORD;  but I hate him,  because he does not prophesy good concerning me, but evil.  And Jehoshaphat said,  Let not the king say such things!</a:t>
            </a:r>
            <a:endParaRPr lang="en-US" sz="2800" dirty="0">
              <a:latin typeface="Arial Black" pitchFamily="34"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strVal val="#ppt_w*2.5"/>
                                          </p:val>
                                        </p:tav>
                                        <p:tav tm="100000">
                                          <p:val>
                                            <p:strVal val="#ppt_w"/>
                                          </p:val>
                                        </p:tav>
                                      </p:tavLst>
                                    </p:anim>
                                    <p:anim calcmode="lin" valueType="num">
                                      <p:cBhvr>
                                        <p:cTn id="8" dur="1000" fill="hold"/>
                                        <p:tgtEl>
                                          <p:spTgt spid="2">
                                            <p:txEl>
                                              <p:pRg st="2" end="2"/>
                                            </p:txEl>
                                          </p:spTgt>
                                        </p:tgtEl>
                                        <p:attrNameLst>
                                          <p:attrName>ppt_h</p:attrName>
                                        </p:attrNameLst>
                                      </p:cBhvr>
                                      <p:tavLst>
                                        <p:tav tm="0">
                                          <p:val>
                                            <p:strVal val="#ppt_h*0.01"/>
                                          </p:val>
                                        </p:tav>
                                        <p:tav tm="100000">
                                          <p:val>
                                            <p:strVal val="#ppt_h"/>
                                          </p:val>
                                        </p:tav>
                                      </p:tavLst>
                                    </p:anim>
                                    <p:anim calcmode="lin" valueType="num">
                                      <p:cBhvr>
                                        <p:cTn id="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0" dur="1000" fill="hold"/>
                                        <p:tgtEl>
                                          <p:spTgt spid="2">
                                            <p:txEl>
                                              <p:pRg st="2" end="2"/>
                                            </p:txEl>
                                          </p:spTgt>
                                        </p:tgtEl>
                                        <p:attrNameLst>
                                          <p:attrName>ppt_y</p:attrName>
                                        </p:attrNameLst>
                                      </p:cBhvr>
                                      <p:tavLst>
                                        <p:tav tm="0">
                                          <p:val>
                                            <p:strVal val="#ppt_h+1"/>
                                          </p:val>
                                        </p:tav>
                                        <p:tav tm="100000">
                                          <p:val>
                                            <p:strVal val="#ppt_y"/>
                                          </p:val>
                                        </p:tav>
                                      </p:tavLst>
                                    </p:anim>
                                    <p:animEffect transition="in" filter="fade">
                                      <p:cBhvr>
                                        <p:cTn id="11"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52400" y="170795"/>
            <a:ext cx="8839200" cy="4401205"/>
          </a:xfrm>
          <a:prstGeom prst="rect">
            <a:avLst/>
          </a:prstGeom>
          <a:noFill/>
        </p:spPr>
        <p:txBody>
          <a:bodyPr wrap="square" rtlCol="0">
            <a:spAutoFit/>
          </a:bodyPr>
          <a:lstStyle/>
          <a:p>
            <a:r>
              <a:rPr lang="en-US" sz="2800" b="1" dirty="0" smtClean="0">
                <a:solidFill>
                  <a:srgbClr val="002060"/>
                </a:solidFill>
              </a:rPr>
              <a:t>1 </a:t>
            </a:r>
            <a:r>
              <a:rPr lang="en-US" sz="2800" b="1" dirty="0" err="1" smtClean="0">
                <a:solidFill>
                  <a:srgbClr val="002060"/>
                </a:solidFill>
              </a:rPr>
              <a:t>Kgs</a:t>
            </a:r>
            <a:r>
              <a:rPr lang="en-US" sz="2800" b="1" dirty="0" smtClean="0">
                <a:solidFill>
                  <a:srgbClr val="002060"/>
                </a:solidFill>
              </a:rPr>
              <a:t>. 22:9   Then the king of Israel called an officer and said,  Bring </a:t>
            </a:r>
            <a:r>
              <a:rPr lang="en-US" sz="2800" b="1" dirty="0" err="1" smtClean="0">
                <a:solidFill>
                  <a:srgbClr val="002060"/>
                </a:solidFill>
              </a:rPr>
              <a:t>Micaiah</a:t>
            </a:r>
            <a:r>
              <a:rPr lang="en-US" sz="2800" b="1" dirty="0" smtClean="0">
                <a:solidFill>
                  <a:srgbClr val="002060"/>
                </a:solidFill>
              </a:rPr>
              <a:t> the son of </a:t>
            </a:r>
            <a:r>
              <a:rPr lang="en-US" sz="2800" b="1" dirty="0" err="1" smtClean="0">
                <a:solidFill>
                  <a:srgbClr val="002060"/>
                </a:solidFill>
              </a:rPr>
              <a:t>Imlah</a:t>
            </a:r>
            <a:r>
              <a:rPr lang="en-US" sz="2800" b="1" dirty="0" smtClean="0">
                <a:solidFill>
                  <a:srgbClr val="002060"/>
                </a:solidFill>
              </a:rPr>
              <a:t> quickly! </a:t>
            </a:r>
          </a:p>
          <a:p>
            <a:endParaRPr lang="en-US" sz="2800" b="1" dirty="0">
              <a:solidFill>
                <a:srgbClr val="002060"/>
              </a:solidFill>
            </a:endParaRPr>
          </a:p>
          <a:p>
            <a:r>
              <a:rPr lang="en-US" sz="2800" b="1" dirty="0" smtClean="0">
                <a:solidFill>
                  <a:srgbClr val="002060"/>
                </a:solidFill>
              </a:rPr>
              <a:t>13 Then the messenger who had gone to call </a:t>
            </a:r>
            <a:r>
              <a:rPr lang="en-US" sz="2800" b="1" dirty="0" err="1" smtClean="0">
                <a:solidFill>
                  <a:srgbClr val="002060"/>
                </a:solidFill>
              </a:rPr>
              <a:t>Micaiah</a:t>
            </a:r>
            <a:r>
              <a:rPr lang="en-US" sz="2800" b="1" dirty="0" smtClean="0">
                <a:solidFill>
                  <a:srgbClr val="002060"/>
                </a:solidFill>
              </a:rPr>
              <a:t> spoke to him,  saying,  Now listen,  the words of the prophets with one accord encourage the king.  Please,  let your word be like the word of one of them,  and speak encouragement.  14 And </a:t>
            </a:r>
            <a:r>
              <a:rPr lang="en-US" sz="2800" b="1" dirty="0" err="1" smtClean="0">
                <a:solidFill>
                  <a:srgbClr val="002060"/>
                </a:solidFill>
              </a:rPr>
              <a:t>Micaiah</a:t>
            </a:r>
            <a:r>
              <a:rPr lang="en-US" sz="2800" b="1" dirty="0" smtClean="0">
                <a:solidFill>
                  <a:srgbClr val="002060"/>
                </a:solidFill>
              </a:rPr>
              <a:t> said,  As the LORD lives,  whatever the LORD says to me,  that I will speak.</a:t>
            </a:r>
            <a:endParaRPr lang="en-US" sz="2800" dirty="0">
              <a:solidFill>
                <a:srgbClr val="002060"/>
              </a:solidFill>
              <a:latin typeface="Arial Black" pitchFamily="34" charset="0"/>
            </a:endParaRPr>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1188</TotalTime>
  <Words>2865</Words>
  <Application>Microsoft Office PowerPoint</Application>
  <PresentationFormat>On-screen Show (4:3)</PresentationFormat>
  <Paragraphs>125</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Apex</vt:lpstr>
      <vt:lpstr>Political correctness and the Bible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Wallace</dc:creator>
  <cp:lastModifiedBy>Steve</cp:lastModifiedBy>
  <cp:revision>70</cp:revision>
  <dcterms:created xsi:type="dcterms:W3CDTF">2016-07-30T02:55:05Z</dcterms:created>
  <dcterms:modified xsi:type="dcterms:W3CDTF">2016-09-25T15:31:56Z</dcterms:modified>
</cp:coreProperties>
</file>