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75" r:id="rId2"/>
    <p:sldId id="277" r:id="rId3"/>
    <p:sldId id="276" r:id="rId4"/>
    <p:sldId id="283" r:id="rId5"/>
    <p:sldId id="279" r:id="rId6"/>
    <p:sldId id="281" r:id="rId7"/>
    <p:sldId id="282" r:id="rId8"/>
    <p:sldId id="286" r:id="rId9"/>
    <p:sldId id="287" r:id="rId10"/>
    <p:sldId id="288" r:id="rId11"/>
    <p:sldId id="289" r:id="rId12"/>
    <p:sldId id="284" r:id="rId13"/>
    <p:sldId id="291" r:id="rId14"/>
    <p:sldId id="278" r:id="rId15"/>
    <p:sldId id="292" r:id="rId16"/>
    <p:sldId id="293" r:id="rId17"/>
    <p:sldId id="294" r:id="rId18"/>
    <p:sldId id="290" r:id="rId19"/>
    <p:sldId id="29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FF"/>
    <a:srgbClr val="66FF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92856-8280-4798-A01B-A32287E30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5D3BA-1ED3-4908-A0EA-5691241CB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20019-6655-460F-9233-27EBFDC76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D190-E799-41D0-B367-B9C96172B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1261F-FBE9-477C-B653-4CA4561B5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532F9-7388-495B-B40C-B19E81686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F8415-0481-48D8-8C92-05F0E3989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54B4E-A9C3-4063-990C-CA8CBCF57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5BBFE-5B13-4075-9944-972C5BD97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E1BF3-D50D-4265-A96E-6A680ABCB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3AE80-A103-4B86-85FA-C7EB57F3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50000">
              <a:srgbClr val="CC0000"/>
            </a:gs>
            <a:gs pos="100000">
              <a:srgbClr val="0000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E080A11-5A69-4862-92C7-A18847B7F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8915400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is sometimes in contexts with obviously related sins: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13:13,   Let us walk becomingly,   as in the day;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revelling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drunkenness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chambering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strife and jealousy.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Eph. 4:19,   Who being past feeling gave themselves up 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work all uncleanness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with greediness.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Pet. 2:18,   For,   uttering great swelling words of vanity,   they entice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lusts of the flesh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by 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those who are just escaping from them that live in error.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52400" y="550863"/>
            <a:ext cx="89154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realm with which lasciviousness is connected in scripture: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13:12,  … Let us therefore cast off the works of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darkness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…. 13 Let us walk becomingly,   as in the day;   not in revelling and drunkenness,   not in chambering and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1Pet. 4:3,   For the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 past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may suffice to have wrought the desire of the Gentiles,   and to have walked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lusts,   winebibbings, revellings, carousings,   and abominable idolatries: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Jude 4,   For there are certain men crept in privily …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ungodly men,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turning the grace of our God into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and denying our only Master and Lord,   Jesus Christ.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II. LASCIVIOUSNESS IN WESTERN SOCIETY</a:t>
            </a:r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5943600" y="727075"/>
            <a:ext cx="2971800" cy="43703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"unbridled lust,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excess,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licentiousness,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lasciviousness,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wantonness,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outrageousness,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shamelessness,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insolence”</a:t>
            </a:r>
            <a:endParaRPr lang="en-US" sz="2600">
              <a:solidFill>
                <a:schemeClr val="bg1"/>
              </a:solidFill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2514600" y="5429250"/>
            <a:ext cx="6629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Lasciviousness is a premeditated sin. </a:t>
            </a:r>
          </a:p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It will cause one to be lost eternally.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838200"/>
            <a:ext cx="5638800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Pornography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T.V. and Movies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Talk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II. LASCIVIOUSNESS IN WESTERN SOCIETY</a:t>
            </a: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5943600" y="727075"/>
            <a:ext cx="2971800" cy="43703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"unbridled lust,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excess,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licentiousness,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lasciviousness,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wantonness,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outrageousness,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shamelessness,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insolence”</a:t>
            </a:r>
            <a:endParaRPr lang="en-US" sz="2600">
              <a:solidFill>
                <a:schemeClr val="bg1"/>
              </a:solidFill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514600" y="5429250"/>
            <a:ext cx="6629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Lasciviousness is a premeditated sin. </a:t>
            </a:r>
          </a:p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It will cause one to be lost eternally.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838200"/>
            <a:ext cx="5638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Much modern music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Dancing 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Indecent and Immodest Dress, </a:t>
            </a:r>
            <a:r>
              <a:rPr lang="en-US" b="1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Tim. 2:9; 2 Pet. 2:18; Matt. 5:28</a:t>
            </a:r>
            <a:endParaRPr lang="en-US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" y="3200400"/>
            <a:ext cx="5029200" cy="2246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Arial" pitchFamily="34" charset="0"/>
                <a:cs typeface="Arial" pitchFamily="34" charset="0"/>
              </a:rPr>
              <a:t>Shamefastness: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“…In it is involved an innate moral repugnance to the doing of the dishonorable act…” (Trench, 68)</a:t>
            </a:r>
          </a:p>
        </p:txBody>
      </p:sp>
      <p:sp>
        <p:nvSpPr>
          <p:cNvPr id="8" name="Left-Right Arrow 7"/>
          <p:cNvSpPr>
            <a:spLocks noChangeArrowheads="1"/>
          </p:cNvSpPr>
          <p:nvPr/>
        </p:nvSpPr>
        <p:spPr bwMode="auto">
          <a:xfrm>
            <a:off x="4876800" y="4114800"/>
            <a:ext cx="1143000" cy="457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HELPS IN TO AVOIDING LASCIVIOUSNESS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Keep heart, 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Mk. 7:21‑23 ‑ Prov. 4:23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Learn Self‑Control, 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 Pet. 1:5‑6;</a:t>
            </a: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cp.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Acts 24:24‑25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Remember the difference between      </a:t>
            </a:r>
            <a:b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  shamelessness and shamefastness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Guard what you hear and see,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1 Cor. 15:33; Job </a:t>
            </a:r>
            <a:b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   31:1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Avoid making friends with the ungodly,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 Pet. 2:18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Foresee Trouble Spots,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Prov. 22:3</a:t>
            </a:r>
            <a:endParaRPr lang="en-US" sz="2800" b="1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905000"/>
            <a:ext cx="8686800" cy="2692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Lasciviousness: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"unbridled lust, excess,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licenti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lasciviousness, wantonness, outrage-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shamelessness, insolence….wanton (acts or) manners, as filthy words, indecent bodily movements, unchaste handling of males and females, etc." (</a:t>
            </a:r>
            <a:r>
              <a:rPr lang="en-US" sz="2800" b="1" i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Thayer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p. 79)  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6:9-11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10"/>
          <p:cNvSpPr>
            <a:spLocks/>
          </p:cNvSpPr>
          <p:nvPr/>
        </p:nvSpPr>
        <p:spPr bwMode="auto">
          <a:xfrm>
            <a:off x="1371600" y="5238750"/>
            <a:ext cx="6400800" cy="1411288"/>
          </a:xfrm>
          <a:prstGeom prst="borderCallout3">
            <a:avLst>
              <a:gd name="adj1" fmla="val 8097"/>
              <a:gd name="adj2" fmla="val 101190"/>
              <a:gd name="adj3" fmla="val 8097"/>
              <a:gd name="adj4" fmla="val 101190"/>
              <a:gd name="adj5" fmla="val -23958"/>
              <a:gd name="adj6" fmla="val 101190"/>
              <a:gd name="adj7" fmla="val -173792"/>
              <a:gd name="adj8" fmla="val 29343"/>
            </a:avLst>
          </a:prstGeom>
          <a:solidFill>
            <a:srgbClr val="FFFF66"/>
          </a:solidFill>
          <a:ln w="38100">
            <a:solidFill>
              <a:srgbClr val="66FFFF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“1. wantonness,   lustfulness. 2. tendency to excite lust” (</a:t>
            </a:r>
            <a:r>
              <a:rPr lang="en-US" sz="2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Webster,</a:t>
            </a: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p. 1023)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8915400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is sometimes in contexts with obviously related sins: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13:13,   Let us walk becomingly,   as in the day;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revelling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drunkenness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chambering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strife and jealousy.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Eph. 4:19,   Who being past feeling gave themselves up 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work all uncleanness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with greediness.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Pet. 2:18,   For,   uttering great swelling words of vanity,   they entice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lusts of the flesh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by 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those who are just escaping from them that live in error.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152400" y="550863"/>
            <a:ext cx="89154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realm with which lasciviousness is connected in scripture: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13:12,  … Let us therefore cast off the works of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darkness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…. 13 Let us walk becomingly,   as in the day;   not in revelling and drunkenness,   not in chambering and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1Pet. 4:3,   For the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 past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may suffice to have wrought the desire of the Gentiles,   and to have walked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lusts,   winebibbings, revellings, carousings,   and abominable idolatries: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Jude 4,   For there are certain men crept in privily …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ungodly men,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turning the grace of our God into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and denying our only Master and Lord,   Jesus Christ.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II. LASCIVIOUSNESS IN WESTERN SOCIETY</a:t>
            </a:r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5943600" y="727075"/>
            <a:ext cx="2971800" cy="43703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"unbridled lust,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excess,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licentiousness,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lasciviousness,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wantonness,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outrageousness,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shamelessness, </a:t>
            </a:r>
          </a:p>
          <a:p>
            <a:pPr>
              <a:spcAft>
                <a:spcPts val="1200"/>
              </a:spcAft>
            </a:pPr>
            <a:r>
              <a:rPr lang="en-US" sz="2600" b="1">
                <a:solidFill>
                  <a:srgbClr val="FFFF66"/>
                </a:solidFill>
                <a:latin typeface="Arial" pitchFamily="34" charset="0"/>
              </a:rPr>
              <a:t>insolence”</a:t>
            </a:r>
            <a:endParaRPr lang="en-US" sz="2600">
              <a:solidFill>
                <a:schemeClr val="bg1"/>
              </a:solidFill>
            </a:endParaRP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2514600" y="5429250"/>
            <a:ext cx="6629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Lasciviousness is a premeditated sin. </a:t>
            </a:r>
          </a:p>
          <a:p>
            <a:pPr>
              <a:spcAft>
                <a:spcPts val="1800"/>
              </a:spcAft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It will cause one to be lost eternally. </a:t>
            </a: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0" y="838200"/>
            <a:ext cx="5638800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Pornography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T.V. and Movies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Talk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Much modern music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Dancing </a:t>
            </a:r>
          </a:p>
          <a:p>
            <a:pPr>
              <a:spcAft>
                <a:spcPts val="1800"/>
              </a:spcAft>
              <a:buClr>
                <a:srgbClr val="66FFFF"/>
              </a:buClr>
              <a:buSzPct val="175000"/>
              <a:buFont typeface="Wingdings" pitchFamily="2" charset="2"/>
              <a:buChar char="§"/>
            </a:pPr>
            <a:r>
              <a:rPr lang="en-U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Indecent and Immodest Dress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HELPS IN TO AVOIDING LASCIVIOUSNESS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Keep heart, 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Mk. 7:21‑22 ‑ Prov. 4:23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Learn Self‑Control, 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 Pet. 1:5‑6;</a:t>
            </a: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cp.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Acts 24:24‑25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Remember the difference between      </a:t>
            </a:r>
            <a:b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  shamelessness and shamefastness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Guard what you hear and see,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1 Cor. 15:33; Job </a:t>
            </a:r>
            <a:b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   31:1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Avoid making friends with the ungodly,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2 Pet. 2:18 </a:t>
            </a:r>
          </a:p>
          <a:p>
            <a:pPr>
              <a:spcAft>
                <a:spcPts val="1800"/>
              </a:spcAft>
              <a:buClr>
                <a:srgbClr val="CCFFFF"/>
              </a:buClr>
              <a:buSzPct val="125000"/>
              <a:buFont typeface="Wingdings" pitchFamily="2" charset="2"/>
              <a:buChar char="§"/>
            </a:pPr>
            <a:r>
              <a:rPr lang="en-US" sz="2800" b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Foresee Trouble Spots, </a:t>
            </a:r>
            <a:r>
              <a:rPr lang="en-US" sz="2800" b="1" i="1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Prov. 22:3</a:t>
            </a:r>
            <a:endParaRPr lang="en-US" sz="2800" b="1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914400" y="2286000"/>
            <a:ext cx="7315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>
                <a:solidFill>
                  <a:srgbClr val="66FFFF"/>
                </a:solidFill>
                <a:latin typeface="Arial Black" pitchFamily="34" charset="0"/>
              </a:rPr>
              <a:t>LASCIVIOUSNESS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524000"/>
            <a:ext cx="8686800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Lasciviousness is not fornication or adultery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905000"/>
            <a:ext cx="8686800" cy="26781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Lasciviousness: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"unbridled lust,   excess, 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licenti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  lasciviousness,  wantonness,  outrage-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 shamelessness,  insolence …. wanton (acts or) manners,   as filthy words,   indecent bodily movements,   unchaste handling of males and females, etc." (</a:t>
            </a:r>
            <a:r>
              <a:rPr lang="en-US" sz="2800" b="1" i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Thayer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p. 79)  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Cor. 12:21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10"/>
          <p:cNvSpPr>
            <a:spLocks/>
          </p:cNvSpPr>
          <p:nvPr/>
        </p:nvSpPr>
        <p:spPr bwMode="auto">
          <a:xfrm>
            <a:off x="1371600" y="5238750"/>
            <a:ext cx="6400800" cy="1411288"/>
          </a:xfrm>
          <a:prstGeom prst="borderCallout3">
            <a:avLst>
              <a:gd name="adj1" fmla="val 8097"/>
              <a:gd name="adj2" fmla="val 101190"/>
              <a:gd name="adj3" fmla="val 8097"/>
              <a:gd name="adj4" fmla="val 101190"/>
              <a:gd name="adj5" fmla="val -23958"/>
              <a:gd name="adj6" fmla="val 101190"/>
              <a:gd name="adj7" fmla="val -173792"/>
              <a:gd name="adj8" fmla="val 29343"/>
            </a:avLst>
          </a:prstGeom>
          <a:solidFill>
            <a:srgbClr val="FFFF66"/>
          </a:solidFill>
          <a:ln w="38100">
            <a:solidFill>
              <a:srgbClr val="66FFFF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“1. wantonness,   lustfulness.   2. tendency to excite lust” (</a:t>
            </a:r>
            <a:r>
              <a:rPr lang="en-US" sz="2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Webster,</a:t>
            </a: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p. 1023)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228600" y="1447800"/>
            <a:ext cx="8915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It sometimes appears in passages which list different sins for a stated purpose:</a:t>
            </a:r>
          </a:p>
          <a:p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Mk. 7:21-23 - Listed among sins that come from the heart. </a:t>
            </a:r>
            <a:b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Gal. 5:19-21 - Listed among “works of the flesh” that damn the soul.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8915400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is sometimes in contexts with obviously related sins: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13:13,   Let us walk becomingly,   as in the day;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revelling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drunkenness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chambering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and</a:t>
            </a: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not in strife and jealousy.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Eph. 4:19,   Who being past feeling gave themselves up 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work all uncleanness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with greediness. </a:t>
            </a:r>
          </a:p>
          <a:p>
            <a:pPr>
              <a:spcAft>
                <a:spcPts val="1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Pet. 2:18,   For,   uttering great swelling words of vanity,   they entice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lusts of the flesh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by 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those who are just escaping from them that live in error.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</a:t>
            </a:r>
            <a:r>
              <a:rPr lang="en-US" sz="2800" b="1" u="sng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52400" y="550863"/>
            <a:ext cx="89154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800"/>
              </a:spcAft>
            </a:pP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realm with which lasciviousness is connected in scripture: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Rom. 13:12,  … Let us therefore cast off the works of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darkness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…. 13 Let us walk becomingly,   as in the day;   not in revelling and drunkenness,   not in chambering and </a:t>
            </a:r>
            <a:r>
              <a:rPr lang="en-US" sz="2600" b="1" u="sng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wantonness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1Pet. 4:3,   For the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 past 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may suffice to have wrought the desire of the Gentiles,   and to have walked in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lusts,   winebibbings, revellings,   carousings,   and abominable idolatries:</a:t>
            </a:r>
          </a:p>
          <a:p>
            <a:pPr>
              <a:spcAft>
                <a:spcPts val="800"/>
              </a:spcAft>
            </a:pP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Jude 4,   For there are certain men crept in privily …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ungodly men,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turning the grace of our God into </a:t>
            </a:r>
            <a:r>
              <a:rPr lang="en-US" sz="2600" b="1" u="sng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lasciviousness</a:t>
            </a:r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  and denying our only Master and Lord,   Jesus Christ.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905000"/>
            <a:ext cx="8686800" cy="2692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Lasciviousness: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"unbridled lust, excess,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licenti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lasciviousness, wantonness, outrage- </a:t>
            </a:r>
            <a:r>
              <a:rPr lang="en-US" sz="28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ousness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shamelessness, insolence….wanton (acts or) manners, as filthy words, indecent bodily movements, unchaste handling of males and females, etc." (</a:t>
            </a:r>
            <a:r>
              <a:rPr lang="en-US" sz="2800" b="1" i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Thayer</a:t>
            </a:r>
            <a:r>
              <a:rPr 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p. 79)  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6:9-11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10"/>
          <p:cNvSpPr>
            <a:spLocks/>
          </p:cNvSpPr>
          <p:nvPr/>
        </p:nvSpPr>
        <p:spPr bwMode="auto">
          <a:xfrm>
            <a:off x="1371600" y="5238750"/>
            <a:ext cx="6400800" cy="1411288"/>
          </a:xfrm>
          <a:prstGeom prst="borderCallout3">
            <a:avLst>
              <a:gd name="adj1" fmla="val 8097"/>
              <a:gd name="adj2" fmla="val 101190"/>
              <a:gd name="adj3" fmla="val 8097"/>
              <a:gd name="adj4" fmla="val 101190"/>
              <a:gd name="adj5" fmla="val -23958"/>
              <a:gd name="adj6" fmla="val 101190"/>
              <a:gd name="adj7" fmla="val -173792"/>
              <a:gd name="adj8" fmla="val 29343"/>
            </a:avLst>
          </a:prstGeom>
          <a:solidFill>
            <a:srgbClr val="FFFF66"/>
          </a:solidFill>
          <a:ln w="38100">
            <a:solidFill>
              <a:srgbClr val="66FFFF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“1. wantonness,   lustfulness. 2. tendency to excite lust” (</a:t>
            </a:r>
            <a:r>
              <a:rPr lang="en-US" sz="2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Webster,</a:t>
            </a: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p. 1023)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0" y="646113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I. WHAT IS LASCIVIOUSNESS?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28600" y="1447800"/>
            <a:ext cx="8915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It sometimes appears in passages which list different sins for a stated purpose:</a:t>
            </a:r>
          </a:p>
          <a:p>
            <a:r>
              <a:rPr lang="en-US" sz="2600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Mk. 7:21-23 - Listed among sins that come from the heart. </a:t>
            </a:r>
            <a:b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Clr>
                <a:srgbClr val="66FFFF"/>
              </a:buClr>
              <a:buFont typeface="Wingdings" pitchFamily="2" charset="2"/>
              <a:buChar char="q"/>
            </a:pPr>
            <a:r>
              <a:rPr lang="en-US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Gal.5:19-21 - List among sins that will keep person out of out of heaven.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8130</TotalTime>
  <Words>1051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Steve Wallace</dc:creator>
  <cp:lastModifiedBy>Steve</cp:lastModifiedBy>
  <cp:revision>61</cp:revision>
  <dcterms:created xsi:type="dcterms:W3CDTF">2004-10-28T08:13:39Z</dcterms:created>
  <dcterms:modified xsi:type="dcterms:W3CDTF">2016-09-25T23:44:29Z</dcterms:modified>
</cp:coreProperties>
</file>