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256" r:id="rId3"/>
    <p:sldId id="297" r:id="rId4"/>
    <p:sldId id="257" r:id="rId5"/>
    <p:sldId id="288" r:id="rId6"/>
    <p:sldId id="258" r:id="rId7"/>
    <p:sldId id="259" r:id="rId8"/>
    <p:sldId id="260" r:id="rId9"/>
    <p:sldId id="265" r:id="rId10"/>
    <p:sldId id="261" r:id="rId11"/>
    <p:sldId id="262" r:id="rId12"/>
    <p:sldId id="298" r:id="rId13"/>
    <p:sldId id="263" r:id="rId14"/>
    <p:sldId id="266" r:id="rId15"/>
    <p:sldId id="264" r:id="rId16"/>
    <p:sldId id="268" r:id="rId17"/>
    <p:sldId id="269" r:id="rId18"/>
    <p:sldId id="270" r:id="rId19"/>
    <p:sldId id="271" r:id="rId20"/>
    <p:sldId id="278" r:id="rId21"/>
    <p:sldId id="290" r:id="rId22"/>
    <p:sldId id="292" r:id="rId23"/>
    <p:sldId id="291" r:id="rId24"/>
    <p:sldId id="293" r:id="rId25"/>
    <p:sldId id="294" r:id="rId26"/>
    <p:sldId id="295" r:id="rId27"/>
    <p:sldId id="296" r:id="rId28"/>
    <p:sldId id="276" r:id="rId29"/>
    <p:sldId id="277" r:id="rId30"/>
    <p:sldId id="282" r:id="rId31"/>
    <p:sldId id="285" r:id="rId32"/>
    <p:sldId id="286" r:id="rId33"/>
    <p:sldId id="287" r:id="rId34"/>
    <p:sldId id="281" r:id="rId35"/>
    <p:sldId id="299" r:id="rId36"/>
    <p:sldId id="279"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FFFF"/>
    <a:srgbClr val="FFFF00"/>
    <a:srgbClr val="99FF66"/>
    <a:srgbClr val="BFFF9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FD3F803-2540-4F72-B564-8A2C1D217264}" type="datetimeFigureOut">
              <a:rPr lang="en-US"/>
              <a:pPr>
                <a:defRPr/>
              </a:pPr>
              <a:t>9/26/2016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E5599E-DB6A-433E-B5B9-A0E9C1B2BBF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282776-159A-43A7-8EBB-4F073E0D058B}" type="datetimeFigureOut">
              <a:rPr lang="en-US"/>
              <a:pPr>
                <a:defRPr/>
              </a:pPr>
              <a:t>9/26/2016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A1A0D5-C1AA-420C-8884-4160A637285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3229C12-E524-4B6F-8C1D-6EC57D373480}" type="datetimeFigureOut">
              <a:rPr lang="en-US"/>
              <a:pPr>
                <a:defRPr/>
              </a:pPr>
              <a:t>9/26/2016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2181CE1-0D68-4E92-92BA-63D46EF6D9B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0B9DB3C-4B2D-4A91-94FF-6B8AAD43A500}" type="datetimeFigureOut">
              <a:rPr lang="en-US"/>
              <a:pPr>
                <a:defRPr/>
              </a:pPr>
              <a:t>9/26/2016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E305710-0729-4ED8-BC56-8FEA466B57E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19CABC7-5B69-4256-AF60-2ED46F537BF3}" type="datetimeFigureOut">
              <a:rPr lang="en-US"/>
              <a:pPr>
                <a:defRPr/>
              </a:pPr>
              <a:t>9/26/2016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3A382C-8CD7-40E8-AD5F-ABBBA9702EB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FFF4BAA-8D51-4640-8583-7C6C18564E91}" type="datetimeFigureOut">
              <a:rPr lang="en-US"/>
              <a:pPr>
                <a:defRPr/>
              </a:pPr>
              <a:t>9/26/2016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D1F4540-284B-425B-8699-3990A28FF14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17F354E-9C7A-423F-BDFE-9E70AD4CAA42}" type="datetimeFigureOut">
              <a:rPr lang="en-US"/>
              <a:pPr>
                <a:defRPr/>
              </a:pPr>
              <a:t>9/26/2016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811422D-FE74-4BFB-B80A-AC5B2E13F55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EAACA9A-CA16-4003-8131-2C24CF58E326}" type="datetimeFigureOut">
              <a:rPr lang="en-US"/>
              <a:pPr>
                <a:defRPr/>
              </a:pPr>
              <a:t>9/26/2016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56E6BE3-88EF-474E-A339-8A35B65AF06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4A9E5B-1F7B-4313-9D85-247EF8B5285B}" type="datetimeFigureOut">
              <a:rPr lang="en-US"/>
              <a:pPr>
                <a:defRPr/>
              </a:pPr>
              <a:t>9/26/2016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CAF4BD8-D47D-4252-982B-C443DDE0DB1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76B37B6-3DBF-483E-BAA9-8CA0F2242E1E}" type="datetimeFigureOut">
              <a:rPr lang="en-US"/>
              <a:pPr>
                <a:defRPr/>
              </a:pPr>
              <a:t>9/26/2016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F287A7-12C4-4CFE-A11F-0D2CB0139D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E322FF-6D07-4B5E-87D6-996D98EB898F}" type="datetimeFigureOut">
              <a:rPr lang="en-US"/>
              <a:pPr>
                <a:defRPr/>
              </a:pPr>
              <a:t>9/26/2016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CD7E260-BA42-4E40-82F2-43B28F5BC09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832BB5-5C28-4476-A621-F16C3D1013D3}" type="datetimeFigureOut">
              <a:rPr lang="en-US"/>
              <a:pPr>
                <a:defRPr/>
              </a:pPr>
              <a:t>9/26/2016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7550857C-428C-4329-85F6-1ABBD49C18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0" fontAlgn="base" hangingPunct="0">
        <a:spcBef>
          <a:spcPct val="0"/>
        </a:spcBef>
        <a:spcAft>
          <a:spcPct val="0"/>
        </a:spcAft>
        <a:defRPr sz="4400">
          <a:solidFill>
            <a:schemeClr val="tx1"/>
          </a:solidFill>
          <a:latin typeface="Calibri" pitchFamily="34" charset="0"/>
        </a:defRPr>
      </a:lvl6pPr>
      <a:lvl7pPr marL="914400" algn="ctr" rtl="0" eaLnBrk="0" fontAlgn="base" hangingPunct="0">
        <a:spcBef>
          <a:spcPct val="0"/>
        </a:spcBef>
        <a:spcAft>
          <a:spcPct val="0"/>
        </a:spcAft>
        <a:defRPr sz="4400">
          <a:solidFill>
            <a:schemeClr val="tx1"/>
          </a:solidFill>
          <a:latin typeface="Calibri" pitchFamily="34" charset="0"/>
        </a:defRPr>
      </a:lvl7pPr>
      <a:lvl8pPr marL="1371600" algn="ctr" rtl="0" eaLnBrk="0" fontAlgn="base" hangingPunct="0">
        <a:spcBef>
          <a:spcPct val="0"/>
        </a:spcBef>
        <a:spcAft>
          <a:spcPct val="0"/>
        </a:spcAft>
        <a:defRPr sz="4400">
          <a:solidFill>
            <a:schemeClr val="tx1"/>
          </a:solidFill>
          <a:latin typeface="Calibri" pitchFamily="34" charset="0"/>
        </a:defRPr>
      </a:lvl8pPr>
      <a:lvl9pPr marL="1828800" algn="ctr" rtl="0" eaLnBrk="0" fontAlgn="base" hangingPunct="0">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itchFamily="34" charset="0"/>
        <a:buChar char="»"/>
        <a:defRPr sz="2000">
          <a:solidFill>
            <a:schemeClr val="tx1"/>
          </a:solidFill>
          <a:latin typeface="+mn-lt"/>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google.com/url?q=http://wordnetweb.princeton.edu/perl/webwn?s=cooperate&amp;sa=X&amp;ei=5ClzTOy0M5KhnQfGp43tDw&amp;ved=0CBMQpAMoBA&amp;usg=AFQjCNF0RHR0L9A5URr9SsPX1VlT0I7xtA"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1"/>
          <p:cNvSpPr txBox="1">
            <a:spLocks noChangeArrowheads="1"/>
          </p:cNvSpPr>
          <p:nvPr/>
        </p:nvSpPr>
        <p:spPr bwMode="auto">
          <a:xfrm>
            <a:off x="0" y="288925"/>
            <a:ext cx="9144000" cy="6340475"/>
          </a:xfrm>
          <a:prstGeom prst="rect">
            <a:avLst/>
          </a:prstGeom>
          <a:noFill/>
          <a:ln w="9525">
            <a:noFill/>
            <a:miter lim="800000"/>
            <a:headEnd/>
            <a:tailEnd/>
          </a:ln>
        </p:spPr>
        <p:txBody>
          <a:bodyPr>
            <a:spAutoFit/>
          </a:bodyPr>
          <a:lstStyle/>
          <a:p>
            <a:pPr>
              <a:lnSpc>
                <a:spcPts val="4100"/>
              </a:lnSpc>
            </a:pPr>
            <a:r>
              <a:rPr lang="en-US" sz="3000" b="1">
                <a:solidFill>
                  <a:schemeClr val="bg1"/>
                </a:solidFill>
              </a:rPr>
              <a:t>Eph. 4:17,    This I say therefore, and testify in the Lord,   that ye </a:t>
            </a:r>
            <a:r>
              <a:rPr lang="en-US" sz="3000" b="1">
                <a:solidFill>
                  <a:srgbClr val="BFFF9F"/>
                </a:solidFill>
              </a:rPr>
              <a:t>no longer walk as the Gentiles also walk</a:t>
            </a:r>
            <a:r>
              <a:rPr lang="en-US" sz="3000" b="1">
                <a:solidFill>
                  <a:schemeClr val="bg1"/>
                </a:solidFill>
              </a:rPr>
              <a:t>,   in the vanity of their mind….  20 But ye did not so </a:t>
            </a:r>
            <a:r>
              <a:rPr lang="en-US" sz="3000" b="1">
                <a:solidFill>
                  <a:srgbClr val="ABFFFF"/>
                </a:solidFill>
              </a:rPr>
              <a:t>learn Christ</a:t>
            </a:r>
            <a:r>
              <a:rPr lang="en-US" sz="3000" b="1">
                <a:solidFill>
                  <a:schemeClr val="bg1"/>
                </a:solidFill>
              </a:rPr>
              <a:t>;    21 if so be that ye </a:t>
            </a:r>
            <a:r>
              <a:rPr lang="en-US" sz="3000" b="1">
                <a:solidFill>
                  <a:srgbClr val="ABFFFF"/>
                </a:solidFill>
              </a:rPr>
              <a:t>heard him,   and were taught in him,   even as truth is in Jesus</a:t>
            </a:r>
            <a:r>
              <a:rPr lang="en-US" sz="3000" b="1">
                <a:solidFill>
                  <a:schemeClr val="bg1"/>
                </a:solidFill>
              </a:rPr>
              <a:t>:   22 </a:t>
            </a:r>
            <a:r>
              <a:rPr lang="en-US" sz="3000" b="1">
                <a:solidFill>
                  <a:srgbClr val="FFFF00"/>
                </a:solidFill>
              </a:rPr>
              <a:t>that </a:t>
            </a:r>
            <a:r>
              <a:rPr lang="en-US" sz="3000" b="1" u="sng">
                <a:solidFill>
                  <a:srgbClr val="FFFF00"/>
                </a:solidFill>
              </a:rPr>
              <a:t>ye put away</a:t>
            </a:r>
            <a:r>
              <a:rPr lang="en-US" sz="3000" b="1">
                <a:solidFill>
                  <a:schemeClr val="bg1"/>
                </a:solidFill>
              </a:rPr>
              <a:t>,   as concerning your former manner of life,   the old man,   that waxeth corrupt after the lusts of deceit;   23 and that ye be renewed in the spirit of your mind,   24 and </a:t>
            </a:r>
            <a:r>
              <a:rPr lang="en-US" sz="3000" b="1">
                <a:solidFill>
                  <a:srgbClr val="FFFF00"/>
                </a:solidFill>
              </a:rPr>
              <a:t>put on</a:t>
            </a:r>
            <a:r>
              <a:rPr lang="en-US" sz="3000" b="1">
                <a:solidFill>
                  <a:schemeClr val="bg1"/>
                </a:solidFill>
              </a:rPr>
              <a:t> the new man,   </a:t>
            </a:r>
            <a:r>
              <a:rPr lang="en-US" sz="3000" b="1">
                <a:solidFill>
                  <a:srgbClr val="BFFF9F"/>
                </a:solidFill>
              </a:rPr>
              <a:t>that </a:t>
            </a:r>
            <a:r>
              <a:rPr lang="en-US" sz="3400" b="1" u="sng">
                <a:solidFill>
                  <a:srgbClr val="FFFF00"/>
                </a:solidFill>
              </a:rPr>
              <a:t>after God</a:t>
            </a:r>
            <a:r>
              <a:rPr lang="en-US" sz="3000" b="1">
                <a:solidFill>
                  <a:srgbClr val="BFFF9F"/>
                </a:solidFill>
              </a:rPr>
              <a:t> hath been created in righteousness and holiness of truth.</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1"/>
          <p:cNvSpPr txBox="1">
            <a:spLocks noChangeArrowheads="1"/>
          </p:cNvSpPr>
          <p:nvPr/>
        </p:nvSpPr>
        <p:spPr bwMode="auto">
          <a:xfrm>
            <a:off x="228600" y="381000"/>
            <a:ext cx="8610600" cy="6061075"/>
          </a:xfrm>
          <a:prstGeom prst="rect">
            <a:avLst/>
          </a:prstGeom>
          <a:noFill/>
          <a:ln w="9525">
            <a:noFill/>
            <a:miter lim="800000"/>
            <a:headEnd/>
            <a:tailEnd/>
          </a:ln>
        </p:spPr>
        <p:txBody>
          <a:bodyPr>
            <a:spAutoFit/>
          </a:bodyPr>
          <a:lstStyle/>
          <a:p>
            <a:pPr>
              <a:lnSpc>
                <a:spcPts val="4700"/>
              </a:lnSpc>
            </a:pPr>
            <a:r>
              <a:rPr lang="en-US" sz="3200" b="1" dirty="0">
                <a:solidFill>
                  <a:schemeClr val="bg1"/>
                </a:solidFill>
              </a:rPr>
              <a:t>“Nothing  …  can be more contrary to Scripture than to undervalue divine truth, and to regard doctrines as matters pertaining merely to the speculative understanding.     Righteousness and holiness,     morality and religion,     are </a:t>
            </a:r>
            <a:r>
              <a:rPr lang="en-US" sz="3200" b="1" dirty="0">
                <a:solidFill>
                  <a:srgbClr val="FFFF00"/>
                </a:solidFill>
              </a:rPr>
              <a:t>the products of the truth</a:t>
            </a:r>
            <a:r>
              <a:rPr lang="en-US" sz="3200" b="1" dirty="0">
                <a:solidFill>
                  <a:schemeClr val="bg1"/>
                </a:solidFill>
              </a:rPr>
              <a:t>,     without which they</a:t>
            </a:r>
          </a:p>
          <a:p>
            <a:pPr>
              <a:lnSpc>
                <a:spcPts val="4700"/>
              </a:lnSpc>
            </a:pPr>
            <a:r>
              <a:rPr lang="en-US" sz="3200" b="1" dirty="0">
                <a:solidFill>
                  <a:schemeClr val="bg1"/>
                </a:solidFill>
              </a:rPr>
              <a:t>cannot exist.”    (Charles Hodge, </a:t>
            </a:r>
            <a:r>
              <a:rPr lang="en-US" sz="3200" b="1" i="1" dirty="0">
                <a:solidFill>
                  <a:schemeClr val="bg1"/>
                </a:solidFill>
              </a:rPr>
              <a:t>Commentary on the Epistle to the Ephesians,</a:t>
            </a:r>
            <a:r>
              <a:rPr lang="en-US" sz="3200" b="1" dirty="0">
                <a:solidFill>
                  <a:schemeClr val="bg1"/>
                </a:solidFill>
              </a:rPr>
              <a:t> p. 266)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
          <p:cNvSpPr txBox="1">
            <a:spLocks noChangeArrowheads="1"/>
          </p:cNvSpPr>
          <p:nvPr/>
        </p:nvSpPr>
        <p:spPr bwMode="auto">
          <a:xfrm>
            <a:off x="457200" y="746125"/>
            <a:ext cx="8229600" cy="5349875"/>
          </a:xfrm>
          <a:prstGeom prst="rect">
            <a:avLst/>
          </a:prstGeom>
          <a:noFill/>
          <a:ln w="9525">
            <a:noFill/>
            <a:miter lim="800000"/>
            <a:headEnd/>
            <a:tailEnd/>
          </a:ln>
        </p:spPr>
        <p:txBody>
          <a:bodyPr>
            <a:spAutoFit/>
          </a:bodyPr>
          <a:lstStyle/>
          <a:p>
            <a:pPr>
              <a:lnSpc>
                <a:spcPct val="120000"/>
              </a:lnSpc>
            </a:pPr>
            <a:r>
              <a:rPr lang="en-US" sz="3200" b="1">
                <a:solidFill>
                  <a:schemeClr val="bg1"/>
                </a:solidFill>
              </a:rPr>
              <a:t>John 10:27,    </a:t>
            </a:r>
            <a:r>
              <a:rPr lang="en-US" sz="3200" b="1">
                <a:solidFill>
                  <a:srgbClr val="99FF66"/>
                </a:solidFill>
              </a:rPr>
              <a:t>My sheep hear my voice</a:t>
            </a:r>
            <a:r>
              <a:rPr lang="en-US" sz="3200" b="1">
                <a:solidFill>
                  <a:schemeClr val="bg1"/>
                </a:solidFill>
              </a:rPr>
              <a:t>,   and I know them,    and </a:t>
            </a:r>
            <a:r>
              <a:rPr lang="en-US" sz="3200" b="1">
                <a:solidFill>
                  <a:srgbClr val="99FF66"/>
                </a:solidFill>
              </a:rPr>
              <a:t>they follow me</a:t>
            </a:r>
            <a:r>
              <a:rPr lang="en-US" sz="3200" b="1">
                <a:solidFill>
                  <a:schemeClr val="bg1"/>
                </a:solidFill>
              </a:rPr>
              <a:t>:</a:t>
            </a:r>
          </a:p>
          <a:p>
            <a:pPr>
              <a:lnSpc>
                <a:spcPct val="120000"/>
              </a:lnSpc>
            </a:pPr>
            <a:r>
              <a:rPr lang="en-US" sz="3200" b="1">
                <a:solidFill>
                  <a:schemeClr val="bg1"/>
                </a:solidFill>
              </a:rPr>
              <a:t> 28 and I give unto them eternal life;    and they shall never perish,    and no one shall snatch them out of my hand.    29 My Father,    who hath given them unto me,    is greater than all;    and </a:t>
            </a:r>
            <a:r>
              <a:rPr lang="en-US" sz="3200" b="1">
                <a:solidFill>
                  <a:srgbClr val="FFFF00"/>
                </a:solidFill>
              </a:rPr>
              <a:t>no one is able to snatch them out of the Father's hand</a:t>
            </a:r>
            <a:r>
              <a:rPr lang="en-US" sz="3200" b="1">
                <a:solidFill>
                  <a:schemeClr val="bg1"/>
                </a:solidFill>
              </a:rPr>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0" y="382588"/>
            <a:ext cx="9144000" cy="6094412"/>
          </a:xfrm>
          <a:prstGeom prst="rect">
            <a:avLst/>
          </a:prstGeom>
          <a:noFill/>
          <a:ln w="9525">
            <a:noFill/>
            <a:miter lim="800000"/>
            <a:headEnd/>
            <a:tailEnd/>
          </a:ln>
        </p:spPr>
        <p:txBody>
          <a:bodyPr>
            <a:spAutoFit/>
          </a:bodyPr>
          <a:lstStyle/>
          <a:p>
            <a:r>
              <a:rPr lang="en-US" sz="3000" b="1">
                <a:solidFill>
                  <a:schemeClr val="bg1"/>
                </a:solidFill>
              </a:rPr>
              <a:t>Ps. 101:7,    He that worketh deceit shall not dwell within my house:   He that speaketh falsehood shall not be established before mine eyes.</a:t>
            </a:r>
          </a:p>
          <a:p>
            <a:endParaRPr lang="en-US" sz="3000" b="1">
              <a:solidFill>
                <a:schemeClr val="bg1"/>
              </a:solidFill>
            </a:endParaRPr>
          </a:p>
          <a:p>
            <a:r>
              <a:rPr lang="en-US" sz="3000" b="1">
                <a:solidFill>
                  <a:schemeClr val="bg1"/>
                </a:solidFill>
              </a:rPr>
              <a:t>1 Cor. 15:33,    Be not deceived:   Evil companionships corrupt good morals.</a:t>
            </a:r>
          </a:p>
          <a:p>
            <a:endParaRPr lang="en-US" sz="3000" b="1">
              <a:solidFill>
                <a:schemeClr val="bg1"/>
              </a:solidFill>
            </a:endParaRPr>
          </a:p>
          <a:p>
            <a:r>
              <a:rPr lang="en-US" sz="3000" b="1">
                <a:solidFill>
                  <a:schemeClr val="bg1"/>
                </a:solidFill>
              </a:rPr>
              <a:t>Ti. 2:11,   For the grace of God hath appeared, bringing salvation to all men,    12 </a:t>
            </a:r>
            <a:r>
              <a:rPr lang="en-US" sz="3000" b="1">
                <a:solidFill>
                  <a:srgbClr val="FFFF00"/>
                </a:solidFill>
              </a:rPr>
              <a:t>instructing us</a:t>
            </a:r>
            <a:r>
              <a:rPr lang="en-US" sz="3000" b="1">
                <a:solidFill>
                  <a:schemeClr val="bg1"/>
                </a:solidFill>
              </a:rPr>
              <a:t>, to the intent that,    denying ungodliness and worldly lusts,    we should live soberly and righteously and godly in this present world.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52400" y="149225"/>
            <a:ext cx="8839200" cy="6556375"/>
          </a:xfrm>
          <a:prstGeom prst="rect">
            <a:avLst/>
          </a:prstGeom>
          <a:noFill/>
          <a:ln w="9525">
            <a:noFill/>
            <a:miter lim="800000"/>
            <a:headEnd/>
            <a:tailEnd/>
          </a:ln>
        </p:spPr>
        <p:txBody>
          <a:bodyPr>
            <a:spAutoFit/>
          </a:bodyPr>
          <a:lstStyle/>
          <a:p>
            <a:pPr algn="ctr"/>
            <a:r>
              <a:rPr lang="en-US" sz="3000" b="1" u="sng">
                <a:solidFill>
                  <a:srgbClr val="FFFF00"/>
                </a:solidFill>
              </a:rPr>
              <a:t>Christians Must Cooperate with God</a:t>
            </a:r>
            <a:br>
              <a:rPr lang="en-US" sz="3000" b="1" u="sng">
                <a:solidFill>
                  <a:srgbClr val="FFFF00"/>
                </a:solidFill>
              </a:rPr>
            </a:br>
            <a:r>
              <a:rPr lang="en-US" sz="3000" b="1" u="sng">
                <a:solidFill>
                  <a:srgbClr val="FFFF00"/>
                </a:solidFill>
              </a:rPr>
              <a:t>in Teaching Others the Gospel</a:t>
            </a:r>
          </a:p>
          <a:p>
            <a:endParaRPr lang="en-US" sz="3000" b="1">
              <a:solidFill>
                <a:schemeClr val="bg1"/>
              </a:solidFill>
            </a:endParaRPr>
          </a:p>
          <a:p>
            <a:r>
              <a:rPr lang="en-US" sz="3000" b="1">
                <a:solidFill>
                  <a:schemeClr val="bg1"/>
                </a:solidFill>
              </a:rPr>
              <a:t>2 Tim. 2:2,    And the things which thou hast heard from me among many witnesses,   the same commit thou to faithful men,   who shall be able to teach others also.</a:t>
            </a:r>
          </a:p>
          <a:p>
            <a:endParaRPr lang="en-US" sz="3000" b="1">
              <a:solidFill>
                <a:schemeClr val="bg1"/>
              </a:solidFill>
            </a:endParaRPr>
          </a:p>
          <a:p>
            <a:r>
              <a:rPr lang="en-US" sz="3000" b="1">
                <a:solidFill>
                  <a:schemeClr val="bg1"/>
                </a:solidFill>
              </a:rPr>
              <a:t>Eph. 6:4,   And,   ye fathers,   provoke not your children to wrath:   but nurture them in the chastening and admonition of the Lord.</a:t>
            </a:r>
          </a:p>
          <a:p>
            <a:endParaRPr lang="en-US" sz="3000" b="1">
              <a:solidFill>
                <a:schemeClr val="bg1"/>
              </a:solidFill>
            </a:endParaRPr>
          </a:p>
          <a:p>
            <a:r>
              <a:rPr lang="en-US" sz="3000" b="1">
                <a:solidFill>
                  <a:schemeClr val="bg1"/>
                </a:solidFill>
              </a:rPr>
              <a:t>Tit. 2:4,   That they may train the young women to love their husbands,    to love their children.</a:t>
            </a:r>
            <a:endParaRPr lang="en-US">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 calcmode="lin" valueType="num">
                                      <p:cBhvr additive="base">
                                        <p:cTn id="1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 calcmode="lin" valueType="num">
                                      <p:cBhvr additive="base">
                                        <p:cTn id="2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04800" y="1190625"/>
            <a:ext cx="8610600" cy="4524375"/>
          </a:xfrm>
          <a:prstGeom prst="rect">
            <a:avLst/>
          </a:prstGeom>
          <a:noFill/>
          <a:ln w="9525">
            <a:noFill/>
            <a:miter lim="800000"/>
            <a:headEnd/>
            <a:tailEnd/>
          </a:ln>
        </p:spPr>
        <p:txBody>
          <a:bodyPr>
            <a:spAutoFit/>
          </a:bodyPr>
          <a:lstStyle/>
          <a:p>
            <a:r>
              <a:rPr lang="en-US" sz="3600" b="1">
                <a:solidFill>
                  <a:schemeClr val="bg1"/>
                </a:solidFill>
              </a:rPr>
              <a:t>1 Pet. 1:5,   </a:t>
            </a:r>
            <a:r>
              <a:rPr lang="en-US" sz="3600" b="1">
                <a:solidFill>
                  <a:srgbClr val="FFFF00"/>
                </a:solidFill>
              </a:rPr>
              <a:t>Who by the power of God are guarded through faith </a:t>
            </a:r>
            <a:r>
              <a:rPr lang="en-US" sz="3600" b="1">
                <a:solidFill>
                  <a:schemeClr val="bg1"/>
                </a:solidFill>
              </a:rPr>
              <a:t>unto a salvation ready to be revealed in the last time.</a:t>
            </a:r>
          </a:p>
          <a:p>
            <a:endParaRPr lang="en-US" sz="3600" b="1">
              <a:solidFill>
                <a:schemeClr val="bg1"/>
              </a:solidFill>
            </a:endParaRPr>
          </a:p>
          <a:p>
            <a:r>
              <a:rPr lang="en-US" sz="3600" b="1">
                <a:solidFill>
                  <a:schemeClr val="bg1"/>
                </a:solidFill>
              </a:rPr>
              <a:t>Jude 21,    </a:t>
            </a:r>
            <a:r>
              <a:rPr lang="en-US" sz="3600" b="1">
                <a:solidFill>
                  <a:srgbClr val="FFFF00"/>
                </a:solidFill>
              </a:rPr>
              <a:t>Keep yourselves in the love of God</a:t>
            </a:r>
            <a:r>
              <a:rPr lang="en-US" sz="3600" b="1">
                <a:solidFill>
                  <a:schemeClr val="bg1"/>
                </a:solidFill>
              </a:rPr>
              <a:t>,    looking for the mercy of our Lord Jesus Christ unto eternal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533400" y="685800"/>
            <a:ext cx="8305800" cy="5221288"/>
          </a:xfrm>
          <a:prstGeom prst="rect">
            <a:avLst/>
          </a:prstGeom>
          <a:noFill/>
          <a:ln w="9525">
            <a:noFill/>
            <a:miter lim="800000"/>
            <a:headEnd/>
            <a:tailEnd/>
          </a:ln>
        </p:spPr>
        <p:txBody>
          <a:bodyPr>
            <a:spAutoFit/>
          </a:bodyPr>
          <a:lstStyle/>
          <a:p>
            <a:pPr>
              <a:lnSpc>
                <a:spcPts val="5000"/>
              </a:lnSpc>
            </a:pPr>
            <a:r>
              <a:rPr lang="en-US" sz="3200" b="1">
                <a:solidFill>
                  <a:schemeClr val="bg1"/>
                </a:solidFill>
              </a:rPr>
              <a:t>Phil. 2:12,    So then,   my beloved,    even as ye have always </a:t>
            </a:r>
            <a:r>
              <a:rPr lang="en-US" sz="3200" b="1">
                <a:solidFill>
                  <a:srgbClr val="99FF66"/>
                </a:solidFill>
              </a:rPr>
              <a:t>obeyed</a:t>
            </a:r>
            <a:r>
              <a:rPr lang="en-US" sz="3200" b="1">
                <a:solidFill>
                  <a:schemeClr val="bg1"/>
                </a:solidFill>
              </a:rPr>
              <a:t>,    not as in my presence only,    but now much more in my absence,    </a:t>
            </a:r>
            <a:r>
              <a:rPr lang="en-US" sz="3200" b="1">
                <a:solidFill>
                  <a:srgbClr val="ABFFFF"/>
                </a:solidFill>
              </a:rPr>
              <a:t>work out your own salvation </a:t>
            </a:r>
            <a:r>
              <a:rPr lang="en-US" sz="3200" b="1">
                <a:solidFill>
                  <a:schemeClr val="bg1"/>
                </a:solidFill>
              </a:rPr>
              <a:t>with fear and trembling;</a:t>
            </a:r>
          </a:p>
          <a:p>
            <a:pPr>
              <a:lnSpc>
                <a:spcPts val="5000"/>
              </a:lnSpc>
            </a:pPr>
            <a:r>
              <a:rPr lang="en-US" sz="3200" b="1">
                <a:solidFill>
                  <a:schemeClr val="bg1"/>
                </a:solidFill>
              </a:rPr>
              <a:t>13 </a:t>
            </a:r>
            <a:r>
              <a:rPr lang="en-US" sz="3200" b="1">
                <a:solidFill>
                  <a:srgbClr val="FFFF00"/>
                </a:solidFill>
              </a:rPr>
              <a:t>for it is God who worketh in you </a:t>
            </a:r>
            <a:r>
              <a:rPr lang="en-US" sz="3200" b="1">
                <a:solidFill>
                  <a:schemeClr val="bg1"/>
                </a:solidFill>
              </a:rPr>
              <a:t>both to will and to work,     for his good pleasure.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1"/>
          <p:cNvSpPr txBox="1">
            <a:spLocks noChangeArrowheads="1"/>
          </p:cNvSpPr>
          <p:nvPr/>
        </p:nvSpPr>
        <p:spPr bwMode="auto">
          <a:xfrm>
            <a:off x="0" y="0"/>
            <a:ext cx="9144000" cy="1463675"/>
          </a:xfrm>
          <a:prstGeom prst="rect">
            <a:avLst/>
          </a:prstGeom>
          <a:noFill/>
          <a:ln w="9525">
            <a:noFill/>
            <a:miter lim="800000"/>
            <a:headEnd/>
            <a:tailEnd/>
          </a:ln>
        </p:spPr>
        <p:txBody>
          <a:bodyPr>
            <a:spAutoFit/>
          </a:bodyPr>
          <a:lstStyle/>
          <a:p>
            <a:pPr algn="ctr"/>
            <a:r>
              <a:rPr lang="en-US" sz="3000" b="1">
                <a:solidFill>
                  <a:schemeClr val="bg1"/>
                </a:solidFill>
              </a:rPr>
              <a:t>COOPERATING WITH GOD BRINGS US</a:t>
            </a:r>
            <a:br>
              <a:rPr lang="en-US" sz="3000" b="1">
                <a:solidFill>
                  <a:schemeClr val="bg1"/>
                </a:solidFill>
              </a:rPr>
            </a:br>
            <a:r>
              <a:rPr lang="en-US" sz="3000" b="1">
                <a:solidFill>
                  <a:schemeClr val="bg1"/>
                </a:solidFill>
              </a:rPr>
              <a:t>INTO FELLOWSHIP WITH OTHERS </a:t>
            </a:r>
            <a:br>
              <a:rPr lang="en-US" sz="3000" b="1">
                <a:solidFill>
                  <a:schemeClr val="bg1"/>
                </a:solidFill>
              </a:rPr>
            </a:br>
            <a:r>
              <a:rPr lang="en-US" sz="3000" b="1">
                <a:solidFill>
                  <a:schemeClr val="bg1"/>
                </a:solidFill>
              </a:rPr>
              <a:t>WHO ARE SO INVOLVED</a:t>
            </a:r>
            <a:endParaRPr lang="en-US" sz="3000">
              <a:solidFill>
                <a:schemeClr val="bg1"/>
              </a:solidFill>
            </a:endParaRPr>
          </a:p>
        </p:txBody>
      </p:sp>
      <p:sp>
        <p:nvSpPr>
          <p:cNvPr id="3" name="TextBox 2"/>
          <p:cNvSpPr txBox="1">
            <a:spLocks noChangeArrowheads="1"/>
          </p:cNvSpPr>
          <p:nvPr/>
        </p:nvSpPr>
        <p:spPr bwMode="auto">
          <a:xfrm>
            <a:off x="304800" y="1660525"/>
            <a:ext cx="8534400" cy="4246563"/>
          </a:xfrm>
          <a:prstGeom prst="rect">
            <a:avLst/>
          </a:prstGeom>
          <a:noFill/>
          <a:ln w="9525">
            <a:noFill/>
            <a:miter lim="800000"/>
            <a:headEnd/>
            <a:tailEnd/>
          </a:ln>
        </p:spPr>
        <p:txBody>
          <a:bodyPr>
            <a:spAutoFit/>
          </a:bodyPr>
          <a:lstStyle/>
          <a:p>
            <a:r>
              <a:rPr lang="en-US" sz="3000" b="1" u="sng">
                <a:solidFill>
                  <a:srgbClr val="ABFFFF"/>
                </a:solidFill>
              </a:rPr>
              <a:t>Independent cooperation (1 Cor. 3:5-9)</a:t>
            </a:r>
          </a:p>
          <a:p>
            <a:endParaRPr lang="en-US" sz="3000" b="1">
              <a:solidFill>
                <a:srgbClr val="FFFF00"/>
              </a:solidFill>
            </a:endParaRPr>
          </a:p>
          <a:p>
            <a:pPr>
              <a:buClr>
                <a:srgbClr val="BFFF9F"/>
              </a:buClr>
              <a:buFont typeface="Wingdings" pitchFamily="2" charset="2"/>
              <a:buChar char="Ø"/>
            </a:pPr>
            <a:r>
              <a:rPr lang="en-US" sz="3000" b="1">
                <a:solidFill>
                  <a:srgbClr val="FFFF00"/>
                </a:solidFill>
              </a:rPr>
              <a:t> Paul “planted” at Corinth (Acts 18:1-18)</a:t>
            </a:r>
          </a:p>
          <a:p>
            <a:pPr>
              <a:buClr>
                <a:srgbClr val="BFFF9F"/>
              </a:buClr>
              <a:buFont typeface="Wingdings" pitchFamily="2" charset="2"/>
              <a:buChar char="Ø"/>
            </a:pPr>
            <a:endParaRPr lang="en-US" sz="3000" b="1">
              <a:solidFill>
                <a:srgbClr val="FFFF00"/>
              </a:solidFill>
            </a:endParaRPr>
          </a:p>
          <a:p>
            <a:pPr>
              <a:buClr>
                <a:srgbClr val="BFFF9F"/>
              </a:buClr>
              <a:buFont typeface="Wingdings" pitchFamily="2" charset="2"/>
              <a:buChar char="Ø"/>
            </a:pPr>
            <a:r>
              <a:rPr lang="en-US" sz="3000" b="1">
                <a:solidFill>
                  <a:srgbClr val="FFFF00"/>
                </a:solidFill>
              </a:rPr>
              <a:t> Apollos later “watered” at Corinth (Acts 18:27-19:1)</a:t>
            </a:r>
          </a:p>
          <a:p>
            <a:pPr>
              <a:buClr>
                <a:srgbClr val="BFFF9F"/>
              </a:buClr>
              <a:buFont typeface="Wingdings" pitchFamily="2" charset="2"/>
              <a:buChar char="Ø"/>
            </a:pPr>
            <a:endParaRPr lang="en-US" sz="3000" b="1">
              <a:solidFill>
                <a:srgbClr val="FFFF00"/>
              </a:solidFill>
            </a:endParaRPr>
          </a:p>
          <a:p>
            <a:pPr>
              <a:buClr>
                <a:srgbClr val="BFFF9F"/>
              </a:buClr>
              <a:buFont typeface="Wingdings" pitchFamily="2" charset="2"/>
              <a:buChar char="Ø"/>
            </a:pPr>
            <a:r>
              <a:rPr lang="en-US" sz="3000" b="1">
                <a:solidFill>
                  <a:srgbClr val="FFFF00"/>
                </a:solidFill>
              </a:rPr>
              <a:t> Still later, while Apollos was at Corinth,   Paul preached at Ephesus (Acts 19:1-20:1)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p:cNvSpPr txBox="1">
            <a:spLocks noChangeArrowheads="1"/>
          </p:cNvSpPr>
          <p:nvPr/>
        </p:nvSpPr>
        <p:spPr bwMode="auto">
          <a:xfrm>
            <a:off x="304800" y="76200"/>
            <a:ext cx="8534400" cy="6786563"/>
          </a:xfrm>
          <a:prstGeom prst="rect">
            <a:avLst/>
          </a:prstGeom>
          <a:noFill/>
          <a:ln w="9525">
            <a:noFill/>
            <a:miter lim="800000"/>
            <a:headEnd/>
            <a:tailEnd/>
          </a:ln>
        </p:spPr>
        <p:txBody>
          <a:bodyPr>
            <a:spAutoFit/>
          </a:bodyPr>
          <a:lstStyle/>
          <a:p>
            <a:r>
              <a:rPr lang="en-US" sz="3000" b="1" u="sng">
                <a:solidFill>
                  <a:srgbClr val="ABFFFF"/>
                </a:solidFill>
              </a:rPr>
              <a:t>Independent cooperation</a:t>
            </a:r>
          </a:p>
          <a:p>
            <a:endParaRPr lang="en-US" sz="3000" b="1" u="sng">
              <a:solidFill>
                <a:srgbClr val="ABFFFF"/>
              </a:solidFill>
            </a:endParaRPr>
          </a:p>
          <a:p>
            <a:pPr>
              <a:lnSpc>
                <a:spcPts val="4500"/>
              </a:lnSpc>
            </a:pPr>
            <a:r>
              <a:rPr lang="en-US" sz="3000" b="1">
                <a:solidFill>
                  <a:schemeClr val="bg1"/>
                </a:solidFill>
              </a:rPr>
              <a:t>Gal. 2:7,   But contrariwise,    when they saw that I had been intrusted with the gospel of the uncircumcision,    even as Peter with the gospel of the circumcision…  9 and when they perceived the grace that was given unto me,    James and Cephas and John,    they who were reputed to be pillars,    gave to me and Barnabas the right hands of </a:t>
            </a:r>
            <a:r>
              <a:rPr lang="en-US" sz="3000" b="1">
                <a:solidFill>
                  <a:srgbClr val="FFFF00"/>
                </a:solidFill>
              </a:rPr>
              <a:t>fellowship</a:t>
            </a:r>
            <a:r>
              <a:rPr lang="en-US" sz="3000" b="1">
                <a:solidFill>
                  <a:schemeClr val="bg1"/>
                </a:solidFill>
              </a:rPr>
              <a:t>,    that we should go unto the Gentiles,   and they unto the circumcision.</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2"/>
          <p:cNvSpPr txBox="1">
            <a:spLocks noChangeArrowheads="1"/>
          </p:cNvSpPr>
          <p:nvPr/>
        </p:nvSpPr>
        <p:spPr bwMode="auto">
          <a:xfrm>
            <a:off x="304800" y="762000"/>
            <a:ext cx="8534400" cy="1592263"/>
          </a:xfrm>
          <a:prstGeom prst="rect">
            <a:avLst/>
          </a:prstGeom>
          <a:noFill/>
          <a:ln w="9525">
            <a:noFill/>
            <a:miter lim="800000"/>
            <a:headEnd/>
            <a:tailEnd/>
          </a:ln>
        </p:spPr>
        <p:txBody>
          <a:bodyPr>
            <a:spAutoFit/>
          </a:bodyPr>
          <a:lstStyle/>
          <a:p>
            <a:r>
              <a:rPr lang="en-US" sz="3000" b="1" u="sng">
                <a:solidFill>
                  <a:srgbClr val="ABFFFF"/>
                </a:solidFill>
              </a:rPr>
              <a:t>Independent cooperation  (Gal. 2:7-9)</a:t>
            </a:r>
          </a:p>
          <a:p>
            <a:endParaRPr lang="en-US" sz="3000" b="1" u="sng">
              <a:solidFill>
                <a:srgbClr val="ABFFFF"/>
              </a:solidFill>
            </a:endParaRPr>
          </a:p>
          <a:p>
            <a:pPr algn="ctr">
              <a:lnSpc>
                <a:spcPts val="4500"/>
              </a:lnSpc>
            </a:pPr>
            <a:r>
              <a:rPr lang="en-US" sz="8000" b="1">
                <a:solidFill>
                  <a:srgbClr val="FFFF00"/>
                </a:solidFill>
              </a:rPr>
              <a:t>“</a:t>
            </a:r>
            <a:r>
              <a:rPr lang="en-US" sz="8000" b="1" u="sng">
                <a:solidFill>
                  <a:srgbClr val="FFFF00"/>
                </a:solidFill>
              </a:rPr>
              <a:t>Fellowship</a:t>
            </a:r>
            <a:r>
              <a:rPr lang="en-US" sz="8000" b="1">
                <a:solidFill>
                  <a:srgbClr val="FFFF00"/>
                </a:solidFill>
              </a:rPr>
              <a:t>”</a:t>
            </a:r>
            <a:endParaRPr lang="en-US" sz="8000" b="1" u="sng">
              <a:solidFill>
                <a:schemeClr val="bg1"/>
              </a:solidFill>
            </a:endParaRPr>
          </a:p>
        </p:txBody>
      </p:sp>
      <p:sp>
        <p:nvSpPr>
          <p:cNvPr id="19459" name="TextBox 3"/>
          <p:cNvSpPr txBox="1">
            <a:spLocks noChangeArrowheads="1"/>
          </p:cNvSpPr>
          <p:nvPr/>
        </p:nvSpPr>
        <p:spPr bwMode="auto">
          <a:xfrm>
            <a:off x="304800" y="4953000"/>
            <a:ext cx="4191000" cy="1077913"/>
          </a:xfrm>
          <a:prstGeom prst="rect">
            <a:avLst/>
          </a:prstGeom>
          <a:noFill/>
          <a:ln w="57150">
            <a:solidFill>
              <a:schemeClr val="bg1"/>
            </a:solidFill>
            <a:miter lim="800000"/>
            <a:headEnd/>
            <a:tailEnd/>
          </a:ln>
        </p:spPr>
        <p:txBody>
          <a:bodyPr>
            <a:spAutoFit/>
          </a:bodyPr>
          <a:lstStyle/>
          <a:p>
            <a:pPr algn="ctr"/>
            <a:r>
              <a:rPr lang="en-US" sz="3200" b="1">
                <a:solidFill>
                  <a:schemeClr val="bg1"/>
                </a:solidFill>
              </a:rPr>
              <a:t> “That we should go unto the Gentiles”</a:t>
            </a:r>
            <a:endParaRPr lang="en-US" sz="3200"/>
          </a:p>
        </p:txBody>
      </p:sp>
      <p:sp>
        <p:nvSpPr>
          <p:cNvPr id="19460" name="TextBox 4"/>
          <p:cNvSpPr txBox="1">
            <a:spLocks noChangeArrowheads="1"/>
          </p:cNvSpPr>
          <p:nvPr/>
        </p:nvSpPr>
        <p:spPr bwMode="auto">
          <a:xfrm>
            <a:off x="4724400" y="4953000"/>
            <a:ext cx="3886200" cy="1077913"/>
          </a:xfrm>
          <a:prstGeom prst="rect">
            <a:avLst/>
          </a:prstGeom>
          <a:noFill/>
          <a:ln w="57150">
            <a:solidFill>
              <a:schemeClr val="bg1"/>
            </a:solidFill>
            <a:miter lim="800000"/>
            <a:headEnd/>
            <a:tailEnd/>
          </a:ln>
        </p:spPr>
        <p:txBody>
          <a:bodyPr>
            <a:spAutoFit/>
          </a:bodyPr>
          <a:lstStyle/>
          <a:p>
            <a:pPr algn="ctr"/>
            <a:r>
              <a:rPr lang="en-US" sz="3200" b="1">
                <a:solidFill>
                  <a:schemeClr val="bg1"/>
                </a:solidFill>
              </a:rPr>
              <a:t>“And they unto the circumcision.”</a:t>
            </a:r>
            <a:endParaRPr lang="en-US" sz="3200"/>
          </a:p>
        </p:txBody>
      </p:sp>
      <p:sp>
        <p:nvSpPr>
          <p:cNvPr id="6" name="Down Arrow 5"/>
          <p:cNvSpPr/>
          <p:nvPr/>
        </p:nvSpPr>
        <p:spPr>
          <a:xfrm>
            <a:off x="1981200" y="2438400"/>
            <a:ext cx="1066800" cy="2286000"/>
          </a:xfrm>
          <a:prstGeom prst="downArrow">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Down Arrow 6"/>
          <p:cNvSpPr/>
          <p:nvPr/>
        </p:nvSpPr>
        <p:spPr>
          <a:xfrm>
            <a:off x="6096000" y="2438400"/>
            <a:ext cx="1066800" cy="2286000"/>
          </a:xfrm>
          <a:prstGeom prst="downArrow">
            <a:avLst/>
          </a:prstGeom>
          <a:solidFill>
            <a:srgbClr val="99FF6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685800" y="2130425"/>
            <a:ext cx="7772400" cy="1470025"/>
          </a:xfrm>
        </p:spPr>
        <p:txBody>
          <a:bodyPr/>
          <a:lstStyle/>
          <a:p>
            <a:pPr eaLnBrk="1" hangingPunct="1"/>
            <a:endParaRPr lang="en-US" smtClean="0"/>
          </a:p>
        </p:txBody>
      </p:sp>
      <p:sp>
        <p:nvSpPr>
          <p:cNvPr id="3" name="Subtitle 2"/>
          <p:cNvSpPr>
            <a:spLocks noGrp="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en-US" kern="1200">
              <a:solidFill>
                <a:schemeClr val="tx1">
                  <a:tint val="75000"/>
                </a:schemeClr>
              </a:solidFill>
            </a:endParaRPr>
          </a:p>
        </p:txBody>
      </p:sp>
      <p:pic>
        <p:nvPicPr>
          <p:cNvPr id="2052" name="Picture 2" descr="http://www.undertheiceberg.com/wp-content/uploads/2006/09/compromise-donkey.gif"/>
          <p:cNvPicPr>
            <a:picLocks noChangeAspect="1" noChangeArrowheads="1"/>
          </p:cNvPicPr>
          <p:nvPr/>
        </p:nvPicPr>
        <p:blipFill>
          <a:blip r:embed="rId2" cstate="print"/>
          <a:srcRect/>
          <a:stretch>
            <a:fillRect/>
          </a:stretch>
        </p:blipFill>
        <p:spPr bwMode="auto">
          <a:xfrm>
            <a:off x="1514475" y="-68263"/>
            <a:ext cx="6115050" cy="7032626"/>
          </a:xfrm>
          <a:prstGeom prst="rect">
            <a:avLst/>
          </a:prstGeom>
          <a:blipFill dpi="0" rotWithShape="1">
            <a:blip r:embed="rId3" cstate="print"/>
            <a:srcRect/>
            <a:tile tx="0" ty="0" sx="100000" sy="100000" flip="none" algn="tl"/>
          </a:blipFill>
          <a:ln w="9525">
            <a:noFill/>
            <a:miter lim="800000"/>
            <a:headEnd/>
            <a:tailEnd/>
          </a:ln>
        </p:spPr>
      </p:pic>
      <p:sp>
        <p:nvSpPr>
          <p:cNvPr id="5" name="TextBox 4"/>
          <p:cNvSpPr txBox="1">
            <a:spLocks noChangeArrowheads="1"/>
          </p:cNvSpPr>
          <p:nvPr/>
        </p:nvSpPr>
        <p:spPr bwMode="auto">
          <a:xfrm>
            <a:off x="381000" y="2744788"/>
            <a:ext cx="8534400" cy="1446212"/>
          </a:xfrm>
          <a:prstGeom prst="rect">
            <a:avLst/>
          </a:prstGeom>
          <a:solidFill>
            <a:schemeClr val="tx1"/>
          </a:solidFill>
          <a:ln w="9525">
            <a:noFill/>
            <a:miter lim="800000"/>
            <a:headEnd/>
            <a:tailEnd/>
          </a:ln>
        </p:spPr>
        <p:txBody>
          <a:bodyPr>
            <a:spAutoFit/>
          </a:bodyPr>
          <a:lstStyle/>
          <a:p>
            <a:pPr algn="ctr"/>
            <a:r>
              <a:rPr lang="en-US" sz="8800" b="1">
                <a:solidFill>
                  <a:schemeClr val="bg1"/>
                </a:solidFill>
              </a:rPr>
              <a:t>COOPERATION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fade">
                                      <p:cBhvr>
                                        <p:cTn id="7" dur="2000"/>
                                        <p:tgtEl>
                                          <p:spTgt spid="5">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0" end="0"/>
                                            </p:txEl>
                                          </p:spTgt>
                                        </p:tgtEl>
                                        <p:attrNameLst>
                                          <p:attrName>style.visibility</p:attrName>
                                        </p:attrNameLst>
                                      </p:cBhvr>
                                      <p:to>
                                        <p:strVal val="visible"/>
                                      </p:to>
                                    </p:set>
                                    <p:animEffect transition="in" filter="fade">
                                      <p:cBhvr>
                                        <p:cTn id="10"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3" name="AutoShape 91"/>
          <p:cNvSpPr>
            <a:spLocks noChangeArrowheads="1"/>
          </p:cNvSpPr>
          <p:nvPr/>
        </p:nvSpPr>
        <p:spPr bwMode="auto">
          <a:xfrm>
            <a:off x="5257800" y="3579813"/>
            <a:ext cx="457200" cy="1560512"/>
          </a:xfrm>
          <a:prstGeom prst="downArrow">
            <a:avLst>
              <a:gd name="adj1" fmla="val 50000"/>
              <a:gd name="adj2" fmla="val 41667"/>
            </a:avLst>
          </a:prstGeom>
          <a:solidFill>
            <a:srgbClr val="ABFFFF"/>
          </a:solidFill>
          <a:ln w="9525">
            <a:solidFill>
              <a:srgbClr val="FFFF00"/>
            </a:solidFill>
            <a:miter lim="800000"/>
            <a:headEnd/>
            <a:tailEnd/>
          </a:ln>
          <a:effectLst>
            <a:outerShdw dist="35921" dir="2700000" algn="ctr" rotWithShape="0">
              <a:schemeClr val="tx1"/>
            </a:outerShdw>
          </a:effectLst>
        </p:spPr>
        <p:txBody>
          <a:bodyPr wrap="none" anchor="ctr"/>
          <a:lstStyle/>
          <a:p>
            <a:pPr>
              <a:defRPr/>
            </a:pPr>
            <a:endParaRPr lang="en-US">
              <a:solidFill>
                <a:schemeClr val="bg1"/>
              </a:solidFill>
              <a:latin typeface="Arial" charset="0"/>
              <a:cs typeface="Arial" charset="0"/>
            </a:endParaRPr>
          </a:p>
        </p:txBody>
      </p:sp>
      <p:sp>
        <p:nvSpPr>
          <p:cNvPr id="3170" name="AutoShape 98"/>
          <p:cNvSpPr>
            <a:spLocks noChangeArrowheads="1"/>
          </p:cNvSpPr>
          <p:nvPr/>
        </p:nvSpPr>
        <p:spPr bwMode="auto">
          <a:xfrm>
            <a:off x="7467600" y="2513013"/>
            <a:ext cx="457200" cy="2668587"/>
          </a:xfrm>
          <a:prstGeom prst="downArrow">
            <a:avLst>
              <a:gd name="adj1" fmla="val 50000"/>
              <a:gd name="adj2" fmla="val 79080"/>
            </a:avLst>
          </a:prstGeom>
          <a:solidFill>
            <a:srgbClr val="ABFFFF"/>
          </a:solidFill>
          <a:ln w="9525">
            <a:solidFill>
              <a:srgbClr val="FFFF00"/>
            </a:solidFill>
            <a:miter lim="800000"/>
            <a:headEnd/>
            <a:tailEnd/>
          </a:ln>
          <a:effectLst>
            <a:outerShdw dist="35921" dir="2700000" algn="ctr" rotWithShape="0">
              <a:schemeClr val="tx1"/>
            </a:outerShdw>
          </a:effectLst>
        </p:spPr>
        <p:txBody>
          <a:bodyPr wrap="none" anchor="ctr"/>
          <a:lstStyle/>
          <a:p>
            <a:pPr>
              <a:defRPr/>
            </a:pPr>
            <a:endParaRPr lang="en-US">
              <a:solidFill>
                <a:schemeClr val="bg1"/>
              </a:solidFill>
              <a:latin typeface="Arial" charset="0"/>
              <a:cs typeface="Arial" charset="0"/>
            </a:endParaRPr>
          </a:p>
        </p:txBody>
      </p:sp>
      <p:sp>
        <p:nvSpPr>
          <p:cNvPr id="3171" name="Text Box 99"/>
          <p:cNvSpPr txBox="1">
            <a:spLocks noChangeArrowheads="1"/>
          </p:cNvSpPr>
          <p:nvPr/>
        </p:nvSpPr>
        <p:spPr bwMode="auto">
          <a:xfrm>
            <a:off x="457200" y="5486400"/>
            <a:ext cx="8153400" cy="1200150"/>
          </a:xfrm>
          <a:prstGeom prst="rect">
            <a:avLst/>
          </a:prstGeom>
          <a:noFill/>
          <a:ln w="38100">
            <a:solidFill>
              <a:srgbClr val="BFFF9F"/>
            </a:solidFill>
            <a:miter lim="800000"/>
            <a:headEnd/>
            <a:tailEnd/>
          </a:ln>
          <a:effectLst>
            <a:outerShdw dist="35921" dir="2700000" algn="ctr" rotWithShape="0">
              <a:schemeClr val="tx1"/>
            </a:outerShdw>
          </a:effectLst>
        </p:spPr>
        <p:txBody>
          <a:bodyPr>
            <a:spAutoFit/>
          </a:bodyPr>
          <a:lstStyle/>
          <a:p>
            <a:pPr algn="ctr">
              <a:spcBef>
                <a:spcPts val="0"/>
              </a:spcBef>
              <a:defRPr/>
            </a:pPr>
            <a:r>
              <a:rPr lang="en-US" sz="3600" b="1" dirty="0">
                <a:solidFill>
                  <a:schemeClr val="bg1"/>
                </a:solidFill>
              </a:rPr>
              <a:t> </a:t>
            </a:r>
            <a:r>
              <a:rPr lang="en-US" sz="3600" b="1" dirty="0">
                <a:solidFill>
                  <a:srgbClr val="FFFF00"/>
                </a:solidFill>
              </a:rPr>
              <a:t>P R E A C H  C H R I S T,</a:t>
            </a:r>
            <a:br>
              <a:rPr lang="en-US" sz="3600" b="1" dirty="0">
                <a:solidFill>
                  <a:srgbClr val="FFFF00"/>
                </a:solidFill>
              </a:rPr>
            </a:br>
            <a:r>
              <a:rPr lang="en-US" sz="3600" b="1" dirty="0">
                <a:solidFill>
                  <a:srgbClr val="FFFF00"/>
                </a:solidFill>
              </a:rPr>
              <a:t> HELP NEEDY SAINTS</a:t>
            </a:r>
            <a:endParaRPr lang="en-US" b="1" dirty="0">
              <a:solidFill>
                <a:srgbClr val="FFFF00"/>
              </a:solidFill>
            </a:endParaRPr>
          </a:p>
        </p:txBody>
      </p:sp>
      <p:sp>
        <p:nvSpPr>
          <p:cNvPr id="3172" name="Text Box 100"/>
          <p:cNvSpPr txBox="1">
            <a:spLocks noChangeArrowheads="1"/>
          </p:cNvSpPr>
          <p:nvPr/>
        </p:nvSpPr>
        <p:spPr bwMode="auto">
          <a:xfrm>
            <a:off x="457200" y="787400"/>
            <a:ext cx="8153400" cy="584200"/>
          </a:xfrm>
          <a:prstGeom prst="rect">
            <a:avLst/>
          </a:prstGeom>
          <a:noFill/>
          <a:ln w="38100">
            <a:solidFill>
              <a:srgbClr val="FFFF00"/>
            </a:solidFill>
            <a:miter lim="800000"/>
            <a:headEnd/>
            <a:tailEnd/>
          </a:ln>
          <a:effectLst>
            <a:outerShdw dist="35921" dir="2700000" algn="ctr" rotWithShape="0">
              <a:schemeClr val="tx1"/>
            </a:outerShdw>
          </a:effectLst>
        </p:spPr>
        <p:txBody>
          <a:bodyPr>
            <a:spAutoFit/>
          </a:bodyPr>
          <a:lstStyle/>
          <a:p>
            <a:pPr algn="ctr">
              <a:spcBef>
                <a:spcPct val="50000"/>
              </a:spcBef>
              <a:defRPr/>
            </a:pPr>
            <a:r>
              <a:rPr lang="en-US" sz="3200" b="1" u="sng" dirty="0">
                <a:solidFill>
                  <a:schemeClr val="bg1"/>
                </a:solidFill>
                <a:latin typeface="Arial" charset="0"/>
                <a:cs typeface="Arial" charset="0"/>
              </a:rPr>
              <a:t>SCRIPTURAL CHURCH COOPERATION</a:t>
            </a:r>
            <a:endParaRPr lang="en-US" u="sng" dirty="0">
              <a:solidFill>
                <a:schemeClr val="bg1"/>
              </a:solidFill>
              <a:latin typeface="Arial" charset="0"/>
              <a:cs typeface="Arial" charset="0"/>
            </a:endParaRPr>
          </a:p>
        </p:txBody>
      </p:sp>
      <p:sp>
        <p:nvSpPr>
          <p:cNvPr id="20486" name="TextBox 100"/>
          <p:cNvSpPr txBox="1">
            <a:spLocks noChangeArrowheads="1"/>
          </p:cNvSpPr>
          <p:nvPr/>
        </p:nvSpPr>
        <p:spPr bwMode="auto">
          <a:xfrm>
            <a:off x="6324600" y="1524000"/>
            <a:ext cx="2743200" cy="769938"/>
          </a:xfrm>
          <a:prstGeom prst="rect">
            <a:avLst/>
          </a:prstGeom>
          <a:noFill/>
          <a:ln w="9525">
            <a:noFill/>
            <a:miter lim="800000"/>
            <a:headEnd/>
            <a:tailEnd/>
          </a:ln>
        </p:spPr>
        <p:txBody>
          <a:bodyPr>
            <a:spAutoFit/>
          </a:bodyPr>
          <a:lstStyle/>
          <a:p>
            <a:pPr algn="ctr"/>
            <a:r>
              <a:rPr lang="en-US" sz="4400" b="1">
                <a:solidFill>
                  <a:srgbClr val="99FF66"/>
                </a:solidFill>
              </a:rPr>
              <a:t>CHURCH</a:t>
            </a:r>
          </a:p>
        </p:txBody>
      </p:sp>
      <p:sp>
        <p:nvSpPr>
          <p:cNvPr id="20487" name="TextBox 101"/>
          <p:cNvSpPr txBox="1">
            <a:spLocks noChangeArrowheads="1"/>
          </p:cNvSpPr>
          <p:nvPr/>
        </p:nvSpPr>
        <p:spPr bwMode="auto">
          <a:xfrm>
            <a:off x="1981200" y="1524000"/>
            <a:ext cx="2743200" cy="769938"/>
          </a:xfrm>
          <a:prstGeom prst="rect">
            <a:avLst/>
          </a:prstGeom>
          <a:noFill/>
          <a:ln w="9525">
            <a:noFill/>
            <a:miter lim="800000"/>
            <a:headEnd/>
            <a:tailEnd/>
          </a:ln>
        </p:spPr>
        <p:txBody>
          <a:bodyPr>
            <a:spAutoFit/>
          </a:bodyPr>
          <a:lstStyle/>
          <a:p>
            <a:pPr algn="ctr"/>
            <a:r>
              <a:rPr lang="en-US" sz="4400" b="1">
                <a:solidFill>
                  <a:srgbClr val="99FF66"/>
                </a:solidFill>
              </a:rPr>
              <a:t>CHURCH</a:t>
            </a:r>
          </a:p>
        </p:txBody>
      </p:sp>
      <p:sp>
        <p:nvSpPr>
          <p:cNvPr id="103" name="AutoShape 98"/>
          <p:cNvSpPr>
            <a:spLocks noChangeArrowheads="1"/>
          </p:cNvSpPr>
          <p:nvPr/>
        </p:nvSpPr>
        <p:spPr bwMode="auto">
          <a:xfrm>
            <a:off x="3124200" y="2513013"/>
            <a:ext cx="457200" cy="2668587"/>
          </a:xfrm>
          <a:prstGeom prst="downArrow">
            <a:avLst>
              <a:gd name="adj1" fmla="val 50000"/>
              <a:gd name="adj2" fmla="val 79080"/>
            </a:avLst>
          </a:prstGeom>
          <a:solidFill>
            <a:srgbClr val="ABFFFF"/>
          </a:solidFill>
          <a:ln w="9525">
            <a:solidFill>
              <a:srgbClr val="FFFF00"/>
            </a:solidFill>
            <a:miter lim="800000"/>
            <a:headEnd/>
            <a:tailEnd/>
          </a:ln>
          <a:effectLst>
            <a:outerShdw dist="35921" dir="2700000" algn="ctr" rotWithShape="0">
              <a:schemeClr val="tx1"/>
            </a:outerShdw>
          </a:effectLst>
        </p:spPr>
        <p:txBody>
          <a:bodyPr wrap="none" anchor="ctr"/>
          <a:lstStyle/>
          <a:p>
            <a:pPr>
              <a:defRPr/>
            </a:pPr>
            <a:endParaRPr lang="en-US">
              <a:solidFill>
                <a:schemeClr val="bg1"/>
              </a:solidFill>
              <a:latin typeface="Arial" charset="0"/>
              <a:cs typeface="Arial" charset="0"/>
            </a:endParaRPr>
          </a:p>
        </p:txBody>
      </p:sp>
      <p:sp>
        <p:nvSpPr>
          <p:cNvPr id="20489" name="TextBox 104"/>
          <p:cNvSpPr txBox="1">
            <a:spLocks noChangeArrowheads="1"/>
          </p:cNvSpPr>
          <p:nvPr/>
        </p:nvSpPr>
        <p:spPr bwMode="auto">
          <a:xfrm>
            <a:off x="4114800" y="2582863"/>
            <a:ext cx="2743200" cy="769937"/>
          </a:xfrm>
          <a:prstGeom prst="rect">
            <a:avLst/>
          </a:prstGeom>
          <a:noFill/>
          <a:ln w="9525">
            <a:noFill/>
            <a:miter lim="800000"/>
            <a:headEnd/>
            <a:tailEnd/>
          </a:ln>
        </p:spPr>
        <p:txBody>
          <a:bodyPr>
            <a:spAutoFit/>
          </a:bodyPr>
          <a:lstStyle/>
          <a:p>
            <a:pPr algn="ctr"/>
            <a:r>
              <a:rPr lang="en-US" sz="4400" b="1">
                <a:solidFill>
                  <a:srgbClr val="99FF66"/>
                </a:solidFill>
              </a:rPr>
              <a:t>CHURCH</a:t>
            </a:r>
          </a:p>
        </p:txBody>
      </p:sp>
      <p:sp>
        <p:nvSpPr>
          <p:cNvPr id="20490" name="TextBox 105"/>
          <p:cNvSpPr txBox="1">
            <a:spLocks noChangeArrowheads="1"/>
          </p:cNvSpPr>
          <p:nvPr/>
        </p:nvSpPr>
        <p:spPr bwMode="auto">
          <a:xfrm>
            <a:off x="228600" y="2582863"/>
            <a:ext cx="2743200" cy="769937"/>
          </a:xfrm>
          <a:prstGeom prst="rect">
            <a:avLst/>
          </a:prstGeom>
          <a:noFill/>
          <a:ln w="9525">
            <a:noFill/>
            <a:miter lim="800000"/>
            <a:headEnd/>
            <a:tailEnd/>
          </a:ln>
        </p:spPr>
        <p:txBody>
          <a:bodyPr>
            <a:spAutoFit/>
          </a:bodyPr>
          <a:lstStyle/>
          <a:p>
            <a:pPr algn="ctr"/>
            <a:r>
              <a:rPr lang="en-US" sz="4400" b="1">
                <a:solidFill>
                  <a:srgbClr val="99FF66"/>
                </a:solidFill>
              </a:rPr>
              <a:t>CHURCH</a:t>
            </a:r>
          </a:p>
        </p:txBody>
      </p:sp>
      <p:sp>
        <p:nvSpPr>
          <p:cNvPr id="107" name="AutoShape 91"/>
          <p:cNvSpPr>
            <a:spLocks noChangeArrowheads="1"/>
          </p:cNvSpPr>
          <p:nvPr/>
        </p:nvSpPr>
        <p:spPr bwMode="auto">
          <a:xfrm>
            <a:off x="1371600" y="3579813"/>
            <a:ext cx="457200" cy="1560512"/>
          </a:xfrm>
          <a:prstGeom prst="downArrow">
            <a:avLst>
              <a:gd name="adj1" fmla="val 50000"/>
              <a:gd name="adj2" fmla="val 41667"/>
            </a:avLst>
          </a:prstGeom>
          <a:solidFill>
            <a:srgbClr val="ABFFFF"/>
          </a:solidFill>
          <a:ln w="9525">
            <a:solidFill>
              <a:srgbClr val="FFFF00"/>
            </a:solidFill>
            <a:miter lim="800000"/>
            <a:headEnd/>
            <a:tailEnd/>
          </a:ln>
          <a:effectLst>
            <a:outerShdw dist="35921" dir="2700000" algn="ctr" rotWithShape="0">
              <a:schemeClr val="tx1"/>
            </a:outerShdw>
          </a:effectLst>
        </p:spPr>
        <p:txBody>
          <a:bodyPr wrap="none" anchor="ctr"/>
          <a:lstStyle/>
          <a:p>
            <a:pPr>
              <a:defRPr/>
            </a:pPr>
            <a:endParaRPr lang="en-US">
              <a:solidFill>
                <a:schemeClr val="bg1"/>
              </a:solidFill>
              <a:latin typeface="Arial" charset="0"/>
              <a:cs typeface="Arial" charset="0"/>
            </a:endParaRPr>
          </a:p>
        </p:txBody>
      </p:sp>
      <p:sp>
        <p:nvSpPr>
          <p:cNvPr id="20492" name="TextBox 107"/>
          <p:cNvSpPr txBox="1">
            <a:spLocks noChangeArrowheads="1"/>
          </p:cNvSpPr>
          <p:nvPr/>
        </p:nvSpPr>
        <p:spPr bwMode="auto">
          <a:xfrm>
            <a:off x="0" y="0"/>
            <a:ext cx="9144000" cy="584200"/>
          </a:xfrm>
          <a:prstGeom prst="rect">
            <a:avLst/>
          </a:prstGeom>
          <a:noFill/>
          <a:ln w="9525">
            <a:noFill/>
            <a:miter lim="800000"/>
            <a:headEnd/>
            <a:tailEnd/>
          </a:ln>
        </p:spPr>
        <p:txBody>
          <a:bodyPr>
            <a:spAutoFit/>
          </a:bodyPr>
          <a:lstStyle/>
          <a:p>
            <a:r>
              <a:rPr lang="en-US" sz="3200" b="1" i="1">
                <a:solidFill>
                  <a:srgbClr val="ABFFFF"/>
                </a:solidFill>
              </a:rPr>
              <a:t>Phil. 4:15,16;   2 Cor. 11:8,9;  8-9;  1 Cor. 16:1,2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0" y="0"/>
            <a:ext cx="9144000" cy="3694113"/>
          </a:xfrm>
          <a:prstGeom prst="rect">
            <a:avLst/>
          </a:prstGeom>
          <a:noFill/>
          <a:ln w="9525">
            <a:noFill/>
            <a:miter lim="800000"/>
            <a:headEnd/>
            <a:tailEnd/>
          </a:ln>
        </p:spPr>
        <p:txBody>
          <a:bodyPr>
            <a:spAutoFit/>
          </a:bodyPr>
          <a:lstStyle/>
          <a:p>
            <a:r>
              <a:rPr lang="en-US" sz="3000" b="1">
                <a:solidFill>
                  <a:srgbClr val="BFFF9F"/>
                </a:solidFill>
              </a:rPr>
              <a:t>Cooperation within a local church</a:t>
            </a:r>
          </a:p>
          <a:p>
            <a:endParaRPr lang="en-US" sz="800" b="1">
              <a:solidFill>
                <a:schemeClr val="bg1"/>
              </a:solidFill>
            </a:endParaRPr>
          </a:p>
          <a:p>
            <a:pPr>
              <a:buClr>
                <a:srgbClr val="FFFF00"/>
              </a:buClr>
              <a:buSzPct val="130000"/>
              <a:buFont typeface="Wingdings" pitchFamily="2" charset="2"/>
              <a:buChar char="Ø"/>
            </a:pPr>
            <a:r>
              <a:rPr lang="en-US" sz="3000" b="1">
                <a:solidFill>
                  <a:schemeClr val="bg1"/>
                </a:solidFill>
              </a:rPr>
              <a:t> The elders should have the cooperation of every member, including the preacher, </a:t>
            </a:r>
            <a:r>
              <a:rPr lang="en-US" sz="3000" b="1" i="1">
                <a:solidFill>
                  <a:schemeClr val="bg1"/>
                </a:solidFill>
              </a:rPr>
              <a:t>Heb. 13:17</a:t>
            </a:r>
            <a:r>
              <a:rPr lang="en-US" sz="3000" b="1">
                <a:solidFill>
                  <a:schemeClr val="bg1"/>
                </a:solidFill>
              </a:rPr>
              <a:t> </a:t>
            </a:r>
          </a:p>
          <a:p>
            <a:pPr>
              <a:buClr>
                <a:srgbClr val="FFFF00"/>
              </a:buClr>
              <a:buSzPct val="130000"/>
              <a:buFont typeface="Wingdings" pitchFamily="2" charset="2"/>
              <a:buChar char="Ø"/>
            </a:pPr>
            <a:endParaRPr lang="en-US" sz="800" b="1">
              <a:solidFill>
                <a:schemeClr val="bg1"/>
              </a:solidFill>
            </a:endParaRPr>
          </a:p>
          <a:p>
            <a:pPr>
              <a:buClr>
                <a:srgbClr val="FFFF00"/>
              </a:buClr>
              <a:buSzPct val="130000"/>
              <a:buFont typeface="Wingdings" pitchFamily="2" charset="2"/>
              <a:buChar char="Ø"/>
            </a:pPr>
            <a:r>
              <a:rPr lang="en-US" sz="3000" b="1">
                <a:solidFill>
                  <a:schemeClr val="bg1"/>
                </a:solidFill>
              </a:rPr>
              <a:t> Brethren should cooperate in attendance, </a:t>
            </a:r>
            <a:r>
              <a:rPr lang="en-US" sz="3000" b="1" i="1">
                <a:solidFill>
                  <a:schemeClr val="bg1"/>
                </a:solidFill>
              </a:rPr>
              <a:t>Heb. 10:24,25</a:t>
            </a:r>
          </a:p>
          <a:p>
            <a:pPr>
              <a:buClr>
                <a:srgbClr val="FFFF00"/>
              </a:buClr>
              <a:buSzPct val="130000"/>
              <a:buFont typeface="Wingdings" pitchFamily="2" charset="2"/>
              <a:buChar char="Ø"/>
            </a:pPr>
            <a:endParaRPr lang="en-US" sz="800" b="1" i="1">
              <a:solidFill>
                <a:schemeClr val="bg1"/>
              </a:solidFill>
            </a:endParaRPr>
          </a:p>
          <a:p>
            <a:pPr>
              <a:buClr>
                <a:srgbClr val="FFFF00"/>
              </a:buClr>
              <a:buSzPct val="130000"/>
              <a:buFont typeface="Wingdings" pitchFamily="2" charset="2"/>
              <a:buChar char="Ø"/>
            </a:pPr>
            <a:r>
              <a:rPr lang="en-US" sz="3000" b="1">
                <a:solidFill>
                  <a:schemeClr val="bg1"/>
                </a:solidFill>
              </a:rPr>
              <a:t> Participate inwardly and outwardly in the worship: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0" y="1362075"/>
            <a:ext cx="9144000" cy="4124325"/>
          </a:xfrm>
          <a:prstGeom prst="rect">
            <a:avLst/>
          </a:prstGeom>
          <a:noFill/>
          <a:ln w="9525">
            <a:noFill/>
            <a:miter lim="800000"/>
            <a:headEnd/>
            <a:tailEnd/>
          </a:ln>
        </p:spPr>
        <p:txBody>
          <a:bodyPr>
            <a:spAutoFit/>
          </a:bodyPr>
          <a:lstStyle/>
          <a:p>
            <a:r>
              <a:rPr lang="en-US" sz="3600" b="1">
                <a:solidFill>
                  <a:srgbClr val="BFFF9F"/>
                </a:solidFill>
              </a:rPr>
              <a:t>Participate inwardly and outwardly in the worship:</a:t>
            </a:r>
          </a:p>
          <a:p>
            <a:endParaRPr lang="en-US" sz="800" b="1">
              <a:solidFill>
                <a:schemeClr val="bg1"/>
              </a:solidFill>
            </a:endParaRPr>
          </a:p>
          <a:p>
            <a:r>
              <a:rPr lang="en-US" sz="3000" b="1">
                <a:solidFill>
                  <a:schemeClr val="bg1"/>
                </a:solidFill>
              </a:rPr>
              <a:t>  a.  Lord’s supper, </a:t>
            </a:r>
            <a:r>
              <a:rPr lang="en-US" sz="3000" b="1" i="1">
                <a:solidFill>
                  <a:schemeClr val="bg1"/>
                </a:solidFill>
              </a:rPr>
              <a:t>1 Cor.11:23-25</a:t>
            </a:r>
          </a:p>
          <a:p>
            <a:endParaRPr lang="en-US" sz="800" b="1" i="1">
              <a:solidFill>
                <a:schemeClr val="bg1"/>
              </a:solidFill>
            </a:endParaRPr>
          </a:p>
          <a:p>
            <a:r>
              <a:rPr lang="en-US" sz="3000" b="1">
                <a:solidFill>
                  <a:schemeClr val="bg1"/>
                </a:solidFill>
              </a:rPr>
              <a:t>  b. Singing, </a:t>
            </a:r>
            <a:r>
              <a:rPr lang="en-US" sz="3000" b="1" i="1">
                <a:solidFill>
                  <a:schemeClr val="bg1"/>
                </a:solidFill>
              </a:rPr>
              <a:t>Col. 3:16</a:t>
            </a:r>
          </a:p>
          <a:p>
            <a:endParaRPr lang="en-US" sz="800" b="1">
              <a:solidFill>
                <a:schemeClr val="bg1"/>
              </a:solidFill>
            </a:endParaRPr>
          </a:p>
          <a:p>
            <a:r>
              <a:rPr lang="en-US" sz="3000" b="1">
                <a:solidFill>
                  <a:schemeClr val="bg1"/>
                </a:solidFill>
              </a:rPr>
              <a:t>  c. Preaching and teaching, </a:t>
            </a:r>
            <a:r>
              <a:rPr lang="en-US" sz="3000" b="1" i="1">
                <a:solidFill>
                  <a:schemeClr val="bg1"/>
                </a:solidFill>
              </a:rPr>
              <a:t>Heb. 2:1; 3:7,8</a:t>
            </a:r>
          </a:p>
          <a:p>
            <a:endParaRPr lang="en-US" sz="800" b="1" i="1">
              <a:solidFill>
                <a:schemeClr val="bg1"/>
              </a:solidFill>
            </a:endParaRPr>
          </a:p>
          <a:p>
            <a:r>
              <a:rPr lang="en-US" sz="3000" b="1">
                <a:solidFill>
                  <a:schemeClr val="bg1"/>
                </a:solidFill>
              </a:rPr>
              <a:t>  d. Prayer,  </a:t>
            </a:r>
            <a:r>
              <a:rPr lang="en-US" sz="3000" b="1" i="1">
                <a:solidFill>
                  <a:schemeClr val="bg1"/>
                </a:solidFill>
              </a:rPr>
              <a:t>Acts 20:36-38</a:t>
            </a:r>
          </a:p>
          <a:p>
            <a:endParaRPr lang="en-US" sz="800" b="1">
              <a:solidFill>
                <a:schemeClr val="bg1"/>
              </a:solidFill>
            </a:endParaRPr>
          </a:p>
          <a:p>
            <a:r>
              <a:rPr lang="en-US" sz="3000" b="1">
                <a:solidFill>
                  <a:schemeClr val="bg1"/>
                </a:solidFill>
              </a:rPr>
              <a:t>  e. Giving, </a:t>
            </a:r>
            <a:r>
              <a:rPr lang="en-US" sz="3000" b="1" i="1">
                <a:solidFill>
                  <a:schemeClr val="bg1"/>
                </a:solidFill>
              </a:rPr>
              <a:t>1 Cor. 16:2; 2 Cor. 9:7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anim calcmode="lin" valueType="num">
                                      <p:cBhvr additive="base">
                                        <p:cTn id="31"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10" end="10"/>
                                            </p:txEl>
                                          </p:spTgt>
                                        </p:tgtEl>
                                        <p:attrNameLst>
                                          <p:attrName>style.visibility</p:attrName>
                                        </p:attrNameLst>
                                      </p:cBhvr>
                                      <p:to>
                                        <p:strVal val="visible"/>
                                      </p:to>
                                    </p:set>
                                    <p:anim calcmode="lin" valueType="num">
                                      <p:cBhvr additive="base">
                                        <p:cTn id="3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
          <p:cNvSpPr txBox="1">
            <a:spLocks noChangeArrowheads="1"/>
          </p:cNvSpPr>
          <p:nvPr/>
        </p:nvSpPr>
        <p:spPr bwMode="auto">
          <a:xfrm>
            <a:off x="0" y="0"/>
            <a:ext cx="9144000" cy="5184775"/>
          </a:xfrm>
          <a:prstGeom prst="rect">
            <a:avLst/>
          </a:prstGeom>
          <a:noFill/>
          <a:ln w="9525">
            <a:noFill/>
            <a:miter lim="800000"/>
            <a:headEnd/>
            <a:tailEnd/>
          </a:ln>
        </p:spPr>
        <p:txBody>
          <a:bodyPr>
            <a:spAutoFit/>
          </a:bodyPr>
          <a:lstStyle/>
          <a:p>
            <a:r>
              <a:rPr lang="en-US" sz="3000" b="1" dirty="0">
                <a:solidFill>
                  <a:srgbClr val="BFFF9F"/>
                </a:solidFill>
              </a:rPr>
              <a:t>Cooperation within a local church</a:t>
            </a:r>
          </a:p>
          <a:p>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The elders should have the cooperation of every member, including the preacher, </a:t>
            </a:r>
            <a:r>
              <a:rPr lang="en-US" sz="3000" b="1" i="1" dirty="0">
                <a:solidFill>
                  <a:schemeClr val="bg1"/>
                </a:solidFill>
              </a:rPr>
              <a:t>Heb. 13:17</a:t>
            </a:r>
            <a:r>
              <a:rPr lang="en-US" sz="3000" b="1" dirty="0">
                <a:solidFill>
                  <a:schemeClr val="bg1"/>
                </a:solidFill>
              </a:rPr>
              <a:t> </a:t>
            </a:r>
          </a:p>
          <a:p>
            <a:pPr>
              <a:buClr>
                <a:srgbClr val="FFFF00"/>
              </a:buClr>
              <a:buSzPct val="130000"/>
              <a:buFont typeface="Wingdings" pitchFamily="2" charset="2"/>
              <a:buChar char="Ø"/>
            </a:pPr>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Brethren should cooperate in attendance, </a:t>
            </a:r>
            <a:r>
              <a:rPr lang="en-US" sz="3000" b="1" i="1" dirty="0">
                <a:solidFill>
                  <a:schemeClr val="bg1"/>
                </a:solidFill>
              </a:rPr>
              <a:t>Heb. 10:24,25</a:t>
            </a:r>
          </a:p>
          <a:p>
            <a:pPr>
              <a:buClr>
                <a:srgbClr val="FFFF00"/>
              </a:buClr>
              <a:buSzPct val="130000"/>
              <a:buFont typeface="Wingdings" pitchFamily="2" charset="2"/>
              <a:buChar char="Ø"/>
            </a:pPr>
            <a:endParaRPr lang="en-US" sz="1600" b="1" i="1" dirty="0">
              <a:solidFill>
                <a:schemeClr val="bg1"/>
              </a:solidFill>
            </a:endParaRPr>
          </a:p>
          <a:p>
            <a:pPr>
              <a:buClr>
                <a:srgbClr val="FFFF00"/>
              </a:buClr>
              <a:buSzPct val="130000"/>
              <a:buFont typeface="Wingdings" pitchFamily="2" charset="2"/>
              <a:buChar char="Ø"/>
            </a:pPr>
            <a:r>
              <a:rPr lang="en-US" sz="3000" b="1" dirty="0">
                <a:solidFill>
                  <a:schemeClr val="bg1"/>
                </a:solidFill>
              </a:rPr>
              <a:t> Participate inwardly and outwardly in the worship</a:t>
            </a:r>
          </a:p>
          <a:p>
            <a:pPr>
              <a:buClr>
                <a:srgbClr val="FFFF00"/>
              </a:buClr>
              <a:buSzPct val="130000"/>
              <a:buFont typeface="Wingdings" pitchFamily="2" charset="2"/>
              <a:buChar char="Ø"/>
            </a:pPr>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Common responsibilities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3554">
                                            <p:txEl>
                                              <p:pRg st="8" end="8"/>
                                            </p:txEl>
                                          </p:spTgt>
                                        </p:tgtEl>
                                        <p:attrNameLst>
                                          <p:attrName>style.visibility</p:attrName>
                                        </p:attrNameLst>
                                      </p:cBhvr>
                                      <p:to>
                                        <p:strVal val="visible"/>
                                      </p:to>
                                    </p:set>
                                    <p:anim calcmode="lin" valueType="num">
                                      <p:cBhvr>
                                        <p:cTn id="7" dur="1000" fill="hold"/>
                                        <p:tgtEl>
                                          <p:spTgt spid="23554">
                                            <p:txEl>
                                              <p:pRg st="8" end="8"/>
                                            </p:txEl>
                                          </p:spTgt>
                                        </p:tgtEl>
                                        <p:attrNameLst>
                                          <p:attrName>ppt_w</p:attrName>
                                        </p:attrNameLst>
                                      </p:cBhvr>
                                      <p:tavLst>
                                        <p:tav tm="0">
                                          <p:val>
                                            <p:fltVal val="0"/>
                                          </p:val>
                                        </p:tav>
                                        <p:tav tm="100000">
                                          <p:val>
                                            <p:strVal val="#ppt_w"/>
                                          </p:val>
                                        </p:tav>
                                      </p:tavLst>
                                    </p:anim>
                                    <p:anim calcmode="lin" valueType="num">
                                      <p:cBhvr>
                                        <p:cTn id="8" dur="1000" fill="hold"/>
                                        <p:tgtEl>
                                          <p:spTgt spid="23554">
                                            <p:txEl>
                                              <p:pRg st="8" end="8"/>
                                            </p:txEl>
                                          </p:spTgt>
                                        </p:tgtEl>
                                        <p:attrNameLst>
                                          <p:attrName>ppt_h</p:attrName>
                                        </p:attrNameLst>
                                      </p:cBhvr>
                                      <p:tavLst>
                                        <p:tav tm="0">
                                          <p:val>
                                            <p:fltVal val="0"/>
                                          </p:val>
                                        </p:tav>
                                        <p:tav tm="100000">
                                          <p:val>
                                            <p:strVal val="#ppt_h"/>
                                          </p:val>
                                        </p:tav>
                                      </p:tavLst>
                                    </p:anim>
                                    <p:anim calcmode="lin" valueType="num">
                                      <p:cBhvr>
                                        <p:cTn id="9" dur="1000" fill="hold"/>
                                        <p:tgtEl>
                                          <p:spTgt spid="23554">
                                            <p:txEl>
                                              <p:pRg st="8" end="8"/>
                                            </p:txEl>
                                          </p:spTgt>
                                        </p:tgtEl>
                                        <p:attrNameLst>
                                          <p:attrName>style.rotation</p:attrName>
                                        </p:attrNameLst>
                                      </p:cBhvr>
                                      <p:tavLst>
                                        <p:tav tm="0">
                                          <p:val>
                                            <p:fltVal val="360"/>
                                          </p:val>
                                        </p:tav>
                                        <p:tav tm="100000">
                                          <p:val>
                                            <p:fltVal val="0"/>
                                          </p:val>
                                        </p:tav>
                                      </p:tavLst>
                                    </p:anim>
                                    <p:animEffect transition="in" filter="fade">
                                      <p:cBhvr>
                                        <p:cTn id="10" dur="1000"/>
                                        <p:tgtEl>
                                          <p:spTgt spid="2355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
          <p:cNvSpPr txBox="1">
            <a:spLocks noChangeArrowheads="1"/>
          </p:cNvSpPr>
          <p:nvPr/>
        </p:nvSpPr>
        <p:spPr bwMode="auto">
          <a:xfrm>
            <a:off x="0" y="155575"/>
            <a:ext cx="9144000" cy="6586538"/>
          </a:xfrm>
          <a:prstGeom prst="rect">
            <a:avLst/>
          </a:prstGeom>
          <a:noFill/>
          <a:ln w="9525">
            <a:noFill/>
            <a:miter lim="800000"/>
            <a:headEnd/>
            <a:tailEnd/>
          </a:ln>
        </p:spPr>
        <p:txBody>
          <a:bodyPr>
            <a:spAutoFit/>
          </a:bodyPr>
          <a:lstStyle/>
          <a:p>
            <a:r>
              <a:rPr lang="en-US" sz="3000" b="1" u="sng" dirty="0">
                <a:solidFill>
                  <a:srgbClr val="FFFF00"/>
                </a:solidFill>
              </a:rPr>
              <a:t>Cooperating in mutual responsibilities:</a:t>
            </a:r>
          </a:p>
          <a:p>
            <a:endParaRPr lang="en-US" sz="1000" b="1" dirty="0">
              <a:solidFill>
                <a:schemeClr val="bg1"/>
              </a:solidFill>
            </a:endParaRPr>
          </a:p>
          <a:p>
            <a:r>
              <a:rPr lang="en-US" sz="3200" b="1" u="sng" dirty="0">
                <a:solidFill>
                  <a:schemeClr val="bg1"/>
                </a:solidFill>
              </a:rPr>
              <a:t>Rom. 14:19</a:t>
            </a:r>
            <a:r>
              <a:rPr lang="en-US" sz="3200" b="1" dirty="0">
                <a:solidFill>
                  <a:schemeClr val="bg1"/>
                </a:solidFill>
              </a:rPr>
              <a:t>,   So then let us follow after things which make for peace,   and things whereby we may edify one another.</a:t>
            </a:r>
          </a:p>
          <a:p>
            <a:endParaRPr lang="en-US" sz="1000" b="1" dirty="0">
              <a:solidFill>
                <a:schemeClr val="bg1"/>
              </a:solidFill>
            </a:endParaRPr>
          </a:p>
          <a:p>
            <a:r>
              <a:rPr lang="en-US" sz="3200" b="1" u="sng" dirty="0">
                <a:solidFill>
                  <a:schemeClr val="bg1"/>
                </a:solidFill>
              </a:rPr>
              <a:t>Gal. 5:13</a:t>
            </a:r>
            <a:r>
              <a:rPr lang="en-US" sz="3200" b="1" dirty="0">
                <a:solidFill>
                  <a:schemeClr val="bg1"/>
                </a:solidFill>
              </a:rPr>
              <a:t>,  …Through love be servants one to another.</a:t>
            </a:r>
          </a:p>
          <a:p>
            <a:endParaRPr lang="en-US" sz="1000" b="1" dirty="0">
              <a:solidFill>
                <a:schemeClr val="bg1"/>
              </a:solidFill>
            </a:endParaRPr>
          </a:p>
          <a:p>
            <a:r>
              <a:rPr lang="en-US" sz="3200" b="1" u="sng" dirty="0" smtClean="0">
                <a:solidFill>
                  <a:schemeClr val="bg1"/>
                </a:solidFill>
              </a:rPr>
              <a:t>6:2,</a:t>
            </a:r>
            <a:r>
              <a:rPr lang="en-US" sz="3200" b="1" dirty="0" smtClean="0">
                <a:solidFill>
                  <a:schemeClr val="bg1"/>
                </a:solidFill>
              </a:rPr>
              <a:t>  Bear </a:t>
            </a:r>
            <a:r>
              <a:rPr lang="en-US" sz="3200" b="1" dirty="0">
                <a:solidFill>
                  <a:schemeClr val="bg1"/>
                </a:solidFill>
              </a:rPr>
              <a:t>ye one another's burdens,   and so </a:t>
            </a:r>
            <a:r>
              <a:rPr lang="en-US" sz="3200" b="1" dirty="0" err="1">
                <a:solidFill>
                  <a:schemeClr val="bg1"/>
                </a:solidFill>
              </a:rPr>
              <a:t>fulfil</a:t>
            </a:r>
            <a:r>
              <a:rPr lang="en-US" sz="3200" b="1" dirty="0">
                <a:solidFill>
                  <a:schemeClr val="bg1"/>
                </a:solidFill>
              </a:rPr>
              <a:t> the law of Christ.</a:t>
            </a:r>
          </a:p>
          <a:p>
            <a:endParaRPr lang="en-US" sz="1000" b="1" dirty="0">
              <a:solidFill>
                <a:schemeClr val="bg1"/>
              </a:solidFill>
            </a:endParaRPr>
          </a:p>
          <a:p>
            <a:r>
              <a:rPr lang="en-US" sz="3200" b="1" u="sng" dirty="0">
                <a:solidFill>
                  <a:schemeClr val="bg1"/>
                </a:solidFill>
              </a:rPr>
              <a:t>Eph. 4:2</a:t>
            </a:r>
            <a:r>
              <a:rPr lang="en-US" sz="3200" b="1" dirty="0">
                <a:solidFill>
                  <a:schemeClr val="bg1"/>
                </a:solidFill>
              </a:rPr>
              <a:t>,   With all lowliness and meekness,   with longsuffering,   forbearing one another in love;   3 giving diligence to keep the unity of the Spirit in the bond of peace.</a:t>
            </a:r>
            <a:endParaRPr lang="en-US" sz="3000" b="1" u="sng"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1"/>
          <p:cNvSpPr txBox="1">
            <a:spLocks noChangeArrowheads="1"/>
          </p:cNvSpPr>
          <p:nvPr/>
        </p:nvSpPr>
        <p:spPr bwMode="auto">
          <a:xfrm>
            <a:off x="0" y="155575"/>
            <a:ext cx="9144000" cy="6586538"/>
          </a:xfrm>
          <a:prstGeom prst="rect">
            <a:avLst/>
          </a:prstGeom>
          <a:noFill/>
          <a:ln w="9525">
            <a:noFill/>
            <a:miter lim="800000"/>
            <a:headEnd/>
            <a:tailEnd/>
          </a:ln>
        </p:spPr>
        <p:txBody>
          <a:bodyPr>
            <a:spAutoFit/>
          </a:bodyPr>
          <a:lstStyle/>
          <a:p>
            <a:r>
              <a:rPr lang="en-US" sz="3000" b="1" u="sng">
                <a:solidFill>
                  <a:srgbClr val="FFFF00"/>
                </a:solidFill>
              </a:rPr>
              <a:t>Cooperating in mutual responsibilities:</a:t>
            </a:r>
          </a:p>
          <a:p>
            <a:endParaRPr lang="en-US" sz="1000" b="1">
              <a:solidFill>
                <a:schemeClr val="bg1"/>
              </a:solidFill>
            </a:endParaRPr>
          </a:p>
          <a:p>
            <a:r>
              <a:rPr lang="en-US" sz="3200" b="1" u="sng">
                <a:solidFill>
                  <a:schemeClr val="bg1"/>
                </a:solidFill>
              </a:rPr>
              <a:t>Eph. 4:32</a:t>
            </a:r>
            <a:r>
              <a:rPr lang="en-US" sz="3200" b="1">
                <a:solidFill>
                  <a:schemeClr val="bg1"/>
                </a:solidFill>
              </a:rPr>
              <a:t>,   And be ye kind one to another, tenderhearted,   forgiving each other,   even as God also in Christ forgave you.</a:t>
            </a:r>
          </a:p>
          <a:p>
            <a:endParaRPr lang="en-US" sz="1000" b="1">
              <a:solidFill>
                <a:schemeClr val="bg1"/>
              </a:solidFill>
            </a:endParaRPr>
          </a:p>
          <a:p>
            <a:r>
              <a:rPr lang="en-US" sz="3200" b="1" u="sng">
                <a:solidFill>
                  <a:schemeClr val="bg1"/>
                </a:solidFill>
              </a:rPr>
              <a:t>Eph. 5:21</a:t>
            </a:r>
            <a:r>
              <a:rPr lang="en-US" sz="3200" b="1">
                <a:solidFill>
                  <a:schemeClr val="bg1"/>
                </a:solidFill>
              </a:rPr>
              <a:t>,   Subjecting yourselves one to another in the fear of Christ.</a:t>
            </a:r>
          </a:p>
          <a:p>
            <a:endParaRPr lang="en-US" sz="1000" b="1">
              <a:solidFill>
                <a:schemeClr val="bg1"/>
              </a:solidFill>
            </a:endParaRPr>
          </a:p>
          <a:p>
            <a:r>
              <a:rPr lang="en-US" sz="3200" b="1" u="sng">
                <a:solidFill>
                  <a:schemeClr val="bg1"/>
                </a:solidFill>
              </a:rPr>
              <a:t>1 Thes. 5:11</a:t>
            </a:r>
            <a:r>
              <a:rPr lang="en-US" sz="3200" b="1">
                <a:solidFill>
                  <a:schemeClr val="bg1"/>
                </a:solidFill>
              </a:rPr>
              <a:t>,   Wherefore exhort one another, and build each other up,   even as also ye do.</a:t>
            </a:r>
          </a:p>
          <a:p>
            <a:endParaRPr lang="en-US" sz="1000" b="1">
              <a:solidFill>
                <a:schemeClr val="bg1"/>
              </a:solidFill>
            </a:endParaRPr>
          </a:p>
          <a:p>
            <a:r>
              <a:rPr lang="en-US" sz="3200" b="1" u="sng">
                <a:solidFill>
                  <a:schemeClr val="bg1"/>
                </a:solidFill>
              </a:rPr>
              <a:t>Jas. 5:16</a:t>
            </a:r>
            <a:r>
              <a:rPr lang="en-US" sz="3200" b="1">
                <a:solidFill>
                  <a:schemeClr val="bg1"/>
                </a:solidFill>
              </a:rPr>
              <a:t>,   Confess therefore your sins one to another,   and pray one for another,   that ye may be healed.   The supplication of a righteous man availeth much in its working.</a:t>
            </a:r>
            <a:endParaRPr lang="en-US" sz="3000" b="1" u="sng">
              <a:solidFill>
                <a:schemeClr val="bg1"/>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0" y="155575"/>
            <a:ext cx="9144000" cy="1676400"/>
          </a:xfrm>
          <a:prstGeom prst="rect">
            <a:avLst/>
          </a:prstGeom>
          <a:noFill/>
          <a:ln w="9525">
            <a:noFill/>
            <a:miter lim="800000"/>
            <a:headEnd/>
            <a:tailEnd/>
          </a:ln>
        </p:spPr>
        <p:txBody>
          <a:bodyPr>
            <a:spAutoFit/>
          </a:bodyPr>
          <a:lstStyle/>
          <a:p>
            <a:r>
              <a:rPr lang="en-US" sz="3000" b="1" u="sng">
                <a:solidFill>
                  <a:srgbClr val="FFFF00"/>
                </a:solidFill>
              </a:rPr>
              <a:t>Cooperating in mutual responsibilities:</a:t>
            </a:r>
          </a:p>
          <a:p>
            <a:endParaRPr lang="en-US" sz="1000" b="1">
              <a:solidFill>
                <a:schemeClr val="bg1"/>
              </a:solidFill>
            </a:endParaRPr>
          </a:p>
          <a:p>
            <a:r>
              <a:rPr lang="en-US" sz="3200" b="1">
                <a:solidFill>
                  <a:schemeClr val="bg1"/>
                </a:solidFill>
              </a:rPr>
              <a:t>1 Pet. 4:9,  ...Using hospitality one to another without murmuring.</a:t>
            </a:r>
            <a:endParaRPr lang="en-US" sz="3000" b="1" u="sng">
              <a:solidFill>
                <a:schemeClr val="bg1"/>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Box 1"/>
          <p:cNvSpPr txBox="1">
            <a:spLocks noChangeArrowheads="1"/>
          </p:cNvSpPr>
          <p:nvPr/>
        </p:nvSpPr>
        <p:spPr bwMode="auto">
          <a:xfrm>
            <a:off x="0" y="304800"/>
            <a:ext cx="9144000" cy="6154738"/>
          </a:xfrm>
          <a:prstGeom prst="rect">
            <a:avLst/>
          </a:prstGeom>
          <a:noFill/>
          <a:ln w="9525">
            <a:noFill/>
            <a:miter lim="800000"/>
            <a:headEnd/>
            <a:tailEnd/>
          </a:ln>
        </p:spPr>
        <p:txBody>
          <a:bodyPr>
            <a:spAutoFit/>
          </a:bodyPr>
          <a:lstStyle/>
          <a:p>
            <a:r>
              <a:rPr lang="en-US" sz="3000" b="1" dirty="0">
                <a:solidFill>
                  <a:srgbClr val="BFFF9F"/>
                </a:solidFill>
              </a:rPr>
              <a:t>Cooperation within a local church</a:t>
            </a:r>
          </a:p>
          <a:p>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The elders should have the cooperation of every member, including the preacher, </a:t>
            </a:r>
            <a:r>
              <a:rPr lang="en-US" sz="3000" b="1" i="1" dirty="0">
                <a:solidFill>
                  <a:schemeClr val="bg1"/>
                </a:solidFill>
              </a:rPr>
              <a:t>Heb. 13:17</a:t>
            </a:r>
            <a:r>
              <a:rPr lang="en-US" sz="3000" b="1" dirty="0">
                <a:solidFill>
                  <a:schemeClr val="bg1"/>
                </a:solidFill>
              </a:rPr>
              <a:t> </a:t>
            </a:r>
          </a:p>
          <a:p>
            <a:pPr>
              <a:buClr>
                <a:srgbClr val="FFFF00"/>
              </a:buClr>
              <a:buSzPct val="130000"/>
              <a:buFont typeface="Wingdings" pitchFamily="2" charset="2"/>
              <a:buChar char="Ø"/>
            </a:pPr>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Brethren should cooperate in attendance, </a:t>
            </a:r>
            <a:r>
              <a:rPr lang="en-US" sz="3000" b="1" i="1" dirty="0">
                <a:solidFill>
                  <a:schemeClr val="bg1"/>
                </a:solidFill>
              </a:rPr>
              <a:t>Heb. 10:24,25</a:t>
            </a:r>
          </a:p>
          <a:p>
            <a:pPr>
              <a:buClr>
                <a:srgbClr val="FFFF00"/>
              </a:buClr>
              <a:buSzPct val="130000"/>
              <a:buFont typeface="Wingdings" pitchFamily="2" charset="2"/>
              <a:buChar char="Ø"/>
            </a:pPr>
            <a:endParaRPr lang="en-US" sz="1600" b="1" i="1" dirty="0">
              <a:solidFill>
                <a:schemeClr val="bg1"/>
              </a:solidFill>
            </a:endParaRPr>
          </a:p>
          <a:p>
            <a:pPr>
              <a:buClr>
                <a:srgbClr val="FFFF00"/>
              </a:buClr>
              <a:buSzPct val="130000"/>
              <a:buFont typeface="Wingdings" pitchFamily="2" charset="2"/>
              <a:buChar char="Ø"/>
            </a:pPr>
            <a:r>
              <a:rPr lang="en-US" sz="3000" b="1" dirty="0">
                <a:solidFill>
                  <a:schemeClr val="bg1"/>
                </a:solidFill>
              </a:rPr>
              <a:t> Participate inwardly and outwardly in the worship</a:t>
            </a:r>
          </a:p>
          <a:p>
            <a:pPr>
              <a:buClr>
                <a:srgbClr val="FFFF00"/>
              </a:buClr>
              <a:buSzPct val="130000"/>
              <a:buFont typeface="Wingdings" pitchFamily="2" charset="2"/>
              <a:buChar char="Ø"/>
            </a:pPr>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Common responsibilities</a:t>
            </a:r>
          </a:p>
          <a:p>
            <a:pPr>
              <a:buClr>
                <a:srgbClr val="FFFF00"/>
              </a:buClr>
              <a:buSzPct val="130000"/>
              <a:buFont typeface="Wingdings" pitchFamily="2" charset="2"/>
              <a:buChar char="Ø"/>
            </a:pPr>
            <a:endParaRPr lang="en-US" sz="1600" b="1" dirty="0">
              <a:solidFill>
                <a:schemeClr val="bg1"/>
              </a:solidFill>
            </a:endParaRPr>
          </a:p>
          <a:p>
            <a:pPr>
              <a:buClr>
                <a:srgbClr val="FFFF00"/>
              </a:buClr>
              <a:buSzPct val="130000"/>
              <a:buFont typeface="Wingdings" pitchFamily="2" charset="2"/>
              <a:buChar char="Ø"/>
            </a:pPr>
            <a:r>
              <a:rPr lang="en-US" sz="3000" b="1" dirty="0">
                <a:solidFill>
                  <a:schemeClr val="bg1"/>
                </a:solidFill>
              </a:rPr>
              <a:t>  It takes cooperation to effectively discipline the erring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27650">
                                            <p:txEl>
                                              <p:pRg st="10" end="10"/>
                                            </p:txEl>
                                          </p:spTgt>
                                        </p:tgtEl>
                                        <p:attrNameLst>
                                          <p:attrName>style.visibility</p:attrName>
                                        </p:attrNameLst>
                                      </p:cBhvr>
                                      <p:to>
                                        <p:strVal val="visible"/>
                                      </p:to>
                                    </p:set>
                                    <p:anim calcmode="lin" valueType="num">
                                      <p:cBhvr>
                                        <p:cTn id="7" dur="1000" fill="hold"/>
                                        <p:tgtEl>
                                          <p:spTgt spid="27650">
                                            <p:txEl>
                                              <p:pRg st="10" end="10"/>
                                            </p:txEl>
                                          </p:spTgt>
                                        </p:tgtEl>
                                        <p:attrNameLst>
                                          <p:attrName>ppt_w</p:attrName>
                                        </p:attrNameLst>
                                      </p:cBhvr>
                                      <p:tavLst>
                                        <p:tav tm="0">
                                          <p:val>
                                            <p:fltVal val="0"/>
                                          </p:val>
                                        </p:tav>
                                        <p:tav tm="100000">
                                          <p:val>
                                            <p:strVal val="#ppt_w"/>
                                          </p:val>
                                        </p:tav>
                                      </p:tavLst>
                                    </p:anim>
                                    <p:anim calcmode="lin" valueType="num">
                                      <p:cBhvr>
                                        <p:cTn id="8" dur="1000" fill="hold"/>
                                        <p:tgtEl>
                                          <p:spTgt spid="27650">
                                            <p:txEl>
                                              <p:pRg st="10" end="10"/>
                                            </p:txEl>
                                          </p:spTgt>
                                        </p:tgtEl>
                                        <p:attrNameLst>
                                          <p:attrName>ppt_h</p:attrName>
                                        </p:attrNameLst>
                                      </p:cBhvr>
                                      <p:tavLst>
                                        <p:tav tm="0">
                                          <p:val>
                                            <p:fltVal val="0"/>
                                          </p:val>
                                        </p:tav>
                                        <p:tav tm="100000">
                                          <p:val>
                                            <p:strVal val="#ppt_h"/>
                                          </p:val>
                                        </p:tav>
                                      </p:tavLst>
                                    </p:anim>
                                    <p:anim calcmode="lin" valueType="num">
                                      <p:cBhvr>
                                        <p:cTn id="9" dur="1000" fill="hold"/>
                                        <p:tgtEl>
                                          <p:spTgt spid="27650">
                                            <p:txEl>
                                              <p:pRg st="10" end="10"/>
                                            </p:txEl>
                                          </p:spTgt>
                                        </p:tgtEl>
                                        <p:attrNameLst>
                                          <p:attrName>style.rotation</p:attrName>
                                        </p:attrNameLst>
                                      </p:cBhvr>
                                      <p:tavLst>
                                        <p:tav tm="0">
                                          <p:val>
                                            <p:fltVal val="360"/>
                                          </p:val>
                                        </p:tav>
                                        <p:tav tm="100000">
                                          <p:val>
                                            <p:fltVal val="0"/>
                                          </p:val>
                                        </p:tav>
                                      </p:tavLst>
                                    </p:anim>
                                    <p:animEffect transition="in" filter="fade">
                                      <p:cBhvr>
                                        <p:cTn id="10" dur="1000"/>
                                        <p:tgtEl>
                                          <p:spTgt spid="2765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1384300"/>
            <a:ext cx="8305800" cy="4940300"/>
          </a:xfrm>
          <a:prstGeom prst="rect">
            <a:avLst/>
          </a:prstGeom>
          <a:noFill/>
          <a:ln w="9525">
            <a:noFill/>
            <a:miter lim="800000"/>
            <a:headEnd/>
            <a:tailEnd/>
          </a:ln>
        </p:spPr>
        <p:txBody>
          <a:bodyPr>
            <a:spAutoFit/>
          </a:bodyPr>
          <a:lstStyle/>
          <a:p>
            <a:pPr>
              <a:lnSpc>
                <a:spcPts val="4200"/>
              </a:lnSpc>
            </a:pPr>
            <a:r>
              <a:rPr lang="en-US" sz="3000" b="1">
                <a:solidFill>
                  <a:schemeClr val="bg1"/>
                </a:solidFill>
              </a:rPr>
              <a:t>Gal. 6:1,    Brethren,    even if a man be overtaken in any trespass,    </a:t>
            </a:r>
            <a:r>
              <a:rPr lang="en-US" sz="3000" b="1">
                <a:solidFill>
                  <a:srgbClr val="FFFF00"/>
                </a:solidFill>
              </a:rPr>
              <a:t>ye who are spiritual</a:t>
            </a:r>
            <a:r>
              <a:rPr lang="en-US" sz="3000" b="1">
                <a:solidFill>
                  <a:schemeClr val="bg1"/>
                </a:solidFill>
              </a:rPr>
              <a:t>,    restore such a one in a spirit of gentleness;    looking to thyself,    lest thou also be tempted.</a:t>
            </a:r>
          </a:p>
          <a:p>
            <a:pPr>
              <a:lnSpc>
                <a:spcPts val="4200"/>
              </a:lnSpc>
            </a:pPr>
            <a:endParaRPr lang="en-US" sz="3000" b="1">
              <a:solidFill>
                <a:schemeClr val="bg1"/>
              </a:solidFill>
            </a:endParaRPr>
          </a:p>
          <a:p>
            <a:pPr>
              <a:lnSpc>
                <a:spcPts val="4200"/>
              </a:lnSpc>
            </a:pPr>
            <a:r>
              <a:rPr lang="en-US" sz="3000" b="1">
                <a:solidFill>
                  <a:schemeClr val="bg1"/>
                </a:solidFill>
              </a:rPr>
              <a:t>1 Cor. 5:13,    But them that are without God judgeth.    </a:t>
            </a:r>
            <a:r>
              <a:rPr lang="en-US" sz="3000" b="1">
                <a:solidFill>
                  <a:srgbClr val="FFFF00"/>
                </a:solidFill>
              </a:rPr>
              <a:t>Put away the wicked man from among </a:t>
            </a:r>
            <a:r>
              <a:rPr lang="en-US" sz="3000" b="1">
                <a:solidFill>
                  <a:srgbClr val="ABFFFF"/>
                </a:solidFill>
              </a:rPr>
              <a:t>yourselves</a:t>
            </a:r>
            <a:r>
              <a:rPr lang="en-US" sz="3000" b="1">
                <a:solidFill>
                  <a:schemeClr val="bg1"/>
                </a:solidFill>
              </a:rPr>
              <a:t>.</a:t>
            </a:r>
          </a:p>
        </p:txBody>
      </p:sp>
      <p:sp>
        <p:nvSpPr>
          <p:cNvPr id="28675" name="TextBox 2"/>
          <p:cNvSpPr txBox="1">
            <a:spLocks noChangeArrowheads="1"/>
          </p:cNvSpPr>
          <p:nvPr/>
        </p:nvSpPr>
        <p:spPr bwMode="auto">
          <a:xfrm>
            <a:off x="0" y="0"/>
            <a:ext cx="9144000" cy="1077913"/>
          </a:xfrm>
          <a:prstGeom prst="rect">
            <a:avLst/>
          </a:prstGeom>
          <a:noFill/>
          <a:ln w="9525">
            <a:noFill/>
            <a:miter lim="800000"/>
            <a:headEnd/>
            <a:tailEnd/>
          </a:ln>
        </p:spPr>
        <p:txBody>
          <a:bodyPr>
            <a:spAutoFit/>
          </a:bodyPr>
          <a:lstStyle/>
          <a:p>
            <a:pPr algn="ctr"/>
            <a:r>
              <a:rPr lang="en-US" sz="3200" b="1" u="sng">
                <a:solidFill>
                  <a:srgbClr val="BFFF9F"/>
                </a:solidFill>
              </a:rPr>
              <a:t>It takes cooperation to effectively</a:t>
            </a:r>
            <a:br>
              <a:rPr lang="en-US" sz="3200" b="1" u="sng">
                <a:solidFill>
                  <a:srgbClr val="BFFF9F"/>
                </a:solidFill>
              </a:rPr>
            </a:br>
            <a:r>
              <a:rPr lang="en-US" sz="3200" b="1" u="sng">
                <a:solidFill>
                  <a:srgbClr val="BFFF9F"/>
                </a:solidFill>
              </a:rPr>
              <a:t>discipline the erring</a:t>
            </a:r>
            <a:endParaRPr lang="en-US" sz="3200" u="sng">
              <a:solidFill>
                <a:srgbClr val="BFFF9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down)">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Box 1"/>
          <p:cNvSpPr txBox="1">
            <a:spLocks noChangeArrowheads="1"/>
          </p:cNvSpPr>
          <p:nvPr/>
        </p:nvSpPr>
        <p:spPr bwMode="auto">
          <a:xfrm>
            <a:off x="685800" y="838200"/>
            <a:ext cx="7772400" cy="5235575"/>
          </a:xfrm>
          <a:prstGeom prst="rect">
            <a:avLst/>
          </a:prstGeom>
          <a:noFill/>
          <a:ln w="9525">
            <a:noFill/>
            <a:miter lim="800000"/>
            <a:headEnd/>
            <a:tailEnd/>
          </a:ln>
        </p:spPr>
        <p:txBody>
          <a:bodyPr>
            <a:spAutoFit/>
          </a:bodyPr>
          <a:lstStyle/>
          <a:p>
            <a:pPr>
              <a:lnSpc>
                <a:spcPts val="4500"/>
              </a:lnSpc>
            </a:pPr>
            <a:r>
              <a:rPr lang="en-US" sz="3200" b="1">
                <a:solidFill>
                  <a:schemeClr val="bg1"/>
                </a:solidFill>
              </a:rPr>
              <a:t>Cecil E. HilI, Terrell, Texas, February 21:   "I have been working with the church here since last July.   Many</a:t>
            </a:r>
          </a:p>
          <a:p>
            <a:pPr>
              <a:lnSpc>
                <a:spcPts val="4500"/>
              </a:lnSpc>
            </a:pPr>
            <a:r>
              <a:rPr lang="en-US" sz="3200" b="1">
                <a:solidFill>
                  <a:schemeClr val="bg1"/>
                </a:solidFill>
              </a:rPr>
              <a:t>churches are larger than this one,   but few are better.   We are growing in numbers and in faith and love.   Every one is interested and </a:t>
            </a:r>
            <a:r>
              <a:rPr lang="en-US" sz="3200" b="1">
                <a:solidFill>
                  <a:srgbClr val="FFFF00"/>
                </a:solidFill>
              </a:rPr>
              <a:t>a splendid spirit of cooperation prevails</a:t>
            </a:r>
            <a:r>
              <a:rPr lang="en-US" sz="3200" b="1">
                <a:solidFill>
                  <a:schemeClr val="bg1"/>
                </a:solidFill>
              </a:rPr>
              <a:t>.” (</a:t>
            </a:r>
            <a:r>
              <a:rPr lang="en-US" sz="3200" b="1" i="1">
                <a:solidFill>
                  <a:schemeClr val="bg1"/>
                </a:solidFill>
              </a:rPr>
              <a:t>Gospel Advocate, </a:t>
            </a:r>
            <a:r>
              <a:rPr lang="en-US" sz="3200" b="1">
                <a:solidFill>
                  <a:schemeClr val="bg1"/>
                </a:solidFill>
              </a:rPr>
              <a:t>March 15, 1928, p. 253)</a:t>
            </a:r>
            <a:endParaRPr lang="en-US" sz="32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idx="4294967295"/>
          </p:nvPr>
        </p:nvSpPr>
        <p:spPr>
          <a:xfrm>
            <a:off x="685800" y="2130425"/>
            <a:ext cx="7772400" cy="1470025"/>
          </a:xfrm>
        </p:spPr>
        <p:txBody>
          <a:bodyPr/>
          <a:lstStyle/>
          <a:p>
            <a:pPr eaLnBrk="1" hangingPunct="1"/>
            <a:endParaRPr lang="en-US" smtClean="0"/>
          </a:p>
        </p:txBody>
      </p:sp>
      <p:sp>
        <p:nvSpPr>
          <p:cNvPr id="3" name="Subtitle 2"/>
          <p:cNvSpPr>
            <a:spLocks noGrp="1"/>
          </p:cNvSpPr>
          <p:nvPr>
            <p:ph type="subTitle" idx="4294967295"/>
          </p:nvPr>
        </p:nvSpPr>
        <p:spPr>
          <a:xfrm>
            <a:off x="1371600" y="3886200"/>
            <a:ext cx="6400800" cy="1752600"/>
          </a:xfrm>
        </p:spPr>
        <p:txBody>
          <a:bodyPr rtlCol="0">
            <a:normAutofit/>
          </a:bodyPr>
          <a:lstStyle/>
          <a:p>
            <a:pPr marL="0" indent="0" algn="ctr" eaLnBrk="1" fontAlgn="auto" hangingPunct="1">
              <a:spcAft>
                <a:spcPts val="0"/>
              </a:spcAft>
              <a:buFont typeface="Arial" pitchFamily="34" charset="0"/>
              <a:buNone/>
              <a:defRPr/>
            </a:pPr>
            <a:endParaRPr lang="en-US" kern="1200">
              <a:solidFill>
                <a:schemeClr val="tx1">
                  <a:tint val="75000"/>
                </a:schemeClr>
              </a:solidFill>
            </a:endParaRPr>
          </a:p>
        </p:txBody>
      </p:sp>
      <p:sp>
        <p:nvSpPr>
          <p:cNvPr id="3076" name="TextBox 4"/>
          <p:cNvSpPr txBox="1">
            <a:spLocks noChangeArrowheads="1"/>
          </p:cNvSpPr>
          <p:nvPr/>
        </p:nvSpPr>
        <p:spPr bwMode="auto">
          <a:xfrm>
            <a:off x="533400" y="1471613"/>
            <a:ext cx="8001000" cy="3749675"/>
          </a:xfrm>
          <a:prstGeom prst="rect">
            <a:avLst/>
          </a:prstGeom>
          <a:solidFill>
            <a:schemeClr val="tx1"/>
          </a:solidFill>
          <a:ln w="9525">
            <a:noFill/>
            <a:miter lim="800000"/>
            <a:headEnd/>
            <a:tailEnd/>
          </a:ln>
        </p:spPr>
        <p:txBody>
          <a:bodyPr>
            <a:spAutoFit/>
          </a:bodyPr>
          <a:lstStyle/>
          <a:p>
            <a:r>
              <a:rPr lang="en-US" sz="3000" b="1">
                <a:solidFill>
                  <a:schemeClr val="bg1"/>
                </a:solidFill>
              </a:rPr>
              <a:t>Cooperation,   “Joint operation or action” </a:t>
            </a:r>
          </a:p>
          <a:p>
            <a:endParaRPr lang="en-US" sz="3000" b="1">
              <a:solidFill>
                <a:schemeClr val="bg1"/>
              </a:solidFill>
            </a:endParaRPr>
          </a:p>
          <a:p>
            <a:r>
              <a:rPr lang="en-US" sz="3000" b="1">
                <a:solidFill>
                  <a:schemeClr val="bg1"/>
                </a:solidFill>
              </a:rPr>
              <a:t>Cooperative,   “Concerted:   involving the </a:t>
            </a:r>
          </a:p>
          <a:p>
            <a:r>
              <a:rPr lang="en-US" sz="3000" b="1">
                <a:solidFill>
                  <a:schemeClr val="bg1"/>
                </a:solidFill>
              </a:rPr>
              <a:t>joint activity of two or more”</a:t>
            </a:r>
          </a:p>
          <a:p>
            <a:endParaRPr lang="en-US" sz="3000" b="1">
              <a:solidFill>
                <a:schemeClr val="bg1"/>
              </a:solidFill>
            </a:endParaRPr>
          </a:p>
          <a:p>
            <a:r>
              <a:rPr lang="en-US" sz="3000" b="1">
                <a:solidFill>
                  <a:schemeClr val="bg1"/>
                </a:solidFill>
              </a:rPr>
              <a:t>Cooperate: “Collaborate:   work together on a common enterprise or project” </a:t>
            </a:r>
            <a:br>
              <a:rPr lang="en-US" sz="3000" b="1">
                <a:solidFill>
                  <a:schemeClr val="bg1"/>
                </a:solidFill>
              </a:rPr>
            </a:br>
            <a:r>
              <a:rPr lang="en-US" sz="3000" b="1" u="sng">
                <a:solidFill>
                  <a:schemeClr val="bg1"/>
                </a:solidFill>
                <a:hlinkClick r:id="rId2"/>
              </a:rPr>
              <a:t>wordnetweb.princeton.edu/perl/webwn</a:t>
            </a:r>
            <a:endParaRPr lang="en-US" sz="3000" b="1"/>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
          <p:cNvSpPr txBox="1">
            <a:spLocks noChangeArrowheads="1"/>
          </p:cNvSpPr>
          <p:nvPr/>
        </p:nvSpPr>
        <p:spPr bwMode="auto">
          <a:xfrm>
            <a:off x="0" y="0"/>
            <a:ext cx="6629400" cy="1570038"/>
          </a:xfrm>
          <a:prstGeom prst="rect">
            <a:avLst/>
          </a:prstGeom>
          <a:noFill/>
          <a:ln w="9525">
            <a:noFill/>
            <a:miter lim="800000"/>
            <a:headEnd/>
            <a:tailEnd/>
          </a:ln>
        </p:spPr>
        <p:txBody>
          <a:bodyPr>
            <a:spAutoFit/>
          </a:bodyPr>
          <a:lstStyle/>
          <a:p>
            <a:r>
              <a:rPr lang="en-US" sz="3200" b="1" dirty="0">
                <a:solidFill>
                  <a:schemeClr val="bg1"/>
                </a:solidFill>
              </a:rPr>
              <a:t>COOPERATION TO AVOID</a:t>
            </a:r>
          </a:p>
          <a:p>
            <a:r>
              <a:rPr lang="en-US" sz="3200" b="1" dirty="0">
                <a:solidFill>
                  <a:schemeClr val="bg1"/>
                </a:solidFill>
              </a:rPr>
              <a:t> </a:t>
            </a:r>
          </a:p>
          <a:p>
            <a:r>
              <a:rPr lang="en-US" sz="3200" b="1" dirty="0">
                <a:solidFill>
                  <a:schemeClr val="bg1"/>
                </a:solidFill>
              </a:rPr>
              <a:t> </a:t>
            </a:r>
            <a:r>
              <a:rPr lang="en-US" sz="3200" b="1" u="sng" dirty="0">
                <a:solidFill>
                  <a:srgbClr val="FFFF00"/>
                </a:solidFill>
              </a:rPr>
              <a:t>Cooperating with the devil</a:t>
            </a:r>
            <a:endParaRPr lang="en-US" sz="32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0722">
                                            <p:txEl>
                                              <p:pRg st="2" end="2"/>
                                            </p:txEl>
                                          </p:spTgt>
                                        </p:tgtEl>
                                        <p:attrNameLst>
                                          <p:attrName>style.visibility</p:attrName>
                                        </p:attrNameLst>
                                      </p:cBhvr>
                                      <p:to>
                                        <p:strVal val="visible"/>
                                      </p:to>
                                    </p:set>
                                    <p:anim calcmode="lin" valueType="num">
                                      <p:cBhvr>
                                        <p:cTn id="7" dur="500" decel="50000" fill="hold">
                                          <p:stCondLst>
                                            <p:cond delay="0"/>
                                          </p:stCondLst>
                                        </p:cTn>
                                        <p:tgtEl>
                                          <p:spTgt spid="30722">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0722">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0722">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30722">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0722">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0722">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0722">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07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1"/>
          <p:cNvSpPr txBox="1">
            <a:spLocks noChangeArrowheads="1"/>
          </p:cNvSpPr>
          <p:nvPr/>
        </p:nvSpPr>
        <p:spPr bwMode="auto">
          <a:xfrm>
            <a:off x="0" y="0"/>
            <a:ext cx="6629400" cy="584200"/>
          </a:xfrm>
          <a:prstGeom prst="rect">
            <a:avLst/>
          </a:prstGeom>
          <a:noFill/>
          <a:ln w="9525">
            <a:noFill/>
            <a:miter lim="800000"/>
            <a:headEnd/>
            <a:tailEnd/>
          </a:ln>
        </p:spPr>
        <p:txBody>
          <a:bodyPr>
            <a:spAutoFit/>
          </a:bodyPr>
          <a:lstStyle/>
          <a:p>
            <a:r>
              <a:rPr lang="en-US" sz="3200" b="1">
                <a:solidFill>
                  <a:schemeClr val="bg1"/>
                </a:solidFill>
              </a:rPr>
              <a:t> </a:t>
            </a:r>
            <a:r>
              <a:rPr lang="en-US" sz="3200" b="1" u="sng">
                <a:solidFill>
                  <a:srgbClr val="FFFF00"/>
                </a:solidFill>
              </a:rPr>
              <a:t>Cooperating with the devil</a:t>
            </a:r>
            <a:endParaRPr lang="en-US" sz="3200" b="1">
              <a:solidFill>
                <a:schemeClr val="bg1"/>
              </a:solidFill>
            </a:endParaRPr>
          </a:p>
        </p:txBody>
      </p:sp>
      <p:sp>
        <p:nvSpPr>
          <p:cNvPr id="31747" name="TextBox 2"/>
          <p:cNvSpPr txBox="1">
            <a:spLocks noChangeArrowheads="1"/>
          </p:cNvSpPr>
          <p:nvPr/>
        </p:nvSpPr>
        <p:spPr bwMode="auto">
          <a:xfrm>
            <a:off x="533400" y="866775"/>
            <a:ext cx="8077200" cy="3324225"/>
          </a:xfrm>
          <a:prstGeom prst="rect">
            <a:avLst/>
          </a:prstGeom>
          <a:noFill/>
          <a:ln w="9525">
            <a:noFill/>
            <a:miter lim="800000"/>
            <a:headEnd/>
            <a:tailEnd/>
          </a:ln>
        </p:spPr>
        <p:txBody>
          <a:bodyPr>
            <a:spAutoFit/>
          </a:bodyPr>
          <a:lstStyle/>
          <a:p>
            <a:r>
              <a:rPr lang="en-US" sz="3000" b="1">
                <a:solidFill>
                  <a:schemeClr val="bg1"/>
                </a:solidFill>
              </a:rPr>
              <a:t>Eph. 2:1,    And you did he make alive,   when ye were dead through your trespasses and sins,    2 wherein ye once walked according to the course of this world,    according to the prince of the powers of the air,    </a:t>
            </a:r>
            <a:r>
              <a:rPr lang="en-US" sz="3000" b="1">
                <a:solidFill>
                  <a:srgbClr val="ABFFFF"/>
                </a:solidFill>
              </a:rPr>
              <a:t>of the spirit that now worketh in the sons of disobedience.</a:t>
            </a:r>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
          <p:cNvSpPr txBox="1">
            <a:spLocks noChangeArrowheads="1"/>
          </p:cNvSpPr>
          <p:nvPr/>
        </p:nvSpPr>
        <p:spPr bwMode="auto">
          <a:xfrm>
            <a:off x="0" y="0"/>
            <a:ext cx="6629400" cy="584200"/>
          </a:xfrm>
          <a:prstGeom prst="rect">
            <a:avLst/>
          </a:prstGeom>
          <a:noFill/>
          <a:ln w="9525">
            <a:noFill/>
            <a:miter lim="800000"/>
            <a:headEnd/>
            <a:tailEnd/>
          </a:ln>
        </p:spPr>
        <p:txBody>
          <a:bodyPr>
            <a:spAutoFit/>
          </a:bodyPr>
          <a:lstStyle/>
          <a:p>
            <a:r>
              <a:rPr lang="en-US" sz="3200" b="1">
                <a:solidFill>
                  <a:schemeClr val="bg1"/>
                </a:solidFill>
              </a:rPr>
              <a:t> </a:t>
            </a:r>
            <a:r>
              <a:rPr lang="en-US" sz="3200" b="1" u="sng">
                <a:solidFill>
                  <a:srgbClr val="FFFF00"/>
                </a:solidFill>
              </a:rPr>
              <a:t>Cooperating with the devil</a:t>
            </a:r>
            <a:endParaRPr lang="en-US" sz="3200" b="1">
              <a:solidFill>
                <a:schemeClr val="bg1"/>
              </a:solidFill>
            </a:endParaRPr>
          </a:p>
        </p:txBody>
      </p:sp>
      <p:sp>
        <p:nvSpPr>
          <p:cNvPr id="32771" name="TextBox 2"/>
          <p:cNvSpPr txBox="1">
            <a:spLocks noChangeArrowheads="1"/>
          </p:cNvSpPr>
          <p:nvPr/>
        </p:nvSpPr>
        <p:spPr bwMode="auto">
          <a:xfrm>
            <a:off x="533400" y="685800"/>
            <a:ext cx="8077200" cy="4708525"/>
          </a:xfrm>
          <a:prstGeom prst="rect">
            <a:avLst/>
          </a:prstGeom>
          <a:noFill/>
          <a:ln w="9525">
            <a:noFill/>
            <a:miter lim="800000"/>
            <a:headEnd/>
            <a:tailEnd/>
          </a:ln>
        </p:spPr>
        <p:txBody>
          <a:bodyPr>
            <a:spAutoFit/>
          </a:bodyPr>
          <a:lstStyle/>
          <a:p>
            <a:r>
              <a:rPr lang="en-US" sz="3000" b="1" dirty="0">
                <a:solidFill>
                  <a:srgbClr val="ABFFFF"/>
                </a:solidFill>
              </a:rPr>
              <a:t>of the spirit that now </a:t>
            </a:r>
            <a:r>
              <a:rPr lang="en-US" sz="3000" b="1" dirty="0" err="1">
                <a:solidFill>
                  <a:srgbClr val="ABFFFF"/>
                </a:solidFill>
              </a:rPr>
              <a:t>worketh</a:t>
            </a:r>
            <a:r>
              <a:rPr lang="en-US" sz="3000" b="1" dirty="0">
                <a:solidFill>
                  <a:srgbClr val="ABFFFF"/>
                </a:solidFill>
              </a:rPr>
              <a:t> in the sons of disobedience</a:t>
            </a:r>
            <a:r>
              <a:rPr lang="en-US" sz="3000" b="1" dirty="0">
                <a:solidFill>
                  <a:schemeClr val="bg1"/>
                </a:solidFill>
              </a:rPr>
              <a:t>;</a:t>
            </a:r>
          </a:p>
          <a:p>
            <a:endParaRPr lang="en-US" sz="3000" b="1" dirty="0">
              <a:solidFill>
                <a:schemeClr val="bg1"/>
              </a:solidFill>
            </a:endParaRPr>
          </a:p>
          <a:p>
            <a:r>
              <a:rPr lang="en-US" sz="3000" b="1" dirty="0">
                <a:solidFill>
                  <a:schemeClr val="bg1"/>
                </a:solidFill>
              </a:rPr>
              <a:t>Phil. 2:12,    So then,    my beloved, even </a:t>
            </a:r>
            <a:r>
              <a:rPr lang="en-US" sz="3000" b="1" dirty="0">
                <a:solidFill>
                  <a:srgbClr val="FFFF00"/>
                </a:solidFill>
              </a:rPr>
              <a:t>as ye have always obeyed</a:t>
            </a:r>
            <a:r>
              <a:rPr lang="en-US" sz="3000" b="1" dirty="0">
                <a:solidFill>
                  <a:schemeClr val="bg1"/>
                </a:solidFill>
              </a:rPr>
              <a:t>,    not as in my presence only,    but now much more in my absence,    work out your own salvation with fear and trembling.   13 </a:t>
            </a:r>
            <a:r>
              <a:rPr lang="en-US" sz="3000" b="1" dirty="0">
                <a:solidFill>
                  <a:srgbClr val="FFFF00"/>
                </a:solidFill>
              </a:rPr>
              <a:t>for it is God who </a:t>
            </a:r>
            <a:r>
              <a:rPr lang="en-US" sz="3000" b="1" dirty="0" err="1">
                <a:solidFill>
                  <a:srgbClr val="FFFF00"/>
                </a:solidFill>
              </a:rPr>
              <a:t>worketh</a:t>
            </a:r>
            <a:r>
              <a:rPr lang="en-US" sz="3000" b="1" dirty="0">
                <a:solidFill>
                  <a:srgbClr val="FFFF00"/>
                </a:solidFill>
              </a:rPr>
              <a:t> in you</a:t>
            </a:r>
            <a:r>
              <a:rPr lang="en-US" sz="3000" b="1" dirty="0">
                <a:solidFill>
                  <a:schemeClr val="bg1"/>
                </a:solidFill>
              </a:rPr>
              <a:t> both to will and to work,    for his good pleasure.</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1"/>
          <p:cNvSpPr txBox="1">
            <a:spLocks noChangeArrowheads="1"/>
          </p:cNvSpPr>
          <p:nvPr/>
        </p:nvSpPr>
        <p:spPr bwMode="auto">
          <a:xfrm>
            <a:off x="0" y="0"/>
            <a:ext cx="9144000" cy="1570038"/>
          </a:xfrm>
          <a:prstGeom prst="rect">
            <a:avLst/>
          </a:prstGeom>
          <a:noFill/>
          <a:ln w="9525">
            <a:noFill/>
            <a:miter lim="800000"/>
            <a:headEnd/>
            <a:tailEnd/>
          </a:ln>
        </p:spPr>
        <p:txBody>
          <a:bodyPr>
            <a:spAutoFit/>
          </a:bodyPr>
          <a:lstStyle/>
          <a:p>
            <a:r>
              <a:rPr lang="en-US" sz="3200" b="1">
                <a:solidFill>
                  <a:schemeClr val="bg1"/>
                </a:solidFill>
              </a:rPr>
              <a:t>COOPERATION TO AVOID</a:t>
            </a:r>
          </a:p>
          <a:p>
            <a:r>
              <a:rPr lang="en-US" sz="3200" b="1">
                <a:solidFill>
                  <a:schemeClr val="bg1"/>
                </a:solidFill>
              </a:rPr>
              <a:t> </a:t>
            </a:r>
          </a:p>
          <a:p>
            <a:r>
              <a:rPr lang="en-US" sz="3200" b="1">
                <a:solidFill>
                  <a:schemeClr val="bg1"/>
                </a:solidFill>
              </a:rPr>
              <a:t> </a:t>
            </a:r>
            <a:r>
              <a:rPr lang="en-US" sz="3200" b="1" u="sng">
                <a:solidFill>
                  <a:srgbClr val="FFFF00"/>
                </a:solidFill>
              </a:rPr>
              <a:t>Cooperating with the devil</a:t>
            </a:r>
            <a:r>
              <a:rPr lang="en-US" sz="3200" b="1">
                <a:solidFill>
                  <a:srgbClr val="FFFF00"/>
                </a:solidFill>
              </a:rPr>
              <a:t> </a:t>
            </a:r>
            <a:endParaRPr lang="en-US" sz="3200" b="1">
              <a:solidFill>
                <a:schemeClr val="bg1"/>
              </a:solidFill>
            </a:endParaRPr>
          </a:p>
        </p:txBody>
      </p:sp>
      <p:sp>
        <p:nvSpPr>
          <p:cNvPr id="3" name="TextBox 2"/>
          <p:cNvSpPr txBox="1">
            <a:spLocks noChangeArrowheads="1"/>
          </p:cNvSpPr>
          <p:nvPr/>
        </p:nvSpPr>
        <p:spPr bwMode="auto">
          <a:xfrm>
            <a:off x="0" y="1905000"/>
            <a:ext cx="9144000" cy="3386138"/>
          </a:xfrm>
          <a:prstGeom prst="rect">
            <a:avLst/>
          </a:prstGeom>
          <a:noFill/>
          <a:ln w="9525">
            <a:noFill/>
            <a:miter lim="800000"/>
            <a:headEnd/>
            <a:tailEnd/>
          </a:ln>
        </p:spPr>
        <p:txBody>
          <a:bodyPr>
            <a:spAutoFit/>
          </a:bodyPr>
          <a:lstStyle/>
          <a:p>
            <a:r>
              <a:rPr lang="en-US" sz="3000" b="1" dirty="0">
                <a:solidFill>
                  <a:srgbClr val="FFFF00"/>
                </a:solidFill>
              </a:rPr>
              <a:t> </a:t>
            </a:r>
            <a:r>
              <a:rPr lang="en-US" sz="3000" b="1" u="sng" dirty="0">
                <a:solidFill>
                  <a:srgbClr val="FFFF00"/>
                </a:solidFill>
              </a:rPr>
              <a:t>Factious person says, “Cooperate with me.”</a:t>
            </a:r>
            <a:r>
              <a:rPr lang="en-US" sz="3000" b="1" i="1" dirty="0">
                <a:solidFill>
                  <a:srgbClr val="FFFF00"/>
                </a:solidFill>
              </a:rPr>
              <a:t> 1 Tim. 4:1-3</a:t>
            </a:r>
          </a:p>
          <a:p>
            <a:endParaRPr lang="en-US" sz="3000" b="1" i="1" dirty="0">
              <a:solidFill>
                <a:srgbClr val="FFFF00"/>
              </a:solidFill>
            </a:endParaRPr>
          </a:p>
          <a:p>
            <a:r>
              <a:rPr lang="en-US" sz="3200" b="1" u="sng" dirty="0">
                <a:solidFill>
                  <a:srgbClr val="FFFF00"/>
                </a:solidFill>
              </a:rPr>
              <a:t>Teacher of error who says, “Cooperate with me.”</a:t>
            </a:r>
            <a:r>
              <a:rPr lang="en-US" sz="3200" b="1" dirty="0">
                <a:solidFill>
                  <a:srgbClr val="FFFF00"/>
                </a:solidFill>
              </a:rPr>
              <a:t> </a:t>
            </a:r>
            <a:r>
              <a:rPr lang="en-US" sz="3200" b="1" i="1" dirty="0">
                <a:solidFill>
                  <a:srgbClr val="FFFF00"/>
                </a:solidFill>
              </a:rPr>
              <a:t>Gal. 2:4,5</a:t>
            </a:r>
            <a:br>
              <a:rPr lang="en-US" sz="3200" b="1" i="1" dirty="0">
                <a:solidFill>
                  <a:srgbClr val="FFFF00"/>
                </a:solidFill>
              </a:rPr>
            </a:br>
            <a:endParaRPr lang="en-US" sz="3000" b="1" i="1" dirty="0">
              <a:solidFill>
                <a:srgbClr val="FFFF00"/>
              </a:solidFill>
            </a:endParaRPr>
          </a:p>
          <a:p>
            <a:r>
              <a:rPr lang="en-US" sz="3000" b="1" i="1" dirty="0">
                <a:solidFill>
                  <a:srgbClr val="FFFF00"/>
                </a:solidFill>
              </a:rPr>
              <a:t> </a:t>
            </a:r>
            <a:r>
              <a:rPr lang="en-US" sz="3000" b="1" u="sng" dirty="0">
                <a:solidFill>
                  <a:srgbClr val="FFFF00"/>
                </a:solidFill>
              </a:rPr>
              <a:t>Unscriptural church cooperation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3"/>
          <p:cNvSpPr txBox="1">
            <a:spLocks noChangeArrowheads="1"/>
          </p:cNvSpPr>
          <p:nvPr/>
        </p:nvSpPr>
        <p:spPr bwMode="auto">
          <a:xfrm>
            <a:off x="533400" y="1752600"/>
            <a:ext cx="1905000" cy="549275"/>
          </a:xfrm>
          <a:prstGeom prst="rect">
            <a:avLst/>
          </a:prstGeom>
          <a:noFill/>
          <a:ln w="9525">
            <a:noFill/>
            <a:miter lim="800000"/>
            <a:headEnd/>
            <a:tailEnd/>
          </a:ln>
        </p:spPr>
        <p:txBody>
          <a:bodyPr>
            <a:spAutoFit/>
          </a:bodyPr>
          <a:lstStyle/>
          <a:p>
            <a:pPr>
              <a:spcBef>
                <a:spcPct val="50000"/>
              </a:spcBef>
            </a:pPr>
            <a:r>
              <a:rPr lang="en-US" sz="3000" b="1">
                <a:solidFill>
                  <a:srgbClr val="FFFF99"/>
                </a:solidFill>
              </a:rPr>
              <a:t>CHURCH</a:t>
            </a:r>
            <a:endParaRPr lang="en-US" sz="3000"/>
          </a:p>
        </p:txBody>
      </p:sp>
      <p:sp>
        <p:nvSpPr>
          <p:cNvPr id="34819" name="Text Box 4"/>
          <p:cNvSpPr txBox="1">
            <a:spLocks noChangeArrowheads="1"/>
          </p:cNvSpPr>
          <p:nvPr/>
        </p:nvSpPr>
        <p:spPr bwMode="auto">
          <a:xfrm>
            <a:off x="533400" y="2986088"/>
            <a:ext cx="1905000" cy="549275"/>
          </a:xfrm>
          <a:prstGeom prst="rect">
            <a:avLst/>
          </a:prstGeom>
          <a:noFill/>
          <a:ln w="9525">
            <a:noFill/>
            <a:miter lim="800000"/>
            <a:headEnd/>
            <a:tailEnd/>
          </a:ln>
        </p:spPr>
        <p:txBody>
          <a:bodyPr>
            <a:spAutoFit/>
          </a:bodyPr>
          <a:lstStyle/>
          <a:p>
            <a:pPr>
              <a:spcBef>
                <a:spcPct val="50000"/>
              </a:spcBef>
            </a:pPr>
            <a:r>
              <a:rPr lang="en-US" sz="3000" b="1">
                <a:solidFill>
                  <a:srgbClr val="FFFF99"/>
                </a:solidFill>
              </a:rPr>
              <a:t>CHURCH</a:t>
            </a:r>
            <a:endParaRPr lang="en-US" sz="3000"/>
          </a:p>
        </p:txBody>
      </p:sp>
      <p:sp>
        <p:nvSpPr>
          <p:cNvPr id="34820" name="Text Box 5"/>
          <p:cNvSpPr txBox="1">
            <a:spLocks noChangeArrowheads="1"/>
          </p:cNvSpPr>
          <p:nvPr/>
        </p:nvSpPr>
        <p:spPr bwMode="auto">
          <a:xfrm>
            <a:off x="533400" y="4281488"/>
            <a:ext cx="1905000" cy="549275"/>
          </a:xfrm>
          <a:prstGeom prst="rect">
            <a:avLst/>
          </a:prstGeom>
          <a:noFill/>
          <a:ln w="9525">
            <a:noFill/>
            <a:miter lim="800000"/>
            <a:headEnd/>
            <a:tailEnd/>
          </a:ln>
        </p:spPr>
        <p:txBody>
          <a:bodyPr>
            <a:spAutoFit/>
          </a:bodyPr>
          <a:lstStyle/>
          <a:p>
            <a:pPr>
              <a:spcBef>
                <a:spcPct val="50000"/>
              </a:spcBef>
            </a:pPr>
            <a:r>
              <a:rPr lang="en-US" sz="3000" b="1">
                <a:solidFill>
                  <a:srgbClr val="FFFF99"/>
                </a:solidFill>
              </a:rPr>
              <a:t>CHURCH</a:t>
            </a:r>
            <a:endParaRPr lang="en-US" sz="3000"/>
          </a:p>
        </p:txBody>
      </p:sp>
      <p:sp>
        <p:nvSpPr>
          <p:cNvPr id="34821" name="Text Box 6"/>
          <p:cNvSpPr txBox="1">
            <a:spLocks noChangeArrowheads="1"/>
          </p:cNvSpPr>
          <p:nvPr/>
        </p:nvSpPr>
        <p:spPr bwMode="auto">
          <a:xfrm>
            <a:off x="533400" y="5424488"/>
            <a:ext cx="1905000" cy="549275"/>
          </a:xfrm>
          <a:prstGeom prst="rect">
            <a:avLst/>
          </a:prstGeom>
          <a:noFill/>
          <a:ln w="9525">
            <a:noFill/>
            <a:miter lim="800000"/>
            <a:headEnd/>
            <a:tailEnd/>
          </a:ln>
        </p:spPr>
        <p:txBody>
          <a:bodyPr>
            <a:spAutoFit/>
          </a:bodyPr>
          <a:lstStyle/>
          <a:p>
            <a:pPr>
              <a:spcBef>
                <a:spcPct val="50000"/>
              </a:spcBef>
            </a:pPr>
            <a:r>
              <a:rPr lang="en-US" sz="3000" b="1">
                <a:solidFill>
                  <a:srgbClr val="FFFF99"/>
                </a:solidFill>
              </a:rPr>
              <a:t>CHURCH</a:t>
            </a:r>
            <a:endParaRPr lang="en-US" sz="3000"/>
          </a:p>
        </p:txBody>
      </p:sp>
      <p:sp>
        <p:nvSpPr>
          <p:cNvPr id="34822" name="Text Box 7"/>
          <p:cNvSpPr txBox="1">
            <a:spLocks noChangeArrowheads="1"/>
          </p:cNvSpPr>
          <p:nvPr/>
        </p:nvSpPr>
        <p:spPr bwMode="auto">
          <a:xfrm>
            <a:off x="3657600" y="2057400"/>
            <a:ext cx="2971800" cy="3349625"/>
          </a:xfrm>
          <a:prstGeom prst="rect">
            <a:avLst/>
          </a:prstGeom>
          <a:noFill/>
          <a:ln w="57150">
            <a:solidFill>
              <a:srgbClr val="ABFFFF"/>
            </a:solidFill>
            <a:miter lim="800000"/>
            <a:headEnd/>
            <a:tailEnd/>
          </a:ln>
        </p:spPr>
        <p:txBody>
          <a:bodyPr>
            <a:spAutoFit/>
          </a:bodyPr>
          <a:lstStyle/>
          <a:p>
            <a:pPr algn="ctr">
              <a:spcBef>
                <a:spcPct val="50000"/>
              </a:spcBef>
            </a:pPr>
            <a:r>
              <a:rPr lang="en-US" sz="3000" b="1">
                <a:solidFill>
                  <a:srgbClr val="ABFFFF"/>
                </a:solidFill>
              </a:rPr>
              <a:t>“Sponsoring Church,”  </a:t>
            </a:r>
            <a:r>
              <a:rPr lang="en-US" sz="3000" b="1">
                <a:solidFill>
                  <a:srgbClr val="99FF66"/>
                </a:solidFill>
              </a:rPr>
              <a:t>Missionary Society, </a:t>
            </a:r>
            <a:r>
              <a:rPr lang="en-US" sz="3000" b="1">
                <a:solidFill>
                  <a:srgbClr val="FFFF99"/>
                </a:solidFill>
              </a:rPr>
              <a:t>College, </a:t>
            </a:r>
            <a:r>
              <a:rPr lang="en-US" sz="3000" b="1">
                <a:solidFill>
                  <a:srgbClr val="FFFF00"/>
                </a:solidFill>
              </a:rPr>
              <a:t>Benevolent Institution</a:t>
            </a:r>
          </a:p>
        </p:txBody>
      </p:sp>
      <p:sp>
        <p:nvSpPr>
          <p:cNvPr id="34823" name="Line 10"/>
          <p:cNvSpPr>
            <a:spLocks noChangeShapeType="1"/>
          </p:cNvSpPr>
          <p:nvPr/>
        </p:nvSpPr>
        <p:spPr bwMode="auto">
          <a:xfrm>
            <a:off x="2362200" y="2057400"/>
            <a:ext cx="1219200" cy="914400"/>
          </a:xfrm>
          <a:prstGeom prst="line">
            <a:avLst/>
          </a:prstGeom>
          <a:noFill/>
          <a:ln w="104775">
            <a:solidFill>
              <a:srgbClr val="ABFFFF"/>
            </a:solidFill>
            <a:round/>
            <a:headEnd/>
            <a:tailEnd type="triangle" w="med" len="med"/>
          </a:ln>
        </p:spPr>
        <p:txBody>
          <a:bodyPr wrap="none" anchor="ctr"/>
          <a:lstStyle/>
          <a:p>
            <a:endParaRPr lang="en-US"/>
          </a:p>
        </p:txBody>
      </p:sp>
      <p:sp>
        <p:nvSpPr>
          <p:cNvPr id="34824" name="Line 11"/>
          <p:cNvSpPr>
            <a:spLocks noChangeShapeType="1"/>
          </p:cNvSpPr>
          <p:nvPr/>
        </p:nvSpPr>
        <p:spPr bwMode="auto">
          <a:xfrm>
            <a:off x="2362200" y="3276600"/>
            <a:ext cx="1143000" cy="0"/>
          </a:xfrm>
          <a:prstGeom prst="line">
            <a:avLst/>
          </a:prstGeom>
          <a:noFill/>
          <a:ln w="104775">
            <a:solidFill>
              <a:srgbClr val="ABFFFF"/>
            </a:solidFill>
            <a:round/>
            <a:headEnd/>
            <a:tailEnd type="triangle" w="med" len="med"/>
          </a:ln>
        </p:spPr>
        <p:txBody>
          <a:bodyPr wrap="none" anchor="ctr"/>
          <a:lstStyle/>
          <a:p>
            <a:endParaRPr lang="en-US"/>
          </a:p>
        </p:txBody>
      </p:sp>
      <p:sp>
        <p:nvSpPr>
          <p:cNvPr id="34825" name="Line 12"/>
          <p:cNvSpPr>
            <a:spLocks noChangeShapeType="1"/>
          </p:cNvSpPr>
          <p:nvPr/>
        </p:nvSpPr>
        <p:spPr bwMode="auto">
          <a:xfrm flipV="1">
            <a:off x="2362200" y="4038600"/>
            <a:ext cx="1143000" cy="457200"/>
          </a:xfrm>
          <a:prstGeom prst="line">
            <a:avLst/>
          </a:prstGeom>
          <a:noFill/>
          <a:ln w="104775">
            <a:solidFill>
              <a:srgbClr val="ABFFFF"/>
            </a:solidFill>
            <a:round/>
            <a:headEnd/>
            <a:tailEnd type="triangle" w="med" len="med"/>
          </a:ln>
        </p:spPr>
        <p:txBody>
          <a:bodyPr wrap="none" anchor="ctr"/>
          <a:lstStyle/>
          <a:p>
            <a:endParaRPr lang="en-US"/>
          </a:p>
        </p:txBody>
      </p:sp>
      <p:sp>
        <p:nvSpPr>
          <p:cNvPr id="34826" name="Line 13"/>
          <p:cNvSpPr>
            <a:spLocks noChangeShapeType="1"/>
          </p:cNvSpPr>
          <p:nvPr/>
        </p:nvSpPr>
        <p:spPr bwMode="auto">
          <a:xfrm flipV="1">
            <a:off x="2362200" y="4495800"/>
            <a:ext cx="1219200" cy="1143000"/>
          </a:xfrm>
          <a:prstGeom prst="line">
            <a:avLst/>
          </a:prstGeom>
          <a:noFill/>
          <a:ln w="104775">
            <a:solidFill>
              <a:srgbClr val="ABFFFF"/>
            </a:solidFill>
            <a:round/>
            <a:headEnd/>
            <a:tailEnd type="triangle" w="med" len="med"/>
          </a:ln>
        </p:spPr>
        <p:txBody>
          <a:bodyPr wrap="none" anchor="ctr"/>
          <a:lstStyle/>
          <a:p>
            <a:endParaRPr lang="en-US"/>
          </a:p>
        </p:txBody>
      </p:sp>
      <p:sp>
        <p:nvSpPr>
          <p:cNvPr id="34827" name="Text Box 14"/>
          <p:cNvSpPr txBox="1">
            <a:spLocks noChangeArrowheads="1"/>
          </p:cNvSpPr>
          <p:nvPr/>
        </p:nvSpPr>
        <p:spPr bwMode="auto">
          <a:xfrm>
            <a:off x="2590800" y="2163763"/>
            <a:ext cx="381000" cy="579437"/>
          </a:xfrm>
          <a:prstGeom prst="rect">
            <a:avLst/>
          </a:prstGeom>
          <a:solidFill>
            <a:schemeClr val="tx1"/>
          </a:solidFill>
          <a:ln w="9525">
            <a:noFill/>
            <a:miter lim="800000"/>
            <a:headEnd/>
            <a:tailEnd/>
          </a:ln>
        </p:spPr>
        <p:txBody>
          <a:bodyPr>
            <a:spAutoFit/>
          </a:bodyPr>
          <a:lstStyle/>
          <a:p>
            <a:pPr>
              <a:spcBef>
                <a:spcPct val="50000"/>
              </a:spcBef>
            </a:pPr>
            <a:r>
              <a:rPr lang="en-US" sz="3200" b="1">
                <a:solidFill>
                  <a:srgbClr val="BFFF9F"/>
                </a:solidFill>
              </a:rPr>
              <a:t>$</a:t>
            </a:r>
            <a:endParaRPr lang="en-US">
              <a:solidFill>
                <a:srgbClr val="BFFF9F"/>
              </a:solidFill>
            </a:endParaRPr>
          </a:p>
        </p:txBody>
      </p:sp>
      <p:sp>
        <p:nvSpPr>
          <p:cNvPr id="34828" name="Text Box 15"/>
          <p:cNvSpPr txBox="1">
            <a:spLocks noChangeArrowheads="1"/>
          </p:cNvSpPr>
          <p:nvPr/>
        </p:nvSpPr>
        <p:spPr bwMode="auto">
          <a:xfrm>
            <a:off x="2590800" y="2971800"/>
            <a:ext cx="381000" cy="579438"/>
          </a:xfrm>
          <a:prstGeom prst="rect">
            <a:avLst/>
          </a:prstGeom>
          <a:solidFill>
            <a:schemeClr val="tx1"/>
          </a:solidFill>
          <a:ln w="9525">
            <a:noFill/>
            <a:miter lim="800000"/>
            <a:headEnd/>
            <a:tailEnd/>
          </a:ln>
        </p:spPr>
        <p:txBody>
          <a:bodyPr>
            <a:spAutoFit/>
          </a:bodyPr>
          <a:lstStyle/>
          <a:p>
            <a:pPr>
              <a:spcBef>
                <a:spcPct val="50000"/>
              </a:spcBef>
            </a:pPr>
            <a:r>
              <a:rPr lang="en-US" sz="3200" b="1">
                <a:solidFill>
                  <a:srgbClr val="BFFF9F"/>
                </a:solidFill>
              </a:rPr>
              <a:t>$</a:t>
            </a:r>
            <a:endParaRPr lang="en-US">
              <a:solidFill>
                <a:srgbClr val="BFFF9F"/>
              </a:solidFill>
            </a:endParaRPr>
          </a:p>
        </p:txBody>
      </p:sp>
      <p:sp>
        <p:nvSpPr>
          <p:cNvPr id="34829" name="Text Box 16"/>
          <p:cNvSpPr txBox="1">
            <a:spLocks noChangeArrowheads="1"/>
          </p:cNvSpPr>
          <p:nvPr/>
        </p:nvSpPr>
        <p:spPr bwMode="auto">
          <a:xfrm>
            <a:off x="2590800" y="4038600"/>
            <a:ext cx="381000" cy="579438"/>
          </a:xfrm>
          <a:prstGeom prst="rect">
            <a:avLst/>
          </a:prstGeom>
          <a:solidFill>
            <a:schemeClr val="tx1"/>
          </a:solidFill>
          <a:ln w="9525">
            <a:noFill/>
            <a:miter lim="800000"/>
            <a:headEnd/>
            <a:tailEnd/>
          </a:ln>
        </p:spPr>
        <p:txBody>
          <a:bodyPr>
            <a:spAutoFit/>
          </a:bodyPr>
          <a:lstStyle/>
          <a:p>
            <a:pPr>
              <a:spcBef>
                <a:spcPct val="50000"/>
              </a:spcBef>
            </a:pPr>
            <a:r>
              <a:rPr lang="en-US" sz="3200" b="1">
                <a:solidFill>
                  <a:srgbClr val="BFFF9F"/>
                </a:solidFill>
              </a:rPr>
              <a:t>$</a:t>
            </a:r>
            <a:endParaRPr lang="en-US">
              <a:solidFill>
                <a:srgbClr val="BFFF9F"/>
              </a:solidFill>
            </a:endParaRPr>
          </a:p>
        </p:txBody>
      </p:sp>
      <p:sp>
        <p:nvSpPr>
          <p:cNvPr id="34830" name="Text Box 17"/>
          <p:cNvSpPr txBox="1">
            <a:spLocks noChangeArrowheads="1"/>
          </p:cNvSpPr>
          <p:nvPr/>
        </p:nvSpPr>
        <p:spPr bwMode="auto">
          <a:xfrm>
            <a:off x="2590800" y="4983163"/>
            <a:ext cx="381000" cy="579437"/>
          </a:xfrm>
          <a:prstGeom prst="rect">
            <a:avLst/>
          </a:prstGeom>
          <a:solidFill>
            <a:schemeClr val="tx1"/>
          </a:solidFill>
          <a:ln w="9525">
            <a:noFill/>
            <a:miter lim="800000"/>
            <a:headEnd/>
            <a:tailEnd/>
          </a:ln>
        </p:spPr>
        <p:txBody>
          <a:bodyPr>
            <a:spAutoFit/>
          </a:bodyPr>
          <a:lstStyle/>
          <a:p>
            <a:pPr>
              <a:spcBef>
                <a:spcPct val="50000"/>
              </a:spcBef>
            </a:pPr>
            <a:r>
              <a:rPr lang="en-US" sz="3200" b="1">
                <a:solidFill>
                  <a:srgbClr val="BFFF9F"/>
                </a:solidFill>
              </a:rPr>
              <a:t>$</a:t>
            </a:r>
            <a:endParaRPr lang="en-US">
              <a:solidFill>
                <a:srgbClr val="BFFF9F"/>
              </a:solidFill>
            </a:endParaRPr>
          </a:p>
        </p:txBody>
      </p:sp>
      <p:sp>
        <p:nvSpPr>
          <p:cNvPr id="34831" name="WordArt 19"/>
          <p:cNvSpPr>
            <a:spLocks noChangeArrowheads="1" noChangeShapeType="1" noTextEdit="1"/>
          </p:cNvSpPr>
          <p:nvPr/>
        </p:nvSpPr>
        <p:spPr bwMode="auto">
          <a:xfrm rot="5400000">
            <a:off x="6019800" y="3124200"/>
            <a:ext cx="4800600" cy="1143000"/>
          </a:xfrm>
          <a:prstGeom prst="rect">
            <a:avLst/>
          </a:prstGeom>
        </p:spPr>
        <p:txBody>
          <a:bodyPr vert="wordArtVert" wrap="none" fromWordArt="1">
            <a:prstTxWarp prst="textPlain">
              <a:avLst>
                <a:gd name="adj" fmla="val 50000"/>
              </a:avLst>
            </a:prstTxWarp>
          </a:bodyPr>
          <a:lstStyle/>
          <a:p>
            <a:pPr algn="ctr" fontAlgn="auto"/>
            <a:r>
              <a:rPr lang="en-US" sz="4000" kern="10">
                <a:ln w="28575">
                  <a:noFill/>
                  <a:round/>
                  <a:headEnd/>
                  <a:tailEnd/>
                </a:ln>
                <a:solidFill>
                  <a:srgbClr val="FFFF99"/>
                </a:solidFill>
                <a:latin typeface="Arial Black"/>
              </a:rPr>
              <a:t>Preacher </a:t>
            </a:r>
          </a:p>
          <a:p>
            <a:pPr algn="ctr" fontAlgn="auto"/>
            <a:r>
              <a:rPr lang="en-US" sz="4000" kern="10">
                <a:ln w="28575">
                  <a:noFill/>
                  <a:round/>
                  <a:headEnd/>
                  <a:tailEnd/>
                </a:ln>
                <a:solidFill>
                  <a:srgbClr val="FFFF99"/>
                </a:solidFill>
                <a:latin typeface="Arial Black"/>
              </a:rPr>
              <a:t>- Need</a:t>
            </a:r>
          </a:p>
        </p:txBody>
      </p:sp>
      <p:sp>
        <p:nvSpPr>
          <p:cNvPr id="34832" name="Line 20"/>
          <p:cNvSpPr>
            <a:spLocks noChangeShapeType="1"/>
          </p:cNvSpPr>
          <p:nvPr/>
        </p:nvSpPr>
        <p:spPr bwMode="auto">
          <a:xfrm>
            <a:off x="6781800" y="3657600"/>
            <a:ext cx="1066800" cy="0"/>
          </a:xfrm>
          <a:prstGeom prst="line">
            <a:avLst/>
          </a:prstGeom>
          <a:noFill/>
          <a:ln w="104775">
            <a:solidFill>
              <a:srgbClr val="ABFFFF"/>
            </a:solidFill>
            <a:round/>
            <a:headEnd/>
            <a:tailEnd type="triangle" w="med" len="med"/>
          </a:ln>
        </p:spPr>
        <p:txBody>
          <a:bodyPr wrap="none" anchor="ctr"/>
          <a:lstStyle/>
          <a:p>
            <a:endParaRPr lang="en-US"/>
          </a:p>
        </p:txBody>
      </p:sp>
      <p:sp>
        <p:nvSpPr>
          <p:cNvPr id="34833" name="Text Box 21"/>
          <p:cNvSpPr txBox="1">
            <a:spLocks noChangeArrowheads="1"/>
          </p:cNvSpPr>
          <p:nvPr/>
        </p:nvSpPr>
        <p:spPr bwMode="auto">
          <a:xfrm>
            <a:off x="228600" y="406400"/>
            <a:ext cx="8610600" cy="579438"/>
          </a:xfrm>
          <a:prstGeom prst="rect">
            <a:avLst/>
          </a:prstGeom>
          <a:noFill/>
          <a:ln w="9525">
            <a:noFill/>
            <a:miter lim="800000"/>
            <a:headEnd/>
            <a:tailEnd/>
          </a:ln>
        </p:spPr>
        <p:txBody>
          <a:bodyPr>
            <a:spAutoFit/>
          </a:bodyPr>
          <a:lstStyle/>
          <a:p>
            <a:pPr algn="ctr">
              <a:spcBef>
                <a:spcPct val="50000"/>
              </a:spcBef>
            </a:pPr>
            <a:r>
              <a:rPr lang="en-US" sz="3200" b="1" u="sng">
                <a:solidFill>
                  <a:srgbClr val="FFFF99"/>
                </a:solidFill>
              </a:rPr>
              <a:t>UNSCRIPTURAL CHURCH COOPERATION</a:t>
            </a:r>
            <a:endParaRPr lang="en-US" sz="3200" u="sng"/>
          </a:p>
        </p:txBody>
      </p:sp>
      <p:sp>
        <p:nvSpPr>
          <p:cNvPr id="18" name="TextBox 17"/>
          <p:cNvSpPr txBox="1">
            <a:spLocks noChangeArrowheads="1"/>
          </p:cNvSpPr>
          <p:nvPr/>
        </p:nvSpPr>
        <p:spPr bwMode="auto">
          <a:xfrm>
            <a:off x="3733800" y="5791200"/>
            <a:ext cx="2743200" cy="769938"/>
          </a:xfrm>
          <a:prstGeom prst="rect">
            <a:avLst/>
          </a:prstGeom>
          <a:noFill/>
          <a:ln w="9525">
            <a:noFill/>
            <a:miter lim="800000"/>
            <a:headEnd/>
            <a:tailEnd/>
          </a:ln>
        </p:spPr>
        <p:txBody>
          <a:bodyPr>
            <a:spAutoFit/>
          </a:bodyPr>
          <a:lstStyle/>
          <a:p>
            <a:pPr algn="ctr"/>
            <a:r>
              <a:rPr lang="en-US" sz="4400" b="1">
                <a:solidFill>
                  <a:srgbClr val="FFFF00"/>
                </a:solidFill>
              </a:rPr>
              <a:t>Phil. 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fmla="#ppt_w*sin(2.5*pi*$)">
                                          <p:val>
                                            <p:fltVal val="0"/>
                                          </p:val>
                                        </p:tav>
                                        <p:tav tm="100000">
                                          <p:val>
                                            <p:fltVal val="1"/>
                                          </p:val>
                                        </p:tav>
                                      </p:tavLst>
                                    </p:anim>
                                    <p:anim calcmode="lin" valueType="num">
                                      <p:cBhvr>
                                        <p:cTn id="8" dur="50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
          <p:cNvSpPr txBox="1">
            <a:spLocks noChangeArrowheads="1"/>
          </p:cNvSpPr>
          <p:nvPr/>
        </p:nvSpPr>
        <p:spPr bwMode="auto">
          <a:xfrm>
            <a:off x="0" y="0"/>
            <a:ext cx="9144000" cy="646113"/>
          </a:xfrm>
          <a:prstGeom prst="rect">
            <a:avLst/>
          </a:prstGeom>
          <a:noFill/>
          <a:ln w="9525">
            <a:noFill/>
            <a:miter lim="800000"/>
            <a:headEnd/>
            <a:tailEnd/>
          </a:ln>
        </p:spPr>
        <p:txBody>
          <a:bodyPr>
            <a:spAutoFit/>
          </a:bodyPr>
          <a:lstStyle/>
          <a:p>
            <a:pPr algn="ctr"/>
            <a:r>
              <a:rPr lang="en-US" sz="3600" b="1">
                <a:solidFill>
                  <a:schemeClr val="bg1"/>
                </a:solidFill>
              </a:rPr>
              <a:t>COOPERATION</a:t>
            </a:r>
          </a:p>
        </p:txBody>
      </p:sp>
      <p:sp>
        <p:nvSpPr>
          <p:cNvPr id="35843" name="TextBox 2"/>
          <p:cNvSpPr txBox="1">
            <a:spLocks noChangeArrowheads="1"/>
          </p:cNvSpPr>
          <p:nvPr/>
        </p:nvSpPr>
        <p:spPr bwMode="auto">
          <a:xfrm>
            <a:off x="0" y="938213"/>
            <a:ext cx="9144000" cy="3786187"/>
          </a:xfrm>
          <a:prstGeom prst="rect">
            <a:avLst/>
          </a:prstGeom>
          <a:noFill/>
          <a:ln w="9525">
            <a:noFill/>
            <a:miter lim="800000"/>
            <a:headEnd/>
            <a:tailEnd/>
          </a:ln>
        </p:spPr>
        <p:txBody>
          <a:bodyPr>
            <a:spAutoFit/>
          </a:bodyPr>
          <a:lstStyle/>
          <a:p>
            <a:r>
              <a:rPr lang="en-US" sz="3000" b="1">
                <a:solidFill>
                  <a:schemeClr val="bg1"/>
                </a:solidFill>
              </a:rPr>
              <a:t>ONE MUST COOPERATE WITH GOD</a:t>
            </a:r>
          </a:p>
          <a:p>
            <a:endParaRPr lang="en-US" sz="3000" b="1">
              <a:solidFill>
                <a:schemeClr val="bg1"/>
              </a:solidFill>
            </a:endParaRPr>
          </a:p>
          <a:p>
            <a:r>
              <a:rPr lang="en-US" sz="3000" b="1">
                <a:solidFill>
                  <a:schemeClr val="bg1"/>
                </a:solidFill>
              </a:rPr>
              <a:t>COOPERATING WITH GOD BRINGS ONE INTO FELLOWSHIP WITH OTHERS WHO ARE DOING SO</a:t>
            </a:r>
          </a:p>
          <a:p>
            <a:endParaRPr lang="en-US" sz="3000" b="1">
              <a:solidFill>
                <a:schemeClr val="bg1"/>
              </a:solidFill>
            </a:endParaRPr>
          </a:p>
          <a:p>
            <a:r>
              <a:rPr lang="en-US" sz="3000" b="1">
                <a:solidFill>
                  <a:schemeClr val="bg1"/>
                </a:solidFill>
              </a:rPr>
              <a:t>ONE MUST AVOID COOPERATION WITH SIN AND ERROR</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1"/>
          <p:cNvSpPr txBox="1">
            <a:spLocks noChangeArrowheads="1"/>
          </p:cNvSpPr>
          <p:nvPr/>
        </p:nvSpPr>
        <p:spPr bwMode="auto">
          <a:xfrm>
            <a:off x="533400" y="1219200"/>
            <a:ext cx="8077200" cy="3970338"/>
          </a:xfrm>
          <a:prstGeom prst="rect">
            <a:avLst/>
          </a:prstGeom>
          <a:noFill/>
          <a:ln w="9525">
            <a:noFill/>
            <a:miter lim="800000"/>
            <a:headEnd/>
            <a:tailEnd/>
          </a:ln>
        </p:spPr>
        <p:txBody>
          <a:bodyPr>
            <a:spAutoFit/>
          </a:bodyPr>
          <a:lstStyle/>
          <a:p>
            <a:r>
              <a:rPr lang="en-US" sz="2800" b="1" dirty="0">
                <a:solidFill>
                  <a:schemeClr val="bg1"/>
                </a:solidFill>
              </a:rPr>
              <a:t>2 Pet. 1:5,   Yea,   and for this very cause </a:t>
            </a:r>
            <a:r>
              <a:rPr lang="en-US" sz="2800" b="1" dirty="0">
                <a:solidFill>
                  <a:srgbClr val="FFFF00"/>
                </a:solidFill>
              </a:rPr>
              <a:t>adding on your part</a:t>
            </a:r>
            <a:r>
              <a:rPr lang="en-US" sz="2800" b="1" dirty="0">
                <a:solidFill>
                  <a:schemeClr val="bg1"/>
                </a:solidFill>
              </a:rPr>
              <a:t> all diligence,   in your faith </a:t>
            </a:r>
            <a:r>
              <a:rPr lang="en-US" sz="2800" b="1" u="sng" dirty="0">
                <a:solidFill>
                  <a:srgbClr val="ABFFFF"/>
                </a:solidFill>
              </a:rPr>
              <a:t>supply</a:t>
            </a:r>
            <a:r>
              <a:rPr lang="en-US" sz="2800" b="1" dirty="0">
                <a:solidFill>
                  <a:schemeClr val="bg1"/>
                </a:solidFill>
              </a:rPr>
              <a:t> virtue;   and in your virtue knowledge;</a:t>
            </a:r>
          </a:p>
          <a:p>
            <a:r>
              <a:rPr lang="en-US" sz="2800" b="1" dirty="0">
                <a:solidFill>
                  <a:schemeClr val="bg1"/>
                </a:solidFill>
              </a:rPr>
              <a:t> </a:t>
            </a:r>
          </a:p>
          <a:p>
            <a:r>
              <a:rPr lang="en-US" sz="2800" b="1" dirty="0">
                <a:solidFill>
                  <a:schemeClr val="bg1"/>
                </a:solidFill>
              </a:rPr>
              <a:t>2 Pet. 1:11,   For thus </a:t>
            </a:r>
            <a:r>
              <a:rPr lang="en-US" sz="2800" b="1" dirty="0">
                <a:solidFill>
                  <a:srgbClr val="FFFF00"/>
                </a:solidFill>
              </a:rPr>
              <a:t>shall be richly </a:t>
            </a:r>
            <a:r>
              <a:rPr lang="en-US" sz="2800" b="1" u="sng" dirty="0">
                <a:solidFill>
                  <a:srgbClr val="ABFFFF"/>
                </a:solidFill>
              </a:rPr>
              <a:t>supplied</a:t>
            </a:r>
            <a:r>
              <a:rPr lang="en-US" sz="2800" b="1" dirty="0">
                <a:solidFill>
                  <a:srgbClr val="FFFF00"/>
                </a:solidFill>
              </a:rPr>
              <a:t> unto you </a:t>
            </a:r>
            <a:r>
              <a:rPr lang="en-US" sz="2800" b="1" dirty="0">
                <a:solidFill>
                  <a:schemeClr val="bg1"/>
                </a:solidFill>
              </a:rPr>
              <a:t>the entrance into the eternal kingdom of our Lord and </a:t>
            </a:r>
            <a:r>
              <a:rPr lang="en-US" sz="2800" b="1" dirty="0" err="1">
                <a:solidFill>
                  <a:schemeClr val="bg1"/>
                </a:solidFill>
              </a:rPr>
              <a:t>Saviour</a:t>
            </a:r>
            <a:r>
              <a:rPr lang="en-US" sz="2800" b="1" dirty="0">
                <a:solidFill>
                  <a:schemeClr val="bg1"/>
                </a:solidFill>
              </a:rPr>
              <a:t> Jesus Christ.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6866">
                                            <p:txEl>
                                              <p:pRg st="2" end="2"/>
                                            </p:txEl>
                                          </p:spTgt>
                                        </p:tgtEl>
                                        <p:attrNameLst>
                                          <p:attrName>style.visibility</p:attrName>
                                        </p:attrNameLst>
                                      </p:cBhvr>
                                      <p:to>
                                        <p:strVal val="visible"/>
                                      </p:to>
                                    </p:set>
                                    <p:anim calcmode="lin" valueType="num">
                                      <p:cBhvr>
                                        <p:cTn id="7" dur="500" decel="50000" fill="hold">
                                          <p:stCondLst>
                                            <p:cond delay="0"/>
                                          </p:stCondLst>
                                        </p:cTn>
                                        <p:tgtEl>
                                          <p:spTgt spid="36866">
                                            <p:txEl>
                                              <p:pRg st="2" end="2"/>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6866">
                                            <p:txEl>
                                              <p:pRg st="2" end="2"/>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6866">
                                            <p:txEl>
                                              <p:pRg st="2" end="2"/>
                                            </p:txEl>
                                          </p:spTgt>
                                        </p:tgtEl>
                                        <p:attrNameLst>
                                          <p:attrName>ppt_w</p:attrName>
                                        </p:attrNameLst>
                                      </p:cBhvr>
                                      <p:tavLst>
                                        <p:tav tm="0">
                                          <p:val>
                                            <p:strVal val="#ppt_w*.05"/>
                                          </p:val>
                                        </p:tav>
                                        <p:tav tm="100000">
                                          <p:val>
                                            <p:strVal val="#ppt_w"/>
                                          </p:val>
                                        </p:tav>
                                      </p:tavLst>
                                    </p:anim>
                                    <p:anim calcmode="lin" valueType="num">
                                      <p:cBhvr>
                                        <p:cTn id="10" dur="1000" fill="hold"/>
                                        <p:tgtEl>
                                          <p:spTgt spid="36866">
                                            <p:txEl>
                                              <p:pRg st="2" end="2"/>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6866">
                                            <p:txEl>
                                              <p:pRg st="2" end="2"/>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6866">
                                            <p:txEl>
                                              <p:pRg st="2" end="2"/>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6866">
                                            <p:txEl>
                                              <p:pRg st="2" end="2"/>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68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Left-Right Arrow 7"/>
          <p:cNvSpPr/>
          <p:nvPr/>
        </p:nvSpPr>
        <p:spPr>
          <a:xfrm>
            <a:off x="1371600" y="1981200"/>
            <a:ext cx="6248400" cy="2895600"/>
          </a:xfrm>
          <a:prstGeom prst="lef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wordArtVert" anchor="ctr"/>
          <a:lstStyle/>
          <a:p>
            <a:pPr algn="ctr" fontAlgn="auto">
              <a:spcBef>
                <a:spcPts val="0"/>
              </a:spcBef>
              <a:spcAft>
                <a:spcPts val="0"/>
              </a:spcAft>
              <a:defRPr/>
            </a:pPr>
            <a:endParaRPr lang="en-US"/>
          </a:p>
        </p:txBody>
      </p:sp>
      <p:sp>
        <p:nvSpPr>
          <p:cNvPr id="4099" name="WordArt 5"/>
          <p:cNvSpPr>
            <a:spLocks noChangeArrowheads="1" noChangeShapeType="1" noTextEdit="1"/>
          </p:cNvSpPr>
          <p:nvPr/>
        </p:nvSpPr>
        <p:spPr bwMode="auto">
          <a:xfrm rot="5400000">
            <a:off x="-824706" y="2986881"/>
            <a:ext cx="2973388" cy="962025"/>
          </a:xfrm>
          <a:prstGeom prst="rect">
            <a:avLst/>
          </a:prstGeom>
        </p:spPr>
        <p:txBody>
          <a:bodyPr vert="wordArtVert" wrap="none" fromWordArt="1">
            <a:prstTxWarp prst="textPlain">
              <a:avLst>
                <a:gd name="adj" fmla="val 50000"/>
              </a:avLst>
            </a:prstTxWarp>
          </a:bodyPr>
          <a:lstStyle/>
          <a:p>
            <a:pPr algn="ctr" fontAlgn="auto"/>
            <a:r>
              <a:rPr lang="en-US" sz="5400" kern="10">
                <a:ln w="9525">
                  <a:solidFill>
                    <a:srgbClr val="000000"/>
                  </a:solidFill>
                  <a:round/>
                  <a:headEnd/>
                  <a:tailEnd/>
                </a:ln>
                <a:solidFill>
                  <a:schemeClr val="bg1"/>
                </a:solidFill>
                <a:latin typeface="Arial Black"/>
              </a:rPr>
              <a:t>GOD</a:t>
            </a:r>
          </a:p>
        </p:txBody>
      </p:sp>
      <p:sp>
        <p:nvSpPr>
          <p:cNvPr id="4100" name="WordArt 6"/>
          <p:cNvSpPr>
            <a:spLocks noChangeArrowheads="1" noChangeShapeType="1" noTextEdit="1"/>
          </p:cNvSpPr>
          <p:nvPr/>
        </p:nvSpPr>
        <p:spPr bwMode="auto">
          <a:xfrm rot="5400000">
            <a:off x="6850062" y="2747963"/>
            <a:ext cx="3133725" cy="1295400"/>
          </a:xfrm>
          <a:prstGeom prst="rect">
            <a:avLst/>
          </a:prstGeom>
        </p:spPr>
        <p:txBody>
          <a:bodyPr vert="wordArtVert" wrap="none" fromWordArt="1">
            <a:prstTxWarp prst="textPlain">
              <a:avLst>
                <a:gd name="adj" fmla="val 50000"/>
              </a:avLst>
            </a:prstTxWarp>
          </a:bodyPr>
          <a:lstStyle/>
          <a:p>
            <a:pPr algn="ctr" fontAlgn="auto"/>
            <a:r>
              <a:rPr lang="en-US" sz="3600" kern="10">
                <a:ln w="9525">
                  <a:solidFill>
                    <a:srgbClr val="000000"/>
                  </a:solidFill>
                  <a:round/>
                  <a:headEnd/>
                  <a:tailEnd/>
                </a:ln>
                <a:solidFill>
                  <a:schemeClr val="bg1"/>
                </a:solidFill>
                <a:latin typeface="Arial Black"/>
              </a:rPr>
              <a:t>PAUL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0" y="0"/>
            <a:ext cx="9144000" cy="646113"/>
          </a:xfrm>
          <a:prstGeom prst="rect">
            <a:avLst/>
          </a:prstGeom>
          <a:noFill/>
          <a:ln w="9525">
            <a:noFill/>
            <a:miter lim="800000"/>
            <a:headEnd/>
            <a:tailEnd/>
          </a:ln>
        </p:spPr>
        <p:txBody>
          <a:bodyPr>
            <a:spAutoFit/>
          </a:bodyPr>
          <a:lstStyle/>
          <a:p>
            <a:pPr algn="ctr"/>
            <a:r>
              <a:rPr lang="en-US" sz="3600" b="1">
                <a:solidFill>
                  <a:schemeClr val="bg1"/>
                </a:solidFill>
              </a:rPr>
              <a:t>COOPERATION</a:t>
            </a:r>
          </a:p>
        </p:txBody>
      </p:sp>
      <p:sp>
        <p:nvSpPr>
          <p:cNvPr id="5123" name="TextBox 2"/>
          <p:cNvSpPr txBox="1">
            <a:spLocks noChangeArrowheads="1"/>
          </p:cNvSpPr>
          <p:nvPr/>
        </p:nvSpPr>
        <p:spPr bwMode="auto">
          <a:xfrm>
            <a:off x="0" y="838200"/>
            <a:ext cx="9144000" cy="549275"/>
          </a:xfrm>
          <a:prstGeom prst="rect">
            <a:avLst/>
          </a:prstGeom>
          <a:noFill/>
          <a:ln w="9525">
            <a:noFill/>
            <a:miter lim="800000"/>
            <a:headEnd/>
            <a:tailEnd/>
          </a:ln>
        </p:spPr>
        <p:txBody>
          <a:bodyPr>
            <a:spAutoFit/>
          </a:bodyPr>
          <a:lstStyle/>
          <a:p>
            <a:r>
              <a:rPr lang="en-US" sz="3000" b="1">
                <a:solidFill>
                  <a:schemeClr val="bg1"/>
                </a:solidFill>
              </a:rPr>
              <a:t>ONE MUST COOPERATE WITH GOD, </a:t>
            </a:r>
            <a:r>
              <a:rPr lang="en-US" sz="3000" b="1" i="1">
                <a:solidFill>
                  <a:schemeClr val="bg1"/>
                </a:solidFill>
              </a:rPr>
              <a:t>Jno. 6:66</a:t>
            </a:r>
            <a:endParaRPr lang="en-US" sz="3000" b="1">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152400" y="228600"/>
            <a:ext cx="8763000" cy="6584950"/>
          </a:xfrm>
          <a:prstGeom prst="rect">
            <a:avLst/>
          </a:prstGeom>
          <a:noFill/>
          <a:ln w="9525">
            <a:noFill/>
            <a:miter lim="800000"/>
            <a:headEnd/>
            <a:tailEnd/>
          </a:ln>
        </p:spPr>
        <p:txBody>
          <a:bodyPr>
            <a:spAutoFit/>
          </a:bodyPr>
          <a:lstStyle/>
          <a:p>
            <a:r>
              <a:rPr lang="en-US" sz="3000" b="1" dirty="0">
                <a:solidFill>
                  <a:schemeClr val="bg1"/>
                </a:solidFill>
              </a:rPr>
              <a:t>Ex. 29:32,    And </a:t>
            </a:r>
            <a:r>
              <a:rPr lang="en-US" sz="3000" b="1" dirty="0">
                <a:solidFill>
                  <a:srgbClr val="ABFFFF"/>
                </a:solidFill>
              </a:rPr>
              <a:t>Aaron and his sons </a:t>
            </a:r>
            <a:r>
              <a:rPr lang="en-US" sz="3000" b="1" dirty="0">
                <a:solidFill>
                  <a:schemeClr val="bg1"/>
                </a:solidFill>
              </a:rPr>
              <a:t>shall eat the flesh of the ram,   and the bread that is in the basket,    at the door of the tent of meeting.   33 And </a:t>
            </a:r>
            <a:r>
              <a:rPr lang="en-US" sz="3000" b="1" dirty="0">
                <a:solidFill>
                  <a:srgbClr val="ABFFFF"/>
                </a:solidFill>
              </a:rPr>
              <a:t>they shall eat those things wherewith atonement was made</a:t>
            </a:r>
            <a:r>
              <a:rPr lang="en-US" sz="3000" b="1" dirty="0">
                <a:solidFill>
                  <a:schemeClr val="bg1"/>
                </a:solidFill>
              </a:rPr>
              <a:t>,   to consecrate and </a:t>
            </a:r>
            <a:r>
              <a:rPr lang="en-US" sz="3000" b="1" dirty="0">
                <a:solidFill>
                  <a:srgbClr val="ABFFFF"/>
                </a:solidFill>
              </a:rPr>
              <a:t>to </a:t>
            </a:r>
            <a:r>
              <a:rPr lang="en-US" sz="3000" b="1" dirty="0">
                <a:solidFill>
                  <a:srgbClr val="FFFF00"/>
                </a:solidFill>
              </a:rPr>
              <a:t>sanctify</a:t>
            </a:r>
            <a:r>
              <a:rPr lang="en-US" sz="3000" b="1" dirty="0">
                <a:solidFill>
                  <a:srgbClr val="ABFFFF"/>
                </a:solidFill>
              </a:rPr>
              <a:t> them</a:t>
            </a:r>
            <a:r>
              <a:rPr lang="en-US" sz="3000" b="1" dirty="0">
                <a:solidFill>
                  <a:schemeClr val="bg1"/>
                </a:solidFill>
              </a:rPr>
              <a:t>:    but a stranger shall not eat thereof,    because they are holy.    35 And thus </a:t>
            </a:r>
            <a:r>
              <a:rPr lang="en-US" sz="3000" b="1" dirty="0" err="1">
                <a:solidFill>
                  <a:schemeClr val="bg1"/>
                </a:solidFill>
              </a:rPr>
              <a:t>shalt</a:t>
            </a:r>
            <a:r>
              <a:rPr lang="en-US" sz="3000" b="1" dirty="0">
                <a:solidFill>
                  <a:schemeClr val="bg1"/>
                </a:solidFill>
              </a:rPr>
              <a:t> thou do unto Aaron,    and to his sons, according to </a:t>
            </a:r>
            <a:r>
              <a:rPr lang="en-US" sz="3000" b="1" dirty="0">
                <a:solidFill>
                  <a:srgbClr val="FFFF00"/>
                </a:solidFill>
              </a:rPr>
              <a:t>all that I have commanded thee</a:t>
            </a:r>
            <a:r>
              <a:rPr lang="en-US" sz="3000" b="1" dirty="0">
                <a:solidFill>
                  <a:schemeClr val="bg1"/>
                </a:solidFill>
              </a:rPr>
              <a:t>: seven days </a:t>
            </a:r>
            <a:r>
              <a:rPr lang="en-US" sz="3000" b="1" dirty="0" err="1">
                <a:solidFill>
                  <a:schemeClr val="bg1"/>
                </a:solidFill>
              </a:rPr>
              <a:t>shalt</a:t>
            </a:r>
            <a:r>
              <a:rPr lang="en-US" sz="3000" b="1" dirty="0">
                <a:solidFill>
                  <a:schemeClr val="bg1"/>
                </a:solidFill>
              </a:rPr>
              <a:t> thou consecrate them.</a:t>
            </a:r>
          </a:p>
          <a:p>
            <a:endParaRPr lang="en-US" sz="3000" b="1" dirty="0">
              <a:solidFill>
                <a:schemeClr val="bg1"/>
              </a:solidFill>
            </a:endParaRPr>
          </a:p>
          <a:p>
            <a:r>
              <a:rPr lang="en-US" sz="3000" b="1" dirty="0">
                <a:solidFill>
                  <a:schemeClr val="bg1"/>
                </a:solidFill>
              </a:rPr>
              <a:t>44 And I will sanctify the tent of meeting,   and the altar:    </a:t>
            </a:r>
            <a:r>
              <a:rPr lang="en-US" sz="3000" b="1" dirty="0">
                <a:solidFill>
                  <a:srgbClr val="FFFF00"/>
                </a:solidFill>
              </a:rPr>
              <a:t>Aaron also and his sons will</a:t>
            </a:r>
            <a:r>
              <a:rPr lang="en-US" sz="3600" b="1" u="sng" dirty="0">
                <a:solidFill>
                  <a:srgbClr val="FFFF00"/>
                </a:solidFill>
              </a:rPr>
              <a:t> </a:t>
            </a:r>
            <a:r>
              <a:rPr lang="en-US" sz="3600" b="1" u="sng" dirty="0">
                <a:solidFill>
                  <a:srgbClr val="ABFFFF"/>
                </a:solidFill>
              </a:rPr>
              <a:t>I</a:t>
            </a:r>
            <a:r>
              <a:rPr lang="en-US" sz="3600" b="1" u="sng" dirty="0">
                <a:solidFill>
                  <a:srgbClr val="FFFF00"/>
                </a:solidFill>
              </a:rPr>
              <a:t> </a:t>
            </a:r>
            <a:r>
              <a:rPr lang="en-US" sz="3000" b="1" dirty="0" err="1">
                <a:solidFill>
                  <a:srgbClr val="FFFF00"/>
                </a:solidFill>
              </a:rPr>
              <a:t>sanc</a:t>
            </a:r>
            <a:r>
              <a:rPr lang="en-US" sz="3000" b="1" dirty="0">
                <a:solidFill>
                  <a:srgbClr val="FFFF00"/>
                </a:solidFill>
              </a:rPr>
              <a:t>- </a:t>
            </a:r>
            <a:r>
              <a:rPr lang="en-US" sz="3000" b="1" dirty="0" err="1">
                <a:solidFill>
                  <a:srgbClr val="FFFF00"/>
                </a:solidFill>
              </a:rPr>
              <a:t>tify</a:t>
            </a:r>
            <a:r>
              <a:rPr lang="en-US" sz="3000" b="1" dirty="0">
                <a:solidFill>
                  <a:schemeClr val="bg1"/>
                </a:solidFill>
              </a:rPr>
              <a:t>,    to minister to me in the priest's office.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additive="base">
                                        <p:cTn id="7" dur="500" fill="hold"/>
                                        <p:tgtEl>
                                          <p:spTgt spid="7170">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717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170">
                                            <p:txEl>
                                              <p:pRg st="2" end="2"/>
                                            </p:txEl>
                                          </p:spTgt>
                                        </p:tgtEl>
                                        <p:attrNameLst>
                                          <p:attrName>style.visibility</p:attrName>
                                        </p:attrNameLst>
                                      </p:cBhvr>
                                      <p:to>
                                        <p:strVal val="visible"/>
                                      </p:to>
                                    </p:set>
                                    <p:anim calcmode="lin" valueType="num">
                                      <p:cBhvr additive="base">
                                        <p:cTn id="13" dur="500" fill="hold"/>
                                        <p:tgtEl>
                                          <p:spTgt spid="7170">
                                            <p:txEl>
                                              <p:pRg st="2" end="2"/>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717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228600" y="2024063"/>
            <a:ext cx="8763000" cy="2835275"/>
          </a:xfrm>
          <a:prstGeom prst="rect">
            <a:avLst/>
          </a:prstGeom>
          <a:noFill/>
          <a:ln w="9525">
            <a:noFill/>
            <a:miter lim="800000"/>
            <a:headEnd/>
            <a:tailEnd/>
          </a:ln>
        </p:spPr>
        <p:txBody>
          <a:bodyPr>
            <a:spAutoFit/>
          </a:bodyPr>
          <a:lstStyle/>
          <a:p>
            <a:pPr>
              <a:lnSpc>
                <a:spcPct val="150000"/>
              </a:lnSpc>
            </a:pPr>
            <a:r>
              <a:rPr lang="en-US" sz="3000" b="1">
                <a:solidFill>
                  <a:schemeClr val="bg1"/>
                </a:solidFill>
              </a:rPr>
              <a:t>Lev.  20:7,    </a:t>
            </a:r>
            <a:r>
              <a:rPr lang="en-US" sz="3000" b="1">
                <a:solidFill>
                  <a:srgbClr val="FFFF00"/>
                </a:solidFill>
              </a:rPr>
              <a:t>Sanctify yourselves</a:t>
            </a:r>
            <a:r>
              <a:rPr lang="en-US" sz="3000" b="1">
                <a:solidFill>
                  <a:schemeClr val="bg1"/>
                </a:solidFill>
              </a:rPr>
              <a:t> therefore,   and </a:t>
            </a:r>
            <a:r>
              <a:rPr lang="en-US" sz="3000" b="1">
                <a:solidFill>
                  <a:srgbClr val="FFFF00"/>
                </a:solidFill>
              </a:rPr>
              <a:t>be ye holy</a:t>
            </a:r>
            <a:r>
              <a:rPr lang="en-US" sz="3000" b="1">
                <a:solidFill>
                  <a:schemeClr val="bg1"/>
                </a:solidFill>
              </a:rPr>
              <a:t>;    for I am Jehovah your God.   8 And </a:t>
            </a:r>
            <a:r>
              <a:rPr lang="en-US" sz="3000" b="1">
                <a:solidFill>
                  <a:srgbClr val="ABFFFF"/>
                </a:solidFill>
              </a:rPr>
              <a:t>ye shall keep my statutes</a:t>
            </a:r>
            <a:r>
              <a:rPr lang="en-US" sz="3000" b="1">
                <a:solidFill>
                  <a:schemeClr val="bg1"/>
                </a:solidFill>
              </a:rPr>
              <a:t>,    and do them</a:t>
            </a:r>
            <a:r>
              <a:rPr lang="en-US" sz="3000" b="1">
                <a:solidFill>
                  <a:srgbClr val="BFFF9F"/>
                </a:solidFill>
              </a:rPr>
              <a:t>:    I am Jehovah who sanctifieth you.</a:t>
            </a:r>
            <a:endParaRPr lang="en-US" sz="3000" b="1">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
          <p:cNvSpPr txBox="1">
            <a:spLocks noChangeArrowheads="1"/>
          </p:cNvSpPr>
          <p:nvPr/>
        </p:nvSpPr>
        <p:spPr bwMode="auto">
          <a:xfrm>
            <a:off x="381000" y="152400"/>
            <a:ext cx="8305800" cy="3140075"/>
          </a:xfrm>
          <a:prstGeom prst="rect">
            <a:avLst/>
          </a:prstGeom>
          <a:noFill/>
          <a:ln w="9525">
            <a:noFill/>
            <a:miter lim="800000"/>
            <a:headEnd/>
            <a:tailEnd/>
          </a:ln>
        </p:spPr>
        <p:txBody>
          <a:bodyPr>
            <a:spAutoFit/>
          </a:bodyPr>
          <a:lstStyle/>
          <a:p>
            <a:r>
              <a:rPr lang="en-US" sz="3000" b="1">
                <a:solidFill>
                  <a:schemeClr val="bg1"/>
                </a:solidFill>
              </a:rPr>
              <a:t>1 Thes. 5:23,   And </a:t>
            </a:r>
            <a:r>
              <a:rPr lang="en-US" sz="3000" b="1">
                <a:solidFill>
                  <a:srgbClr val="FFFF00"/>
                </a:solidFill>
              </a:rPr>
              <a:t>the </a:t>
            </a:r>
            <a:r>
              <a:rPr lang="en-US" sz="3000" b="1">
                <a:solidFill>
                  <a:srgbClr val="ABFFFF"/>
                </a:solidFill>
              </a:rPr>
              <a:t>God</a:t>
            </a:r>
            <a:r>
              <a:rPr lang="en-US" sz="3000" b="1">
                <a:solidFill>
                  <a:srgbClr val="FFFF00"/>
                </a:solidFill>
              </a:rPr>
              <a:t> of peace himself sanctify you </a:t>
            </a:r>
            <a:r>
              <a:rPr lang="en-US" sz="3000" b="1">
                <a:solidFill>
                  <a:schemeClr val="bg1"/>
                </a:solidFill>
              </a:rPr>
              <a:t>wholly…</a:t>
            </a:r>
          </a:p>
          <a:p>
            <a:endParaRPr lang="en-US" sz="1000" b="1">
              <a:solidFill>
                <a:schemeClr val="bg1"/>
              </a:solidFill>
            </a:endParaRPr>
          </a:p>
          <a:p>
            <a:r>
              <a:rPr lang="en-US" sz="3000" b="1">
                <a:solidFill>
                  <a:schemeClr val="bg1"/>
                </a:solidFill>
              </a:rPr>
              <a:t>1 Cor. 1:2,   Unto the church of God which is at Corinth,   even them that </a:t>
            </a:r>
            <a:r>
              <a:rPr lang="en-US" sz="3000" b="1">
                <a:solidFill>
                  <a:srgbClr val="FFFF00"/>
                </a:solidFill>
              </a:rPr>
              <a:t>are sanctified in </a:t>
            </a:r>
            <a:r>
              <a:rPr lang="en-US" sz="3000" b="1">
                <a:solidFill>
                  <a:srgbClr val="ABFFFF"/>
                </a:solidFill>
              </a:rPr>
              <a:t>Christ Jesus</a:t>
            </a:r>
            <a:r>
              <a:rPr lang="en-US" sz="3000" b="1">
                <a:solidFill>
                  <a:schemeClr val="bg1"/>
                </a:solidFill>
              </a:rPr>
              <a:t>…</a:t>
            </a:r>
          </a:p>
          <a:p>
            <a:endParaRPr lang="en-US" sz="1000" b="1">
              <a:solidFill>
                <a:schemeClr val="bg1"/>
              </a:solidFill>
            </a:endParaRPr>
          </a:p>
          <a:p>
            <a:r>
              <a:rPr lang="en-US" sz="3000" b="1">
                <a:solidFill>
                  <a:schemeClr val="bg1"/>
                </a:solidFill>
              </a:rPr>
              <a:t>1 Pet. 1:2, …In </a:t>
            </a:r>
            <a:r>
              <a:rPr lang="en-US" sz="3000" b="1">
                <a:solidFill>
                  <a:srgbClr val="FFFF00"/>
                </a:solidFill>
              </a:rPr>
              <a:t>sanctification of the </a:t>
            </a:r>
            <a:r>
              <a:rPr lang="en-US" sz="3000" b="1">
                <a:solidFill>
                  <a:srgbClr val="ABFFFF"/>
                </a:solidFill>
              </a:rPr>
              <a:t>Spirit</a:t>
            </a:r>
            <a:r>
              <a:rPr lang="en-US" sz="3000" b="1">
                <a:solidFill>
                  <a:schemeClr val="bg1"/>
                </a:solidFill>
              </a:rPr>
              <a:t>…</a:t>
            </a:r>
          </a:p>
        </p:txBody>
      </p:sp>
      <p:sp>
        <p:nvSpPr>
          <p:cNvPr id="3" name="TextBox 2"/>
          <p:cNvSpPr txBox="1">
            <a:spLocks noChangeArrowheads="1"/>
          </p:cNvSpPr>
          <p:nvPr/>
        </p:nvSpPr>
        <p:spPr bwMode="auto">
          <a:xfrm>
            <a:off x="228600" y="4103688"/>
            <a:ext cx="8763000" cy="1077912"/>
          </a:xfrm>
          <a:prstGeom prst="rect">
            <a:avLst/>
          </a:prstGeom>
          <a:noFill/>
          <a:ln w="9525">
            <a:noFill/>
            <a:miter lim="800000"/>
            <a:headEnd/>
            <a:tailEnd/>
          </a:ln>
        </p:spPr>
        <p:txBody>
          <a:bodyPr>
            <a:spAutoFit/>
          </a:bodyPr>
          <a:lstStyle/>
          <a:p>
            <a:r>
              <a:rPr lang="en-US" sz="3200" b="1">
                <a:solidFill>
                  <a:schemeClr val="bg1"/>
                </a:solidFill>
              </a:rPr>
              <a:t>John 17:17,   </a:t>
            </a:r>
            <a:r>
              <a:rPr lang="en-US" sz="3200" b="1">
                <a:solidFill>
                  <a:srgbClr val="FFFF00"/>
                </a:solidFill>
              </a:rPr>
              <a:t>Sanctify them in the truth:    thy word is truth.              </a:t>
            </a:r>
            <a:endParaRPr lang="en-US" sz="3200" b="1" i="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228600" y="320675"/>
            <a:ext cx="8763000" cy="6035675"/>
          </a:xfrm>
          <a:prstGeom prst="rect">
            <a:avLst/>
          </a:prstGeom>
          <a:noFill/>
          <a:ln w="9525">
            <a:noFill/>
            <a:miter lim="800000"/>
            <a:headEnd/>
            <a:tailEnd/>
          </a:ln>
        </p:spPr>
        <p:txBody>
          <a:bodyPr>
            <a:spAutoFit/>
          </a:bodyPr>
          <a:lstStyle/>
          <a:p>
            <a:r>
              <a:rPr lang="en-US" sz="3000" b="1">
                <a:solidFill>
                  <a:schemeClr val="bg1"/>
                </a:solidFill>
              </a:rPr>
              <a:t>John 17:17,   </a:t>
            </a:r>
            <a:r>
              <a:rPr lang="en-US" sz="3000" b="1">
                <a:solidFill>
                  <a:srgbClr val="FFFF00"/>
                </a:solidFill>
              </a:rPr>
              <a:t>Sanctify them in the truth</a:t>
            </a:r>
            <a:r>
              <a:rPr lang="en-US" sz="3000" b="1">
                <a:solidFill>
                  <a:schemeClr val="bg1"/>
                </a:solidFill>
              </a:rPr>
              <a:t>:    thy word is truth.</a:t>
            </a:r>
          </a:p>
          <a:p>
            <a:endParaRPr lang="en-US" sz="3000" b="1">
              <a:solidFill>
                <a:schemeClr val="bg1"/>
              </a:solidFill>
            </a:endParaRPr>
          </a:p>
          <a:p>
            <a:r>
              <a:rPr lang="en-US" sz="3000" b="1">
                <a:solidFill>
                  <a:schemeClr val="bg1"/>
                </a:solidFill>
              </a:rPr>
              <a:t>1 Jno. 2:24,    As for you,   </a:t>
            </a:r>
            <a:r>
              <a:rPr lang="en-US" sz="3000" b="1">
                <a:solidFill>
                  <a:srgbClr val="FFFF00"/>
                </a:solidFill>
              </a:rPr>
              <a:t>let that abide in you which ye heard from the beginning</a:t>
            </a:r>
            <a:r>
              <a:rPr lang="en-US" sz="3000" b="1">
                <a:solidFill>
                  <a:schemeClr val="bg1"/>
                </a:solidFill>
              </a:rPr>
              <a:t>.   If that which ye heard from the beginning abide in you,   ye also shall abide in the Son,   and in the Father.</a:t>
            </a:r>
            <a:endParaRPr lang="en-US" sz="3000" b="1" i="1">
              <a:solidFill>
                <a:schemeClr val="bg1"/>
              </a:solidFill>
            </a:endParaRPr>
          </a:p>
          <a:p>
            <a:endParaRPr lang="en-US" sz="3000" b="1">
              <a:solidFill>
                <a:schemeClr val="bg1"/>
              </a:solidFill>
            </a:endParaRPr>
          </a:p>
          <a:p>
            <a:r>
              <a:rPr lang="en-US" sz="3000" b="1">
                <a:solidFill>
                  <a:schemeClr val="bg1"/>
                </a:solidFill>
              </a:rPr>
              <a:t>2 Cor. 7:1,    Having therefore these promises,    beloved,    </a:t>
            </a:r>
            <a:r>
              <a:rPr lang="en-US" sz="3000" b="1">
                <a:solidFill>
                  <a:srgbClr val="FFFF00"/>
                </a:solidFill>
              </a:rPr>
              <a:t>let us cleanse ourselves from all defilement of flesh and spirit,    perfecting holiness in the fear of God.</a:t>
            </a:r>
            <a:endParaRPr lang="en-US" sz="3000" b="1">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1472330505</TotalTime>
  <Words>1778</Words>
  <Application>Microsoft Office PowerPoint</Application>
  <PresentationFormat>On-screen Show (4:3)</PresentationFormat>
  <Paragraphs>174</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Wallace</dc:creator>
  <cp:lastModifiedBy>Steve</cp:lastModifiedBy>
  <cp:revision>101</cp:revision>
  <dcterms:created xsi:type="dcterms:W3CDTF">2010-08-24T02:21:20Z</dcterms:created>
  <dcterms:modified xsi:type="dcterms:W3CDTF">2016-09-26T19:20:03Z</dcterms:modified>
</cp:coreProperties>
</file>