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22"/>
  </p:notesMasterIdLst>
  <p:handoutMasterIdLst>
    <p:handoutMasterId r:id="rId23"/>
  </p:handoutMasterIdLst>
  <p:sldIdLst>
    <p:sldId id="324" r:id="rId3"/>
    <p:sldId id="345" r:id="rId4"/>
    <p:sldId id="346" r:id="rId5"/>
    <p:sldId id="325" r:id="rId6"/>
    <p:sldId id="322" r:id="rId7"/>
    <p:sldId id="326" r:id="rId8"/>
    <p:sldId id="328" r:id="rId9"/>
    <p:sldId id="327" r:id="rId10"/>
    <p:sldId id="329" r:id="rId11"/>
    <p:sldId id="331" r:id="rId12"/>
    <p:sldId id="332" r:id="rId13"/>
    <p:sldId id="336" r:id="rId14"/>
    <p:sldId id="338" r:id="rId15"/>
    <p:sldId id="339" r:id="rId16"/>
    <p:sldId id="344" r:id="rId17"/>
    <p:sldId id="342" r:id="rId18"/>
    <p:sldId id="343" r:id="rId19"/>
    <p:sldId id="335" r:id="rId20"/>
    <p:sldId id="337" r:id="rId21"/>
  </p:sldIdLst>
  <p:sldSz cx="12188825"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016" autoAdjust="0"/>
    <p:restoredTop sz="94581" autoAdjust="0"/>
  </p:normalViewPr>
  <p:slideViewPr>
    <p:cSldViewPr showGuides="1">
      <p:cViewPr varScale="1">
        <p:scale>
          <a:sx n="66" d="100"/>
          <a:sy n="66" d="100"/>
        </p:scale>
        <p:origin x="-120" y="-114"/>
      </p:cViewPr>
      <p:guideLst>
        <p:guide orient="horz" pos="2160"/>
        <p:guide orient="horz" pos="4030"/>
        <p:guide orient="horz" pos="1200"/>
        <p:guide orient="horz" pos="1008"/>
        <p:guide orient="horz" pos="3792"/>
        <p:guide orient="horz"/>
        <p:guide orient="horz" pos="3360"/>
        <p:guide orient="horz" pos="3312"/>
        <p:guide pos="3839"/>
        <p:guide pos="959"/>
        <p:guide pos="6143"/>
        <p:guide pos="1247"/>
        <p:guide pos="7007"/>
        <p:guide pos="5855"/>
        <p:guide pos="671"/>
        <p:guide pos="7151"/>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9" d="100"/>
          <a:sy n="79" d="100"/>
        </p:scale>
        <p:origin x="2496" y="9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pPr/>
              <a:t>9/27/2016</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pPr/>
              <a:t>‹#›</a:t>
            </a:fld>
            <a:endParaRPr/>
          </a:p>
        </p:txBody>
      </p:sp>
    </p:spTree>
    <p:extLst>
      <p:ext uri="{BB962C8B-B14F-4D97-AF65-F5344CB8AC3E}">
        <p14:creationId xmlns:p14="http://schemas.microsoft.com/office/powerpoint/2010/main" xmlns=""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pPr/>
              <a:t>9/27/2016</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pPr/>
              <a:t>‹#›</a:t>
            </a:fld>
            <a:endParaRPr/>
          </a:p>
        </p:txBody>
      </p:sp>
    </p:spTree>
    <p:extLst>
      <p:ext uri="{BB962C8B-B14F-4D97-AF65-F5344CB8AC3E}">
        <p14:creationId xmlns:p14="http://schemas.microsoft.com/office/powerpoint/2010/main" xmlns=""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pPr/>
              <a:t>5</a:t>
            </a:fld>
            <a:endParaRPr lang="en-US"/>
          </a:p>
        </p:txBody>
      </p:sp>
    </p:spTree>
    <p:extLst>
      <p:ext uri="{BB962C8B-B14F-4D97-AF65-F5344CB8AC3E}">
        <p14:creationId xmlns:p14="http://schemas.microsoft.com/office/powerpoint/2010/main" xmlns="" val="3622955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pPr/>
              <a:t>6</a:t>
            </a:fld>
            <a:endParaRPr lang="en-US"/>
          </a:p>
        </p:txBody>
      </p:sp>
    </p:spTree>
    <p:extLst>
      <p:ext uri="{BB962C8B-B14F-4D97-AF65-F5344CB8AC3E}">
        <p14:creationId xmlns:p14="http://schemas.microsoft.com/office/powerpoint/2010/main" xmlns="" val="3622955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pPr/>
              <a:t>7</a:t>
            </a:fld>
            <a:endParaRPr lang="en-US"/>
          </a:p>
        </p:txBody>
      </p:sp>
    </p:spTree>
    <p:extLst>
      <p:ext uri="{BB962C8B-B14F-4D97-AF65-F5344CB8AC3E}">
        <p14:creationId xmlns:p14="http://schemas.microsoft.com/office/powerpoint/2010/main" xmlns="" val="3622955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pPr/>
              <a:t>8</a:t>
            </a:fld>
            <a:endParaRPr lang="en-US"/>
          </a:p>
        </p:txBody>
      </p:sp>
    </p:spTree>
    <p:extLst>
      <p:ext uri="{BB962C8B-B14F-4D97-AF65-F5344CB8AC3E}">
        <p14:creationId xmlns:p14="http://schemas.microsoft.com/office/powerpoint/2010/main" xmlns="" val="3622955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pPr/>
              <a:t>9</a:t>
            </a:fld>
            <a:endParaRPr lang="en-US"/>
          </a:p>
        </p:txBody>
      </p:sp>
    </p:spTree>
    <p:extLst>
      <p:ext uri="{BB962C8B-B14F-4D97-AF65-F5344CB8AC3E}">
        <p14:creationId xmlns:p14="http://schemas.microsoft.com/office/powerpoint/2010/main" xmlns="" val="3622955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pPr/>
              <a:t>11</a:t>
            </a:fld>
            <a:endParaRPr lang="en-US"/>
          </a:p>
        </p:txBody>
      </p:sp>
    </p:spTree>
    <p:extLst>
      <p:ext uri="{BB962C8B-B14F-4D97-AF65-F5344CB8AC3E}">
        <p14:creationId xmlns:p14="http://schemas.microsoft.com/office/powerpoint/2010/main" xmlns="" val="362295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cstate="print">
            <a:lum/>
          </a:blip>
          <a:srcRect/>
          <a:stretch>
            <a:fillRect t="-17000" b="-17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5213" y="4800600"/>
            <a:ext cx="8229600" cy="1219200"/>
          </a:xfrm>
        </p:spPr>
        <p:txBody>
          <a:bodyPr>
            <a:normAutofit/>
          </a:bodyPr>
          <a:lstStyle>
            <a:lvl1pPr marL="0" indent="0" algn="l">
              <a:spcBef>
                <a:spcPts val="0"/>
              </a:spcBef>
              <a:buNone/>
              <a:defRPr sz="2000" b="1" cap="all" spc="2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2" name="Title 1"/>
          <p:cNvSpPr>
            <a:spLocks noGrp="1"/>
          </p:cNvSpPr>
          <p:nvPr>
            <p:ph type="ctrTitle"/>
          </p:nvPr>
        </p:nvSpPr>
        <p:spPr>
          <a:xfrm>
            <a:off x="1065214" y="1828800"/>
            <a:ext cx="8229600" cy="2895600"/>
          </a:xfrm>
        </p:spPr>
        <p:txBody>
          <a:bodyPr anchor="b">
            <a:normAutofit/>
          </a:bodyPr>
          <a:lstStyle>
            <a:lvl1pPr>
              <a:lnSpc>
                <a:spcPct val="80000"/>
              </a:lnSpc>
              <a:defRPr sz="6600" b="1" cap="none" spc="0">
                <a:ln w="9525">
                  <a:noFill/>
                  <a:prstDash val="solid"/>
                </a:ln>
                <a:solidFill>
                  <a:schemeClr val="tx1"/>
                </a:solidFill>
                <a:effectLst/>
              </a:defRPr>
            </a:lvl1pPr>
          </a:lstStyle>
          <a:p>
            <a:r>
              <a:rPr lang="en-US" smtClean="0"/>
              <a:t>Click to edit Master title style</a:t>
            </a:r>
            <a:endParaRPr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1467807272"/>
      </p:ext>
    </p:extLst>
  </p:cSld>
  <p:clrMapOvr>
    <a:masterClrMapping/>
  </p:clrMapOvr>
  <p:transition spd="slow">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xmlns="" val="3413959516"/>
      </p:ext>
    </p:extLst>
  </p:cSld>
  <p:clrMapOvr>
    <a:masterClrMapping/>
  </p:clrMapOvr>
  <p:transition spd="slow">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
        <p:nvSpPr>
          <p:cNvPr id="3" name="Vertical Text Placeholder 2"/>
          <p:cNvSpPr>
            <a:spLocks noGrp="1"/>
          </p:cNvSpPr>
          <p:nvPr>
            <p:ph type="body" orient="vert" idx="1"/>
          </p:nvPr>
        </p:nvSpPr>
        <p:spPr>
          <a:xfrm>
            <a:off x="1522412" y="381001"/>
            <a:ext cx="7391399"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142412" y="381001"/>
            <a:ext cx="1524001" cy="5638800"/>
          </a:xfrm>
        </p:spPr>
        <p:txBody>
          <a:bodyPr vert="eaVert"/>
          <a:lstStyle/>
          <a:p>
            <a:r>
              <a:rPr lang="en-US" smtClean="0"/>
              <a:t>Click to edit Master title style</a:t>
            </a:r>
            <a:endParaRPr dirty="0"/>
          </a:p>
        </p:txBody>
      </p:sp>
    </p:spTree>
    <p:extLst>
      <p:ext uri="{BB962C8B-B14F-4D97-AF65-F5344CB8AC3E}">
        <p14:creationId xmlns:p14="http://schemas.microsoft.com/office/powerpoint/2010/main" xmlns="" val="689305260"/>
      </p:ext>
    </p:extLst>
  </p:cSld>
  <p:clrMapOvr>
    <a:masterClrMapping/>
  </p:clrMapOvr>
  <p:transition spd="slow">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
        <p:nvSpPr>
          <p:cNvPr id="3" name="Content Placeholder 2"/>
          <p:cNvSpPr>
            <a:spLocks noGrp="1"/>
          </p:cNvSpPr>
          <p:nvPr>
            <p:ph idx="1"/>
          </p:nvPr>
        </p:nvSpPr>
        <p:spPr/>
        <p:txBody>
          <a:bodyPr/>
          <a:lstStyle>
            <a:lvl5pPr>
              <a:defRPr/>
            </a:lvl5pPr>
            <a:lvl6pPr>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2938807455"/>
      </p:ext>
    </p:extLst>
  </p:cSld>
  <p:clrMapOvr>
    <a:masterClrMapping/>
  </p:clrMapOvr>
  <p:transition spd="slow">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pPr/>
              <a:t>‹#›</a:t>
            </a:fld>
            <a:endParaRPr lang="en-US"/>
          </a:p>
        </p:txBody>
      </p:sp>
      <p:sp>
        <p:nvSpPr>
          <p:cNvPr id="3" name="Text Placeholder 2"/>
          <p:cNvSpPr>
            <a:spLocks noGrp="1"/>
          </p:cNvSpPr>
          <p:nvPr>
            <p:ph type="body" idx="1"/>
          </p:nvPr>
        </p:nvSpPr>
        <p:spPr>
          <a:xfrm>
            <a:off x="1065213" y="5410200"/>
            <a:ext cx="8687333" cy="609601"/>
          </a:xfrm>
        </p:spPr>
        <p:txBody>
          <a:bodyPr anchor="t">
            <a:normAutofit/>
          </a:bodyPr>
          <a:lstStyle>
            <a:lvl1pPr marL="0" indent="0">
              <a:spcBef>
                <a:spcPts val="0"/>
              </a:spcBef>
              <a:buNone/>
              <a:defRPr sz="2000" cap="all" spc="2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059614" y="2514600"/>
            <a:ext cx="8692399" cy="2819400"/>
          </a:xfrm>
        </p:spPr>
        <p:txBody>
          <a:bodyPr anchor="b">
            <a:normAutofit/>
          </a:bodyPr>
          <a:lstStyle>
            <a:lvl1pPr algn="l">
              <a:lnSpc>
                <a:spcPct val="80000"/>
              </a:lnSpc>
              <a:defRPr sz="4800" b="0" cap="none" baseline="0">
                <a:effectLst/>
              </a:defRPr>
            </a:lvl1pPr>
          </a:lstStyle>
          <a:p>
            <a:r>
              <a:rPr lang="en-US" smtClean="0"/>
              <a:t>Click to edit Master title style</a:t>
            </a:r>
            <a:endParaRPr dirty="0"/>
          </a:p>
        </p:txBody>
      </p:sp>
    </p:spTree>
    <p:extLst>
      <p:ext uri="{BB962C8B-B14F-4D97-AF65-F5344CB8AC3E}">
        <p14:creationId xmlns:p14="http://schemas.microsoft.com/office/powerpoint/2010/main" xmlns="" val="1699672253"/>
      </p:ext>
    </p:extLst>
  </p:cSld>
  <p:clrMapOvr>
    <a:masterClrMapping/>
  </p:clrMapOvr>
  <p:transition spd="slow">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
        <p:nvSpPr>
          <p:cNvPr id="4" name="Content Placeholder 3"/>
          <p:cNvSpPr>
            <a:spLocks noGrp="1"/>
          </p:cNvSpPr>
          <p:nvPr>
            <p:ph sz="half" idx="2"/>
          </p:nvPr>
        </p:nvSpPr>
        <p:spPr>
          <a:xfrm>
            <a:off x="6229183" y="1905001"/>
            <a:ext cx="4419600"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04781" y="1905001"/>
            <a:ext cx="4419599"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1522412" y="381000"/>
            <a:ext cx="9144002" cy="1371600"/>
          </a:xfrm>
        </p:spPr>
        <p:txBody>
          <a:bodyPr/>
          <a:lstStyle/>
          <a:p>
            <a:r>
              <a:rPr lang="en-US" smtClean="0"/>
              <a:t>Click to edit Master title style</a:t>
            </a:r>
            <a:endParaRPr/>
          </a:p>
        </p:txBody>
      </p:sp>
    </p:spTree>
    <p:extLst>
      <p:ext uri="{BB962C8B-B14F-4D97-AF65-F5344CB8AC3E}">
        <p14:creationId xmlns:p14="http://schemas.microsoft.com/office/powerpoint/2010/main" xmlns="" val="3461894334"/>
      </p:ext>
    </p:extLst>
  </p:cSld>
  <p:clrMapOvr>
    <a:masterClrMapping/>
  </p:clrMapOvr>
  <p:transition spd="slow">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013F82-EE5E-44EE-A61D-E31C6657F26F}" type="slidenum">
              <a:rPr lang="en-US" smtClean="0"/>
              <a:pPr/>
              <a:t>‹#›</a:t>
            </a:fld>
            <a:endParaRPr lang="en-US"/>
          </a:p>
        </p:txBody>
      </p:sp>
      <p:sp>
        <p:nvSpPr>
          <p:cNvPr id="6" name="Content Placeholder 5"/>
          <p:cNvSpPr>
            <a:spLocks noGrp="1"/>
          </p:cNvSpPr>
          <p:nvPr>
            <p:ph sz="quarter" idx="4"/>
          </p:nvPr>
        </p:nvSpPr>
        <p:spPr>
          <a:xfrm>
            <a:off x="624986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52241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22412" y="381000"/>
            <a:ext cx="9144002" cy="13716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xmlns="" val="1811993439"/>
      </p:ext>
    </p:extLst>
  </p:cSld>
  <p:clrMapOvr>
    <a:masterClrMapping/>
  </p:clrMapOvr>
  <p:transition spd="slow">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dirty="0"/>
          </a:p>
        </p:txBody>
      </p:sp>
    </p:spTree>
    <p:extLst>
      <p:ext uri="{BB962C8B-B14F-4D97-AF65-F5344CB8AC3E}">
        <p14:creationId xmlns:p14="http://schemas.microsoft.com/office/powerpoint/2010/main" xmlns="" val="1054585064"/>
      </p:ext>
    </p:extLst>
  </p:cSld>
  <p:clrMapOvr>
    <a:masterClrMapping/>
  </p:clrMapOvr>
  <p:transition spd="slow">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13F82-EE5E-44EE-A61D-E31C6657F26F}" type="slidenum">
              <a:rPr lang="en-US" smtClean="0"/>
              <a:pPr/>
              <a:t>‹#›</a:t>
            </a:fld>
            <a:endParaRPr lang="en-US"/>
          </a:p>
        </p:txBody>
      </p:sp>
    </p:spTree>
    <p:extLst>
      <p:ext uri="{BB962C8B-B14F-4D97-AF65-F5344CB8AC3E}">
        <p14:creationId xmlns:p14="http://schemas.microsoft.com/office/powerpoint/2010/main" xmlns="" val="30849146"/>
      </p:ext>
    </p:extLst>
  </p:cSld>
  <p:clrMapOvr>
    <a:masterClrMapping/>
  </p:clrMapOvr>
  <p:transition spd="slow">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
        <p:nvSpPr>
          <p:cNvPr id="3" name="Content Placeholder 2"/>
          <p:cNvSpPr>
            <a:spLocks noGrp="1"/>
          </p:cNvSpPr>
          <p:nvPr>
            <p:ph idx="1"/>
          </p:nvPr>
        </p:nvSpPr>
        <p:spPr>
          <a:xfrm>
            <a:off x="4951414" y="685800"/>
            <a:ext cx="6400800" cy="53340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055604" y="1905000"/>
            <a:ext cx="3596607" cy="2667000"/>
          </a:xfrm>
        </p:spPr>
        <p:txBody>
          <a:bodyPr anchor="b">
            <a:noAutofit/>
          </a:bodyPr>
          <a:lstStyle>
            <a:lvl1pPr algn="l">
              <a:lnSpc>
                <a:spcPct val="90000"/>
              </a:lnSpc>
              <a:defRPr sz="3600" b="0" baseline="0">
                <a:solidFill>
                  <a:schemeClr val="tx1"/>
                </a:solidFill>
              </a:defRPr>
            </a:lvl1pPr>
          </a:lstStyle>
          <a:p>
            <a:r>
              <a:rPr lang="en-US" smtClean="0"/>
              <a:t>Click to edit Master title style</a:t>
            </a:r>
            <a:endParaRPr/>
          </a:p>
        </p:txBody>
      </p:sp>
    </p:spTree>
    <p:extLst>
      <p:ext uri="{BB962C8B-B14F-4D97-AF65-F5344CB8AC3E}">
        <p14:creationId xmlns:p14="http://schemas.microsoft.com/office/powerpoint/2010/main" xmlns="" val="465569986"/>
      </p:ext>
    </p:extLst>
  </p:cSld>
  <p:clrMapOvr>
    <a:masterClrMapping/>
  </p:clrMapOvr>
  <p:transition spd="slow">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
        <p:nvSpPr>
          <p:cNvPr id="3" name="Picture Placeholder 2"/>
          <p:cNvSpPr>
            <a:spLocks noGrp="1"/>
          </p:cNvSpPr>
          <p:nvPr>
            <p:ph type="pic" idx="1"/>
          </p:nvPr>
        </p:nvSpPr>
        <p:spPr>
          <a:xfrm>
            <a:off x="4951414" y="685800"/>
            <a:ext cx="6400799" cy="5334000"/>
          </a:xfrm>
          <a:solidFill>
            <a:schemeClr val="bg2"/>
          </a:solidFill>
          <a:ln w="76200">
            <a:solidFill>
              <a:schemeClr val="tx1"/>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055604" y="1905000"/>
            <a:ext cx="3596607" cy="2667000"/>
          </a:xfrm>
        </p:spPr>
        <p:txBody>
          <a:bodyPr anchor="b">
            <a:normAutofit/>
          </a:bodyPr>
          <a:lstStyle>
            <a:lvl1pPr algn="l">
              <a:lnSpc>
                <a:spcPct val="90000"/>
              </a:lnSpc>
              <a:defRPr sz="3600" b="0" i="0" baseline="0">
                <a:solidFill>
                  <a:schemeClr val="tx1"/>
                </a:solidFill>
              </a:defRPr>
            </a:lvl1pPr>
          </a:lstStyle>
          <a:p>
            <a:r>
              <a:rPr lang="en-US" smtClean="0"/>
              <a:t>Click to edit Master title style</a:t>
            </a:r>
            <a:endParaRPr/>
          </a:p>
        </p:txBody>
      </p:sp>
    </p:spTree>
    <p:extLst>
      <p:ext uri="{BB962C8B-B14F-4D97-AF65-F5344CB8AC3E}">
        <p14:creationId xmlns:p14="http://schemas.microsoft.com/office/powerpoint/2010/main" xmlns="" val="85115312"/>
      </p:ext>
    </p:extLst>
  </p:cSld>
  <p:clrMapOvr>
    <a:masterClrMapping/>
  </p:clrMapOvr>
  <p:transition spd="slow">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cstate="print">
            <a:lum/>
          </a:blip>
          <a:srcRect/>
          <a:stretch>
            <a:fillRect t="-17000" b="-1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226422" y="6400800"/>
            <a:ext cx="1449389" cy="276228"/>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522413" y="6400800"/>
            <a:ext cx="6553199" cy="276228"/>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828211" y="6400800"/>
            <a:ext cx="838201" cy="276228"/>
          </a:xfrm>
          <a:prstGeom prst="rect">
            <a:avLst/>
          </a:prstGeom>
        </p:spPr>
        <p:txBody>
          <a:bodyPr vert="horz" lIns="91440" tIns="45720" rIns="91440" bIns="45720" rtlCol="0" anchor="ctr"/>
          <a:lstStyle>
            <a:lvl1pPr algn="r">
              <a:defRPr sz="1000">
                <a:solidFill>
                  <a:schemeClr val="tx1">
                    <a:tint val="75000"/>
                  </a:schemeClr>
                </a:solidFill>
              </a:defRPr>
            </a:lvl1pPr>
          </a:lstStyle>
          <a:p>
            <a:fld id="{2A013F82-EE5E-44EE-A61D-E31C6657F26F}" type="slidenum">
              <a:rPr lang="en-US" smtClean="0"/>
              <a:pPr/>
              <a:t>‹#›</a:t>
            </a:fld>
            <a:endParaRPr lang="en-US"/>
          </a:p>
        </p:txBody>
      </p:sp>
      <p:sp>
        <p:nvSpPr>
          <p:cNvPr id="3" name="Text Placeholder 2"/>
          <p:cNvSpPr>
            <a:spLocks noGrp="1"/>
          </p:cNvSpPr>
          <p:nvPr>
            <p:ph type="body" idx="1"/>
          </p:nvPr>
        </p:nvSpPr>
        <p:spPr>
          <a:xfrm>
            <a:off x="1522413" y="1904999"/>
            <a:ext cx="9134391" cy="41148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Placeholder 1"/>
          <p:cNvSpPr>
            <a:spLocks noGrp="1"/>
          </p:cNvSpPr>
          <p:nvPr>
            <p:ph type="title"/>
          </p:nvPr>
        </p:nvSpPr>
        <p:spPr>
          <a:xfrm>
            <a:off x="1522413" y="381000"/>
            <a:ext cx="9144001" cy="1371600"/>
          </a:xfrm>
          <a:prstGeom prst="rect">
            <a:avLst/>
          </a:prstGeom>
          <a:ln>
            <a:noFill/>
          </a:ln>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xmlns="" val="24453442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newsflash/>
  </p:transition>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600" b="1" kern="1200" cap="none" spc="0" baseline="0">
          <a:ln w="9525">
            <a:noFill/>
            <a:prstDash val="solid"/>
          </a:ln>
          <a:solidFill>
            <a:schemeClr val="accent5"/>
          </a:solidFill>
          <a:effectLst/>
          <a:latin typeface="+mj-lt"/>
          <a:ea typeface="+mj-ea"/>
          <a:cs typeface="+mj-cs"/>
        </a:defRPr>
      </a:lvl1pPr>
    </p:titleStyle>
    <p:body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effectLst/>
              <a:uLnTx/>
              <a:uFillTx/>
              <a:latin typeface="Arial" pitchFamily="34" charset="0"/>
              <a:ea typeface="+mj-ea"/>
              <a:cs typeface="Arial" pitchFamily="34" charset="0"/>
            </a:endParaRPr>
          </a:p>
        </p:txBody>
      </p:sp>
      <p:sp>
        <p:nvSpPr>
          <p:cNvPr id="3" name="TextBox 2"/>
          <p:cNvSpPr txBox="1"/>
          <p:nvPr/>
        </p:nvSpPr>
        <p:spPr>
          <a:xfrm>
            <a:off x="531812" y="1245133"/>
            <a:ext cx="10820400" cy="4837222"/>
          </a:xfrm>
          <a:prstGeom prst="rect">
            <a:avLst/>
          </a:prstGeom>
          <a:noFill/>
          <a:ln>
            <a:solidFill>
              <a:schemeClr val="bg2"/>
            </a:solidFill>
          </a:ln>
        </p:spPr>
        <p:txBody>
          <a:bodyPr wrap="square" rtlCol="0" anchor="ctr" anchorCtr="1">
            <a:spAutoFit/>
          </a:bodyPr>
          <a:lstStyle/>
          <a:p>
            <a:pPr>
              <a:lnSpc>
                <a:spcPts val="3700"/>
              </a:lnSpc>
            </a:pPr>
            <a:r>
              <a:rPr lang="en-US" sz="2600" b="1" dirty="0" smtClean="0">
                <a:solidFill>
                  <a:srgbClr val="FFFF00"/>
                </a:solidFill>
              </a:rPr>
              <a:t>2 </a:t>
            </a:r>
            <a:r>
              <a:rPr lang="en-US" sz="2600" b="1" dirty="0" err="1" smtClean="0">
                <a:solidFill>
                  <a:srgbClr val="FFFF00"/>
                </a:solidFill>
              </a:rPr>
              <a:t>Kgs</a:t>
            </a:r>
            <a:r>
              <a:rPr lang="en-US" sz="2600" b="1" dirty="0" smtClean="0">
                <a:solidFill>
                  <a:srgbClr val="FFFF00"/>
                </a:solidFill>
              </a:rPr>
              <a:t>. 22:12,   And the king commanded </a:t>
            </a:r>
            <a:r>
              <a:rPr lang="en-US" sz="2600" b="1" dirty="0" err="1" smtClean="0">
                <a:solidFill>
                  <a:srgbClr val="FFFF00"/>
                </a:solidFill>
              </a:rPr>
              <a:t>Hilkiah</a:t>
            </a:r>
            <a:r>
              <a:rPr lang="en-US" sz="2600" b="1" dirty="0" smtClean="0">
                <a:solidFill>
                  <a:srgbClr val="FFFF00"/>
                </a:solidFill>
              </a:rPr>
              <a:t> the priest,   and </a:t>
            </a:r>
            <a:r>
              <a:rPr lang="en-US" sz="2600" b="1" dirty="0" err="1" smtClean="0">
                <a:solidFill>
                  <a:srgbClr val="FFFF00"/>
                </a:solidFill>
              </a:rPr>
              <a:t>Ahikam</a:t>
            </a:r>
            <a:r>
              <a:rPr lang="en-US" sz="2600" b="1" dirty="0" smtClean="0">
                <a:solidFill>
                  <a:srgbClr val="FFFF00"/>
                </a:solidFill>
              </a:rPr>
              <a:t> the son of </a:t>
            </a:r>
            <a:r>
              <a:rPr lang="en-US" sz="2600" b="1" dirty="0" err="1" smtClean="0">
                <a:solidFill>
                  <a:srgbClr val="FFFF00"/>
                </a:solidFill>
              </a:rPr>
              <a:t>Shaphan</a:t>
            </a:r>
            <a:r>
              <a:rPr lang="en-US" sz="2600" b="1" dirty="0" smtClean="0">
                <a:solidFill>
                  <a:srgbClr val="FFFF00"/>
                </a:solidFill>
              </a:rPr>
              <a:t>,   and </a:t>
            </a:r>
            <a:r>
              <a:rPr lang="en-US" sz="2600" b="1" i="1" dirty="0" err="1" smtClean="0"/>
              <a:t>Achbor</a:t>
            </a:r>
            <a:r>
              <a:rPr lang="en-US" sz="2600" b="1" i="1" dirty="0" smtClean="0"/>
              <a:t> the son of </a:t>
            </a:r>
            <a:r>
              <a:rPr lang="en-US" sz="2600" b="1" i="1" dirty="0" err="1" smtClean="0"/>
              <a:t>Micaiah</a:t>
            </a:r>
            <a:r>
              <a:rPr lang="en-US" sz="2600" b="1" dirty="0" smtClean="0">
                <a:solidFill>
                  <a:srgbClr val="FFFF00"/>
                </a:solidFill>
              </a:rPr>
              <a:t>,   and </a:t>
            </a:r>
            <a:r>
              <a:rPr lang="en-US" sz="2600" b="1" dirty="0" err="1" smtClean="0">
                <a:solidFill>
                  <a:srgbClr val="FFFF00"/>
                </a:solidFill>
              </a:rPr>
              <a:t>Shaphan</a:t>
            </a:r>
            <a:r>
              <a:rPr lang="en-US" sz="2600" b="1" dirty="0" smtClean="0">
                <a:solidFill>
                  <a:srgbClr val="FFFF00"/>
                </a:solidFill>
              </a:rPr>
              <a:t> the scribe,   and </a:t>
            </a:r>
            <a:r>
              <a:rPr lang="en-US" sz="2600" b="1" dirty="0" err="1" smtClean="0">
                <a:solidFill>
                  <a:srgbClr val="FFFF00"/>
                </a:solidFill>
              </a:rPr>
              <a:t>Asaiah</a:t>
            </a:r>
            <a:r>
              <a:rPr lang="en-US" sz="2600" b="1" dirty="0" smtClean="0">
                <a:solidFill>
                  <a:srgbClr val="FFFF00"/>
                </a:solidFill>
              </a:rPr>
              <a:t> the king's servant,   saying,   13 Go ye,   inquire of Jehovah for me,   and for the people,   and for all Judah,   concerning the words of this book that is found;   for great is the wrath of Jehovah that is kindled against us,   because our fathers have not hearkened unto the words of this book,   to do according unto all that which is written concerning us.  14 So </a:t>
            </a:r>
            <a:r>
              <a:rPr lang="en-US" sz="2600" b="1" dirty="0" err="1" smtClean="0">
                <a:solidFill>
                  <a:srgbClr val="FFFF00"/>
                </a:solidFill>
              </a:rPr>
              <a:t>Hilkiah</a:t>
            </a:r>
            <a:r>
              <a:rPr lang="en-US" sz="2600" b="1" dirty="0" smtClean="0">
                <a:solidFill>
                  <a:srgbClr val="FFFF00"/>
                </a:solidFill>
              </a:rPr>
              <a:t> the priest,   and </a:t>
            </a:r>
            <a:r>
              <a:rPr lang="en-US" sz="2600" b="1" dirty="0" err="1" smtClean="0">
                <a:solidFill>
                  <a:srgbClr val="FFFF00"/>
                </a:solidFill>
              </a:rPr>
              <a:t>Ahikam</a:t>
            </a:r>
            <a:r>
              <a:rPr lang="en-US" sz="2600" b="1" dirty="0" smtClean="0">
                <a:solidFill>
                  <a:srgbClr val="FFFF00"/>
                </a:solidFill>
              </a:rPr>
              <a:t>,   and </a:t>
            </a:r>
            <a:r>
              <a:rPr lang="en-US" sz="2600" b="1" i="1" dirty="0" err="1" smtClean="0"/>
              <a:t>Achbor</a:t>
            </a:r>
            <a:r>
              <a:rPr lang="en-US" sz="2600" b="1" dirty="0" smtClean="0">
                <a:solidFill>
                  <a:srgbClr val="FFFF00"/>
                </a:solidFill>
              </a:rPr>
              <a:t>,   and </a:t>
            </a:r>
            <a:r>
              <a:rPr lang="en-US" sz="2600" b="1" dirty="0" err="1" smtClean="0">
                <a:solidFill>
                  <a:srgbClr val="FFFF00"/>
                </a:solidFill>
              </a:rPr>
              <a:t>Shaphan</a:t>
            </a:r>
            <a:r>
              <a:rPr lang="en-US" sz="2600" b="1" dirty="0" smtClean="0">
                <a:solidFill>
                  <a:srgbClr val="FFFF00"/>
                </a:solidFill>
              </a:rPr>
              <a:t>,   and </a:t>
            </a:r>
            <a:r>
              <a:rPr lang="en-US" sz="2600" b="1" dirty="0" err="1" smtClean="0">
                <a:solidFill>
                  <a:srgbClr val="FFFF00"/>
                </a:solidFill>
              </a:rPr>
              <a:t>Asaiah</a:t>
            </a:r>
            <a:r>
              <a:rPr lang="en-US" sz="2600" b="1" dirty="0" smtClean="0">
                <a:solidFill>
                  <a:srgbClr val="FFFF00"/>
                </a:solidFill>
              </a:rPr>
              <a:t>,   went unto </a:t>
            </a:r>
            <a:r>
              <a:rPr lang="en-US" sz="2600" b="1" dirty="0" err="1" smtClean="0">
                <a:solidFill>
                  <a:srgbClr val="FFFF00"/>
                </a:solidFill>
              </a:rPr>
              <a:t>Huldah</a:t>
            </a:r>
            <a:r>
              <a:rPr lang="en-US" sz="2600" b="1" dirty="0" smtClean="0">
                <a:solidFill>
                  <a:srgbClr val="FFFF00"/>
                </a:solidFill>
              </a:rPr>
              <a:t> the prophetess…</a:t>
            </a:r>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800" dirty="0" smtClean="0">
                <a:solidFill>
                  <a:srgbClr val="FFFF00"/>
                </a:solidFill>
                <a:latin typeface="Arial" pitchFamily="34" charset="0"/>
                <a:cs typeface="Arial" pitchFamily="34" charset="0"/>
              </a:rPr>
              <a:t>(2 Kings 22:1-20; Jeremiah 36:1-32)</a:t>
            </a:r>
            <a:endParaRPr lang="en-US" sz="2800" dirty="0">
              <a:solidFill>
                <a:srgbClr val="FFFF00"/>
              </a:solidFill>
              <a:latin typeface="Arial" pitchFamily="34" charset="0"/>
              <a:cs typeface="Arial" pitchFamily="34" charset="0"/>
            </a:endParaRPr>
          </a:p>
        </p:txBody>
      </p:sp>
      <p:sp>
        <p:nvSpPr>
          <p:cNvPr id="2" name="Title 1"/>
          <p:cNvSpPr>
            <a:spLocks noGrp="1"/>
          </p:cNvSpPr>
          <p:nvPr>
            <p:ph type="ctrTitle"/>
          </p:nvPr>
        </p:nvSpPr>
        <p:spPr/>
        <p:txBody>
          <a:bodyPr/>
          <a:lstStyle/>
          <a:p>
            <a:r>
              <a:rPr lang="en-US" dirty="0" smtClean="0">
                <a:latin typeface="Arial" pitchFamily="34" charset="0"/>
                <a:cs typeface="Arial" pitchFamily="34" charset="0"/>
              </a:rPr>
              <a:t>Sons of the Restorers </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4214489819"/>
      </p:ext>
    </p:extLst>
  </p:cSld>
  <p:clrMapOvr>
    <a:masterClrMapping/>
  </p:clrMapOvr>
  <p:transition spd="slow">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solidFill>
                  <a:srgbClr val="FFFF00"/>
                </a:solidFill>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solidFill>
                <a:srgbClr val="FFFF00"/>
              </a:solidFill>
              <a:effectLst/>
              <a:uLnTx/>
              <a:uFillTx/>
              <a:latin typeface="Arial" pitchFamily="34" charset="0"/>
              <a:ea typeface="+mj-ea"/>
              <a:cs typeface="Arial" pitchFamily="34" charset="0"/>
            </a:endParaRPr>
          </a:p>
        </p:txBody>
      </p:sp>
      <p:sp>
        <p:nvSpPr>
          <p:cNvPr id="5" name="TextBox 4"/>
          <p:cNvSpPr txBox="1"/>
          <p:nvPr/>
        </p:nvSpPr>
        <p:spPr>
          <a:xfrm>
            <a:off x="150812" y="1054894"/>
            <a:ext cx="11582400" cy="1231106"/>
          </a:xfrm>
          <a:prstGeom prst="rect">
            <a:avLst/>
          </a:prstGeom>
          <a:noFill/>
          <a:ln>
            <a:noFill/>
          </a:ln>
        </p:spPr>
        <p:txBody>
          <a:bodyPr wrap="square" rtlCol="0" anchor="ctr" anchorCtr="1">
            <a:spAutoFit/>
          </a:bodyPr>
          <a:lstStyle/>
          <a:p>
            <a:r>
              <a:rPr lang="en-US" sz="2800" b="1" dirty="0" smtClean="0"/>
              <a:t>I. THE RESTORATION PRINCIPLE VERSUS THE RESTORATION MOVEMENT, </a:t>
            </a:r>
            <a:r>
              <a:rPr lang="en-US" sz="2800" b="1" i="1" dirty="0" smtClean="0"/>
              <a:t>Jer. 6:16; 36:25; 5:12; 7:4; 14:13; 1 Pet. 4:11</a:t>
            </a:r>
          </a:p>
          <a:p>
            <a:endParaRPr lang="en-US" b="1" i="1" dirty="0" smtClean="0"/>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solidFill>
                  <a:srgbClr val="FFFF00"/>
                </a:solidFill>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solidFill>
                <a:srgbClr val="FFFF00"/>
              </a:solidFill>
              <a:effectLst/>
              <a:uLnTx/>
              <a:uFillTx/>
              <a:latin typeface="Arial" pitchFamily="34" charset="0"/>
              <a:ea typeface="+mj-ea"/>
              <a:cs typeface="Arial" pitchFamily="34" charset="0"/>
            </a:endParaRPr>
          </a:p>
        </p:txBody>
      </p:sp>
      <p:sp>
        <p:nvSpPr>
          <p:cNvPr id="5" name="TextBox 4"/>
          <p:cNvSpPr txBox="1"/>
          <p:nvPr/>
        </p:nvSpPr>
        <p:spPr>
          <a:xfrm>
            <a:off x="303212" y="1066561"/>
            <a:ext cx="9982200" cy="1384995"/>
          </a:xfrm>
          <a:prstGeom prst="rect">
            <a:avLst/>
          </a:prstGeom>
          <a:noFill/>
          <a:ln>
            <a:noFill/>
          </a:ln>
        </p:spPr>
        <p:txBody>
          <a:bodyPr wrap="square" rtlCol="0" anchor="ctr" anchorCtr="1">
            <a:spAutoFit/>
          </a:bodyPr>
          <a:lstStyle/>
          <a:p>
            <a:r>
              <a:rPr lang="en-US" sz="2800" b="1" dirty="0" smtClean="0"/>
              <a:t>II. THE SONS OF THE RESTORERS WERE ONLY ONE GENERATION REMOVED, </a:t>
            </a:r>
            <a:r>
              <a:rPr lang="en-US" sz="2800" b="1" i="1" dirty="0" err="1" smtClean="0"/>
              <a:t>Jdgs</a:t>
            </a:r>
            <a:r>
              <a:rPr lang="en-US" sz="2800" b="1" i="1" dirty="0" smtClean="0"/>
              <a:t>. 2:7-12; 2 </a:t>
            </a:r>
            <a:r>
              <a:rPr lang="en-US" sz="2800" b="1" i="1" dirty="0" err="1" smtClean="0"/>
              <a:t>Kgs</a:t>
            </a:r>
            <a:r>
              <a:rPr lang="en-US" sz="2800" b="1" i="1" dirty="0" smtClean="0"/>
              <a:t>. 21:1,2;  2 Tim. 4:3-4</a:t>
            </a:r>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solidFill>
                  <a:srgbClr val="FFFF00"/>
                </a:solidFill>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solidFill>
                <a:srgbClr val="FFFF00"/>
              </a:solidFill>
              <a:effectLst/>
              <a:uLnTx/>
              <a:uFillTx/>
              <a:latin typeface="Arial" pitchFamily="34" charset="0"/>
              <a:ea typeface="+mj-ea"/>
              <a:cs typeface="Arial" pitchFamily="34" charset="0"/>
            </a:endParaRPr>
          </a:p>
        </p:txBody>
      </p:sp>
      <p:sp>
        <p:nvSpPr>
          <p:cNvPr id="5" name="TextBox 4"/>
          <p:cNvSpPr txBox="1"/>
          <p:nvPr/>
        </p:nvSpPr>
        <p:spPr>
          <a:xfrm>
            <a:off x="303212" y="851124"/>
            <a:ext cx="7772400" cy="1815882"/>
          </a:xfrm>
          <a:prstGeom prst="rect">
            <a:avLst/>
          </a:prstGeom>
          <a:noFill/>
          <a:ln>
            <a:noFill/>
          </a:ln>
        </p:spPr>
        <p:txBody>
          <a:bodyPr wrap="square" rtlCol="0" anchor="ctr" anchorCtr="1">
            <a:spAutoFit/>
          </a:bodyPr>
          <a:lstStyle/>
          <a:p>
            <a:r>
              <a:rPr lang="en-US" sz="2800" b="1" dirty="0" smtClean="0"/>
              <a:t>III. HOW DOES GOD’S WORD GET LOST?</a:t>
            </a:r>
          </a:p>
          <a:p>
            <a:r>
              <a:rPr lang="en-US" sz="2800" b="1" dirty="0" smtClean="0"/>
              <a:t> </a:t>
            </a:r>
          </a:p>
          <a:p>
            <a:pPr>
              <a:buClr>
                <a:srgbClr val="FFC000"/>
              </a:buClr>
              <a:buFont typeface="Wingdings" pitchFamily="2" charset="2"/>
              <a:buChar char="q"/>
            </a:pPr>
            <a:r>
              <a:rPr lang="en-US" sz="2800" b="1" dirty="0" smtClean="0"/>
              <a:t> Due to the actions of </a:t>
            </a:r>
            <a:r>
              <a:rPr lang="en-US" sz="2800" b="1" i="1" dirty="0" smtClean="0"/>
              <a:t>leading brethren</a:t>
            </a:r>
            <a:endParaRPr lang="en-US" sz="2800" b="1" dirty="0" smtClean="0"/>
          </a:p>
          <a:p>
            <a:r>
              <a:rPr lang="en-US" sz="2800" b="1" dirty="0" smtClean="0"/>
              <a:t> </a:t>
            </a:r>
            <a:endParaRPr lang="en-US" sz="2800" b="1" i="1" dirty="0" smtClean="0"/>
          </a:p>
        </p:txBody>
      </p:sp>
      <p:sp>
        <p:nvSpPr>
          <p:cNvPr id="4" name="TextBox 1"/>
          <p:cNvSpPr txBox="1">
            <a:spLocks noChangeArrowheads="1"/>
          </p:cNvSpPr>
          <p:nvPr/>
        </p:nvSpPr>
        <p:spPr bwMode="auto">
          <a:xfrm>
            <a:off x="150812" y="2372236"/>
            <a:ext cx="11809413" cy="3952364"/>
          </a:xfrm>
          <a:prstGeom prst="rect">
            <a:avLst/>
          </a:prstGeom>
          <a:noFill/>
          <a:ln w="9525">
            <a:noFill/>
            <a:miter lim="800000"/>
            <a:headEnd/>
            <a:tailEnd/>
          </a:ln>
        </p:spPr>
        <p:txBody>
          <a:bodyPr wrap="square">
            <a:spAutoFit/>
          </a:bodyPr>
          <a:lstStyle/>
          <a:p>
            <a:pPr>
              <a:lnSpc>
                <a:spcPts val="4300"/>
              </a:lnSpc>
            </a:pPr>
            <a:r>
              <a:rPr lang="en-US" sz="2600" b="1" dirty="0" smtClean="0"/>
              <a:t>“The American Christian Missionary Society was </a:t>
            </a:r>
            <a:r>
              <a:rPr lang="en-US" sz="2600" b="1" dirty="0" smtClean="0"/>
              <a:t>not the </a:t>
            </a:r>
            <a:r>
              <a:rPr lang="en-US" sz="2600" b="1" dirty="0" smtClean="0"/>
              <a:t>result of a sudden impulse,   but the climax of several years of determined efforts.   Many of the </a:t>
            </a:r>
            <a:r>
              <a:rPr lang="en-US" sz="2600" b="1" i="1" dirty="0" smtClean="0">
                <a:solidFill>
                  <a:srgbClr val="FFFF00"/>
                </a:solidFill>
              </a:rPr>
              <a:t>leading brethren</a:t>
            </a:r>
            <a:r>
              <a:rPr lang="en-US" sz="2600" b="1" dirty="0" smtClean="0"/>
              <a:t> had been planning toward it for some time.   The subject of congregational cooperation was ever before their minds.   Campbell had written much in the Millennial Harbinger on the subject.”   (Earl West, “The American Christian Missionary Society,” </a:t>
            </a:r>
            <a:r>
              <a:rPr lang="en-US" sz="2600" b="1" i="1" dirty="0" smtClean="0"/>
              <a:t>Gospel Advocate, </a:t>
            </a:r>
            <a:r>
              <a:rPr lang="en-US" sz="2600" b="1" dirty="0" smtClean="0"/>
              <a:t>10/3/46, </a:t>
            </a:r>
            <a:r>
              <a:rPr lang="en-US" sz="2600" b="1" dirty="0" err="1" smtClean="0">
                <a:solidFill>
                  <a:srgbClr val="FFFF00"/>
                </a:solidFill>
              </a:rPr>
              <a:t>emph</a:t>
            </a:r>
            <a:r>
              <a:rPr lang="en-US" sz="2600" b="1" dirty="0" smtClean="0">
                <a:solidFill>
                  <a:srgbClr val="FFFF00"/>
                </a:solidFill>
              </a:rPr>
              <a:t> mine, </a:t>
            </a:r>
            <a:r>
              <a:rPr lang="en-US" sz="2600" b="1" dirty="0" err="1" smtClean="0">
                <a:solidFill>
                  <a:srgbClr val="FFFF00"/>
                </a:solidFill>
              </a:rPr>
              <a:t>sw</a:t>
            </a:r>
            <a:r>
              <a:rPr lang="en-US" sz="2600" b="1" dirty="0" smtClean="0"/>
              <a:t>)</a:t>
            </a:r>
            <a:endParaRPr lang="en-US" sz="2600" b="1" dirty="0"/>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from="(-#ppt_w/2)" to="(#ppt_x)" calcmode="lin" valueType="num">
                                      <p:cBhvr>
                                        <p:cTn id="7" dur="600" fill="hold">
                                          <p:stCondLst>
                                            <p:cond delay="0"/>
                                          </p:stCondLst>
                                        </p:cTn>
                                        <p:tgtEl>
                                          <p:spTgt spid="5">
                                            <p:txEl>
                                              <p:pRg st="2" end="2"/>
                                            </p:txEl>
                                          </p:spTgt>
                                        </p:tgtEl>
                                        <p:attrNameLst>
                                          <p:attrName>ppt_x</p:attrName>
                                        </p:attrNameLst>
                                      </p:cBhvr>
                                    </p:anim>
                                    <p:anim from="0" to="-1.0" calcmode="lin" valueType="num">
                                      <p:cBhvr>
                                        <p:cTn id="8" dur="200" decel="50000" autoRev="1" fill="hold">
                                          <p:stCondLst>
                                            <p:cond delay="600"/>
                                          </p:stCondLst>
                                        </p:cTn>
                                        <p:tgtEl>
                                          <p:spTgt spid="5">
                                            <p:txEl>
                                              <p:pRg st="2" end="2"/>
                                            </p:txEl>
                                          </p:spTgt>
                                        </p:tgtEl>
                                        <p:attrNameLst>
                                          <p:attrName>xshear</p:attrName>
                                        </p:attrNameLst>
                                      </p:cBhvr>
                                    </p:anim>
                                    <p:animScale>
                                      <p:cBhvr>
                                        <p:cTn id="9" dur="200" decel="100000" autoRev="1" fill="hold">
                                          <p:stCondLst>
                                            <p:cond delay="600"/>
                                          </p:stCondLst>
                                        </p:cTn>
                                        <p:tgtEl>
                                          <p:spTgt spid="5">
                                            <p:txEl>
                                              <p:pRg st="2" end="2"/>
                                            </p:txEl>
                                          </p:spTgt>
                                        </p:tgtEl>
                                      </p:cBhvr>
                                      <p:from x="100000" y="100000"/>
                                      <p:to x="80000" y="100000"/>
                                    </p:animScale>
                                    <p:anim by="(#ppt_h/3+#ppt_w*0.1)" calcmode="lin" valueType="num">
                                      <p:cBhvr additive="sum">
                                        <p:cTn id="10" dur="200" decel="100000" autoRev="1" fill="hold">
                                          <p:stCondLst>
                                            <p:cond delay="600"/>
                                          </p:stCondLst>
                                        </p:cTn>
                                        <p:tgtEl>
                                          <p:spTgt spid="5">
                                            <p:txEl>
                                              <p:pRg st="2" end="2"/>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solidFill>
                  <a:srgbClr val="FFFF00"/>
                </a:solidFill>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solidFill>
                <a:srgbClr val="FFFF00"/>
              </a:solidFill>
              <a:effectLst/>
              <a:uLnTx/>
              <a:uFillTx/>
              <a:latin typeface="Arial" pitchFamily="34" charset="0"/>
              <a:ea typeface="+mj-ea"/>
              <a:cs typeface="Arial" pitchFamily="34" charset="0"/>
            </a:endParaRPr>
          </a:p>
        </p:txBody>
      </p:sp>
      <p:sp>
        <p:nvSpPr>
          <p:cNvPr id="5" name="TextBox 4"/>
          <p:cNvSpPr txBox="1"/>
          <p:nvPr/>
        </p:nvSpPr>
        <p:spPr>
          <a:xfrm>
            <a:off x="74612" y="1079718"/>
            <a:ext cx="7772400" cy="1815882"/>
          </a:xfrm>
          <a:prstGeom prst="rect">
            <a:avLst/>
          </a:prstGeom>
          <a:noFill/>
          <a:ln>
            <a:noFill/>
          </a:ln>
        </p:spPr>
        <p:txBody>
          <a:bodyPr wrap="square" rtlCol="0" anchor="ctr" anchorCtr="1">
            <a:spAutoFit/>
          </a:bodyPr>
          <a:lstStyle/>
          <a:p>
            <a:r>
              <a:rPr lang="en-US" sz="2800" b="1" dirty="0" smtClean="0"/>
              <a:t>III. HOW DOES GOD’S WORD GET LOST?</a:t>
            </a:r>
          </a:p>
          <a:p>
            <a:r>
              <a:rPr lang="en-US" sz="2800" b="1" dirty="0" smtClean="0"/>
              <a:t> </a:t>
            </a:r>
          </a:p>
          <a:p>
            <a:pPr>
              <a:buClr>
                <a:srgbClr val="FFC000"/>
              </a:buClr>
              <a:buFont typeface="Wingdings" pitchFamily="2" charset="2"/>
              <a:buChar char="q"/>
            </a:pPr>
            <a:r>
              <a:rPr lang="en-US" sz="2800" b="1" dirty="0" smtClean="0"/>
              <a:t> Due to the actions of </a:t>
            </a:r>
            <a:r>
              <a:rPr lang="en-US" sz="2800" b="1" i="1" dirty="0" smtClean="0"/>
              <a:t>leading brethren</a:t>
            </a:r>
            <a:endParaRPr lang="en-US" sz="2800" b="1" dirty="0" smtClean="0"/>
          </a:p>
          <a:p>
            <a:r>
              <a:rPr lang="en-US" sz="2800" b="1" dirty="0" smtClean="0"/>
              <a:t> </a:t>
            </a:r>
            <a:endParaRPr lang="en-US" sz="2800" b="1" i="1" dirty="0" smtClean="0"/>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solidFill>
                  <a:srgbClr val="FFFF00"/>
                </a:solidFill>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solidFill>
                <a:srgbClr val="FFFF00"/>
              </a:solidFill>
              <a:effectLst/>
              <a:uLnTx/>
              <a:uFillTx/>
              <a:latin typeface="Arial" pitchFamily="34" charset="0"/>
              <a:ea typeface="+mj-ea"/>
              <a:cs typeface="Arial" pitchFamily="34" charset="0"/>
            </a:endParaRPr>
          </a:p>
        </p:txBody>
      </p:sp>
      <p:sp>
        <p:nvSpPr>
          <p:cNvPr id="5" name="TextBox 4"/>
          <p:cNvSpPr txBox="1"/>
          <p:nvPr/>
        </p:nvSpPr>
        <p:spPr>
          <a:xfrm>
            <a:off x="303212" y="1106284"/>
            <a:ext cx="7772400" cy="2908489"/>
          </a:xfrm>
          <a:prstGeom prst="rect">
            <a:avLst/>
          </a:prstGeom>
          <a:noFill/>
          <a:ln>
            <a:noFill/>
          </a:ln>
        </p:spPr>
        <p:txBody>
          <a:bodyPr wrap="square" rtlCol="0" anchor="ctr" anchorCtr="1">
            <a:spAutoFit/>
          </a:bodyPr>
          <a:lstStyle/>
          <a:p>
            <a:r>
              <a:rPr lang="en-US" sz="2800" b="1" dirty="0" smtClean="0"/>
              <a:t>III. HOW DOES GOD’S WORD GET LOST?</a:t>
            </a:r>
          </a:p>
          <a:p>
            <a:r>
              <a:rPr lang="en-US" sz="2800" b="1" dirty="0" smtClean="0"/>
              <a:t> </a:t>
            </a:r>
          </a:p>
          <a:p>
            <a:pPr>
              <a:spcAft>
                <a:spcPts val="1800"/>
              </a:spcAft>
              <a:buClr>
                <a:srgbClr val="FFC000"/>
              </a:buClr>
              <a:buFont typeface="Wingdings" pitchFamily="2" charset="2"/>
              <a:buChar char="q"/>
            </a:pPr>
            <a:r>
              <a:rPr lang="en-US" sz="2800" b="1" dirty="0" smtClean="0"/>
              <a:t> Due to the actions of </a:t>
            </a:r>
            <a:r>
              <a:rPr lang="en-US" sz="2800" b="1" i="1" dirty="0" smtClean="0"/>
              <a:t>leading brethren</a:t>
            </a:r>
          </a:p>
          <a:p>
            <a:pPr>
              <a:spcAft>
                <a:spcPts val="1800"/>
              </a:spcAft>
              <a:buClr>
                <a:srgbClr val="FFC000"/>
              </a:buClr>
              <a:buFont typeface="Wingdings" pitchFamily="2" charset="2"/>
              <a:buChar char="q"/>
            </a:pPr>
            <a:r>
              <a:rPr lang="en-US" sz="2800" b="1" i="1" dirty="0" smtClean="0"/>
              <a:t> </a:t>
            </a:r>
            <a:r>
              <a:rPr lang="en-US" sz="2800" b="1" dirty="0" smtClean="0"/>
              <a:t>Due to brethren not treating it with the </a:t>
            </a:r>
            <a:br>
              <a:rPr lang="en-US" sz="2800" b="1" dirty="0" smtClean="0"/>
            </a:br>
            <a:r>
              <a:rPr lang="en-US" sz="2800" b="1" dirty="0" smtClean="0"/>
              <a:t>    reverence it deserves, </a:t>
            </a:r>
            <a:r>
              <a:rPr lang="en-US" sz="2800" b="1" i="1" dirty="0" smtClean="0"/>
              <a:t>2 </a:t>
            </a:r>
            <a:r>
              <a:rPr lang="en-US" sz="2800" b="1" i="1" dirty="0" err="1" smtClean="0"/>
              <a:t>Jno</a:t>
            </a:r>
            <a:r>
              <a:rPr lang="en-US" sz="2800" b="1" i="1" dirty="0" smtClean="0"/>
              <a:t>. 9; Mk. 7:6-9; </a:t>
            </a:r>
            <a:br>
              <a:rPr lang="en-US" sz="2800" b="1" i="1" dirty="0" smtClean="0"/>
            </a:br>
            <a:r>
              <a:rPr lang="en-US" sz="2800" b="1" i="1" dirty="0" smtClean="0"/>
              <a:t>    </a:t>
            </a:r>
            <a:r>
              <a:rPr lang="en-US" sz="2800" b="1" i="1" dirty="0" err="1" smtClean="0"/>
              <a:t>Jno</a:t>
            </a:r>
            <a:r>
              <a:rPr lang="en-US" sz="2800" b="1" i="1" dirty="0" smtClean="0"/>
              <a:t>. 16:13; 2 Tim. 3:16,17; 1 Pet. 4:11</a:t>
            </a:r>
            <a:r>
              <a:rPr lang="en-US" sz="2800" b="1" dirty="0" smtClean="0"/>
              <a:t> </a:t>
            </a:r>
            <a:endParaRPr lang="en-US" sz="2800" b="1" i="1" dirty="0" smtClean="0"/>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solidFill>
                  <a:srgbClr val="FFFF00"/>
                </a:solidFill>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solidFill>
                <a:srgbClr val="FFFF00"/>
              </a:solidFill>
              <a:effectLst/>
              <a:uLnTx/>
              <a:uFillTx/>
              <a:latin typeface="Arial" pitchFamily="34" charset="0"/>
              <a:ea typeface="+mj-ea"/>
              <a:cs typeface="Arial" pitchFamily="34" charset="0"/>
            </a:endParaRPr>
          </a:p>
        </p:txBody>
      </p:sp>
      <p:sp>
        <p:nvSpPr>
          <p:cNvPr id="5" name="TextBox 4"/>
          <p:cNvSpPr txBox="1"/>
          <p:nvPr/>
        </p:nvSpPr>
        <p:spPr>
          <a:xfrm>
            <a:off x="379412" y="1054417"/>
            <a:ext cx="7772400" cy="4431983"/>
          </a:xfrm>
          <a:prstGeom prst="rect">
            <a:avLst/>
          </a:prstGeom>
          <a:noFill/>
          <a:ln>
            <a:noFill/>
          </a:ln>
        </p:spPr>
        <p:txBody>
          <a:bodyPr wrap="square" rtlCol="0" anchor="ctr" anchorCtr="1">
            <a:spAutoFit/>
          </a:bodyPr>
          <a:lstStyle/>
          <a:p>
            <a:r>
              <a:rPr lang="en-US" sz="2800" b="1" dirty="0" smtClean="0"/>
              <a:t>III. HOW DOES GOD’S WORD GET LOST?</a:t>
            </a:r>
          </a:p>
          <a:p>
            <a:r>
              <a:rPr lang="en-US" sz="2800" b="1" dirty="0" smtClean="0"/>
              <a:t> </a:t>
            </a:r>
          </a:p>
          <a:p>
            <a:pPr>
              <a:spcAft>
                <a:spcPts val="1800"/>
              </a:spcAft>
              <a:buClr>
                <a:srgbClr val="FFC000"/>
              </a:buClr>
              <a:buFont typeface="Wingdings" pitchFamily="2" charset="2"/>
              <a:buChar char="q"/>
            </a:pPr>
            <a:r>
              <a:rPr lang="en-US" sz="2800" b="1" dirty="0" smtClean="0"/>
              <a:t> Due to the actions of </a:t>
            </a:r>
            <a:r>
              <a:rPr lang="en-US" sz="2800" b="1" i="1" dirty="0" smtClean="0"/>
              <a:t>leading brethren</a:t>
            </a:r>
          </a:p>
          <a:p>
            <a:pPr>
              <a:spcAft>
                <a:spcPts val="1800"/>
              </a:spcAft>
              <a:buClr>
                <a:srgbClr val="FFC000"/>
              </a:buClr>
              <a:buFont typeface="Wingdings" pitchFamily="2" charset="2"/>
              <a:buChar char="q"/>
            </a:pPr>
            <a:r>
              <a:rPr lang="en-US" sz="2800" b="1" i="1" dirty="0" smtClean="0"/>
              <a:t> </a:t>
            </a:r>
            <a:r>
              <a:rPr lang="en-US" sz="2800" b="1" dirty="0" smtClean="0"/>
              <a:t>Due to brethren not treating it with the </a:t>
            </a:r>
            <a:br>
              <a:rPr lang="en-US" sz="2800" b="1" dirty="0" smtClean="0"/>
            </a:br>
            <a:r>
              <a:rPr lang="en-US" sz="2800" b="1" dirty="0" smtClean="0"/>
              <a:t>    reverence it deserves, </a:t>
            </a:r>
            <a:r>
              <a:rPr lang="en-US" sz="2800" b="1" i="1" dirty="0" smtClean="0"/>
              <a:t>2 </a:t>
            </a:r>
            <a:r>
              <a:rPr lang="en-US" sz="2800" b="1" i="1" dirty="0" err="1" smtClean="0"/>
              <a:t>Jno</a:t>
            </a:r>
            <a:r>
              <a:rPr lang="en-US" sz="2800" b="1" i="1" dirty="0" smtClean="0"/>
              <a:t>. 9; Mk. 7:6-9; </a:t>
            </a:r>
            <a:br>
              <a:rPr lang="en-US" sz="2800" b="1" i="1" dirty="0" smtClean="0"/>
            </a:br>
            <a:r>
              <a:rPr lang="en-US" sz="2800" b="1" i="1" dirty="0" smtClean="0"/>
              <a:t>    </a:t>
            </a:r>
            <a:r>
              <a:rPr lang="en-US" sz="2800" b="1" i="1" dirty="0" err="1" smtClean="0"/>
              <a:t>Jno</a:t>
            </a:r>
            <a:r>
              <a:rPr lang="en-US" sz="2800" b="1" i="1" dirty="0" smtClean="0"/>
              <a:t>. 16:13; 2 Tim. 3:16,17; 1 Pet. 4:11</a:t>
            </a:r>
          </a:p>
          <a:p>
            <a:pPr>
              <a:spcAft>
                <a:spcPts val="1800"/>
              </a:spcAft>
              <a:buClr>
                <a:srgbClr val="FFC000"/>
              </a:buClr>
              <a:buFont typeface="Wingdings" pitchFamily="2" charset="2"/>
              <a:buChar char="q"/>
            </a:pPr>
            <a:r>
              <a:rPr lang="en-US" sz="2800" b="1" i="1" dirty="0" smtClean="0"/>
              <a:t> </a:t>
            </a:r>
            <a:r>
              <a:rPr lang="en-US" sz="2800" b="1" dirty="0" smtClean="0"/>
              <a:t>When the actions of fallible men are held</a:t>
            </a:r>
            <a:br>
              <a:rPr lang="en-US" sz="2800" b="1" dirty="0" smtClean="0"/>
            </a:br>
            <a:r>
              <a:rPr lang="en-US" sz="2800" b="1" dirty="0" smtClean="0"/>
              <a:t>    up as standards</a:t>
            </a:r>
            <a:r>
              <a:rPr lang="en-US" sz="2800" b="1" i="1" dirty="0" smtClean="0"/>
              <a:t>, 2 </a:t>
            </a:r>
            <a:r>
              <a:rPr lang="en-US" sz="2800" b="1" i="1" dirty="0" err="1" smtClean="0"/>
              <a:t>Chrn</a:t>
            </a:r>
            <a:r>
              <a:rPr lang="en-US" sz="2800" b="1" i="1" dirty="0" smtClean="0"/>
              <a:t>. 20:33; Deut. </a:t>
            </a:r>
            <a:br>
              <a:rPr lang="en-US" sz="2800" b="1" i="1" dirty="0" smtClean="0"/>
            </a:br>
            <a:r>
              <a:rPr lang="en-US" sz="2800" b="1" i="1" dirty="0" smtClean="0"/>
              <a:t>    12:11; </a:t>
            </a:r>
            <a:r>
              <a:rPr lang="en-US" sz="2800" b="1" i="1" dirty="0" err="1" smtClean="0"/>
              <a:t>Jno</a:t>
            </a:r>
            <a:r>
              <a:rPr lang="en-US" sz="2800" b="1" i="1" dirty="0" smtClean="0"/>
              <a:t>. 8:32</a:t>
            </a:r>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1218883" y="609601"/>
            <a:ext cx="9751060" cy="3708708"/>
          </a:xfrm>
          <a:prstGeom prst="rect">
            <a:avLst/>
          </a:prstGeom>
          <a:noFill/>
          <a:ln w="9525">
            <a:noFill/>
            <a:miter lim="800000"/>
            <a:headEnd/>
            <a:tailEnd/>
          </a:ln>
        </p:spPr>
        <p:txBody>
          <a:bodyPr>
            <a:spAutoFit/>
          </a:bodyPr>
          <a:lstStyle/>
          <a:p>
            <a:pPr>
              <a:lnSpc>
                <a:spcPts val="4700"/>
              </a:lnSpc>
            </a:pPr>
            <a:r>
              <a:rPr lang="en-US" sz="2800" b="1" dirty="0"/>
              <a:t>“The articles (Ed Harrell’s series on unity in </a:t>
            </a:r>
            <a:r>
              <a:rPr lang="en-US" sz="2800" b="1" i="1" dirty="0"/>
              <a:t>Christianity Magazine,</a:t>
            </a:r>
            <a:r>
              <a:rPr lang="en-US" sz="2800" b="1" dirty="0"/>
              <a:t> </a:t>
            </a:r>
            <a:r>
              <a:rPr lang="en-US" sz="2800" b="1" dirty="0" err="1"/>
              <a:t>sw</a:t>
            </a:r>
            <a:r>
              <a:rPr lang="en-US" sz="2800" b="1" dirty="0"/>
              <a:t>) are chiefly a historical overview of </a:t>
            </a:r>
            <a:r>
              <a:rPr lang="en-US" sz="2800" b="1" i="1" dirty="0">
                <a:solidFill>
                  <a:srgbClr val="FFFF00"/>
                </a:solidFill>
              </a:rPr>
              <a:t>how Christians in the American restoration movement behaved when doctrinal differences arose."</a:t>
            </a:r>
            <a:r>
              <a:rPr lang="en-US" sz="2800" b="1" i="1" dirty="0">
                <a:solidFill>
                  <a:srgbClr val="0000FF"/>
                </a:solidFill>
              </a:rPr>
              <a:t> </a:t>
            </a:r>
            <a:r>
              <a:rPr lang="en-US" sz="2800" b="1" dirty="0"/>
              <a:t>(Ed Harrell, "Soundings" page, </a:t>
            </a:r>
            <a:r>
              <a:rPr lang="en-US" sz="2800" b="1" i="1" dirty="0"/>
              <a:t>Christianity Magazine</a:t>
            </a:r>
            <a:r>
              <a:rPr lang="en-US" sz="2800" b="1" dirty="0"/>
              <a:t>, Nov. 1997, p. 6, </a:t>
            </a:r>
            <a:r>
              <a:rPr lang="en-US" sz="2800" b="1" dirty="0">
                <a:solidFill>
                  <a:srgbClr val="FFFF00"/>
                </a:solidFill>
              </a:rPr>
              <a:t>my </a:t>
            </a:r>
            <a:r>
              <a:rPr lang="en-US" sz="2800" b="1" dirty="0" err="1">
                <a:solidFill>
                  <a:srgbClr val="FFFF00"/>
                </a:solidFill>
              </a:rPr>
              <a:t>emph</a:t>
            </a:r>
            <a:r>
              <a:rPr lang="en-US" sz="2800" b="1" dirty="0">
                <a:solidFill>
                  <a:srgbClr val="FFFF00"/>
                </a:solidFill>
              </a:rPr>
              <a:t>, </a:t>
            </a:r>
            <a:r>
              <a:rPr lang="en-US" sz="2800" b="1" dirty="0" err="1">
                <a:solidFill>
                  <a:srgbClr val="FFFF00"/>
                </a:solidFill>
              </a:rPr>
              <a:t>sw</a:t>
            </a:r>
            <a:r>
              <a:rPr lang="en-US" sz="2800" b="1" dirty="0" smtClean="0"/>
              <a:t>)    </a:t>
            </a:r>
            <a:r>
              <a:rPr lang="en-US" sz="2800" b="1" i="1" dirty="0" err="1" smtClean="0"/>
              <a:t>Jno</a:t>
            </a:r>
            <a:r>
              <a:rPr lang="en-US" sz="2800" b="1" i="1" dirty="0" smtClean="0"/>
              <a:t>. </a:t>
            </a:r>
            <a:r>
              <a:rPr lang="en-US" sz="2800" b="1" i="1" smtClean="0"/>
              <a:t>8:32</a:t>
            </a:r>
            <a:endParaRPr lang="en-US" sz="2800" dirty="0"/>
          </a:p>
        </p:txBody>
      </p:sp>
    </p:spTree>
  </p:cSld>
  <p:clrMapOvr>
    <a:masterClrMapping/>
  </p:clrMapOvr>
  <p:transition spd="slow">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8012" y="0"/>
            <a:ext cx="8229600" cy="838200"/>
          </a:xfrm>
          <a:prstGeom prst="rect">
            <a:avLst/>
          </a:prstGeom>
          <a:ln>
            <a:noFill/>
          </a:ln>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smtClean="0">
                <a:ln w="9525">
                  <a:noFill/>
                  <a:prstDash val="solid"/>
                </a:ln>
                <a:solidFill>
                  <a:srgbClr val="FFFF00"/>
                </a:solidFill>
                <a:effectLst/>
                <a:uLnTx/>
                <a:uFillTx/>
                <a:latin typeface="Arial" pitchFamily="34" charset="0"/>
                <a:ea typeface="+mj-ea"/>
                <a:cs typeface="Arial" pitchFamily="34" charset="0"/>
              </a:rPr>
              <a:t>Sons of the Restorers </a:t>
            </a:r>
            <a:endParaRPr kumimoji="0" lang="en-US" sz="3600" b="1" i="0" u="none" strike="noStrike" kern="1200" cap="none" spc="0" normalizeH="0" baseline="0" noProof="0" dirty="0">
              <a:ln w="9525">
                <a:noFill/>
                <a:prstDash val="solid"/>
              </a:ln>
              <a:solidFill>
                <a:srgbClr val="FFFF00"/>
              </a:solidFill>
              <a:effectLst/>
              <a:uLnTx/>
              <a:uFillTx/>
              <a:latin typeface="Arial" pitchFamily="34" charset="0"/>
              <a:ea typeface="+mj-ea"/>
              <a:cs typeface="Arial" pitchFamily="34" charset="0"/>
            </a:endParaRPr>
          </a:p>
        </p:txBody>
      </p:sp>
      <p:sp>
        <p:nvSpPr>
          <p:cNvPr id="5" name="TextBox 4"/>
          <p:cNvSpPr txBox="1"/>
          <p:nvPr/>
        </p:nvSpPr>
        <p:spPr>
          <a:xfrm>
            <a:off x="303212" y="914400"/>
            <a:ext cx="11582400" cy="5555367"/>
          </a:xfrm>
          <a:prstGeom prst="rect">
            <a:avLst/>
          </a:prstGeom>
          <a:noFill/>
          <a:ln>
            <a:solidFill>
              <a:schemeClr val="bg2"/>
            </a:solidFill>
          </a:ln>
        </p:spPr>
        <p:txBody>
          <a:bodyPr wrap="square" rtlCol="0" anchor="ctr" anchorCtr="1">
            <a:spAutoFit/>
          </a:bodyPr>
          <a:lstStyle/>
          <a:p>
            <a:pPr>
              <a:spcAft>
                <a:spcPts val="1800"/>
              </a:spcAft>
            </a:pPr>
            <a:r>
              <a:rPr lang="en-US" sz="2800" b="1" dirty="0" smtClean="0"/>
              <a:t>I. THE RESTORATION PRINCIPLE VERSUS THE RESTORATION MOVEMENT</a:t>
            </a:r>
            <a:endParaRPr lang="en-US" sz="2800" b="1" i="1" dirty="0" smtClean="0"/>
          </a:p>
          <a:p>
            <a:pPr>
              <a:spcAft>
                <a:spcPts val="1800"/>
              </a:spcAft>
            </a:pPr>
            <a:r>
              <a:rPr lang="en-US" sz="2800" b="1" dirty="0" smtClean="0"/>
              <a:t>II. THE SONS OF THE RESTORERS WERE ONLY ONE GENERATION REMOVED</a:t>
            </a:r>
          </a:p>
          <a:p>
            <a:pPr>
              <a:spcAft>
                <a:spcPts val="1800"/>
              </a:spcAft>
            </a:pPr>
            <a:r>
              <a:rPr lang="en-US" sz="2800" b="1" dirty="0" smtClean="0"/>
              <a:t>III. HOW DOES GOD’S WORD GET LOST? </a:t>
            </a:r>
          </a:p>
          <a:p>
            <a:pPr>
              <a:spcAft>
                <a:spcPts val="1800"/>
              </a:spcAft>
              <a:buClr>
                <a:srgbClr val="FFC000"/>
              </a:buClr>
              <a:buFont typeface="Wingdings" pitchFamily="2" charset="2"/>
              <a:buChar char="q"/>
            </a:pPr>
            <a:r>
              <a:rPr lang="en-US" sz="2800" b="1" dirty="0" smtClean="0"/>
              <a:t> Due to the actions of </a:t>
            </a:r>
            <a:r>
              <a:rPr lang="en-US" sz="2800" b="1" i="1" dirty="0" smtClean="0"/>
              <a:t>leading brethren</a:t>
            </a:r>
          </a:p>
          <a:p>
            <a:pPr>
              <a:spcAft>
                <a:spcPts val="1800"/>
              </a:spcAft>
              <a:buClr>
                <a:srgbClr val="FFC000"/>
              </a:buClr>
              <a:buFont typeface="Wingdings" pitchFamily="2" charset="2"/>
              <a:buChar char="q"/>
            </a:pPr>
            <a:r>
              <a:rPr lang="en-US" sz="2800" b="1" i="1" dirty="0" smtClean="0"/>
              <a:t> </a:t>
            </a:r>
            <a:r>
              <a:rPr lang="en-US" sz="2800" b="1" dirty="0" smtClean="0"/>
              <a:t>Due to brethren not treating it with the </a:t>
            </a:r>
            <a:br>
              <a:rPr lang="en-US" sz="2800" b="1" dirty="0" smtClean="0"/>
            </a:br>
            <a:r>
              <a:rPr lang="en-US" sz="2800" b="1" dirty="0" smtClean="0"/>
              <a:t>    reverence it deserves</a:t>
            </a:r>
          </a:p>
          <a:p>
            <a:pPr>
              <a:spcAft>
                <a:spcPts val="1800"/>
              </a:spcAft>
              <a:buClr>
                <a:srgbClr val="FFC000"/>
              </a:buClr>
              <a:buFont typeface="Wingdings" pitchFamily="2" charset="2"/>
              <a:buChar char="q"/>
            </a:pPr>
            <a:r>
              <a:rPr lang="en-US" sz="2800" b="1" i="1" dirty="0" smtClean="0"/>
              <a:t> </a:t>
            </a:r>
            <a:r>
              <a:rPr lang="en-US" sz="2800" b="1" dirty="0" smtClean="0"/>
              <a:t>When the actions of fallible men are held</a:t>
            </a:r>
            <a:br>
              <a:rPr lang="en-US" sz="2800" b="1" dirty="0" smtClean="0"/>
            </a:br>
            <a:r>
              <a:rPr lang="en-US" sz="2800" b="1" dirty="0" smtClean="0"/>
              <a:t>    up as standards                       </a:t>
            </a:r>
            <a:r>
              <a:rPr lang="en-US" sz="2800" b="1" i="1" dirty="0" smtClean="0"/>
              <a:t>  -- </a:t>
            </a:r>
            <a:r>
              <a:rPr lang="en-US" sz="2800" b="1" i="1" dirty="0" smtClean="0">
                <a:solidFill>
                  <a:srgbClr val="FFFF00"/>
                </a:solidFill>
              </a:rPr>
              <a:t>Gal. 3:26,26; Rom. 8:14</a:t>
            </a:r>
            <a:endParaRPr lang="en-US" b="1" i="1" dirty="0" smtClean="0">
              <a:solidFill>
                <a:srgbClr val="FFFF00"/>
              </a:solidFill>
            </a:endParaRPr>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88825" cy="6001643"/>
          </a:xfrm>
          <a:prstGeom prst="rect">
            <a:avLst/>
          </a:prstGeom>
          <a:noFill/>
          <a:ln>
            <a:solidFill>
              <a:schemeClr val="bg2"/>
            </a:solidFill>
          </a:ln>
        </p:spPr>
        <p:txBody>
          <a:bodyPr wrap="square" rtlCol="0" anchor="ctr" anchorCtr="1">
            <a:spAutoFit/>
          </a:bodyPr>
          <a:lstStyle/>
          <a:p>
            <a:pPr>
              <a:spcAft>
                <a:spcPts val="1200"/>
              </a:spcAft>
              <a:buClr>
                <a:schemeClr val="accent1">
                  <a:lumMod val="60000"/>
                  <a:lumOff val="40000"/>
                </a:schemeClr>
              </a:buClr>
              <a:buFont typeface="Wingdings" pitchFamily="2" charset="2"/>
              <a:buChar char="§"/>
            </a:pPr>
            <a:r>
              <a:rPr lang="en-US" sz="2600" b="1" dirty="0" smtClean="0">
                <a:solidFill>
                  <a:schemeClr val="tx1">
                    <a:lumMod val="95000"/>
                  </a:schemeClr>
                </a:solidFill>
              </a:rPr>
              <a:t> Jer. 36:4,  Then </a:t>
            </a:r>
            <a:r>
              <a:rPr lang="en-US" sz="2600" b="1" dirty="0" smtClean="0">
                <a:solidFill>
                  <a:schemeClr val="tx1">
                    <a:lumMod val="95000"/>
                  </a:schemeClr>
                </a:solidFill>
              </a:rPr>
              <a:t>Jeremiah called Baruch the son of </a:t>
            </a:r>
            <a:r>
              <a:rPr lang="en-US" sz="2600" b="1" dirty="0" err="1" smtClean="0">
                <a:solidFill>
                  <a:schemeClr val="tx1">
                    <a:lumMod val="95000"/>
                  </a:schemeClr>
                </a:solidFill>
              </a:rPr>
              <a:t>Neriah</a:t>
            </a:r>
            <a:r>
              <a:rPr lang="en-US" sz="2600" b="1" dirty="0" smtClean="0">
                <a:solidFill>
                  <a:schemeClr val="tx1">
                    <a:lumMod val="95000"/>
                  </a:schemeClr>
                </a:solidFill>
              </a:rPr>
              <a:t>; and Baruch wrote on a scroll of a book, at the instruction of Jeremiah, all the words of the LORD which He had spoken to him</a:t>
            </a:r>
            <a:r>
              <a:rPr lang="en-US" sz="2600" b="1" dirty="0" smtClean="0">
                <a:solidFill>
                  <a:schemeClr val="tx1">
                    <a:lumMod val="95000"/>
                  </a:schemeClr>
                </a:solidFill>
              </a:rPr>
              <a:t>.</a:t>
            </a:r>
          </a:p>
          <a:p>
            <a:pPr>
              <a:spcAft>
                <a:spcPts val="1200"/>
              </a:spcAft>
              <a:buClr>
                <a:schemeClr val="accent1">
                  <a:lumMod val="60000"/>
                  <a:lumOff val="40000"/>
                </a:schemeClr>
              </a:buClr>
              <a:buFont typeface="Wingdings" pitchFamily="2" charset="2"/>
              <a:buChar char="§"/>
            </a:pPr>
            <a:r>
              <a:rPr lang="en-US" sz="2600" b="1" dirty="0" smtClean="0">
                <a:solidFill>
                  <a:schemeClr val="tx1">
                    <a:lumMod val="95000"/>
                  </a:schemeClr>
                </a:solidFill>
              </a:rPr>
              <a:t> 10 </a:t>
            </a:r>
            <a:r>
              <a:rPr lang="en-US" sz="2600" b="1" dirty="0" smtClean="0">
                <a:solidFill>
                  <a:schemeClr val="tx1">
                    <a:lumMod val="95000"/>
                  </a:schemeClr>
                </a:solidFill>
              </a:rPr>
              <a:t>Then Baruch read from the book the words of Jeremiah in the house of the LORD, in the chamber of </a:t>
            </a:r>
            <a:r>
              <a:rPr lang="en-US" sz="2600" b="1" dirty="0" err="1" smtClean="0">
                <a:solidFill>
                  <a:schemeClr val="tx1">
                    <a:lumMod val="95000"/>
                  </a:schemeClr>
                </a:solidFill>
              </a:rPr>
              <a:t>Gemariah</a:t>
            </a:r>
            <a:r>
              <a:rPr lang="en-US" sz="2600" b="1" dirty="0" smtClean="0">
                <a:solidFill>
                  <a:schemeClr val="tx1">
                    <a:lumMod val="95000"/>
                  </a:schemeClr>
                </a:solidFill>
              </a:rPr>
              <a:t> the son of </a:t>
            </a:r>
            <a:r>
              <a:rPr lang="en-US" sz="2600" b="1" dirty="0" err="1" smtClean="0">
                <a:solidFill>
                  <a:schemeClr val="tx1">
                    <a:lumMod val="95000"/>
                  </a:schemeClr>
                </a:solidFill>
              </a:rPr>
              <a:t>Shaphan</a:t>
            </a:r>
            <a:r>
              <a:rPr lang="en-US" sz="2600" b="1" dirty="0" smtClean="0">
                <a:solidFill>
                  <a:schemeClr val="tx1">
                    <a:lumMod val="95000"/>
                  </a:schemeClr>
                </a:solidFill>
              </a:rPr>
              <a:t> the scribe, in the upper court at the entry of the New Gate of the LORD'S house, in the hearing of all the people</a:t>
            </a:r>
            <a:r>
              <a:rPr lang="en-US" sz="2600" b="1" dirty="0" smtClean="0">
                <a:solidFill>
                  <a:schemeClr val="tx1">
                    <a:lumMod val="95000"/>
                  </a:schemeClr>
                </a:solidFill>
              </a:rPr>
              <a:t>.  </a:t>
            </a:r>
            <a:r>
              <a:rPr lang="en-US" sz="2600" b="1" dirty="0" smtClean="0">
                <a:solidFill>
                  <a:schemeClr val="tx1">
                    <a:lumMod val="95000"/>
                  </a:schemeClr>
                </a:solidFill>
              </a:rPr>
              <a:t>11 When </a:t>
            </a:r>
            <a:r>
              <a:rPr lang="en-US" sz="2600" b="1" dirty="0" err="1" smtClean="0">
                <a:solidFill>
                  <a:schemeClr val="tx1">
                    <a:lumMod val="95000"/>
                  </a:schemeClr>
                </a:solidFill>
              </a:rPr>
              <a:t>Michaiah</a:t>
            </a:r>
            <a:r>
              <a:rPr lang="en-US" sz="2600" b="1" dirty="0" smtClean="0">
                <a:solidFill>
                  <a:schemeClr val="tx1">
                    <a:lumMod val="95000"/>
                  </a:schemeClr>
                </a:solidFill>
              </a:rPr>
              <a:t> the son of </a:t>
            </a:r>
            <a:r>
              <a:rPr lang="en-US" sz="2600" b="1" dirty="0" err="1" smtClean="0">
                <a:solidFill>
                  <a:schemeClr val="tx1">
                    <a:lumMod val="95000"/>
                  </a:schemeClr>
                </a:solidFill>
              </a:rPr>
              <a:t>Gemariah</a:t>
            </a:r>
            <a:r>
              <a:rPr lang="en-US" sz="2600" b="1" dirty="0" smtClean="0">
                <a:solidFill>
                  <a:schemeClr val="tx1">
                    <a:lumMod val="95000"/>
                  </a:schemeClr>
                </a:solidFill>
              </a:rPr>
              <a:t>, the son of </a:t>
            </a:r>
            <a:r>
              <a:rPr lang="en-US" sz="2600" b="1" dirty="0" err="1" smtClean="0">
                <a:solidFill>
                  <a:schemeClr val="tx1">
                    <a:lumMod val="95000"/>
                  </a:schemeClr>
                </a:solidFill>
              </a:rPr>
              <a:t>Shaphan</a:t>
            </a:r>
            <a:r>
              <a:rPr lang="en-US" sz="2600" b="1" dirty="0" smtClean="0">
                <a:solidFill>
                  <a:schemeClr val="tx1">
                    <a:lumMod val="95000"/>
                  </a:schemeClr>
                </a:solidFill>
              </a:rPr>
              <a:t>, heard all the words of the LORD from the book</a:t>
            </a:r>
            <a:r>
              <a:rPr lang="en-US" sz="2600" b="1" dirty="0" smtClean="0">
                <a:solidFill>
                  <a:schemeClr val="tx1">
                    <a:lumMod val="95000"/>
                  </a:schemeClr>
                </a:solidFill>
              </a:rPr>
              <a:t>,  </a:t>
            </a:r>
            <a:r>
              <a:rPr lang="en-US" sz="2600" b="1" dirty="0" smtClean="0">
                <a:solidFill>
                  <a:schemeClr val="tx1">
                    <a:lumMod val="95000"/>
                  </a:schemeClr>
                </a:solidFill>
              </a:rPr>
              <a:t>12 he then went down to the king's house, into the scribe's chamber; and there all the princes were sitting-</a:t>
            </a:r>
            <a:r>
              <a:rPr lang="en-US" sz="2600" b="1" dirty="0" err="1" smtClean="0">
                <a:solidFill>
                  <a:schemeClr val="tx1">
                    <a:lumMod val="95000"/>
                  </a:schemeClr>
                </a:solidFill>
              </a:rPr>
              <a:t>Elishama</a:t>
            </a:r>
            <a:r>
              <a:rPr lang="en-US" sz="2600" b="1" dirty="0" smtClean="0">
                <a:solidFill>
                  <a:schemeClr val="tx1">
                    <a:lumMod val="95000"/>
                  </a:schemeClr>
                </a:solidFill>
              </a:rPr>
              <a:t> the scribe, </a:t>
            </a:r>
            <a:r>
              <a:rPr lang="en-US" sz="2600" b="1" dirty="0" err="1" smtClean="0">
                <a:solidFill>
                  <a:schemeClr val="tx1">
                    <a:lumMod val="95000"/>
                  </a:schemeClr>
                </a:solidFill>
              </a:rPr>
              <a:t>Delaiah</a:t>
            </a:r>
            <a:r>
              <a:rPr lang="en-US" sz="2600" b="1" dirty="0" smtClean="0">
                <a:solidFill>
                  <a:schemeClr val="tx1">
                    <a:lumMod val="95000"/>
                  </a:schemeClr>
                </a:solidFill>
              </a:rPr>
              <a:t> the son of </a:t>
            </a:r>
            <a:r>
              <a:rPr lang="en-US" sz="2600" b="1" dirty="0" err="1" smtClean="0">
                <a:solidFill>
                  <a:schemeClr val="tx1">
                    <a:lumMod val="95000"/>
                  </a:schemeClr>
                </a:solidFill>
              </a:rPr>
              <a:t>Shemaiah</a:t>
            </a:r>
            <a:r>
              <a:rPr lang="en-US" sz="2600" b="1" dirty="0" smtClean="0">
                <a:solidFill>
                  <a:schemeClr val="tx1">
                    <a:lumMod val="95000"/>
                  </a:schemeClr>
                </a:solidFill>
              </a:rPr>
              <a:t>, </a:t>
            </a:r>
            <a:r>
              <a:rPr lang="en-US" sz="2600" b="1" dirty="0" err="1" smtClean="0">
                <a:solidFill>
                  <a:schemeClr val="tx1">
                    <a:lumMod val="95000"/>
                  </a:schemeClr>
                </a:solidFill>
              </a:rPr>
              <a:t>Elnathan</a:t>
            </a:r>
            <a:r>
              <a:rPr lang="en-US" sz="2600" b="1" dirty="0" smtClean="0">
                <a:solidFill>
                  <a:schemeClr val="tx1">
                    <a:lumMod val="95000"/>
                  </a:schemeClr>
                </a:solidFill>
              </a:rPr>
              <a:t> the son of </a:t>
            </a:r>
            <a:r>
              <a:rPr lang="en-US" sz="2600" b="1" dirty="0" err="1" smtClean="0">
                <a:solidFill>
                  <a:schemeClr val="tx1">
                    <a:lumMod val="95000"/>
                  </a:schemeClr>
                </a:solidFill>
              </a:rPr>
              <a:t>Achbor</a:t>
            </a:r>
            <a:r>
              <a:rPr lang="en-US" sz="2600" b="1" dirty="0" smtClean="0">
                <a:solidFill>
                  <a:schemeClr val="tx1">
                    <a:lumMod val="95000"/>
                  </a:schemeClr>
                </a:solidFill>
              </a:rPr>
              <a:t>, </a:t>
            </a:r>
            <a:r>
              <a:rPr lang="en-US" sz="2600" b="1" dirty="0" err="1" smtClean="0">
                <a:solidFill>
                  <a:schemeClr val="tx1">
                    <a:lumMod val="95000"/>
                  </a:schemeClr>
                </a:solidFill>
              </a:rPr>
              <a:t>Gemariah</a:t>
            </a:r>
            <a:r>
              <a:rPr lang="en-US" sz="2600" b="1" dirty="0" smtClean="0">
                <a:solidFill>
                  <a:schemeClr val="tx1">
                    <a:lumMod val="95000"/>
                  </a:schemeClr>
                </a:solidFill>
              </a:rPr>
              <a:t> the son of </a:t>
            </a:r>
            <a:r>
              <a:rPr lang="en-US" sz="2600" b="1" dirty="0" err="1" smtClean="0">
                <a:solidFill>
                  <a:schemeClr val="tx1">
                    <a:lumMod val="95000"/>
                  </a:schemeClr>
                </a:solidFill>
              </a:rPr>
              <a:t>Shaphan</a:t>
            </a:r>
            <a:r>
              <a:rPr lang="en-US" sz="2600" b="1" dirty="0" smtClean="0">
                <a:solidFill>
                  <a:schemeClr val="tx1">
                    <a:lumMod val="95000"/>
                  </a:schemeClr>
                </a:solidFill>
              </a:rPr>
              <a:t>, Zedekiah the son of </a:t>
            </a:r>
            <a:r>
              <a:rPr lang="en-US" sz="2600" b="1" dirty="0" err="1" smtClean="0">
                <a:solidFill>
                  <a:schemeClr val="tx1">
                    <a:lumMod val="95000"/>
                  </a:schemeClr>
                </a:solidFill>
              </a:rPr>
              <a:t>Hananiah</a:t>
            </a:r>
            <a:r>
              <a:rPr lang="en-US" sz="2600" b="1" dirty="0" smtClean="0">
                <a:solidFill>
                  <a:schemeClr val="tx1">
                    <a:lumMod val="95000"/>
                  </a:schemeClr>
                </a:solidFill>
              </a:rPr>
              <a:t>, and all the princes</a:t>
            </a:r>
            <a:r>
              <a:rPr lang="en-US" sz="2600" b="1" dirty="0" smtClean="0">
                <a:solidFill>
                  <a:schemeClr val="tx1">
                    <a:lumMod val="95000"/>
                  </a:schemeClr>
                </a:solidFill>
              </a:rPr>
              <a:t>.</a:t>
            </a:r>
          </a:p>
          <a:p>
            <a:pPr>
              <a:spcAft>
                <a:spcPts val="1200"/>
              </a:spcAft>
              <a:buClr>
                <a:schemeClr val="accent1">
                  <a:lumMod val="60000"/>
                  <a:lumOff val="40000"/>
                </a:schemeClr>
              </a:buClr>
              <a:buFont typeface="Wingdings" pitchFamily="2" charset="2"/>
              <a:buChar char="§"/>
            </a:pPr>
            <a:r>
              <a:rPr lang="en-US" sz="2600" b="1" dirty="0" smtClean="0">
                <a:solidFill>
                  <a:schemeClr val="tx1">
                    <a:lumMod val="95000"/>
                  </a:schemeClr>
                </a:solidFill>
              </a:rPr>
              <a:t> 12-21, The princes hear scroll read, learn how it was produced, and instruct Baruch and Jeremiah to hide.</a:t>
            </a:r>
            <a:endParaRPr lang="en-US" sz="2600" b="1" dirty="0" smtClean="0">
              <a:solidFill>
                <a:schemeClr val="tx1">
                  <a:lumMod val="95000"/>
                </a:schemeClr>
              </a:solidFill>
            </a:endParaRPr>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88825" cy="5447645"/>
          </a:xfrm>
          <a:prstGeom prst="rect">
            <a:avLst/>
          </a:prstGeom>
          <a:noFill/>
          <a:ln>
            <a:solidFill>
              <a:schemeClr val="bg2"/>
            </a:solidFill>
          </a:ln>
        </p:spPr>
        <p:txBody>
          <a:bodyPr wrap="square" rtlCol="0" anchor="ctr" anchorCtr="1">
            <a:spAutoFit/>
          </a:bodyPr>
          <a:lstStyle/>
          <a:p>
            <a:pPr>
              <a:spcAft>
                <a:spcPts val="1200"/>
              </a:spcAft>
              <a:buClr>
                <a:schemeClr val="accent2">
                  <a:lumMod val="60000"/>
                  <a:lumOff val="40000"/>
                </a:schemeClr>
              </a:buClr>
              <a:buFont typeface="Wingdings" pitchFamily="2" charset="2"/>
              <a:buChar char="§"/>
            </a:pPr>
            <a:r>
              <a:rPr lang="en-US" sz="2600" b="1" dirty="0" smtClean="0">
                <a:solidFill>
                  <a:schemeClr val="tx1">
                    <a:lumMod val="95000"/>
                  </a:schemeClr>
                </a:solidFill>
              </a:rPr>
              <a:t> 22 </a:t>
            </a:r>
            <a:r>
              <a:rPr lang="en-US" sz="2600" b="1" dirty="0" smtClean="0">
                <a:solidFill>
                  <a:schemeClr val="tx1">
                    <a:lumMod val="95000"/>
                  </a:schemeClr>
                </a:solidFill>
              </a:rPr>
              <a:t>Now the king was sitting in the winter house in the ninth month, with a fire burning on the hearth before him</a:t>
            </a:r>
            <a:r>
              <a:rPr lang="en-US" sz="2600" b="1" dirty="0" smtClean="0">
                <a:solidFill>
                  <a:schemeClr val="tx1">
                    <a:lumMod val="95000"/>
                  </a:schemeClr>
                </a:solidFill>
              </a:rPr>
              <a:t>.  </a:t>
            </a:r>
            <a:r>
              <a:rPr lang="en-US" sz="2600" b="1" dirty="0" smtClean="0">
                <a:solidFill>
                  <a:schemeClr val="tx1">
                    <a:lumMod val="95000"/>
                  </a:schemeClr>
                </a:solidFill>
              </a:rPr>
              <a:t>23 And it happened, when </a:t>
            </a:r>
            <a:r>
              <a:rPr lang="en-US" sz="2600" b="1" dirty="0" err="1" smtClean="0">
                <a:solidFill>
                  <a:schemeClr val="tx1">
                    <a:lumMod val="95000"/>
                  </a:schemeClr>
                </a:solidFill>
              </a:rPr>
              <a:t>Jehudi</a:t>
            </a:r>
            <a:r>
              <a:rPr lang="en-US" sz="2600" b="1" dirty="0" smtClean="0">
                <a:solidFill>
                  <a:schemeClr val="tx1">
                    <a:lumMod val="95000"/>
                  </a:schemeClr>
                </a:solidFill>
              </a:rPr>
              <a:t> had read three or four columns, that the king cut it with the scribe's knife and cast it into the fire that was on the hearth, until all the scroll was consumed in the fire that was on the hearth</a:t>
            </a:r>
            <a:r>
              <a:rPr lang="en-US" sz="2600" b="1" dirty="0" smtClean="0">
                <a:solidFill>
                  <a:schemeClr val="tx1">
                    <a:lumMod val="95000"/>
                  </a:schemeClr>
                </a:solidFill>
              </a:rPr>
              <a:t>.  </a:t>
            </a:r>
            <a:r>
              <a:rPr lang="en-US" sz="2600" b="1" dirty="0" smtClean="0">
                <a:solidFill>
                  <a:schemeClr val="tx1">
                    <a:lumMod val="95000"/>
                  </a:schemeClr>
                </a:solidFill>
              </a:rPr>
              <a:t>24 Yet they were not afraid, nor did they tear their garments, the king nor any of his servants who heard all these words</a:t>
            </a:r>
            <a:r>
              <a:rPr lang="en-US" sz="2600" b="1" dirty="0" smtClean="0">
                <a:solidFill>
                  <a:schemeClr val="tx1">
                    <a:lumMod val="95000"/>
                  </a:schemeClr>
                </a:solidFill>
              </a:rPr>
              <a:t>.  </a:t>
            </a:r>
            <a:r>
              <a:rPr lang="en-US" sz="2600" b="1" dirty="0" smtClean="0">
                <a:solidFill>
                  <a:schemeClr val="tx1">
                    <a:lumMod val="95000"/>
                  </a:schemeClr>
                </a:solidFill>
              </a:rPr>
              <a:t>25 Nevertheless </a:t>
            </a:r>
            <a:r>
              <a:rPr lang="en-US" sz="2600" b="1" dirty="0" err="1" smtClean="0">
                <a:solidFill>
                  <a:schemeClr val="tx1">
                    <a:lumMod val="95000"/>
                  </a:schemeClr>
                </a:solidFill>
              </a:rPr>
              <a:t>Elnathan</a:t>
            </a:r>
            <a:r>
              <a:rPr lang="en-US" sz="2600" b="1" dirty="0" smtClean="0">
                <a:solidFill>
                  <a:schemeClr val="tx1">
                    <a:lumMod val="95000"/>
                  </a:schemeClr>
                </a:solidFill>
              </a:rPr>
              <a:t>, </a:t>
            </a:r>
            <a:r>
              <a:rPr lang="en-US" sz="2600" b="1" dirty="0" err="1" smtClean="0">
                <a:solidFill>
                  <a:schemeClr val="tx1">
                    <a:lumMod val="95000"/>
                  </a:schemeClr>
                </a:solidFill>
              </a:rPr>
              <a:t>Delaiah</a:t>
            </a:r>
            <a:r>
              <a:rPr lang="en-US" sz="2600" b="1" dirty="0" smtClean="0">
                <a:solidFill>
                  <a:schemeClr val="tx1">
                    <a:lumMod val="95000"/>
                  </a:schemeClr>
                </a:solidFill>
              </a:rPr>
              <a:t>, and </a:t>
            </a:r>
            <a:r>
              <a:rPr lang="en-US" sz="2600" b="1" dirty="0" err="1" smtClean="0">
                <a:solidFill>
                  <a:schemeClr val="tx1">
                    <a:lumMod val="95000"/>
                  </a:schemeClr>
                </a:solidFill>
              </a:rPr>
              <a:t>Gemariah</a:t>
            </a:r>
            <a:r>
              <a:rPr lang="en-US" sz="2600" b="1" dirty="0" smtClean="0">
                <a:solidFill>
                  <a:schemeClr val="tx1">
                    <a:lumMod val="95000"/>
                  </a:schemeClr>
                </a:solidFill>
              </a:rPr>
              <a:t> implored the king not to burn the scroll; but he would not listen to them</a:t>
            </a:r>
            <a:r>
              <a:rPr lang="en-US" sz="2600" b="1" dirty="0" smtClean="0">
                <a:solidFill>
                  <a:schemeClr val="tx1">
                    <a:lumMod val="95000"/>
                  </a:schemeClr>
                </a:solidFill>
              </a:rPr>
              <a:t>.  </a:t>
            </a:r>
            <a:r>
              <a:rPr lang="en-US" sz="2600" b="1" dirty="0" smtClean="0">
                <a:solidFill>
                  <a:schemeClr val="tx1">
                    <a:lumMod val="95000"/>
                  </a:schemeClr>
                </a:solidFill>
              </a:rPr>
              <a:t>26 And the king commanded </a:t>
            </a:r>
            <a:r>
              <a:rPr lang="en-US" sz="2600" b="1" dirty="0" err="1" smtClean="0">
                <a:solidFill>
                  <a:schemeClr val="tx1">
                    <a:lumMod val="95000"/>
                  </a:schemeClr>
                </a:solidFill>
              </a:rPr>
              <a:t>Jerahmeel</a:t>
            </a:r>
            <a:r>
              <a:rPr lang="en-US" sz="2600" b="1" dirty="0" smtClean="0">
                <a:solidFill>
                  <a:schemeClr val="tx1">
                    <a:lumMod val="95000"/>
                  </a:schemeClr>
                </a:solidFill>
              </a:rPr>
              <a:t> the king's son, </a:t>
            </a:r>
            <a:r>
              <a:rPr lang="en-US" sz="2600" b="1" dirty="0" err="1" smtClean="0">
                <a:solidFill>
                  <a:schemeClr val="tx1">
                    <a:lumMod val="95000"/>
                  </a:schemeClr>
                </a:solidFill>
              </a:rPr>
              <a:t>Seraiah</a:t>
            </a:r>
            <a:r>
              <a:rPr lang="en-US" sz="2600" b="1" dirty="0" smtClean="0">
                <a:solidFill>
                  <a:schemeClr val="tx1">
                    <a:lumMod val="95000"/>
                  </a:schemeClr>
                </a:solidFill>
              </a:rPr>
              <a:t> the son of </a:t>
            </a:r>
            <a:r>
              <a:rPr lang="en-US" sz="2600" b="1" dirty="0" err="1" smtClean="0">
                <a:solidFill>
                  <a:schemeClr val="tx1">
                    <a:lumMod val="95000"/>
                  </a:schemeClr>
                </a:solidFill>
              </a:rPr>
              <a:t>Azriel</a:t>
            </a:r>
            <a:r>
              <a:rPr lang="en-US" sz="2600" b="1" dirty="0" smtClean="0">
                <a:solidFill>
                  <a:schemeClr val="tx1">
                    <a:lumMod val="95000"/>
                  </a:schemeClr>
                </a:solidFill>
              </a:rPr>
              <a:t>, and </a:t>
            </a:r>
            <a:r>
              <a:rPr lang="en-US" sz="2600" b="1" dirty="0" err="1" smtClean="0">
                <a:solidFill>
                  <a:schemeClr val="tx1">
                    <a:lumMod val="95000"/>
                  </a:schemeClr>
                </a:solidFill>
              </a:rPr>
              <a:t>Shelemiah</a:t>
            </a:r>
            <a:r>
              <a:rPr lang="en-US" sz="2600" b="1" dirty="0" smtClean="0">
                <a:solidFill>
                  <a:schemeClr val="tx1">
                    <a:lumMod val="95000"/>
                  </a:schemeClr>
                </a:solidFill>
              </a:rPr>
              <a:t> the son of </a:t>
            </a:r>
            <a:r>
              <a:rPr lang="en-US" sz="2600" b="1" dirty="0" err="1" smtClean="0">
                <a:solidFill>
                  <a:schemeClr val="tx1">
                    <a:lumMod val="95000"/>
                  </a:schemeClr>
                </a:solidFill>
              </a:rPr>
              <a:t>Abdeel</a:t>
            </a:r>
            <a:r>
              <a:rPr lang="en-US" sz="2600" b="1" dirty="0" smtClean="0">
                <a:solidFill>
                  <a:schemeClr val="tx1">
                    <a:lumMod val="95000"/>
                  </a:schemeClr>
                </a:solidFill>
              </a:rPr>
              <a:t>, to seize Baruch the scribe and Jeremiah the prophet, but the LORD hid them</a:t>
            </a:r>
            <a:r>
              <a:rPr lang="en-US" sz="2600" b="1" dirty="0" smtClean="0">
                <a:solidFill>
                  <a:schemeClr val="tx1">
                    <a:lumMod val="95000"/>
                  </a:schemeClr>
                </a:solidFill>
              </a:rPr>
              <a:t>.</a:t>
            </a:r>
          </a:p>
          <a:p>
            <a:pPr>
              <a:buClr>
                <a:schemeClr val="accent2">
                  <a:lumMod val="60000"/>
                  <a:lumOff val="40000"/>
                </a:schemeClr>
              </a:buClr>
              <a:buFont typeface="Wingdings" pitchFamily="2" charset="2"/>
              <a:buChar char="§"/>
            </a:pPr>
            <a:r>
              <a:rPr lang="en-US" sz="2600" b="1" dirty="0" smtClean="0">
                <a:solidFill>
                  <a:schemeClr val="tx1">
                    <a:lumMod val="95000"/>
                  </a:schemeClr>
                </a:solidFill>
              </a:rPr>
              <a:t> Vs. 27-31, God instructs Jeremiah to produce another scroll with the same contents as the first and promises to punish </a:t>
            </a:r>
            <a:r>
              <a:rPr lang="en-US" sz="2600" b="1" dirty="0" err="1" smtClean="0">
                <a:solidFill>
                  <a:schemeClr val="tx1">
                    <a:lumMod val="95000"/>
                  </a:schemeClr>
                </a:solidFill>
              </a:rPr>
              <a:t>Jehoiakim</a:t>
            </a:r>
            <a:r>
              <a:rPr lang="en-US" sz="2600" b="1" dirty="0" smtClean="0">
                <a:solidFill>
                  <a:schemeClr val="tx1">
                    <a:lumMod val="95000"/>
                  </a:schemeClr>
                </a:solidFill>
              </a:rPr>
              <a:t> and  Judah</a:t>
            </a:r>
            <a:endParaRPr lang="en-US" sz="2600" b="1" dirty="0" smtClean="0">
              <a:solidFill>
                <a:schemeClr val="tx1">
                  <a:lumMod val="95000"/>
                </a:schemeClr>
              </a:solidFill>
            </a:endParaRPr>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decel="50000" fill="hold">
                                          <p:stCondLst>
                                            <p:cond delay="0"/>
                                          </p:stCondLst>
                                        </p:cTn>
                                        <p:tgtEl>
                                          <p:spTgt spid="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3" y="-76200"/>
            <a:ext cx="9144001" cy="914400"/>
          </a:xfrm>
        </p:spPr>
        <p:txBody>
          <a:bodyPr/>
          <a:lstStyle/>
          <a:p>
            <a:r>
              <a:rPr lang="en-US" dirty="0" smtClean="0">
                <a:solidFill>
                  <a:srgbClr val="FFFF00"/>
                </a:solidFill>
              </a:rPr>
              <a:t>2 Kings 22:1-20 and Jeremiah 36</a:t>
            </a:r>
            <a:endParaRPr lang="en-US" dirty="0">
              <a:solidFill>
                <a:srgbClr val="FFFF00"/>
              </a:solidFill>
            </a:endParaRPr>
          </a:p>
        </p:txBody>
      </p:sp>
      <p:sp>
        <p:nvSpPr>
          <p:cNvPr id="4" name="TextBox 3"/>
          <p:cNvSpPr txBox="1"/>
          <p:nvPr/>
        </p:nvSpPr>
        <p:spPr>
          <a:xfrm>
            <a:off x="608012" y="890111"/>
            <a:ext cx="11049000" cy="5663089"/>
          </a:xfrm>
          <a:prstGeom prst="rect">
            <a:avLst/>
          </a:prstGeom>
          <a:noFill/>
          <a:ln>
            <a:solidFill>
              <a:schemeClr val="bg2"/>
            </a:solidFill>
          </a:ln>
        </p:spPr>
        <p:txBody>
          <a:bodyPr wrap="square" rtlCol="0" anchor="ctr" anchorCtr="1">
            <a:spAutoFit/>
          </a:bodyPr>
          <a:lstStyle/>
          <a:p>
            <a:pPr>
              <a:spcAft>
                <a:spcPts val="1200"/>
              </a:spcAft>
              <a:buClr>
                <a:srgbClr val="FFFF00"/>
              </a:buClr>
              <a:buFont typeface="Wingdings" pitchFamily="2" charset="2"/>
              <a:buChar char="q"/>
            </a:pPr>
            <a:r>
              <a:rPr lang="en-US" sz="2600" b="1" dirty="0" smtClean="0">
                <a:solidFill>
                  <a:schemeClr val="tx2">
                    <a:lumMod val="90000"/>
                  </a:schemeClr>
                </a:solidFill>
                <a:latin typeface="Arial" pitchFamily="34" charset="0"/>
                <a:cs typeface="Arial" pitchFamily="34" charset="0"/>
              </a:rPr>
              <a:t> In each case a scroll is brought before the king</a:t>
            </a:r>
          </a:p>
          <a:p>
            <a:pPr>
              <a:spcAft>
                <a:spcPts val="1200"/>
              </a:spcAft>
              <a:buClr>
                <a:srgbClr val="FFFF00"/>
              </a:buClr>
              <a:buFont typeface="Wingdings" pitchFamily="2" charset="2"/>
              <a:buChar char="q"/>
            </a:pPr>
            <a:r>
              <a:rPr lang="en-US" sz="2600" b="1" dirty="0" smtClean="0">
                <a:solidFill>
                  <a:schemeClr val="tx2">
                    <a:lumMod val="90000"/>
                  </a:schemeClr>
                </a:solidFill>
                <a:latin typeface="Arial" pitchFamily="34" charset="0"/>
                <a:cs typeface="Arial" pitchFamily="34" charset="0"/>
              </a:rPr>
              <a:t> The scroll first comes into the hands of one of the king’s officials (2 </a:t>
            </a:r>
            <a:r>
              <a:rPr lang="en-US" sz="2600" b="1" dirty="0" err="1" smtClean="0">
                <a:solidFill>
                  <a:schemeClr val="tx2">
                    <a:lumMod val="90000"/>
                  </a:schemeClr>
                </a:solidFill>
                <a:latin typeface="Arial" pitchFamily="34" charset="0"/>
                <a:cs typeface="Arial" pitchFamily="34" charset="0"/>
              </a:rPr>
              <a:t>Kgs</a:t>
            </a:r>
            <a:r>
              <a:rPr lang="en-US" sz="2600" b="1" dirty="0" smtClean="0">
                <a:solidFill>
                  <a:schemeClr val="tx2">
                    <a:lumMod val="90000"/>
                  </a:schemeClr>
                </a:solidFill>
                <a:latin typeface="Arial" pitchFamily="34" charset="0"/>
                <a:cs typeface="Arial" pitchFamily="34" charset="0"/>
              </a:rPr>
              <a:t>. 22:9,10; Jer. 36:10,11)</a:t>
            </a:r>
          </a:p>
          <a:p>
            <a:pPr>
              <a:spcAft>
                <a:spcPts val="1200"/>
              </a:spcAft>
              <a:buClr>
                <a:srgbClr val="FFFF00"/>
              </a:buClr>
              <a:buFont typeface="Wingdings" pitchFamily="2" charset="2"/>
              <a:buChar char="q"/>
            </a:pPr>
            <a:r>
              <a:rPr lang="en-US" sz="2600" b="1" dirty="0" smtClean="0">
                <a:solidFill>
                  <a:schemeClr val="tx2">
                    <a:lumMod val="90000"/>
                  </a:schemeClr>
                </a:solidFill>
                <a:latin typeface="Arial" pitchFamily="34" charset="0"/>
                <a:cs typeface="Arial" pitchFamily="34" charset="0"/>
              </a:rPr>
              <a:t> Both narratives record the reaction of the king to hearing the word (2 </a:t>
            </a:r>
            <a:r>
              <a:rPr lang="en-US" sz="2600" b="1" dirty="0" err="1" smtClean="0">
                <a:solidFill>
                  <a:schemeClr val="tx2">
                    <a:lumMod val="90000"/>
                  </a:schemeClr>
                </a:solidFill>
                <a:latin typeface="Arial" pitchFamily="34" charset="0"/>
                <a:cs typeface="Arial" pitchFamily="34" charset="0"/>
              </a:rPr>
              <a:t>Kgs</a:t>
            </a:r>
            <a:r>
              <a:rPr lang="en-US" sz="2600" b="1" dirty="0" smtClean="0">
                <a:solidFill>
                  <a:schemeClr val="tx2">
                    <a:lumMod val="90000"/>
                  </a:schemeClr>
                </a:solidFill>
                <a:latin typeface="Arial" pitchFamily="34" charset="0"/>
                <a:cs typeface="Arial" pitchFamily="34" charset="0"/>
              </a:rPr>
              <a:t>. 22:11-13; Jer. 36:23-26)</a:t>
            </a:r>
          </a:p>
          <a:p>
            <a:pPr>
              <a:spcAft>
                <a:spcPts val="1200"/>
              </a:spcAft>
              <a:buClr>
                <a:srgbClr val="FFFF00"/>
              </a:buClr>
              <a:buFont typeface="Wingdings" pitchFamily="2" charset="2"/>
              <a:buChar char="q"/>
            </a:pPr>
            <a:r>
              <a:rPr lang="en-US" sz="2600" b="1" dirty="0" smtClean="0">
                <a:solidFill>
                  <a:schemeClr val="tx2">
                    <a:lumMod val="90000"/>
                  </a:schemeClr>
                </a:solidFill>
                <a:latin typeface="Arial" pitchFamily="34" charset="0"/>
                <a:cs typeface="Arial" pitchFamily="34" charset="0"/>
              </a:rPr>
              <a:t> Both narratives record words from Jehovah that follow the king’s response (2 </a:t>
            </a:r>
            <a:r>
              <a:rPr lang="en-US" sz="2600" b="1" dirty="0" err="1" smtClean="0">
                <a:solidFill>
                  <a:schemeClr val="tx2">
                    <a:lumMod val="90000"/>
                  </a:schemeClr>
                </a:solidFill>
                <a:latin typeface="Arial" pitchFamily="34" charset="0"/>
                <a:cs typeface="Arial" pitchFamily="34" charset="0"/>
              </a:rPr>
              <a:t>Kgs</a:t>
            </a:r>
            <a:r>
              <a:rPr lang="en-US" sz="2600" b="1" dirty="0" smtClean="0">
                <a:solidFill>
                  <a:schemeClr val="tx2">
                    <a:lumMod val="90000"/>
                  </a:schemeClr>
                </a:solidFill>
                <a:latin typeface="Arial" pitchFamily="34" charset="0"/>
                <a:cs typeface="Arial" pitchFamily="34" charset="0"/>
              </a:rPr>
              <a:t>. 22:15-20; Jer. 36:28-31)</a:t>
            </a:r>
          </a:p>
          <a:p>
            <a:pPr>
              <a:spcAft>
                <a:spcPts val="1200"/>
              </a:spcAft>
            </a:pPr>
            <a:r>
              <a:rPr lang="en-US" sz="2600" b="1" dirty="0" smtClean="0">
                <a:latin typeface="Arial" pitchFamily="34" charset="0"/>
                <a:cs typeface="Arial" pitchFamily="34" charset="0"/>
              </a:rPr>
              <a:t> </a:t>
            </a:r>
          </a:p>
          <a:p>
            <a:pPr>
              <a:spcAft>
                <a:spcPts val="1200"/>
              </a:spcAft>
            </a:pPr>
            <a:r>
              <a:rPr lang="en-US" sz="2600" b="1" dirty="0" smtClean="0">
                <a:latin typeface="Arial" pitchFamily="34" charset="0"/>
                <a:cs typeface="Arial" pitchFamily="34" charset="0"/>
              </a:rPr>
              <a:t>2 </a:t>
            </a:r>
            <a:r>
              <a:rPr lang="en-US" sz="2600" b="1" dirty="0" err="1" smtClean="0">
                <a:latin typeface="Arial" pitchFamily="34" charset="0"/>
                <a:cs typeface="Arial" pitchFamily="34" charset="0"/>
              </a:rPr>
              <a:t>Kgs</a:t>
            </a:r>
            <a:r>
              <a:rPr lang="en-US" sz="2600" b="1" dirty="0" smtClean="0">
                <a:latin typeface="Arial" pitchFamily="34" charset="0"/>
                <a:cs typeface="Arial" pitchFamily="34" charset="0"/>
              </a:rPr>
              <a:t>. 22:11, </a:t>
            </a:r>
            <a:r>
              <a:rPr lang="en-US" sz="2600" b="1" dirty="0" smtClean="0">
                <a:solidFill>
                  <a:srgbClr val="FFFF00"/>
                </a:solidFill>
                <a:latin typeface="Arial" pitchFamily="34" charset="0"/>
                <a:cs typeface="Arial" pitchFamily="34" charset="0"/>
              </a:rPr>
              <a:t>“…When the king had heard the words of the book of the law … he </a:t>
            </a:r>
            <a:r>
              <a:rPr lang="en-US" sz="2600" b="1" i="1" dirty="0" smtClean="0">
                <a:latin typeface="Arial" pitchFamily="34" charset="0"/>
                <a:cs typeface="Arial" pitchFamily="34" charset="0"/>
              </a:rPr>
              <a:t>rent his clothes</a:t>
            </a:r>
            <a:r>
              <a:rPr lang="en-US" sz="2600" b="1" dirty="0" smtClean="0">
                <a:solidFill>
                  <a:srgbClr val="FFFF00"/>
                </a:solidFill>
                <a:latin typeface="Arial" pitchFamily="34" charset="0"/>
                <a:cs typeface="Arial" pitchFamily="34" charset="0"/>
              </a:rPr>
              <a:t>.”  </a:t>
            </a:r>
            <a:r>
              <a:rPr lang="en-US" sz="2600" b="1" dirty="0" smtClean="0">
                <a:latin typeface="Arial" pitchFamily="34" charset="0"/>
                <a:cs typeface="Arial" pitchFamily="34" charset="0"/>
              </a:rPr>
              <a:t> –   Jer. 36:24, </a:t>
            </a:r>
            <a:r>
              <a:rPr lang="en-US" sz="2600" b="1" dirty="0" smtClean="0">
                <a:solidFill>
                  <a:srgbClr val="FFFF00"/>
                </a:solidFill>
                <a:latin typeface="Arial" pitchFamily="34" charset="0"/>
                <a:cs typeface="Arial" pitchFamily="34" charset="0"/>
              </a:rPr>
              <a:t>“…They were not afraid,   </a:t>
            </a:r>
            <a:r>
              <a:rPr lang="en-US" sz="2600" b="1" i="1" dirty="0" smtClean="0">
                <a:latin typeface="Arial" pitchFamily="34" charset="0"/>
                <a:cs typeface="Arial" pitchFamily="34" charset="0"/>
              </a:rPr>
              <a:t>nor</a:t>
            </a:r>
            <a:r>
              <a:rPr lang="en-US" sz="2600" b="1" dirty="0" smtClean="0">
                <a:solidFill>
                  <a:srgbClr val="FFFF00"/>
                </a:solidFill>
                <a:latin typeface="Arial" pitchFamily="34" charset="0"/>
                <a:cs typeface="Arial" pitchFamily="34" charset="0"/>
              </a:rPr>
              <a:t> </a:t>
            </a:r>
            <a:r>
              <a:rPr lang="en-US" sz="2600" b="1" i="1" dirty="0" smtClean="0">
                <a:latin typeface="Arial" pitchFamily="34" charset="0"/>
                <a:cs typeface="Arial" pitchFamily="34" charset="0"/>
              </a:rPr>
              <a:t>rent their garments</a:t>
            </a:r>
            <a:r>
              <a:rPr lang="en-US" sz="2600" b="1" dirty="0" smtClean="0">
                <a:solidFill>
                  <a:srgbClr val="FFFF00"/>
                </a:solidFill>
                <a:latin typeface="Arial" pitchFamily="34" charset="0"/>
                <a:cs typeface="Arial" pitchFamily="34" charset="0"/>
              </a:rPr>
              <a:t>,   neither the king,   nor any of his servants that heard all these words.”</a:t>
            </a:r>
            <a:endParaRPr lang="en-US" dirty="0" smtClean="0">
              <a:solidFill>
                <a:srgbClr val="FFFF00"/>
              </a:solidFill>
            </a:endParaRPr>
          </a:p>
        </p:txBody>
      </p:sp>
    </p:spTree>
    <p:extLst>
      <p:ext uri="{BB962C8B-B14F-4D97-AF65-F5344CB8AC3E}">
        <p14:creationId xmlns:p14="http://schemas.microsoft.com/office/powerpoint/2010/main" xmlns="" val="1994694413"/>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decel="50000" fill="hold">
                                          <p:stCondLst>
                                            <p:cond delay="0"/>
                                          </p:stCondLst>
                                        </p:cTn>
                                        <p:tgtEl>
                                          <p:spTgt spid="4">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4">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4">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4">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4">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4">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4">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p:cTn id="31" dur="500" decel="50000" fill="hold">
                                          <p:stCondLst>
                                            <p:cond delay="0"/>
                                          </p:stCondLst>
                                        </p:cTn>
                                        <p:tgtEl>
                                          <p:spTgt spid="4">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4">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4">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4">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4">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4">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4">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4">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p:cTn id="43" dur="500" decel="50000" fill="hold">
                                          <p:stCondLst>
                                            <p:cond delay="0"/>
                                          </p:stCondLst>
                                        </p:cTn>
                                        <p:tgtEl>
                                          <p:spTgt spid="4">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4">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4">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4">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4">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4">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4">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4">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p:cTn id="55"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4">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800" dirty="0" smtClean="0">
                <a:solidFill>
                  <a:srgbClr val="FFFF00"/>
                </a:solidFill>
                <a:latin typeface="Arial" pitchFamily="34" charset="0"/>
                <a:cs typeface="Arial" pitchFamily="34" charset="0"/>
              </a:rPr>
              <a:t>(2 Kings 22:1-20; Jeremiah 36:1-32)</a:t>
            </a:r>
            <a:endParaRPr lang="en-US" sz="2800" dirty="0">
              <a:solidFill>
                <a:srgbClr val="FFFF00"/>
              </a:solidFill>
              <a:latin typeface="Arial" pitchFamily="34" charset="0"/>
              <a:cs typeface="Arial" pitchFamily="34" charset="0"/>
            </a:endParaRPr>
          </a:p>
        </p:txBody>
      </p:sp>
      <p:sp>
        <p:nvSpPr>
          <p:cNvPr id="2" name="Title 1"/>
          <p:cNvSpPr>
            <a:spLocks noGrp="1"/>
          </p:cNvSpPr>
          <p:nvPr>
            <p:ph type="ctrTitle"/>
          </p:nvPr>
        </p:nvSpPr>
        <p:spPr/>
        <p:txBody>
          <a:bodyPr/>
          <a:lstStyle/>
          <a:p>
            <a:r>
              <a:rPr lang="en-US" dirty="0" smtClean="0">
                <a:latin typeface="Arial" pitchFamily="34" charset="0"/>
                <a:cs typeface="Arial" pitchFamily="34" charset="0"/>
              </a:rPr>
              <a:t>Sons of the Restorers </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4214489819"/>
      </p:ext>
    </p:extLst>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76200"/>
            <a:ext cx="8229600" cy="838200"/>
          </a:xfrm>
        </p:spPr>
        <p:txBody>
          <a:bodyPr>
            <a:normAutofit/>
          </a:bodyPr>
          <a:lstStyle/>
          <a:p>
            <a:r>
              <a:rPr lang="en-US" sz="3600" dirty="0" smtClean="0">
                <a:latin typeface="Arial" pitchFamily="34" charset="0"/>
                <a:cs typeface="Arial" pitchFamily="34" charset="0"/>
              </a:rPr>
              <a:t>Sons of the Restorers </a:t>
            </a:r>
            <a:endParaRPr lang="en-US" sz="3600" dirty="0">
              <a:latin typeface="Arial" pitchFamily="34" charset="0"/>
              <a:cs typeface="Arial" pitchFamily="34" charset="0"/>
            </a:endParaRPr>
          </a:p>
        </p:txBody>
      </p:sp>
      <p:sp>
        <p:nvSpPr>
          <p:cNvPr id="5" name="TextBox 4"/>
          <p:cNvSpPr txBox="1"/>
          <p:nvPr/>
        </p:nvSpPr>
        <p:spPr>
          <a:xfrm>
            <a:off x="684212" y="1474618"/>
            <a:ext cx="10668000" cy="1384995"/>
          </a:xfrm>
          <a:prstGeom prst="rect">
            <a:avLst/>
          </a:prstGeom>
          <a:noFill/>
          <a:ln>
            <a:solidFill>
              <a:schemeClr val="bg2"/>
            </a:solidFill>
          </a:ln>
        </p:spPr>
        <p:txBody>
          <a:bodyPr wrap="square" rtlCol="0" anchor="ctr" anchorCtr="1">
            <a:spAutoFit/>
          </a:bodyPr>
          <a:lstStyle/>
          <a:p>
            <a:r>
              <a:rPr lang="en-US" sz="2800" b="1" dirty="0" smtClean="0">
                <a:solidFill>
                  <a:srgbClr val="FFFF00"/>
                </a:solidFill>
                <a:latin typeface="Arial" pitchFamily="34" charset="0"/>
                <a:cs typeface="Arial" pitchFamily="34" charset="0"/>
              </a:rPr>
              <a:t>And Pharaoh-</a:t>
            </a:r>
            <a:r>
              <a:rPr lang="en-US" sz="2800" b="1" dirty="0" err="1" smtClean="0">
                <a:solidFill>
                  <a:srgbClr val="FFFF00"/>
                </a:solidFill>
                <a:latin typeface="Arial" pitchFamily="34" charset="0"/>
                <a:cs typeface="Arial" pitchFamily="34" charset="0"/>
              </a:rPr>
              <a:t>necoh</a:t>
            </a:r>
            <a:r>
              <a:rPr lang="en-US" sz="2800" b="1" dirty="0" smtClean="0">
                <a:solidFill>
                  <a:srgbClr val="FFFF00"/>
                </a:solidFill>
                <a:latin typeface="Arial" pitchFamily="34" charset="0"/>
                <a:cs typeface="Arial" pitchFamily="34" charset="0"/>
              </a:rPr>
              <a:t> made </a:t>
            </a:r>
            <a:r>
              <a:rPr lang="en-US" sz="2800" b="1" dirty="0" err="1" smtClean="0">
                <a:solidFill>
                  <a:srgbClr val="FFFF00"/>
                </a:solidFill>
                <a:latin typeface="Arial" pitchFamily="34" charset="0"/>
                <a:cs typeface="Arial" pitchFamily="34" charset="0"/>
              </a:rPr>
              <a:t>Eliakim</a:t>
            </a:r>
            <a:r>
              <a:rPr lang="en-US" sz="2800" b="1" dirty="0" smtClean="0">
                <a:solidFill>
                  <a:srgbClr val="FFFF00"/>
                </a:solidFill>
                <a:latin typeface="Arial" pitchFamily="34" charset="0"/>
                <a:cs typeface="Arial" pitchFamily="34" charset="0"/>
              </a:rPr>
              <a:t> </a:t>
            </a:r>
            <a:r>
              <a:rPr lang="en-US" sz="2800" b="1" i="1" dirty="0" smtClean="0">
                <a:latin typeface="Arial" pitchFamily="34" charset="0"/>
                <a:cs typeface="Arial" pitchFamily="34" charset="0"/>
              </a:rPr>
              <a:t>the son of Josiah</a:t>
            </a:r>
            <a:r>
              <a:rPr lang="en-US" sz="2800" b="1" dirty="0" smtClean="0">
                <a:solidFill>
                  <a:srgbClr val="FFFF00"/>
                </a:solidFill>
                <a:latin typeface="Arial" pitchFamily="34" charset="0"/>
                <a:cs typeface="Arial" pitchFamily="34" charset="0"/>
              </a:rPr>
              <a:t> king in the room of Josiah his father,   and changed his name to </a:t>
            </a:r>
            <a:r>
              <a:rPr lang="en-US" sz="2800" b="1" i="1" dirty="0" err="1" smtClean="0">
                <a:latin typeface="Arial" pitchFamily="34" charset="0"/>
                <a:cs typeface="Arial" pitchFamily="34" charset="0"/>
              </a:rPr>
              <a:t>Jehoiakim</a:t>
            </a:r>
            <a:r>
              <a:rPr lang="en-US" sz="2800" b="1" dirty="0" smtClean="0">
                <a:solidFill>
                  <a:srgbClr val="FFFF00"/>
                </a:solidFill>
                <a:latin typeface="Arial" pitchFamily="34" charset="0"/>
                <a:cs typeface="Arial" pitchFamily="34" charset="0"/>
              </a:rPr>
              <a:t>… (2 </a:t>
            </a:r>
            <a:r>
              <a:rPr lang="en-US" sz="2800" b="1" dirty="0" err="1" smtClean="0">
                <a:solidFill>
                  <a:srgbClr val="FFFF00"/>
                </a:solidFill>
                <a:latin typeface="Arial" pitchFamily="34" charset="0"/>
                <a:cs typeface="Arial" pitchFamily="34" charset="0"/>
              </a:rPr>
              <a:t>Kgs</a:t>
            </a:r>
            <a:r>
              <a:rPr lang="en-US" sz="2800" b="1" dirty="0" smtClean="0">
                <a:solidFill>
                  <a:srgbClr val="FFFF00"/>
                </a:solidFill>
                <a:latin typeface="Arial" pitchFamily="34" charset="0"/>
                <a:cs typeface="Arial" pitchFamily="34" charset="0"/>
              </a:rPr>
              <a:t>. 23:34)</a:t>
            </a:r>
            <a:endParaRPr lang="en-US" dirty="0" smtClean="0"/>
          </a:p>
        </p:txBody>
      </p:sp>
    </p:spTree>
    <p:extLst>
      <p:ext uri="{BB962C8B-B14F-4D97-AF65-F5344CB8AC3E}">
        <p14:creationId xmlns:p14="http://schemas.microsoft.com/office/powerpoint/2010/main" xmlns="" val="4214489819"/>
      </p:ext>
    </p:extLst>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76200"/>
            <a:ext cx="8229600" cy="838200"/>
          </a:xfrm>
        </p:spPr>
        <p:txBody>
          <a:bodyPr>
            <a:normAutofit/>
          </a:bodyPr>
          <a:lstStyle/>
          <a:p>
            <a:r>
              <a:rPr lang="en-US" sz="3600" dirty="0" smtClean="0">
                <a:latin typeface="Arial" pitchFamily="34" charset="0"/>
                <a:cs typeface="Arial" pitchFamily="34" charset="0"/>
              </a:rPr>
              <a:t>Sons of the Restorers </a:t>
            </a:r>
            <a:endParaRPr lang="en-US" sz="3600" dirty="0">
              <a:latin typeface="Arial" pitchFamily="34" charset="0"/>
              <a:cs typeface="Arial" pitchFamily="34" charset="0"/>
            </a:endParaRPr>
          </a:p>
        </p:txBody>
      </p:sp>
      <p:sp>
        <p:nvSpPr>
          <p:cNvPr id="5" name="TextBox 4"/>
          <p:cNvSpPr txBox="1"/>
          <p:nvPr/>
        </p:nvSpPr>
        <p:spPr>
          <a:xfrm>
            <a:off x="684212" y="979393"/>
            <a:ext cx="10668000" cy="5269007"/>
          </a:xfrm>
          <a:prstGeom prst="rect">
            <a:avLst/>
          </a:prstGeom>
          <a:noFill/>
          <a:ln>
            <a:solidFill>
              <a:schemeClr val="bg2"/>
            </a:solidFill>
          </a:ln>
        </p:spPr>
        <p:txBody>
          <a:bodyPr wrap="square" rtlCol="0" anchor="ctr" anchorCtr="1">
            <a:spAutoFit/>
          </a:bodyPr>
          <a:lstStyle/>
          <a:p>
            <a:pPr>
              <a:lnSpc>
                <a:spcPts val="3700"/>
              </a:lnSpc>
            </a:pPr>
            <a:r>
              <a:rPr lang="en-US" sz="2600" b="1" dirty="0" smtClean="0">
                <a:solidFill>
                  <a:srgbClr val="FFFF00"/>
                </a:solidFill>
              </a:rPr>
              <a:t>Jer. 36:10,   Then read Baruch in the book the words of Jeremiah in the house of Jehovah,   in the chamber of </a:t>
            </a:r>
            <a:r>
              <a:rPr lang="en-US" sz="2600" b="1" i="1" dirty="0" err="1" smtClean="0"/>
              <a:t>Gemariah</a:t>
            </a:r>
            <a:r>
              <a:rPr lang="en-US" sz="2600" b="1" i="1" dirty="0" smtClean="0"/>
              <a:t> the son of </a:t>
            </a:r>
            <a:r>
              <a:rPr lang="en-US" sz="2600" b="1" i="1" dirty="0" err="1" smtClean="0"/>
              <a:t>Shaphan</a:t>
            </a:r>
            <a:r>
              <a:rPr lang="en-US" sz="2600" b="1" i="1" dirty="0" smtClean="0"/>
              <a:t>,   the scribe</a:t>
            </a:r>
            <a:r>
              <a:rPr lang="en-US" sz="2600" b="1" dirty="0" smtClean="0">
                <a:solidFill>
                  <a:srgbClr val="FFFF00"/>
                </a:solidFill>
              </a:rPr>
              <a:t>,   in the upper court,   at the entry of the new gate of Jehovah's house,   in the ears of all the people.   11 And when </a:t>
            </a:r>
            <a:r>
              <a:rPr lang="en-US" sz="2600" b="1" dirty="0" err="1" smtClean="0">
                <a:solidFill>
                  <a:srgbClr val="FFFF00"/>
                </a:solidFill>
              </a:rPr>
              <a:t>Micaiah</a:t>
            </a:r>
            <a:r>
              <a:rPr lang="en-US" sz="2600" b="1" dirty="0" smtClean="0">
                <a:solidFill>
                  <a:srgbClr val="FFFF00"/>
                </a:solidFill>
              </a:rPr>
              <a:t> the son of </a:t>
            </a:r>
            <a:r>
              <a:rPr lang="en-US" sz="2600" b="1" i="1" dirty="0" err="1" smtClean="0"/>
              <a:t>Gemariah</a:t>
            </a:r>
            <a:r>
              <a:rPr lang="en-US" sz="2600" b="1" i="1" dirty="0" smtClean="0"/>
              <a:t>,   the son of </a:t>
            </a:r>
            <a:r>
              <a:rPr lang="en-US" sz="2600" b="1" i="1" dirty="0" err="1" smtClean="0"/>
              <a:t>Shaphan</a:t>
            </a:r>
            <a:r>
              <a:rPr lang="en-US" sz="2600" b="1" dirty="0" smtClean="0">
                <a:solidFill>
                  <a:srgbClr val="FFFF00"/>
                </a:solidFill>
              </a:rPr>
              <a:t>,   had heard out of the book all the words of Jehovah,   12 he went down into the king's house, into the scribe's chamber:   and,   lo,   all the princes were sitting there,   to wit,    </a:t>
            </a:r>
            <a:r>
              <a:rPr lang="en-US" sz="2600" b="1" dirty="0" err="1" smtClean="0">
                <a:solidFill>
                  <a:srgbClr val="FFFF00"/>
                </a:solidFill>
              </a:rPr>
              <a:t>Elishama</a:t>
            </a:r>
            <a:r>
              <a:rPr lang="en-US" sz="2600" b="1" dirty="0" smtClean="0">
                <a:solidFill>
                  <a:srgbClr val="FFFF00"/>
                </a:solidFill>
              </a:rPr>
              <a:t> the scribe,   and </a:t>
            </a:r>
            <a:r>
              <a:rPr lang="en-US" sz="2600" b="1" dirty="0" err="1" smtClean="0">
                <a:solidFill>
                  <a:srgbClr val="FFFF00"/>
                </a:solidFill>
              </a:rPr>
              <a:t>Delaiah</a:t>
            </a:r>
            <a:r>
              <a:rPr lang="en-US" sz="2600" b="1" dirty="0" smtClean="0">
                <a:solidFill>
                  <a:srgbClr val="FFFF00"/>
                </a:solidFill>
              </a:rPr>
              <a:t> the son of </a:t>
            </a:r>
            <a:r>
              <a:rPr lang="en-US" sz="2600" b="1" dirty="0" err="1" smtClean="0">
                <a:solidFill>
                  <a:srgbClr val="FFFF00"/>
                </a:solidFill>
              </a:rPr>
              <a:t>Shemaiah</a:t>
            </a:r>
            <a:r>
              <a:rPr lang="en-US" sz="2600" b="1" dirty="0" smtClean="0">
                <a:solidFill>
                  <a:srgbClr val="FFFF00"/>
                </a:solidFill>
              </a:rPr>
              <a:t>,   and </a:t>
            </a:r>
            <a:r>
              <a:rPr lang="en-US" sz="2600" b="1" dirty="0" err="1" smtClean="0">
                <a:solidFill>
                  <a:srgbClr val="FFFF00"/>
                </a:solidFill>
              </a:rPr>
              <a:t>Elnathan</a:t>
            </a:r>
            <a:r>
              <a:rPr lang="en-US" sz="2600" b="1" dirty="0" smtClean="0">
                <a:solidFill>
                  <a:srgbClr val="FFFF00"/>
                </a:solidFill>
              </a:rPr>
              <a:t> the son of </a:t>
            </a:r>
            <a:r>
              <a:rPr lang="en-US" sz="2600" b="1" dirty="0" err="1" smtClean="0">
                <a:solidFill>
                  <a:srgbClr val="FFFF00"/>
                </a:solidFill>
              </a:rPr>
              <a:t>Achbor</a:t>
            </a:r>
            <a:r>
              <a:rPr lang="en-US" sz="2600" b="1" dirty="0" smtClean="0">
                <a:solidFill>
                  <a:srgbClr val="FFFF00"/>
                </a:solidFill>
              </a:rPr>
              <a:t>,  and </a:t>
            </a:r>
            <a:r>
              <a:rPr lang="en-US" sz="2600" b="1" i="1" dirty="0" err="1" smtClean="0"/>
              <a:t>Gemariah</a:t>
            </a:r>
            <a:r>
              <a:rPr lang="en-US" sz="2600" b="1" i="1" dirty="0" smtClean="0"/>
              <a:t> the son of </a:t>
            </a:r>
            <a:r>
              <a:rPr lang="en-US" sz="2600" b="1" i="1" dirty="0" err="1" smtClean="0"/>
              <a:t>Shaphan</a:t>
            </a:r>
            <a:r>
              <a:rPr lang="en-US" sz="2600" b="1" dirty="0" smtClean="0">
                <a:solidFill>
                  <a:srgbClr val="FFFF00"/>
                </a:solidFill>
              </a:rPr>
              <a:t>,   and Zedekiah the son of </a:t>
            </a:r>
            <a:r>
              <a:rPr lang="en-US" sz="2600" b="1" dirty="0" err="1" smtClean="0">
                <a:solidFill>
                  <a:srgbClr val="FFFF00"/>
                </a:solidFill>
              </a:rPr>
              <a:t>Hananiah</a:t>
            </a:r>
            <a:r>
              <a:rPr lang="en-US" sz="2600" b="1" dirty="0" smtClean="0">
                <a:solidFill>
                  <a:srgbClr val="FFFF00"/>
                </a:solidFill>
              </a:rPr>
              <a:t>,   and all the princes.</a:t>
            </a:r>
          </a:p>
        </p:txBody>
      </p:sp>
    </p:spTree>
    <p:extLst>
      <p:ext uri="{BB962C8B-B14F-4D97-AF65-F5344CB8AC3E}">
        <p14:creationId xmlns:p14="http://schemas.microsoft.com/office/powerpoint/2010/main" xmlns="" val="4214489819"/>
      </p:ext>
    </p:extLst>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76200"/>
            <a:ext cx="8229600" cy="838200"/>
          </a:xfrm>
        </p:spPr>
        <p:txBody>
          <a:bodyPr>
            <a:normAutofit/>
          </a:bodyPr>
          <a:lstStyle/>
          <a:p>
            <a:r>
              <a:rPr lang="en-US" sz="3600" dirty="0" smtClean="0">
                <a:latin typeface="Arial" pitchFamily="34" charset="0"/>
                <a:cs typeface="Arial" pitchFamily="34" charset="0"/>
              </a:rPr>
              <a:t>Sons of the Restorers </a:t>
            </a:r>
            <a:endParaRPr lang="en-US" sz="3600" dirty="0">
              <a:latin typeface="Arial" pitchFamily="34" charset="0"/>
              <a:cs typeface="Arial" pitchFamily="34" charset="0"/>
            </a:endParaRPr>
          </a:p>
        </p:txBody>
      </p:sp>
      <p:sp>
        <p:nvSpPr>
          <p:cNvPr id="5" name="TextBox 4"/>
          <p:cNvSpPr txBox="1"/>
          <p:nvPr/>
        </p:nvSpPr>
        <p:spPr>
          <a:xfrm>
            <a:off x="684212" y="1453882"/>
            <a:ext cx="10668000" cy="4794518"/>
          </a:xfrm>
          <a:prstGeom prst="rect">
            <a:avLst/>
          </a:prstGeom>
          <a:noFill/>
          <a:ln>
            <a:solidFill>
              <a:schemeClr val="bg2"/>
            </a:solidFill>
          </a:ln>
        </p:spPr>
        <p:txBody>
          <a:bodyPr wrap="square" rtlCol="0" anchor="ctr" anchorCtr="1">
            <a:spAutoFit/>
          </a:bodyPr>
          <a:lstStyle/>
          <a:p>
            <a:pPr>
              <a:lnSpc>
                <a:spcPts val="3700"/>
              </a:lnSpc>
            </a:pPr>
            <a:r>
              <a:rPr lang="en-US" sz="2600" b="1" dirty="0" smtClean="0">
                <a:solidFill>
                  <a:srgbClr val="FFFF00"/>
                </a:solidFill>
                <a:latin typeface="Arial" pitchFamily="34" charset="0"/>
                <a:cs typeface="Arial" pitchFamily="34" charset="0"/>
              </a:rPr>
              <a:t>2 </a:t>
            </a:r>
            <a:r>
              <a:rPr lang="en-US" sz="2600" b="1" dirty="0" err="1" smtClean="0">
                <a:solidFill>
                  <a:srgbClr val="FFFF00"/>
                </a:solidFill>
                <a:latin typeface="Arial" pitchFamily="34" charset="0"/>
                <a:cs typeface="Arial" pitchFamily="34" charset="0"/>
              </a:rPr>
              <a:t>Kgs</a:t>
            </a:r>
            <a:r>
              <a:rPr lang="en-US" sz="2600" b="1" dirty="0" smtClean="0">
                <a:solidFill>
                  <a:srgbClr val="FFFF00"/>
                </a:solidFill>
                <a:latin typeface="Arial" pitchFamily="34" charset="0"/>
                <a:cs typeface="Arial" pitchFamily="34" charset="0"/>
              </a:rPr>
              <a:t>. 22:8,   And </a:t>
            </a:r>
            <a:r>
              <a:rPr lang="en-US" sz="2600" b="1" dirty="0" err="1" smtClean="0">
                <a:solidFill>
                  <a:srgbClr val="FFFF00"/>
                </a:solidFill>
                <a:latin typeface="Arial" pitchFamily="34" charset="0"/>
                <a:cs typeface="Arial" pitchFamily="34" charset="0"/>
              </a:rPr>
              <a:t>Hilkiah</a:t>
            </a:r>
            <a:r>
              <a:rPr lang="en-US" sz="2600" b="1" dirty="0" smtClean="0">
                <a:solidFill>
                  <a:srgbClr val="FFFF00"/>
                </a:solidFill>
                <a:latin typeface="Arial" pitchFamily="34" charset="0"/>
                <a:cs typeface="Arial" pitchFamily="34" charset="0"/>
              </a:rPr>
              <a:t> the high priest said unto </a:t>
            </a:r>
            <a:r>
              <a:rPr lang="en-US" sz="2600" b="1" i="1" dirty="0" err="1" smtClean="0">
                <a:latin typeface="Arial" pitchFamily="34" charset="0"/>
                <a:cs typeface="Arial" pitchFamily="34" charset="0"/>
              </a:rPr>
              <a:t>Shaphan</a:t>
            </a:r>
            <a:r>
              <a:rPr lang="en-US" sz="2600" b="1" i="1" dirty="0" smtClean="0">
                <a:latin typeface="Arial" pitchFamily="34" charset="0"/>
                <a:cs typeface="Arial" pitchFamily="34" charset="0"/>
              </a:rPr>
              <a:t> the scribe</a:t>
            </a:r>
            <a:r>
              <a:rPr lang="en-US" sz="2600" b="1" dirty="0" smtClean="0">
                <a:solidFill>
                  <a:srgbClr val="FFFF00"/>
                </a:solidFill>
                <a:latin typeface="Arial" pitchFamily="34" charset="0"/>
                <a:cs typeface="Arial" pitchFamily="34" charset="0"/>
              </a:rPr>
              <a:t>,   I have found the book of the law in the house of Jehovah. And </a:t>
            </a:r>
            <a:r>
              <a:rPr lang="en-US" sz="2600" b="1" dirty="0" err="1" smtClean="0">
                <a:solidFill>
                  <a:srgbClr val="FFFF00"/>
                </a:solidFill>
                <a:latin typeface="Arial" pitchFamily="34" charset="0"/>
                <a:cs typeface="Arial" pitchFamily="34" charset="0"/>
              </a:rPr>
              <a:t>Hilkiah</a:t>
            </a:r>
            <a:r>
              <a:rPr lang="en-US" sz="2600" b="1" dirty="0" smtClean="0">
                <a:solidFill>
                  <a:srgbClr val="FFFF00"/>
                </a:solidFill>
                <a:latin typeface="Arial" pitchFamily="34" charset="0"/>
                <a:cs typeface="Arial" pitchFamily="34" charset="0"/>
              </a:rPr>
              <a:t> delivered the book to </a:t>
            </a:r>
            <a:r>
              <a:rPr lang="en-US" sz="2600" b="1" i="1" dirty="0" err="1" smtClean="0">
                <a:latin typeface="Arial" pitchFamily="34" charset="0"/>
                <a:cs typeface="Arial" pitchFamily="34" charset="0"/>
              </a:rPr>
              <a:t>Shaphan</a:t>
            </a:r>
            <a:r>
              <a:rPr lang="en-US" sz="2600" b="1" dirty="0" smtClean="0">
                <a:solidFill>
                  <a:srgbClr val="FFFF00"/>
                </a:solidFill>
                <a:latin typeface="Arial" pitchFamily="34" charset="0"/>
                <a:cs typeface="Arial" pitchFamily="34" charset="0"/>
              </a:rPr>
              <a:t>,   and he read it.   9 And </a:t>
            </a:r>
            <a:r>
              <a:rPr lang="en-US" sz="2600" b="1" i="1" dirty="0" err="1" smtClean="0">
                <a:latin typeface="Arial" pitchFamily="34" charset="0"/>
                <a:cs typeface="Arial" pitchFamily="34" charset="0"/>
              </a:rPr>
              <a:t>Shaphan</a:t>
            </a:r>
            <a:r>
              <a:rPr lang="en-US" sz="2600" b="1" i="1" dirty="0" smtClean="0">
                <a:latin typeface="Arial" pitchFamily="34" charset="0"/>
                <a:cs typeface="Arial" pitchFamily="34" charset="0"/>
              </a:rPr>
              <a:t> the scribe </a:t>
            </a:r>
            <a:r>
              <a:rPr lang="en-US" sz="2600" b="1" dirty="0" smtClean="0">
                <a:solidFill>
                  <a:srgbClr val="FFFF00"/>
                </a:solidFill>
                <a:latin typeface="Arial" pitchFamily="34" charset="0"/>
                <a:cs typeface="Arial" pitchFamily="34" charset="0"/>
              </a:rPr>
              <a:t>came to the king,   and brought the king word again, and said,   Thy servants have emptied out the money that was found in the house,   and have delivered it into the hand of the workmen that have the oversight of the house of Jehovah.   10 And </a:t>
            </a:r>
            <a:r>
              <a:rPr lang="en-US" sz="2600" b="1" i="1" dirty="0" err="1" smtClean="0">
                <a:latin typeface="Arial" pitchFamily="34" charset="0"/>
                <a:cs typeface="Arial" pitchFamily="34" charset="0"/>
              </a:rPr>
              <a:t>Shaphan</a:t>
            </a:r>
            <a:r>
              <a:rPr lang="en-US" sz="2600" b="1" i="1" dirty="0" smtClean="0">
                <a:latin typeface="Arial" pitchFamily="34" charset="0"/>
                <a:cs typeface="Arial" pitchFamily="34" charset="0"/>
              </a:rPr>
              <a:t> the scribe </a:t>
            </a:r>
            <a:r>
              <a:rPr lang="en-US" sz="2600" b="1" dirty="0" smtClean="0">
                <a:solidFill>
                  <a:srgbClr val="FFFF00"/>
                </a:solidFill>
                <a:latin typeface="Arial" pitchFamily="34" charset="0"/>
                <a:cs typeface="Arial" pitchFamily="34" charset="0"/>
              </a:rPr>
              <a:t>told the king,   saying,   </a:t>
            </a:r>
            <a:r>
              <a:rPr lang="en-US" sz="2600" b="1" dirty="0" err="1" smtClean="0">
                <a:solidFill>
                  <a:srgbClr val="FFFF00"/>
                </a:solidFill>
                <a:latin typeface="Arial" pitchFamily="34" charset="0"/>
                <a:cs typeface="Arial" pitchFamily="34" charset="0"/>
              </a:rPr>
              <a:t>Hilkiah</a:t>
            </a:r>
            <a:r>
              <a:rPr lang="en-US" sz="2600" b="1" dirty="0" smtClean="0">
                <a:solidFill>
                  <a:srgbClr val="FFFF00"/>
                </a:solidFill>
                <a:latin typeface="Arial" pitchFamily="34" charset="0"/>
                <a:cs typeface="Arial" pitchFamily="34" charset="0"/>
              </a:rPr>
              <a:t> the priest hath delivered me a book.   And </a:t>
            </a:r>
            <a:r>
              <a:rPr lang="en-US" sz="2600" b="1" i="1" dirty="0" err="1" smtClean="0">
                <a:latin typeface="Arial" pitchFamily="34" charset="0"/>
                <a:cs typeface="Arial" pitchFamily="34" charset="0"/>
              </a:rPr>
              <a:t>Shaphan</a:t>
            </a:r>
            <a:r>
              <a:rPr lang="en-US" sz="2600" b="1" dirty="0" smtClean="0">
                <a:solidFill>
                  <a:srgbClr val="FFFF00"/>
                </a:solidFill>
                <a:latin typeface="Arial" pitchFamily="34" charset="0"/>
                <a:cs typeface="Arial" pitchFamily="34" charset="0"/>
              </a:rPr>
              <a:t> read it before the king.</a:t>
            </a:r>
          </a:p>
        </p:txBody>
      </p:sp>
    </p:spTree>
    <p:extLst>
      <p:ext uri="{BB962C8B-B14F-4D97-AF65-F5344CB8AC3E}">
        <p14:creationId xmlns:p14="http://schemas.microsoft.com/office/powerpoint/2010/main" xmlns="" val="4214489819"/>
      </p:ext>
    </p:extLst>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76200"/>
            <a:ext cx="8229600" cy="838200"/>
          </a:xfrm>
        </p:spPr>
        <p:txBody>
          <a:bodyPr>
            <a:normAutofit/>
          </a:bodyPr>
          <a:lstStyle/>
          <a:p>
            <a:r>
              <a:rPr lang="en-US" sz="3600" dirty="0" smtClean="0">
                <a:latin typeface="Arial" pitchFamily="34" charset="0"/>
                <a:cs typeface="Arial" pitchFamily="34" charset="0"/>
              </a:rPr>
              <a:t>Sons of the Restorers </a:t>
            </a:r>
            <a:endParaRPr lang="en-US" sz="3600" dirty="0">
              <a:latin typeface="Arial" pitchFamily="34" charset="0"/>
              <a:cs typeface="Arial" pitchFamily="34" charset="0"/>
            </a:endParaRPr>
          </a:p>
        </p:txBody>
      </p:sp>
      <p:sp>
        <p:nvSpPr>
          <p:cNvPr id="5" name="TextBox 4"/>
          <p:cNvSpPr txBox="1"/>
          <p:nvPr/>
        </p:nvSpPr>
        <p:spPr>
          <a:xfrm>
            <a:off x="684212" y="979393"/>
            <a:ext cx="10668000" cy="5269007"/>
          </a:xfrm>
          <a:prstGeom prst="rect">
            <a:avLst/>
          </a:prstGeom>
          <a:noFill/>
          <a:ln>
            <a:solidFill>
              <a:schemeClr val="bg2"/>
            </a:solidFill>
          </a:ln>
        </p:spPr>
        <p:txBody>
          <a:bodyPr wrap="square" rtlCol="0" anchor="ctr" anchorCtr="1">
            <a:spAutoFit/>
          </a:bodyPr>
          <a:lstStyle/>
          <a:p>
            <a:pPr>
              <a:lnSpc>
                <a:spcPts val="3700"/>
              </a:lnSpc>
            </a:pPr>
            <a:r>
              <a:rPr lang="en-US" sz="2600" b="1" dirty="0" smtClean="0">
                <a:solidFill>
                  <a:srgbClr val="FFFF00"/>
                </a:solidFill>
              </a:rPr>
              <a:t>Jer. 36:10,   Then read Baruch in the book the words of Jeremiah in the house of Jehovah,   in the chamber of </a:t>
            </a:r>
            <a:r>
              <a:rPr lang="en-US" sz="2600" b="1" dirty="0" err="1" smtClean="0">
                <a:solidFill>
                  <a:srgbClr val="FFFF00"/>
                </a:solidFill>
              </a:rPr>
              <a:t>Gemariah</a:t>
            </a:r>
            <a:r>
              <a:rPr lang="en-US" sz="2600" b="1" dirty="0" smtClean="0">
                <a:solidFill>
                  <a:srgbClr val="FFFF00"/>
                </a:solidFill>
              </a:rPr>
              <a:t> the son of </a:t>
            </a:r>
            <a:r>
              <a:rPr lang="en-US" sz="2600" b="1" dirty="0" err="1" smtClean="0">
                <a:solidFill>
                  <a:srgbClr val="FFFF00"/>
                </a:solidFill>
              </a:rPr>
              <a:t>Shaphan</a:t>
            </a:r>
            <a:r>
              <a:rPr lang="en-US" sz="2600" b="1" dirty="0" smtClean="0">
                <a:solidFill>
                  <a:srgbClr val="FFFF00"/>
                </a:solidFill>
              </a:rPr>
              <a:t>,   the scribe,   in the upper court,   at the entry of the new gate of Jehovah's house,   in the ears of all the people.   11 And when </a:t>
            </a:r>
            <a:r>
              <a:rPr lang="en-US" sz="2600" b="1" dirty="0" err="1" smtClean="0">
                <a:solidFill>
                  <a:srgbClr val="FFFF00"/>
                </a:solidFill>
              </a:rPr>
              <a:t>Micaiah</a:t>
            </a:r>
            <a:r>
              <a:rPr lang="en-US" sz="2600" b="1" dirty="0" smtClean="0">
                <a:solidFill>
                  <a:srgbClr val="FFFF00"/>
                </a:solidFill>
              </a:rPr>
              <a:t> the son of </a:t>
            </a:r>
            <a:r>
              <a:rPr lang="en-US" sz="2600" b="1" dirty="0" err="1" smtClean="0">
                <a:solidFill>
                  <a:srgbClr val="FFFF00"/>
                </a:solidFill>
              </a:rPr>
              <a:t>Gemariah</a:t>
            </a:r>
            <a:r>
              <a:rPr lang="en-US" sz="2600" b="1" dirty="0" smtClean="0">
                <a:solidFill>
                  <a:srgbClr val="FFFF00"/>
                </a:solidFill>
              </a:rPr>
              <a:t>,   the son of </a:t>
            </a:r>
            <a:r>
              <a:rPr lang="en-US" sz="2600" b="1" dirty="0" err="1" smtClean="0">
                <a:solidFill>
                  <a:srgbClr val="FFFF00"/>
                </a:solidFill>
              </a:rPr>
              <a:t>Shaphan</a:t>
            </a:r>
            <a:r>
              <a:rPr lang="en-US" sz="2600" b="1" dirty="0" smtClean="0">
                <a:solidFill>
                  <a:srgbClr val="FFFF00"/>
                </a:solidFill>
              </a:rPr>
              <a:t>,   had heard out of the book all the words of Jehovah,   12 he went down into the king's house,   into the scribe's chamber:   and,   lo,   all the princes were sitting there,   to wit,    </a:t>
            </a:r>
            <a:r>
              <a:rPr lang="en-US" sz="2600" b="1" dirty="0" err="1" smtClean="0">
                <a:solidFill>
                  <a:srgbClr val="FFFF00"/>
                </a:solidFill>
              </a:rPr>
              <a:t>Elishama</a:t>
            </a:r>
            <a:r>
              <a:rPr lang="en-US" sz="2600" b="1" dirty="0" smtClean="0">
                <a:solidFill>
                  <a:srgbClr val="FFFF00"/>
                </a:solidFill>
              </a:rPr>
              <a:t> the scribe,   and </a:t>
            </a:r>
            <a:r>
              <a:rPr lang="en-US" sz="2600" b="1" dirty="0" err="1" smtClean="0">
                <a:solidFill>
                  <a:srgbClr val="FFFF00"/>
                </a:solidFill>
              </a:rPr>
              <a:t>Delaiah</a:t>
            </a:r>
            <a:r>
              <a:rPr lang="en-US" sz="2600" b="1" dirty="0" smtClean="0">
                <a:solidFill>
                  <a:srgbClr val="FFFF00"/>
                </a:solidFill>
              </a:rPr>
              <a:t> the son of </a:t>
            </a:r>
            <a:r>
              <a:rPr lang="en-US" sz="2600" b="1" dirty="0" err="1" smtClean="0">
                <a:solidFill>
                  <a:srgbClr val="FFFF00"/>
                </a:solidFill>
              </a:rPr>
              <a:t>Shemaiah</a:t>
            </a:r>
            <a:r>
              <a:rPr lang="en-US" sz="2600" b="1" dirty="0" smtClean="0">
                <a:solidFill>
                  <a:srgbClr val="FFFF00"/>
                </a:solidFill>
              </a:rPr>
              <a:t>,   and </a:t>
            </a:r>
            <a:r>
              <a:rPr lang="en-US" sz="2600" b="1" i="1" dirty="0" err="1" smtClean="0"/>
              <a:t>Elnathan</a:t>
            </a:r>
            <a:r>
              <a:rPr lang="en-US" sz="2600" b="1" i="1" dirty="0" smtClean="0"/>
              <a:t> the son of </a:t>
            </a:r>
            <a:r>
              <a:rPr lang="en-US" sz="2600" b="1" i="1" dirty="0" err="1" smtClean="0"/>
              <a:t>Achbor</a:t>
            </a:r>
            <a:r>
              <a:rPr lang="en-US" sz="2600" b="1" dirty="0" smtClean="0">
                <a:solidFill>
                  <a:srgbClr val="FFFF00"/>
                </a:solidFill>
              </a:rPr>
              <a:t>,  and </a:t>
            </a:r>
            <a:r>
              <a:rPr lang="en-US" sz="2600" b="1" dirty="0" err="1" smtClean="0">
                <a:solidFill>
                  <a:srgbClr val="FFFF00"/>
                </a:solidFill>
              </a:rPr>
              <a:t>Gemariah</a:t>
            </a:r>
            <a:r>
              <a:rPr lang="en-US" sz="2600" b="1" dirty="0" smtClean="0">
                <a:solidFill>
                  <a:srgbClr val="FFFF00"/>
                </a:solidFill>
              </a:rPr>
              <a:t> the son of </a:t>
            </a:r>
            <a:r>
              <a:rPr lang="en-US" sz="2600" b="1" dirty="0" err="1" smtClean="0">
                <a:solidFill>
                  <a:srgbClr val="FFFF00"/>
                </a:solidFill>
              </a:rPr>
              <a:t>Shaphan</a:t>
            </a:r>
            <a:r>
              <a:rPr lang="en-US" sz="2600" b="1" dirty="0" smtClean="0">
                <a:solidFill>
                  <a:srgbClr val="FFFF00"/>
                </a:solidFill>
              </a:rPr>
              <a:t>,   and Zedekiah the son of </a:t>
            </a:r>
            <a:r>
              <a:rPr lang="en-US" sz="2600" b="1" dirty="0" err="1" smtClean="0">
                <a:solidFill>
                  <a:srgbClr val="FFFF00"/>
                </a:solidFill>
              </a:rPr>
              <a:t>Hananiah</a:t>
            </a:r>
            <a:r>
              <a:rPr lang="en-US" sz="2600" b="1" dirty="0" smtClean="0">
                <a:solidFill>
                  <a:srgbClr val="FFFF00"/>
                </a:solidFill>
              </a:rPr>
              <a:t>,   and all the princes.</a:t>
            </a:r>
          </a:p>
        </p:txBody>
      </p:sp>
    </p:spTree>
    <p:extLst>
      <p:ext uri="{BB962C8B-B14F-4D97-AF65-F5344CB8AC3E}">
        <p14:creationId xmlns:p14="http://schemas.microsoft.com/office/powerpoint/2010/main" xmlns="" val="4214489819"/>
      </p:ext>
    </p:extLst>
  </p:cSld>
  <p:clrMapOvr>
    <a:masterClrMapping/>
  </p:clrMapOvr>
  <p:transition spd="slow">
    <p:newsflash/>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TS103460636">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3">
          <a:schemeClr val="lt1"/>
        </a:lnRef>
        <a:fillRef idx="1">
          <a:schemeClr val="accent5"/>
        </a:fillRef>
        <a:effectRef idx="1">
          <a:schemeClr val="accent5"/>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xmlns="" name="Blue atom design template" id="{88D99BA8-EA61-49B7-A82C-02C934D1545A}" vid="{E9C00F38-7B18-4192-A9FF-2047DACB0129}"/>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DCB4D22-CC71-4301-BDD0-992E9D528F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TS103460636</Template>
  <TotalTime>0</TotalTime>
  <Words>1402</Words>
  <Application>Microsoft Office PowerPoint</Application>
  <PresentationFormat>Custom</PresentationFormat>
  <Paragraphs>66</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TS103460636</vt:lpstr>
      <vt:lpstr>Slide 1</vt:lpstr>
      <vt:lpstr>Slide 2</vt:lpstr>
      <vt:lpstr>Slide 3</vt:lpstr>
      <vt:lpstr>2 Kings 22:1-20 and Jeremiah 36</vt:lpstr>
      <vt:lpstr>Sons of the Restorers </vt:lpstr>
      <vt:lpstr>Sons of the Restorers </vt:lpstr>
      <vt:lpstr>Sons of the Restorers </vt:lpstr>
      <vt:lpstr>Sons of the Restorers </vt:lpstr>
      <vt:lpstr>Sons of the Restorers </vt:lpstr>
      <vt:lpstr>Slide 10</vt:lpstr>
      <vt:lpstr>Sons of the Restorers </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2013-10-25T15:13:42Z</dcterms:created>
  <dcterms:modified xsi:type="dcterms:W3CDTF">2016-09-27T06:16:30Z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TC034606369991</vt:lpwstr>
  </property>
</Properties>
</file>