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7" r:id="rId7"/>
    <p:sldId id="266" r:id="rId8"/>
    <p:sldId id="265" r:id="rId9"/>
    <p:sldId id="272" r:id="rId10"/>
    <p:sldId id="278" r:id="rId11"/>
    <p:sldId id="279" r:id="rId12"/>
    <p:sldId id="273" r:id="rId13"/>
    <p:sldId id="275" r:id="rId14"/>
    <p:sldId id="281" r:id="rId15"/>
    <p:sldId id="286" r:id="rId16"/>
    <p:sldId id="285" r:id="rId17"/>
    <p:sldId id="284" r:id="rId18"/>
    <p:sldId id="283" r:id="rId19"/>
    <p:sldId id="282"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8" d="100"/>
          <a:sy n="88" d="100"/>
        </p:scale>
        <p:origin x="-1632" y="-49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62B474-65A3-4BEE-86D6-F6A53AFC579D}"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02628-A6CE-48AA-86D4-B6E0AEA8AD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62B474-65A3-4BEE-86D6-F6A53AFC579D}"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02628-A6CE-48AA-86D4-B6E0AEA8AD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62B474-65A3-4BEE-86D6-F6A53AFC579D}"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02628-A6CE-48AA-86D4-B6E0AEA8AD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62B474-65A3-4BEE-86D6-F6A53AFC579D}"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02628-A6CE-48AA-86D4-B6E0AEA8AD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62B474-65A3-4BEE-86D6-F6A53AFC579D}"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02628-A6CE-48AA-86D4-B6E0AEA8AD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62B474-65A3-4BEE-86D6-F6A53AFC579D}" type="datetimeFigureOut">
              <a:rPr lang="en-US" smtClean="0"/>
              <a:pPr/>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02628-A6CE-48AA-86D4-B6E0AEA8AD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62B474-65A3-4BEE-86D6-F6A53AFC579D}" type="datetimeFigureOut">
              <a:rPr lang="en-US" smtClean="0"/>
              <a:pPr/>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502628-A6CE-48AA-86D4-B6E0AEA8AD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62B474-65A3-4BEE-86D6-F6A53AFC579D}" type="datetimeFigureOut">
              <a:rPr lang="en-US" smtClean="0"/>
              <a:pPr/>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502628-A6CE-48AA-86D4-B6E0AEA8AD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62B474-65A3-4BEE-86D6-F6A53AFC579D}" type="datetimeFigureOut">
              <a:rPr lang="en-US" smtClean="0"/>
              <a:pPr/>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502628-A6CE-48AA-86D4-B6E0AEA8AD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62B474-65A3-4BEE-86D6-F6A53AFC579D}" type="datetimeFigureOut">
              <a:rPr lang="en-US" smtClean="0"/>
              <a:pPr/>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02628-A6CE-48AA-86D4-B6E0AEA8AD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62B474-65A3-4BEE-86D6-F6A53AFC579D}" type="datetimeFigureOut">
              <a:rPr lang="en-US" smtClean="0"/>
              <a:pPr/>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02628-A6CE-48AA-86D4-B6E0AEA8AD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62B474-65A3-4BEE-86D6-F6A53AFC579D}" type="datetimeFigureOut">
              <a:rPr lang="en-US" smtClean="0"/>
              <a:pPr/>
              <a:t>9/28/2016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02628-A6CE-48AA-86D4-B6E0AEA8AD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7000"/>
          </a:schemeClr>
        </a:solidFill>
        <a:effectLst/>
      </p:bgPr>
    </p:bg>
    <p:spTree>
      <p:nvGrpSpPr>
        <p:cNvPr id="1" name=""/>
        <p:cNvGrpSpPr/>
        <p:nvPr/>
      </p:nvGrpSpPr>
      <p:grpSpPr>
        <a:xfrm>
          <a:off x="0" y="0"/>
          <a:ext cx="0" cy="0"/>
          <a:chOff x="0" y="0"/>
          <a:chExt cx="0" cy="0"/>
        </a:xfrm>
      </p:grpSpPr>
      <p:pic>
        <p:nvPicPr>
          <p:cNvPr id="2" name="Picture 1" descr="1 torn paper.jpg"/>
          <p:cNvPicPr>
            <a:picLocks noChangeAspect="1"/>
          </p:cNvPicPr>
          <p:nvPr/>
        </p:nvPicPr>
        <p:blipFill>
          <a:blip r:embed="rId2" cstate="print"/>
          <a:stretch>
            <a:fillRect/>
          </a:stretch>
        </p:blipFill>
        <p:spPr>
          <a:xfrm>
            <a:off x="4039340" y="-685800"/>
            <a:ext cx="5104660" cy="3048000"/>
          </a:xfrm>
          <a:prstGeom prst="rect">
            <a:avLst/>
          </a:prstGeom>
        </p:spPr>
      </p:pic>
      <p:sp>
        <p:nvSpPr>
          <p:cNvPr id="3" name="TextBox 2"/>
          <p:cNvSpPr txBox="1"/>
          <p:nvPr/>
        </p:nvSpPr>
        <p:spPr>
          <a:xfrm>
            <a:off x="4495800" y="86380"/>
            <a:ext cx="4267200" cy="523220"/>
          </a:xfrm>
          <a:prstGeom prst="rect">
            <a:avLst/>
          </a:prstGeom>
          <a:noFill/>
        </p:spPr>
        <p:txBody>
          <a:bodyPr wrap="square" rtlCol="0">
            <a:spAutoFit/>
          </a:bodyPr>
          <a:lstStyle/>
          <a:p>
            <a:r>
              <a:rPr lang="en-US" sz="2800" b="1" dirty="0">
                <a:latin typeface="Arial Black" pitchFamily="34" charset="0"/>
              </a:rPr>
              <a:t>ADJUSTING TO </a:t>
            </a:r>
            <a:r>
              <a:rPr lang="en-US" sz="2800" b="1" dirty="0" smtClean="0">
                <a:latin typeface="Arial Black" pitchFamily="34" charset="0"/>
              </a:rPr>
              <a:t>OUR</a:t>
            </a:r>
            <a:endParaRPr lang="en-US" sz="2800" dirty="0">
              <a:latin typeface="Arial Black" pitchFamily="34" charset="0"/>
            </a:endParaRPr>
          </a:p>
        </p:txBody>
      </p:sp>
      <p:sp>
        <p:nvSpPr>
          <p:cNvPr id="5" name="Rectangle 4"/>
          <p:cNvSpPr/>
          <p:nvPr/>
        </p:nvSpPr>
        <p:spPr>
          <a:xfrm rot="241698">
            <a:off x="3923985" y="1022861"/>
            <a:ext cx="5280035" cy="646331"/>
          </a:xfrm>
          <a:prstGeom prst="rect">
            <a:avLst/>
          </a:prstGeom>
          <a:noFill/>
        </p:spPr>
        <p:txBody>
          <a:bodyPr wrap="none" lIns="91440" tIns="45720" rIns="91440" bIns="45720">
            <a:spAutoFit/>
          </a:bodyPr>
          <a:lstStyle/>
          <a:p>
            <a:pPr algn="ctr"/>
            <a:r>
              <a:rPr lang="en-US"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CHANGING SITUATION</a:t>
            </a:r>
            <a:endParaRPr lang="en-US"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TextBox 5"/>
          <p:cNvSpPr txBox="1"/>
          <p:nvPr/>
        </p:nvSpPr>
        <p:spPr>
          <a:xfrm>
            <a:off x="0" y="2209800"/>
            <a:ext cx="9144000" cy="3139321"/>
          </a:xfrm>
          <a:prstGeom prst="rect">
            <a:avLst/>
          </a:prstGeom>
          <a:noFill/>
        </p:spPr>
        <p:txBody>
          <a:bodyPr wrap="square" rtlCol="0">
            <a:spAutoFit/>
          </a:bodyPr>
          <a:lstStyle/>
          <a:p>
            <a:pPr>
              <a:spcAft>
                <a:spcPts val="1800"/>
              </a:spcAft>
              <a:buClr>
                <a:schemeClr val="tx1">
                  <a:lumMod val="50000"/>
                  <a:lumOff val="50000"/>
                </a:schemeClr>
              </a:buClr>
              <a:buFont typeface="Wingdings" pitchFamily="2" charset="2"/>
              <a:buChar char="q"/>
            </a:pPr>
            <a:r>
              <a:rPr lang="en-US" sz="2800" b="1" dirty="0" smtClean="0"/>
              <a:t> “Fix your hope completely on the grace to be </a:t>
            </a:r>
            <a:br>
              <a:rPr lang="en-US" sz="2800" b="1" dirty="0" smtClean="0"/>
            </a:br>
            <a:r>
              <a:rPr lang="en-US" sz="2800" b="1" dirty="0" smtClean="0"/>
              <a:t>     brought to you at the revelation of Jesus Christ” </a:t>
            </a:r>
            <a:br>
              <a:rPr lang="en-US" sz="2800" b="1" dirty="0" smtClean="0"/>
            </a:br>
            <a:r>
              <a:rPr lang="en-US" sz="2800" b="1" dirty="0" smtClean="0"/>
              <a:t>     (</a:t>
            </a:r>
            <a:r>
              <a:rPr lang="en-US" sz="2800" b="1" i="1" dirty="0" smtClean="0"/>
              <a:t>NAS95</a:t>
            </a:r>
            <a:r>
              <a:rPr lang="en-US" sz="2800" b="1" dirty="0" smtClean="0"/>
              <a:t>) </a:t>
            </a:r>
            <a:r>
              <a:rPr lang="en-US" sz="2800" b="1" i="1" dirty="0" smtClean="0"/>
              <a:t>1:13-16; 18; 2:1; 4:3</a:t>
            </a:r>
          </a:p>
          <a:p>
            <a:pPr>
              <a:spcAft>
                <a:spcPts val="1800"/>
              </a:spcAft>
              <a:buClr>
                <a:schemeClr val="tx1">
                  <a:lumMod val="50000"/>
                  <a:lumOff val="50000"/>
                </a:schemeClr>
              </a:buClr>
              <a:buFont typeface="Wingdings" pitchFamily="2" charset="2"/>
              <a:buChar char="q"/>
            </a:pPr>
            <a:r>
              <a:rPr lang="en-US" sz="2800" b="1" dirty="0" smtClean="0"/>
              <a:t> “Love one another,” </a:t>
            </a:r>
            <a:r>
              <a:rPr lang="en-US" sz="2800" b="1" i="1" dirty="0" smtClean="0"/>
              <a:t>1:22,23; </a:t>
            </a:r>
            <a:r>
              <a:rPr lang="en-US" sz="2800" b="1" i="1" dirty="0" err="1" smtClean="0"/>
              <a:t>Jno</a:t>
            </a:r>
            <a:r>
              <a:rPr lang="en-US" sz="2800" b="1" i="1" dirty="0" smtClean="0"/>
              <a:t>. 3:16; 1 P. 4:8-11</a:t>
            </a:r>
          </a:p>
          <a:p>
            <a:pPr>
              <a:spcAft>
                <a:spcPts val="1800"/>
              </a:spcAft>
              <a:buClr>
                <a:schemeClr val="tx1">
                  <a:lumMod val="50000"/>
                  <a:lumOff val="50000"/>
                </a:schemeClr>
              </a:buClr>
              <a:buFont typeface="Wingdings" pitchFamily="2" charset="2"/>
              <a:buChar char="q"/>
            </a:pPr>
            <a:r>
              <a:rPr lang="en-US" sz="2800" b="1" dirty="0" smtClean="0"/>
              <a:t> “Sanctify in your hearts Christ as Lord” (</a:t>
            </a:r>
            <a:r>
              <a:rPr lang="en-US" sz="2800" b="1" i="1" dirty="0" smtClean="0"/>
              <a:t>ASV</a:t>
            </a:r>
            <a:r>
              <a:rPr lang="en-US" sz="2800" b="1" dirty="0" smtClean="0"/>
              <a:t>), </a:t>
            </a:r>
            <a:br>
              <a:rPr lang="en-US" sz="2800" b="1" dirty="0" smtClean="0"/>
            </a:br>
            <a:r>
              <a:rPr lang="en-US" sz="2800" b="1" dirty="0" smtClean="0"/>
              <a:t>     </a:t>
            </a:r>
            <a:r>
              <a:rPr lang="en-US" sz="2800" b="1" i="1" dirty="0" smtClean="0"/>
              <a:t>3:13-17</a:t>
            </a:r>
          </a:p>
        </p:txBody>
      </p:sp>
      <p:sp>
        <p:nvSpPr>
          <p:cNvPr id="7" name="TextBox 6"/>
          <p:cNvSpPr txBox="1"/>
          <p:nvPr/>
        </p:nvSpPr>
        <p:spPr>
          <a:xfrm>
            <a:off x="76200" y="76200"/>
            <a:ext cx="3962400" cy="1815882"/>
          </a:xfrm>
          <a:prstGeom prst="rect">
            <a:avLst/>
          </a:prstGeom>
          <a:noFill/>
          <a:ln w="101600" cmpd="thinThick">
            <a:solidFill>
              <a:schemeClr val="tx1">
                <a:lumMod val="50000"/>
                <a:lumOff val="50000"/>
              </a:schemeClr>
            </a:solidFill>
            <a:prstDash val="dashDot"/>
          </a:ln>
        </p:spPr>
        <p:txBody>
          <a:bodyPr wrap="square" rtlCol="0">
            <a:spAutoFit/>
          </a:bodyPr>
          <a:lstStyle/>
          <a:p>
            <a:r>
              <a:rPr lang="en-US" sz="2800" b="1" dirty="0" smtClean="0"/>
              <a:t>IV. HOW ARE WE TO </a:t>
            </a:r>
            <a:br>
              <a:rPr lang="en-US" sz="2800" b="1" dirty="0" smtClean="0"/>
            </a:br>
            <a:r>
              <a:rPr lang="en-US" sz="2800" b="1" dirty="0" smtClean="0"/>
              <a:t>     HANDLE </a:t>
            </a:r>
            <a:br>
              <a:rPr lang="en-US" sz="2800" b="1" dirty="0" smtClean="0"/>
            </a:br>
            <a:r>
              <a:rPr lang="en-US" sz="2800" b="1" dirty="0" smtClean="0"/>
              <a:t>     THREATENING </a:t>
            </a:r>
            <a:br>
              <a:rPr lang="en-US" sz="2800" b="1" dirty="0" smtClean="0"/>
            </a:br>
            <a:r>
              <a:rPr lang="en-US" sz="2800" b="1" dirty="0" smtClean="0"/>
              <a:t>    CIRCUMSTANCES?</a:t>
            </a:r>
            <a:endParaRPr lang="en-US" sz="2800" dirty="0"/>
          </a:p>
        </p:txBody>
      </p:sp>
      <p:sp>
        <p:nvSpPr>
          <p:cNvPr id="8" name="TextBox 7"/>
          <p:cNvSpPr txBox="1"/>
          <p:nvPr/>
        </p:nvSpPr>
        <p:spPr>
          <a:xfrm>
            <a:off x="782052" y="762000"/>
            <a:ext cx="7620000" cy="5186035"/>
          </a:xfrm>
          <a:prstGeom prst="rect">
            <a:avLst/>
          </a:prstGeom>
          <a:solidFill>
            <a:schemeClr val="accent2">
              <a:lumMod val="20000"/>
              <a:lumOff val="80000"/>
            </a:schemeClr>
          </a:solidFill>
        </p:spPr>
        <p:txBody>
          <a:bodyPr wrap="square" rtlCol="0">
            <a:spAutoFit/>
          </a:bodyPr>
          <a:lstStyle/>
          <a:p>
            <a:pPr>
              <a:spcAft>
                <a:spcPts val="1800"/>
              </a:spcAft>
            </a:pPr>
            <a:r>
              <a:rPr lang="en-US" sz="2600" b="1" u="sng" dirty="0" smtClean="0">
                <a:solidFill>
                  <a:schemeClr val="accent6">
                    <a:lumMod val="50000"/>
                  </a:schemeClr>
                </a:solidFill>
              </a:rPr>
              <a:t>1 Peter 1:3-12: Final Salvation in Heaven</a:t>
            </a:r>
          </a:p>
          <a:p>
            <a:pPr>
              <a:spcAft>
                <a:spcPts val="1800"/>
              </a:spcAft>
            </a:pPr>
            <a:r>
              <a:rPr lang="en-US" sz="2600" b="1" dirty="0" smtClean="0">
                <a:solidFill>
                  <a:schemeClr val="accent6">
                    <a:lumMod val="50000"/>
                  </a:schemeClr>
                </a:solidFill>
              </a:rPr>
              <a:t>Future: “An inheritance incorruptible and undefiled and that does not fade away, reserved in heaven for you” (vs. 3-5)</a:t>
            </a:r>
          </a:p>
          <a:p>
            <a:pPr>
              <a:spcAft>
                <a:spcPts val="1800"/>
              </a:spcAft>
            </a:pPr>
            <a:r>
              <a:rPr lang="en-US" sz="2600" b="1" dirty="0" smtClean="0">
                <a:solidFill>
                  <a:schemeClr val="accent6">
                    <a:lumMod val="50000"/>
                  </a:schemeClr>
                </a:solidFill>
              </a:rPr>
              <a:t>Present: “Though now for a little </a:t>
            </a:r>
            <a:r>
              <a:rPr lang="en-US" sz="2600" b="1" dirty="0" err="1" smtClean="0">
                <a:solidFill>
                  <a:schemeClr val="accent6">
                    <a:lumMod val="50000"/>
                  </a:schemeClr>
                </a:solidFill>
              </a:rPr>
              <a:t>whle</a:t>
            </a:r>
            <a:r>
              <a:rPr lang="en-US" sz="2600" b="1" dirty="0" smtClean="0">
                <a:solidFill>
                  <a:schemeClr val="accent6">
                    <a:lumMod val="50000"/>
                  </a:schemeClr>
                </a:solidFill>
              </a:rPr>
              <a:t>, if need be, you have been grieved by various trials” (vs. 6-9)</a:t>
            </a:r>
          </a:p>
          <a:p>
            <a:pPr>
              <a:spcAft>
                <a:spcPts val="1800"/>
              </a:spcAft>
            </a:pPr>
            <a:r>
              <a:rPr lang="en-US" sz="2600" b="1" dirty="0" smtClean="0">
                <a:solidFill>
                  <a:schemeClr val="accent6">
                    <a:lumMod val="50000"/>
                  </a:schemeClr>
                </a:solidFill>
              </a:rPr>
              <a:t>Past:  “Of this salvation the prophets have inquired and searched carefully, who prophesied of the grace that would come to you” (vs. 10-12)</a:t>
            </a:r>
            <a:endParaRPr lang="en-US" sz="2600" b="1" dirty="0">
              <a:solidFill>
                <a:schemeClr val="accent6">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decel="50000" fill="hold">
                                          <p:stCondLst>
                                            <p:cond delay="0"/>
                                          </p:stCondLst>
                                        </p:cTn>
                                        <p:tgtEl>
                                          <p:spTgt spid="6">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6">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2000" fill="hold"/>
                                        <p:tgtEl>
                                          <p:spTgt spid="8"/>
                                        </p:tgtEl>
                                        <p:attrNameLst>
                                          <p:attrName>ppt_x</p:attrName>
                                        </p:attrNameLst>
                                      </p:cBhvr>
                                      <p:tavLst>
                                        <p:tav tm="0">
                                          <p:val>
                                            <p:strVal val="1+#ppt_w/2"/>
                                          </p:val>
                                        </p:tav>
                                        <p:tav tm="100000">
                                          <p:val>
                                            <p:strVal val="#ppt_x"/>
                                          </p:val>
                                        </p:tav>
                                      </p:tavLst>
                                    </p:anim>
                                    <p:anim calcmode="lin" valueType="num">
                                      <p:cBhvr additive="base">
                                        <p:cTn id="20" dur="2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8"/>
                                        </p:tgtEl>
                                        <p:attrNameLst>
                                          <p:attrName>ppt_x</p:attrName>
                                        </p:attrNameLst>
                                      </p:cBhvr>
                                      <p:tavLst>
                                        <p:tav tm="0">
                                          <p:val>
                                            <p:strVal val="ppt_x"/>
                                          </p:val>
                                        </p:tav>
                                        <p:tav tm="100000">
                                          <p:val>
                                            <p:strVal val="ppt_x"/>
                                          </p:val>
                                        </p:tav>
                                      </p:tavLst>
                                    </p:anim>
                                    <p:anim calcmode="lin" valueType="num">
                                      <p:cBhvr additive="base">
                                        <p:cTn id="25" dur="500"/>
                                        <p:tgtEl>
                                          <p:spTgt spid="8"/>
                                        </p:tgtEl>
                                        <p:attrNameLst>
                                          <p:attrName>ppt_y</p:attrName>
                                        </p:attrNameLst>
                                      </p:cBhvr>
                                      <p:tavLst>
                                        <p:tav tm="0">
                                          <p:val>
                                            <p:strVal val="ppt_y"/>
                                          </p:val>
                                        </p:tav>
                                        <p:tav tm="100000">
                                          <p:val>
                                            <p:strVal val="1+ppt_h/2"/>
                                          </p:val>
                                        </p:tav>
                                      </p:tavLst>
                                    </p:anim>
                                    <p:set>
                                      <p:cBhvr>
                                        <p:cTn id="26" dur="1" fill="hold">
                                          <p:stCondLst>
                                            <p:cond delay="499"/>
                                          </p:stCondLst>
                                        </p:cTn>
                                        <p:tgtEl>
                                          <p:spTgt spid="8"/>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 calcmode="lin" valueType="num">
                                      <p:cBhvr>
                                        <p:cTn id="31" dur="500" decel="50000" fill="hold">
                                          <p:stCondLst>
                                            <p:cond delay="0"/>
                                          </p:stCondLst>
                                        </p:cTn>
                                        <p:tgtEl>
                                          <p:spTgt spid="6">
                                            <p:txEl>
                                              <p:pRg st="1" end="1"/>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6">
                                            <p:txEl>
                                              <p:pRg st="1" end="1"/>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6">
                                            <p:txEl>
                                              <p:pRg st="1" end="1"/>
                                            </p:txEl>
                                          </p:spTgt>
                                        </p:tgtEl>
                                        <p:attrNameLst>
                                          <p:attrName>ppt_w</p:attrName>
                                        </p:attrNameLst>
                                      </p:cBhvr>
                                      <p:tavLst>
                                        <p:tav tm="0">
                                          <p:val>
                                            <p:strVal val="#ppt_w*.05"/>
                                          </p:val>
                                        </p:tav>
                                        <p:tav tm="100000">
                                          <p:val>
                                            <p:strVal val="#ppt_w"/>
                                          </p:val>
                                        </p:tav>
                                      </p:tavLst>
                                    </p:anim>
                                    <p:anim calcmode="lin" valueType="num">
                                      <p:cBhvr>
                                        <p:cTn id="34" dur="1000" fill="hold"/>
                                        <p:tgtEl>
                                          <p:spTgt spid="6">
                                            <p:txEl>
                                              <p:pRg st="1" end="1"/>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6">
                                            <p:txEl>
                                              <p:pRg st="1" end="1"/>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6">
                                            <p:txEl>
                                              <p:pRg st="1" end="1"/>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6">
                                            <p:txEl>
                                              <p:pRg st="1" end="1"/>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6">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nodeType="clickEffect">
                                  <p:stCondLst>
                                    <p:cond delay="0"/>
                                  </p:stCondLst>
                                  <p:childTnLst>
                                    <p:set>
                                      <p:cBhvr>
                                        <p:cTn id="42" dur="1" fill="hold">
                                          <p:stCondLst>
                                            <p:cond delay="0"/>
                                          </p:stCondLst>
                                        </p:cTn>
                                        <p:tgtEl>
                                          <p:spTgt spid="6">
                                            <p:txEl>
                                              <p:pRg st="2" end="2"/>
                                            </p:txEl>
                                          </p:spTgt>
                                        </p:tgtEl>
                                        <p:attrNameLst>
                                          <p:attrName>style.visibility</p:attrName>
                                        </p:attrNameLst>
                                      </p:cBhvr>
                                      <p:to>
                                        <p:strVal val="visible"/>
                                      </p:to>
                                    </p:set>
                                    <p:anim calcmode="lin" valueType="num">
                                      <p:cBhvr>
                                        <p:cTn id="43" dur="500" decel="50000" fill="hold">
                                          <p:stCondLst>
                                            <p:cond delay="0"/>
                                          </p:stCondLst>
                                        </p:cTn>
                                        <p:tgtEl>
                                          <p:spTgt spid="6">
                                            <p:txEl>
                                              <p:pRg st="2" end="2"/>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6">
                                            <p:txEl>
                                              <p:pRg st="2" end="2"/>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6">
                                            <p:txEl>
                                              <p:pRg st="2" end="2"/>
                                            </p:txEl>
                                          </p:spTgt>
                                        </p:tgtEl>
                                        <p:attrNameLst>
                                          <p:attrName>ppt_w</p:attrName>
                                        </p:attrNameLst>
                                      </p:cBhvr>
                                      <p:tavLst>
                                        <p:tav tm="0">
                                          <p:val>
                                            <p:strVal val="#ppt_w*.05"/>
                                          </p:val>
                                        </p:tav>
                                        <p:tav tm="100000">
                                          <p:val>
                                            <p:strVal val="#ppt_w"/>
                                          </p:val>
                                        </p:tav>
                                      </p:tavLst>
                                    </p:anim>
                                    <p:anim calcmode="lin" valueType="num">
                                      <p:cBhvr>
                                        <p:cTn id="46" dur="1000" fill="hold"/>
                                        <p:tgtEl>
                                          <p:spTgt spid="6">
                                            <p:txEl>
                                              <p:pRg st="2" end="2"/>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6">
                                            <p:txEl>
                                              <p:pRg st="2" end="2"/>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6">
                                            <p:txEl>
                                              <p:pRg st="2" end="2"/>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6">
                                            <p:txEl>
                                              <p:pRg st="2" end="2"/>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7000"/>
          </a:schemeClr>
        </a:solidFill>
        <a:effectLst/>
      </p:bgPr>
    </p:bg>
    <p:spTree>
      <p:nvGrpSpPr>
        <p:cNvPr id="1" name=""/>
        <p:cNvGrpSpPr/>
        <p:nvPr/>
      </p:nvGrpSpPr>
      <p:grpSpPr>
        <a:xfrm>
          <a:off x="0" y="0"/>
          <a:ext cx="0" cy="0"/>
          <a:chOff x="0" y="0"/>
          <a:chExt cx="0" cy="0"/>
        </a:xfrm>
      </p:grpSpPr>
      <p:pic>
        <p:nvPicPr>
          <p:cNvPr id="2" name="Picture 1" descr="1 torn paper.jpg"/>
          <p:cNvPicPr>
            <a:picLocks noChangeAspect="1"/>
          </p:cNvPicPr>
          <p:nvPr/>
        </p:nvPicPr>
        <p:blipFill>
          <a:blip r:embed="rId2" cstate="print"/>
          <a:stretch>
            <a:fillRect/>
          </a:stretch>
        </p:blipFill>
        <p:spPr>
          <a:xfrm>
            <a:off x="4039340" y="-685800"/>
            <a:ext cx="5104660" cy="3048000"/>
          </a:xfrm>
          <a:prstGeom prst="rect">
            <a:avLst/>
          </a:prstGeom>
        </p:spPr>
      </p:pic>
      <p:sp>
        <p:nvSpPr>
          <p:cNvPr id="3" name="TextBox 2"/>
          <p:cNvSpPr txBox="1"/>
          <p:nvPr/>
        </p:nvSpPr>
        <p:spPr>
          <a:xfrm>
            <a:off x="4495800" y="86380"/>
            <a:ext cx="4267200" cy="523220"/>
          </a:xfrm>
          <a:prstGeom prst="rect">
            <a:avLst/>
          </a:prstGeom>
          <a:noFill/>
        </p:spPr>
        <p:txBody>
          <a:bodyPr wrap="square" rtlCol="0">
            <a:spAutoFit/>
          </a:bodyPr>
          <a:lstStyle/>
          <a:p>
            <a:r>
              <a:rPr lang="en-US" sz="2800" b="1" dirty="0">
                <a:latin typeface="Arial Black" pitchFamily="34" charset="0"/>
              </a:rPr>
              <a:t>ADJUSTING TO </a:t>
            </a:r>
            <a:r>
              <a:rPr lang="en-US" sz="2800" b="1" dirty="0" smtClean="0">
                <a:latin typeface="Arial Black" pitchFamily="34" charset="0"/>
              </a:rPr>
              <a:t>OUR</a:t>
            </a:r>
            <a:endParaRPr lang="en-US" sz="2800" dirty="0">
              <a:latin typeface="Arial Black" pitchFamily="34" charset="0"/>
            </a:endParaRPr>
          </a:p>
        </p:txBody>
      </p:sp>
      <p:sp>
        <p:nvSpPr>
          <p:cNvPr id="5" name="Rectangle 4"/>
          <p:cNvSpPr/>
          <p:nvPr/>
        </p:nvSpPr>
        <p:spPr>
          <a:xfrm rot="241698">
            <a:off x="3923985" y="1022861"/>
            <a:ext cx="5280035" cy="646331"/>
          </a:xfrm>
          <a:prstGeom prst="rect">
            <a:avLst/>
          </a:prstGeom>
          <a:noFill/>
        </p:spPr>
        <p:txBody>
          <a:bodyPr wrap="none" lIns="91440" tIns="45720" rIns="91440" bIns="45720">
            <a:spAutoFit/>
          </a:bodyPr>
          <a:lstStyle/>
          <a:p>
            <a:pPr algn="ctr"/>
            <a:r>
              <a:rPr lang="en-US"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CHANGING SITUATION</a:t>
            </a:r>
            <a:endParaRPr lang="en-US"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TextBox 5"/>
          <p:cNvSpPr txBox="1"/>
          <p:nvPr/>
        </p:nvSpPr>
        <p:spPr>
          <a:xfrm>
            <a:off x="0" y="2209800"/>
            <a:ext cx="9144000" cy="4231928"/>
          </a:xfrm>
          <a:prstGeom prst="rect">
            <a:avLst/>
          </a:prstGeom>
          <a:noFill/>
        </p:spPr>
        <p:txBody>
          <a:bodyPr wrap="square" rtlCol="0">
            <a:spAutoFit/>
          </a:bodyPr>
          <a:lstStyle/>
          <a:p>
            <a:pPr>
              <a:spcAft>
                <a:spcPts val="1800"/>
              </a:spcAft>
              <a:buClr>
                <a:schemeClr val="tx1">
                  <a:lumMod val="50000"/>
                  <a:lumOff val="50000"/>
                </a:schemeClr>
              </a:buClr>
              <a:buFont typeface="Wingdings" pitchFamily="2" charset="2"/>
              <a:buChar char="q"/>
            </a:pPr>
            <a:r>
              <a:rPr lang="en-US" sz="2800" b="1" dirty="0" smtClean="0"/>
              <a:t> “Fix your hope completely on the grace to be </a:t>
            </a:r>
            <a:br>
              <a:rPr lang="en-US" sz="2800" b="1" dirty="0" smtClean="0"/>
            </a:br>
            <a:r>
              <a:rPr lang="en-US" sz="2800" b="1" dirty="0" smtClean="0"/>
              <a:t>     brought to you at the revelation of Jesus Christ” </a:t>
            </a:r>
            <a:br>
              <a:rPr lang="en-US" sz="2800" b="1" dirty="0" smtClean="0"/>
            </a:br>
            <a:r>
              <a:rPr lang="en-US" sz="2800" b="1" dirty="0" smtClean="0"/>
              <a:t>     (</a:t>
            </a:r>
            <a:r>
              <a:rPr lang="en-US" sz="2800" b="1" i="1" dirty="0" smtClean="0"/>
              <a:t>NAS95</a:t>
            </a:r>
            <a:r>
              <a:rPr lang="en-US" sz="2800" b="1" dirty="0" smtClean="0"/>
              <a:t>) </a:t>
            </a:r>
            <a:r>
              <a:rPr lang="en-US" sz="2800" b="1" i="1" dirty="0" smtClean="0"/>
              <a:t>1:13-16; 18; 2:1 4:3</a:t>
            </a:r>
          </a:p>
          <a:p>
            <a:pPr>
              <a:spcAft>
                <a:spcPts val="1800"/>
              </a:spcAft>
              <a:buClr>
                <a:schemeClr val="tx1">
                  <a:lumMod val="50000"/>
                  <a:lumOff val="50000"/>
                </a:schemeClr>
              </a:buClr>
              <a:buFont typeface="Wingdings" pitchFamily="2" charset="2"/>
              <a:buChar char="q"/>
            </a:pPr>
            <a:r>
              <a:rPr lang="en-US" sz="2800" b="1" dirty="0" smtClean="0"/>
              <a:t> “Love one another,” </a:t>
            </a:r>
            <a:r>
              <a:rPr lang="en-US" sz="2800" b="1" i="1" dirty="0" smtClean="0"/>
              <a:t>1:22,23; </a:t>
            </a:r>
            <a:r>
              <a:rPr lang="en-US" sz="2800" b="1" i="1" dirty="0" err="1" smtClean="0"/>
              <a:t>Jno</a:t>
            </a:r>
            <a:r>
              <a:rPr lang="en-US" sz="2800" b="1" i="1" dirty="0" smtClean="0"/>
              <a:t>. 3:16; 1 P. 4:8-11</a:t>
            </a:r>
          </a:p>
          <a:p>
            <a:pPr>
              <a:spcAft>
                <a:spcPts val="1800"/>
              </a:spcAft>
              <a:buClr>
                <a:schemeClr val="tx1">
                  <a:lumMod val="50000"/>
                  <a:lumOff val="50000"/>
                </a:schemeClr>
              </a:buClr>
              <a:buFont typeface="Wingdings" pitchFamily="2" charset="2"/>
              <a:buChar char="q"/>
            </a:pPr>
            <a:r>
              <a:rPr lang="en-US" sz="2800" b="1" dirty="0" smtClean="0"/>
              <a:t> “Sanctify in your hearts Christ as Lord” (</a:t>
            </a:r>
            <a:r>
              <a:rPr lang="en-US" sz="2800" b="1" i="1" dirty="0" smtClean="0"/>
              <a:t>ASV</a:t>
            </a:r>
            <a:r>
              <a:rPr lang="en-US" sz="2800" b="1" dirty="0" smtClean="0"/>
              <a:t>), </a:t>
            </a:r>
            <a:br>
              <a:rPr lang="en-US" sz="2800" b="1" dirty="0" smtClean="0"/>
            </a:br>
            <a:r>
              <a:rPr lang="en-US" sz="2800" b="1" dirty="0" smtClean="0"/>
              <a:t>     </a:t>
            </a:r>
            <a:r>
              <a:rPr lang="en-US" sz="2800" b="1" i="1" dirty="0" smtClean="0"/>
              <a:t>3:13-17</a:t>
            </a:r>
          </a:p>
          <a:p>
            <a:pPr>
              <a:spcAft>
                <a:spcPts val="1200"/>
              </a:spcAft>
              <a:buClr>
                <a:schemeClr val="tx1">
                  <a:lumMod val="50000"/>
                  <a:lumOff val="50000"/>
                </a:schemeClr>
              </a:buClr>
              <a:buFont typeface="Wingdings" pitchFamily="2" charset="2"/>
              <a:buChar char="q"/>
            </a:pPr>
            <a:r>
              <a:rPr lang="en-US" sz="2800" b="1" i="1" dirty="0" smtClean="0"/>
              <a:t> </a:t>
            </a:r>
            <a:r>
              <a:rPr lang="en-US" sz="2800" b="1" dirty="0" smtClean="0"/>
              <a:t>Arm ourselves with the mind of Christ (1 Pet. </a:t>
            </a:r>
            <a:br>
              <a:rPr lang="en-US" sz="2800" b="1" dirty="0" smtClean="0"/>
            </a:br>
            <a:r>
              <a:rPr lang="en-US" sz="2800" b="1" dirty="0" smtClean="0"/>
              <a:t>    4:1) </a:t>
            </a:r>
            <a:r>
              <a:rPr lang="en-US" sz="2800" b="1" i="1" dirty="0" smtClean="0"/>
              <a:t>3:18-4:4; 2:12; 3:10-13; 4:15,16</a:t>
            </a:r>
            <a:endParaRPr lang="en-US" sz="2800" b="1" i="1" dirty="0"/>
          </a:p>
        </p:txBody>
      </p:sp>
      <p:sp>
        <p:nvSpPr>
          <p:cNvPr id="7" name="TextBox 6"/>
          <p:cNvSpPr txBox="1"/>
          <p:nvPr/>
        </p:nvSpPr>
        <p:spPr>
          <a:xfrm>
            <a:off x="76200" y="152400"/>
            <a:ext cx="3962400" cy="1815882"/>
          </a:xfrm>
          <a:prstGeom prst="rect">
            <a:avLst/>
          </a:prstGeom>
          <a:noFill/>
          <a:ln w="101600" cmpd="thinThick">
            <a:solidFill>
              <a:schemeClr val="tx1">
                <a:lumMod val="50000"/>
                <a:lumOff val="50000"/>
              </a:schemeClr>
            </a:solidFill>
            <a:prstDash val="dashDot"/>
          </a:ln>
        </p:spPr>
        <p:txBody>
          <a:bodyPr wrap="square" rtlCol="0">
            <a:spAutoFit/>
          </a:bodyPr>
          <a:lstStyle/>
          <a:p>
            <a:r>
              <a:rPr lang="en-US" sz="2800" b="1" dirty="0" smtClean="0"/>
              <a:t>IV. HOW ARE WE TO </a:t>
            </a:r>
            <a:br>
              <a:rPr lang="en-US" sz="2800" b="1" dirty="0" smtClean="0"/>
            </a:br>
            <a:r>
              <a:rPr lang="en-US" sz="2800" b="1" dirty="0" smtClean="0"/>
              <a:t>     HANDLE </a:t>
            </a:r>
            <a:br>
              <a:rPr lang="en-US" sz="2800" b="1" dirty="0" smtClean="0"/>
            </a:br>
            <a:r>
              <a:rPr lang="en-US" sz="2800" b="1" dirty="0" smtClean="0"/>
              <a:t>     THREATENING </a:t>
            </a:r>
            <a:br>
              <a:rPr lang="en-US" sz="2800" b="1" dirty="0" smtClean="0"/>
            </a:br>
            <a:r>
              <a:rPr lang="en-US" sz="2800" b="1" dirty="0" smtClean="0"/>
              <a:t>    CIRCUMSTANCES?</a:t>
            </a:r>
            <a:endParaRPr lang="en-US" sz="2800" dirty="0"/>
          </a:p>
        </p:txBody>
      </p:sp>
      <p:sp>
        <p:nvSpPr>
          <p:cNvPr id="10" name="TextBox 9"/>
          <p:cNvSpPr txBox="1"/>
          <p:nvPr/>
        </p:nvSpPr>
        <p:spPr>
          <a:xfrm>
            <a:off x="152400" y="533400"/>
            <a:ext cx="8686800" cy="4893647"/>
          </a:xfrm>
          <a:prstGeom prst="rect">
            <a:avLst/>
          </a:prstGeom>
          <a:solidFill>
            <a:schemeClr val="bg2">
              <a:lumMod val="25000"/>
            </a:schemeClr>
          </a:solidFill>
        </p:spPr>
        <p:txBody>
          <a:bodyPr wrap="square" rtlCol="0">
            <a:spAutoFit/>
          </a:bodyPr>
          <a:lstStyle/>
          <a:p>
            <a:r>
              <a:rPr lang="en-US" sz="2600" b="1" dirty="0" smtClean="0">
                <a:solidFill>
                  <a:schemeClr val="bg1"/>
                </a:solidFill>
              </a:rPr>
              <a:t>1 Pet. 4:1,  Therefore, since Christ suffered for us in the flesh, arm yourselves also with the same mind, for he who has suffered in the flesh has </a:t>
            </a:r>
            <a:r>
              <a:rPr lang="en-US" sz="2600" b="1" u="sng" dirty="0" smtClean="0">
                <a:solidFill>
                  <a:schemeClr val="bg1"/>
                </a:solidFill>
              </a:rPr>
              <a:t>ceased from sin</a:t>
            </a:r>
            <a:r>
              <a:rPr lang="en-US" sz="2600" b="1" dirty="0" smtClean="0">
                <a:solidFill>
                  <a:schemeClr val="bg1"/>
                </a:solidFill>
              </a:rPr>
              <a:t>,  2 that he </a:t>
            </a:r>
            <a:r>
              <a:rPr lang="en-US" sz="2600" b="1" u="sng" dirty="0" smtClean="0">
                <a:solidFill>
                  <a:schemeClr val="bg1"/>
                </a:solidFill>
              </a:rPr>
              <a:t>no longer should live the rest of his time in the flesh for the lusts of men</a:t>
            </a:r>
            <a:r>
              <a:rPr lang="en-US" sz="2600" b="1" dirty="0" smtClean="0">
                <a:solidFill>
                  <a:schemeClr val="bg1"/>
                </a:solidFill>
              </a:rPr>
              <a:t>, but for the will of God. 3 For </a:t>
            </a:r>
            <a:r>
              <a:rPr lang="en-US" sz="2600" b="1" u="sng" dirty="0" smtClean="0">
                <a:solidFill>
                  <a:schemeClr val="bg1"/>
                </a:solidFill>
              </a:rPr>
              <a:t>we have spent enough of our past lifetime in doing the will of the Gentiles</a:t>
            </a:r>
            <a:r>
              <a:rPr lang="en-US" sz="2600" b="1" dirty="0" smtClean="0">
                <a:solidFill>
                  <a:schemeClr val="bg1"/>
                </a:solidFill>
              </a:rPr>
              <a:t>--when we walked in lewdness, lusts, drunkenness, revelries, drinking parties, and abominable idolatries.  4 In regard to these, they think it strange that </a:t>
            </a:r>
            <a:r>
              <a:rPr lang="en-US" sz="2600" b="1" u="sng" dirty="0" smtClean="0">
                <a:solidFill>
                  <a:schemeClr val="bg1"/>
                </a:solidFill>
              </a:rPr>
              <a:t>you do not run with them</a:t>
            </a:r>
            <a:r>
              <a:rPr lang="en-US" sz="2600" b="1" dirty="0" smtClean="0">
                <a:solidFill>
                  <a:schemeClr val="bg1"/>
                </a:solidFill>
              </a:rPr>
              <a:t> in the same flood of dissipation, speaking evil of you.</a:t>
            </a:r>
            <a:endParaRPr lang="en-US" sz="2600" b="1" dirty="0">
              <a:solidFill>
                <a:schemeClr val="bg1"/>
              </a:solidFill>
            </a:endParaRPr>
          </a:p>
        </p:txBody>
      </p:sp>
      <p:sp>
        <p:nvSpPr>
          <p:cNvPr id="9" name="TextBox 8"/>
          <p:cNvSpPr txBox="1"/>
          <p:nvPr/>
        </p:nvSpPr>
        <p:spPr>
          <a:xfrm>
            <a:off x="200526" y="1600200"/>
            <a:ext cx="8686800" cy="3693319"/>
          </a:xfrm>
          <a:prstGeom prst="rect">
            <a:avLst/>
          </a:prstGeom>
          <a:solidFill>
            <a:schemeClr val="accent6">
              <a:lumMod val="50000"/>
            </a:schemeClr>
          </a:solidFill>
        </p:spPr>
        <p:txBody>
          <a:bodyPr wrap="square" rtlCol="0">
            <a:spAutoFit/>
          </a:bodyPr>
          <a:lstStyle/>
          <a:p>
            <a:r>
              <a:rPr lang="en-US" sz="2600" b="1" dirty="0" err="1" smtClean="0">
                <a:solidFill>
                  <a:schemeClr val="bg1"/>
                </a:solidFill>
              </a:rPr>
              <a:t>Php</a:t>
            </a:r>
            <a:r>
              <a:rPr lang="en-US" sz="2600" b="1" dirty="0" smtClean="0">
                <a:solidFill>
                  <a:schemeClr val="bg1"/>
                </a:solidFill>
              </a:rPr>
              <a:t>. 2:8,  And being found in appearance as a man, He humbled Himself and became obedient to the point of death, even the death of the cross.  9 Therefore God also has highly exalted Him and given Him the name which is above every name,  10 that at the name of Jesus every knee should bow, of those in heaven, and of those on earth, and of those under the earth,  11 and that every tongue should confess that Jesus Christ is Lord, to the glory of God the Father.</a:t>
            </a:r>
            <a:endParaRPr lang="en-US" sz="2600" b="1" dirty="0">
              <a:solidFill>
                <a:schemeClr val="bg1"/>
              </a:solidFill>
            </a:endParaRPr>
          </a:p>
        </p:txBody>
      </p:sp>
      <p:sp>
        <p:nvSpPr>
          <p:cNvPr id="11" name="TextBox 10"/>
          <p:cNvSpPr txBox="1"/>
          <p:nvPr/>
        </p:nvSpPr>
        <p:spPr>
          <a:xfrm>
            <a:off x="228600" y="2971800"/>
            <a:ext cx="8686800" cy="2092881"/>
          </a:xfrm>
          <a:prstGeom prst="rect">
            <a:avLst/>
          </a:prstGeom>
          <a:solidFill>
            <a:schemeClr val="accent6">
              <a:lumMod val="50000"/>
            </a:schemeClr>
          </a:solidFill>
        </p:spPr>
        <p:txBody>
          <a:bodyPr wrap="square" rtlCol="0">
            <a:spAutoFit/>
          </a:bodyPr>
          <a:lstStyle/>
          <a:p>
            <a:r>
              <a:rPr lang="en-US" sz="2600" b="1" dirty="0" smtClean="0">
                <a:solidFill>
                  <a:schemeClr val="bg1"/>
                </a:solidFill>
              </a:rPr>
              <a:t>Heb. 12:2,  Looking unto Jesus, the author and finisher of our faith, who for the joy that was set before Him endured the cross, despising the shame, and has sat down at the right hand of the throne of God.</a:t>
            </a:r>
            <a:endParaRPr lang="en-US" sz="26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 calcmode="lin" valueType="num">
                                      <p:cBhvr>
                                        <p:cTn id="7" dur="500" decel="50000" fill="hold">
                                          <p:stCondLst>
                                            <p:cond delay="0"/>
                                          </p:stCondLst>
                                        </p:cTn>
                                        <p:tgtEl>
                                          <p:spTgt spid="6">
                                            <p:txEl>
                                              <p:pRg st="3" end="3"/>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
                                            <p:txEl>
                                              <p:pRg st="3" end="3"/>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
                                            <p:txEl>
                                              <p:pRg st="3" end="3"/>
                                            </p:txEl>
                                          </p:spTgt>
                                        </p:tgtEl>
                                        <p:attrNameLst>
                                          <p:attrName>ppt_w</p:attrName>
                                        </p:attrNameLst>
                                      </p:cBhvr>
                                      <p:tavLst>
                                        <p:tav tm="0">
                                          <p:val>
                                            <p:strVal val="#ppt_w*.05"/>
                                          </p:val>
                                        </p:tav>
                                        <p:tav tm="100000">
                                          <p:val>
                                            <p:strVal val="#ppt_w"/>
                                          </p:val>
                                        </p:tav>
                                      </p:tavLst>
                                    </p:anim>
                                    <p:anim calcmode="lin" valueType="num">
                                      <p:cBhvr>
                                        <p:cTn id="10" dur="1000" fill="hold"/>
                                        <p:tgtEl>
                                          <p:spTgt spid="6">
                                            <p:txEl>
                                              <p:pRg st="3" end="3"/>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
                                            <p:txEl>
                                              <p:pRg st="3" end="3"/>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
                                            <p:txEl>
                                              <p:pRg st="3" end="3"/>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
                                            <p:txEl>
                                              <p:pRg st="3" end="3"/>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xit" presetSubtype="4" fill="hold" grpId="1" nodeType="clickEffect">
                                  <p:stCondLst>
                                    <p:cond delay="0"/>
                                  </p:stCondLst>
                                  <p:childTnLst>
                                    <p:anim calcmode="lin" valueType="num">
                                      <p:cBhvr additive="base">
                                        <p:cTn id="25" dur="500"/>
                                        <p:tgtEl>
                                          <p:spTgt spid="9"/>
                                        </p:tgtEl>
                                        <p:attrNameLst>
                                          <p:attrName>ppt_x</p:attrName>
                                        </p:attrNameLst>
                                      </p:cBhvr>
                                      <p:tavLst>
                                        <p:tav tm="0">
                                          <p:val>
                                            <p:strVal val="ppt_x"/>
                                          </p:val>
                                        </p:tav>
                                        <p:tav tm="100000">
                                          <p:val>
                                            <p:strVal val="ppt_x"/>
                                          </p:val>
                                        </p:tav>
                                      </p:tavLst>
                                    </p:anim>
                                    <p:anim calcmode="lin" valueType="num">
                                      <p:cBhvr additive="base">
                                        <p:cTn id="26" dur="500"/>
                                        <p:tgtEl>
                                          <p:spTgt spid="9"/>
                                        </p:tgtEl>
                                        <p:attrNameLst>
                                          <p:attrName>ppt_y</p:attrName>
                                        </p:attrNameLst>
                                      </p:cBhvr>
                                      <p:tavLst>
                                        <p:tav tm="0">
                                          <p:val>
                                            <p:strVal val="ppt_y"/>
                                          </p:val>
                                        </p:tav>
                                        <p:tav tm="100000">
                                          <p:val>
                                            <p:strVal val="1+ppt_h/2"/>
                                          </p:val>
                                        </p:tav>
                                      </p:tavLst>
                                    </p:anim>
                                    <p:set>
                                      <p:cBhvr>
                                        <p:cTn id="27" dur="1" fill="hold">
                                          <p:stCondLst>
                                            <p:cond delay="499"/>
                                          </p:stCondLst>
                                        </p:cTn>
                                        <p:tgtEl>
                                          <p:spTgt spid="9"/>
                                        </p:tgtEl>
                                        <p:attrNameLst>
                                          <p:attrName>style.visibility</p:attrName>
                                        </p:attrNameLst>
                                      </p:cBhvr>
                                      <p:to>
                                        <p:strVal val="hidden"/>
                                      </p:to>
                                    </p:set>
                                  </p:childTnLst>
                                </p:cTn>
                              </p:par>
                              <p:par>
                                <p:cTn id="28" presetID="53"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fltVal val="0"/>
                                          </p:val>
                                        </p:tav>
                                        <p:tav tm="100000">
                                          <p:val>
                                            <p:strVal val="#ppt_w"/>
                                          </p:val>
                                        </p:tav>
                                      </p:tavLst>
                                    </p:anim>
                                    <p:anim calcmode="lin" valueType="num">
                                      <p:cBhvr>
                                        <p:cTn id="31" dur="500" fill="hold"/>
                                        <p:tgtEl>
                                          <p:spTgt spid="11"/>
                                        </p:tgtEl>
                                        <p:attrNameLst>
                                          <p:attrName>ppt_h</p:attrName>
                                        </p:attrNameLst>
                                      </p:cBhvr>
                                      <p:tavLst>
                                        <p:tav tm="0">
                                          <p:val>
                                            <p:fltVal val="0"/>
                                          </p:val>
                                        </p:tav>
                                        <p:tav tm="100000">
                                          <p:val>
                                            <p:strVal val="#ppt_h"/>
                                          </p:val>
                                        </p:tav>
                                      </p:tavLst>
                                    </p:anim>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1" nodeType="clickEffect">
                                  <p:stCondLst>
                                    <p:cond delay="0"/>
                                  </p:stCondLst>
                                  <p:childTnLst>
                                    <p:anim calcmode="lin" valueType="num">
                                      <p:cBhvr additive="base">
                                        <p:cTn id="36" dur="500"/>
                                        <p:tgtEl>
                                          <p:spTgt spid="11"/>
                                        </p:tgtEl>
                                        <p:attrNameLst>
                                          <p:attrName>ppt_x</p:attrName>
                                        </p:attrNameLst>
                                      </p:cBhvr>
                                      <p:tavLst>
                                        <p:tav tm="0">
                                          <p:val>
                                            <p:strVal val="ppt_x"/>
                                          </p:val>
                                        </p:tav>
                                        <p:tav tm="100000">
                                          <p:val>
                                            <p:strVal val="ppt_x"/>
                                          </p:val>
                                        </p:tav>
                                      </p:tavLst>
                                    </p:anim>
                                    <p:anim calcmode="lin" valueType="num">
                                      <p:cBhvr additive="base">
                                        <p:cTn id="37" dur="500"/>
                                        <p:tgtEl>
                                          <p:spTgt spid="11"/>
                                        </p:tgtEl>
                                        <p:attrNameLst>
                                          <p:attrName>ppt_y</p:attrName>
                                        </p:attrNameLst>
                                      </p:cBhvr>
                                      <p:tavLst>
                                        <p:tav tm="0">
                                          <p:val>
                                            <p:strVal val="ppt_y"/>
                                          </p:val>
                                        </p:tav>
                                        <p:tav tm="100000">
                                          <p:val>
                                            <p:strVal val="1+ppt_h/2"/>
                                          </p:val>
                                        </p:tav>
                                      </p:tavLst>
                                    </p:anim>
                                    <p:set>
                                      <p:cBhvr>
                                        <p:cTn id="38" dur="1" fill="hold">
                                          <p:stCondLst>
                                            <p:cond delay="499"/>
                                          </p:stCondLst>
                                        </p:cTn>
                                        <p:tgtEl>
                                          <p:spTgt spid="11"/>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7"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ppt_h/2"/>
                                          </p:val>
                                        </p:tav>
                                        <p:tav tm="100000">
                                          <p:val>
                                            <p:strVal val="#ppt_y"/>
                                          </p:val>
                                        </p:tav>
                                      </p:tavLst>
                                    </p:anim>
                                    <p:anim calcmode="lin" valueType="num">
                                      <p:cBhvr>
                                        <p:cTn id="45" dur="1000" fill="hold"/>
                                        <p:tgtEl>
                                          <p:spTgt spid="10"/>
                                        </p:tgtEl>
                                        <p:attrNameLst>
                                          <p:attrName>ppt_w</p:attrName>
                                        </p:attrNameLst>
                                      </p:cBhvr>
                                      <p:tavLst>
                                        <p:tav tm="0">
                                          <p:val>
                                            <p:strVal val="#ppt_w"/>
                                          </p:val>
                                        </p:tav>
                                        <p:tav tm="100000">
                                          <p:val>
                                            <p:strVal val="#ppt_w"/>
                                          </p:val>
                                        </p:tav>
                                      </p:tavLst>
                                    </p:anim>
                                    <p:anim calcmode="lin" valueType="num">
                                      <p:cBhvr>
                                        <p:cTn id="46" dur="10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9" grpId="1" animBg="1"/>
      <p:bldP spid="11" grpId="0" animBg="1"/>
      <p:bldP spid="11"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44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4262705"/>
          </a:xfrm>
          <a:prstGeom prst="rect">
            <a:avLst/>
          </a:prstGeom>
          <a:noFill/>
        </p:spPr>
        <p:txBody>
          <a:bodyPr wrap="square" rtlCol="0">
            <a:spAutoFit/>
          </a:bodyPr>
          <a:lstStyle/>
          <a:p>
            <a:pPr algn="ctr">
              <a:spcAft>
                <a:spcPts val="1800"/>
              </a:spcAft>
            </a:pPr>
            <a:r>
              <a:rPr lang="en-US" sz="2800" b="1" dirty="0" smtClean="0">
                <a:solidFill>
                  <a:schemeClr val="accent2">
                    <a:lumMod val="50000"/>
                  </a:schemeClr>
                </a:solidFill>
              </a:rPr>
              <a:t>Our Good Works Must Be </a:t>
            </a:r>
            <a:r>
              <a:rPr lang="en-US" sz="2800" b="1" u="sng" dirty="0" smtClean="0">
                <a:solidFill>
                  <a:schemeClr val="accent2">
                    <a:lumMod val="50000"/>
                  </a:schemeClr>
                </a:solidFill>
              </a:rPr>
              <a:t>Observed</a:t>
            </a:r>
            <a:r>
              <a:rPr lang="en-US" sz="2800" b="1" dirty="0" smtClean="0">
                <a:solidFill>
                  <a:schemeClr val="accent2">
                    <a:lumMod val="50000"/>
                  </a:schemeClr>
                </a:solidFill>
              </a:rPr>
              <a:t>, </a:t>
            </a:r>
            <a:br>
              <a:rPr lang="en-US" sz="2800" b="1" dirty="0" smtClean="0">
                <a:solidFill>
                  <a:schemeClr val="accent2">
                    <a:lumMod val="50000"/>
                  </a:schemeClr>
                </a:solidFill>
              </a:rPr>
            </a:br>
            <a:r>
              <a:rPr lang="en-US" sz="2800" b="1" i="1" dirty="0" smtClean="0">
                <a:solidFill>
                  <a:schemeClr val="accent2">
                    <a:lumMod val="50000"/>
                  </a:schemeClr>
                </a:solidFill>
              </a:rPr>
              <a:t>2:11,12; Matt. 5:14-16, 10-12</a:t>
            </a:r>
          </a:p>
          <a:p>
            <a:pPr>
              <a:spcAft>
                <a:spcPts val="1800"/>
              </a:spcAft>
            </a:pPr>
            <a:r>
              <a:rPr lang="en-US" sz="2800" b="1" u="sng" dirty="0" smtClean="0">
                <a:solidFill>
                  <a:schemeClr val="accent1">
                    <a:lumMod val="75000"/>
                  </a:schemeClr>
                </a:solidFill>
              </a:rPr>
              <a:t>Good works are to be done by Christian:</a:t>
            </a:r>
          </a:p>
          <a:p>
            <a:pPr>
              <a:spcAft>
                <a:spcPts val="1800"/>
              </a:spcAft>
              <a:buClr>
                <a:schemeClr val="accent2">
                  <a:lumMod val="75000"/>
                </a:schemeClr>
              </a:buClr>
              <a:buFont typeface="Wingdings" pitchFamily="2" charset="2"/>
              <a:buChar char="q"/>
            </a:pPr>
            <a:r>
              <a:rPr lang="en-US" sz="2800" b="1" dirty="0" smtClean="0"/>
              <a:t> Citizens, </a:t>
            </a:r>
            <a:r>
              <a:rPr lang="en-US" sz="2800" b="1" i="1" dirty="0" smtClean="0"/>
              <a:t>2:13,14</a:t>
            </a:r>
          </a:p>
          <a:p>
            <a:pPr>
              <a:spcAft>
                <a:spcPts val="1800"/>
              </a:spcAft>
              <a:buClr>
                <a:schemeClr val="accent2">
                  <a:lumMod val="75000"/>
                </a:schemeClr>
              </a:buClr>
              <a:buFont typeface="Wingdings" pitchFamily="2" charset="2"/>
              <a:buChar char="q"/>
            </a:pPr>
            <a:r>
              <a:rPr lang="en-US" sz="2800" b="1" dirty="0" smtClean="0"/>
              <a:t> Servants, </a:t>
            </a:r>
            <a:r>
              <a:rPr lang="en-US" sz="2800" b="1" i="1" dirty="0" smtClean="0"/>
              <a:t>2:18-20</a:t>
            </a:r>
          </a:p>
          <a:p>
            <a:pPr>
              <a:spcAft>
                <a:spcPts val="1800"/>
              </a:spcAft>
              <a:buClr>
                <a:schemeClr val="accent2">
                  <a:lumMod val="75000"/>
                </a:schemeClr>
              </a:buClr>
              <a:buFont typeface="Wingdings" pitchFamily="2" charset="2"/>
              <a:buChar char="q"/>
            </a:pPr>
            <a:r>
              <a:rPr lang="en-US" sz="2800" b="1" dirty="0" smtClean="0"/>
              <a:t> Wives, </a:t>
            </a:r>
            <a:r>
              <a:rPr lang="en-US" sz="2800" b="1" i="1" dirty="0" smtClean="0"/>
              <a:t>3:6</a:t>
            </a:r>
          </a:p>
          <a:p>
            <a:pPr>
              <a:spcAft>
                <a:spcPts val="1800"/>
              </a:spcAft>
              <a:buClr>
                <a:schemeClr val="accent2">
                  <a:lumMod val="75000"/>
                </a:schemeClr>
              </a:buClr>
              <a:buFont typeface="Wingdings" pitchFamily="2" charset="2"/>
              <a:buChar char="q"/>
            </a:pPr>
            <a:r>
              <a:rPr lang="en-US" sz="2800" b="1" dirty="0" smtClean="0"/>
              <a:t> All, </a:t>
            </a:r>
            <a:r>
              <a:rPr lang="en-US" sz="2800" b="1" i="1" dirty="0" smtClean="0"/>
              <a:t>3:8,11</a:t>
            </a:r>
            <a:endParaRPr lang="en-US" sz="2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10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10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10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10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10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44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5986254"/>
          </a:xfrm>
          <a:prstGeom prst="rect">
            <a:avLst/>
          </a:prstGeom>
          <a:noFill/>
        </p:spPr>
        <p:txBody>
          <a:bodyPr wrap="square" rtlCol="0">
            <a:spAutoFit/>
          </a:bodyPr>
          <a:lstStyle/>
          <a:p>
            <a:pPr>
              <a:spcAft>
                <a:spcPts val="1800"/>
              </a:spcAft>
            </a:pPr>
            <a:r>
              <a:rPr lang="en-US" sz="2800" b="1" u="sng" dirty="0" smtClean="0">
                <a:solidFill>
                  <a:schemeClr val="accent1">
                    <a:lumMod val="75000"/>
                  </a:schemeClr>
                </a:solidFill>
              </a:rPr>
              <a:t>Effects of good works:</a:t>
            </a:r>
          </a:p>
          <a:p>
            <a:pPr>
              <a:spcAft>
                <a:spcPts val="1800"/>
              </a:spcAft>
              <a:buClr>
                <a:schemeClr val="accent2">
                  <a:lumMod val="75000"/>
                </a:schemeClr>
              </a:buClr>
              <a:buFont typeface="Wingdings" pitchFamily="2" charset="2"/>
              <a:buChar char="q"/>
            </a:pPr>
            <a:r>
              <a:rPr lang="en-US" sz="2800" b="1" dirty="0" smtClean="0"/>
              <a:t> Assist in saving others, </a:t>
            </a:r>
            <a:r>
              <a:rPr lang="en-US" sz="2800" b="1" i="1" dirty="0" smtClean="0"/>
              <a:t>2:12; 3:1,6	</a:t>
            </a:r>
          </a:p>
          <a:p>
            <a:pPr>
              <a:spcAft>
                <a:spcPts val="1800"/>
              </a:spcAft>
              <a:buClr>
                <a:schemeClr val="accent2">
                  <a:lumMod val="75000"/>
                </a:schemeClr>
              </a:buClr>
              <a:buFont typeface="Wingdings" pitchFamily="2" charset="2"/>
              <a:buChar char="q"/>
            </a:pPr>
            <a:r>
              <a:rPr lang="en-US" sz="2800" b="1" i="1" dirty="0" smtClean="0"/>
              <a:t> </a:t>
            </a:r>
            <a:r>
              <a:rPr lang="en-US" sz="2800" b="1" dirty="0" smtClean="0"/>
              <a:t>“For this is the will of God, that by doing good </a:t>
            </a:r>
            <a:br>
              <a:rPr lang="en-US" sz="2800" b="1" dirty="0" smtClean="0"/>
            </a:br>
            <a:r>
              <a:rPr lang="en-US" sz="2800" b="1" dirty="0" smtClean="0"/>
              <a:t>    you may put to silence the ignorance of foolish </a:t>
            </a:r>
            <a:br>
              <a:rPr lang="en-US" sz="2800" b="1" dirty="0" smtClean="0"/>
            </a:br>
            <a:r>
              <a:rPr lang="en-US" sz="2800" b="1" dirty="0" smtClean="0"/>
              <a:t>    men—” (2:15)</a:t>
            </a:r>
          </a:p>
          <a:p>
            <a:pPr>
              <a:spcAft>
                <a:spcPts val="1800"/>
              </a:spcAft>
              <a:buClr>
                <a:schemeClr val="accent2">
                  <a:lumMod val="75000"/>
                </a:schemeClr>
              </a:buClr>
              <a:buFont typeface="Wingdings" pitchFamily="2" charset="2"/>
              <a:buChar char="q"/>
            </a:pPr>
            <a:r>
              <a:rPr lang="en-US" sz="2800" b="1" i="1" dirty="0" smtClean="0"/>
              <a:t> </a:t>
            </a:r>
            <a:r>
              <a:rPr lang="en-US" sz="2800" b="1" dirty="0" smtClean="0"/>
              <a:t>Suffering patiently is </a:t>
            </a:r>
            <a:r>
              <a:rPr lang="en-US" sz="2800" b="1" dirty="0" smtClean="0">
                <a:solidFill>
                  <a:schemeClr val="accent2">
                    <a:lumMod val="75000"/>
                  </a:schemeClr>
                </a:solidFill>
              </a:rPr>
              <a:t>acceptable, commendable, </a:t>
            </a:r>
            <a:br>
              <a:rPr lang="en-US" sz="2800" b="1" dirty="0" smtClean="0">
                <a:solidFill>
                  <a:schemeClr val="accent2">
                    <a:lumMod val="75000"/>
                  </a:schemeClr>
                </a:solidFill>
              </a:rPr>
            </a:br>
            <a:r>
              <a:rPr lang="en-US" sz="2800" b="1" dirty="0" smtClean="0">
                <a:solidFill>
                  <a:schemeClr val="accent2">
                    <a:lumMod val="75000"/>
                  </a:schemeClr>
                </a:solidFill>
              </a:rPr>
              <a:t>    finds favor</a:t>
            </a:r>
            <a:r>
              <a:rPr lang="en-US" sz="2800" b="1" dirty="0" smtClean="0"/>
              <a:t> with God (</a:t>
            </a:r>
            <a:r>
              <a:rPr lang="en-US" sz="2800" b="1" i="1" dirty="0" smtClean="0"/>
              <a:t>ASV,NKJV,NAS95</a:t>
            </a:r>
            <a:r>
              <a:rPr lang="en-US" sz="2800" b="1" dirty="0" smtClean="0"/>
              <a:t>) </a:t>
            </a:r>
            <a:r>
              <a:rPr lang="en-US" sz="2800" b="1" i="1" dirty="0" smtClean="0"/>
              <a:t>2:20</a:t>
            </a:r>
          </a:p>
          <a:p>
            <a:pPr>
              <a:spcAft>
                <a:spcPts val="1800"/>
              </a:spcAft>
              <a:buClr>
                <a:schemeClr val="accent2">
                  <a:lumMod val="75000"/>
                </a:schemeClr>
              </a:buClr>
              <a:buFont typeface="Wingdings" pitchFamily="2" charset="2"/>
              <a:buChar char="q"/>
            </a:pPr>
            <a:r>
              <a:rPr lang="en-US" sz="2800" b="1" i="1" dirty="0" smtClean="0"/>
              <a:t> </a:t>
            </a:r>
            <a:r>
              <a:rPr lang="en-US" sz="2800" b="1" dirty="0" smtClean="0"/>
              <a:t>Provoke evil people, </a:t>
            </a:r>
            <a:r>
              <a:rPr lang="en-US" sz="2800" b="1" i="1" dirty="0" smtClean="0"/>
              <a:t>3:13</a:t>
            </a:r>
          </a:p>
          <a:p>
            <a:pPr>
              <a:spcAft>
                <a:spcPts val="1800"/>
              </a:spcAft>
              <a:buClr>
                <a:schemeClr val="accent2">
                  <a:lumMod val="75000"/>
                </a:schemeClr>
              </a:buClr>
              <a:buFont typeface="Wingdings" pitchFamily="2" charset="2"/>
              <a:buChar char="q"/>
            </a:pPr>
            <a:r>
              <a:rPr lang="en-US" sz="2800" b="1" i="1" dirty="0" smtClean="0"/>
              <a:t> “</a:t>
            </a:r>
            <a:r>
              <a:rPr lang="en-US" sz="2800" b="1" dirty="0" smtClean="0"/>
              <a:t>Therefore let those who suffer according to the </a:t>
            </a:r>
            <a:br>
              <a:rPr lang="en-US" sz="2800" b="1" dirty="0" smtClean="0"/>
            </a:br>
            <a:r>
              <a:rPr lang="en-US" sz="2800" b="1" dirty="0" smtClean="0"/>
              <a:t>     will of God </a:t>
            </a:r>
            <a:r>
              <a:rPr lang="en-US" sz="2800" b="1" dirty="0" smtClean="0">
                <a:solidFill>
                  <a:schemeClr val="accent2">
                    <a:lumMod val="75000"/>
                  </a:schemeClr>
                </a:solidFill>
              </a:rPr>
              <a:t>commit their souls to Him in doing </a:t>
            </a:r>
            <a:br>
              <a:rPr lang="en-US" sz="2800" b="1" dirty="0" smtClean="0">
                <a:solidFill>
                  <a:schemeClr val="accent2">
                    <a:lumMod val="75000"/>
                  </a:schemeClr>
                </a:solidFill>
              </a:rPr>
            </a:br>
            <a:r>
              <a:rPr lang="en-US" sz="2800" b="1" dirty="0" smtClean="0">
                <a:solidFill>
                  <a:schemeClr val="accent2">
                    <a:lumMod val="75000"/>
                  </a:schemeClr>
                </a:solidFill>
              </a:rPr>
              <a:t>     good</a:t>
            </a:r>
            <a:r>
              <a:rPr lang="en-US" sz="2800" b="1" dirty="0" smtClean="0"/>
              <a:t>, as to a faithful Creator” (4:19) </a:t>
            </a:r>
            <a:r>
              <a:rPr lang="en-US" sz="2800" b="1" i="1" dirty="0" smtClean="0"/>
              <a:t>2:21-23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1" end="1"/>
                                            </p:txEl>
                                          </p:spTgt>
                                        </p:tgtEl>
                                        <p:attrNameLst>
                                          <p:attrName>style.rotation</p:attrName>
                                        </p:attrNameLst>
                                      </p:cBhvr>
                                      <p:tavLst>
                                        <p:tav tm="0">
                                          <p:val>
                                            <p:fltVal val="360"/>
                                          </p:val>
                                        </p:tav>
                                        <p:tav tm="100000">
                                          <p:val>
                                            <p:fltVal val="0"/>
                                          </p:val>
                                        </p:tav>
                                      </p:tavLst>
                                    </p:anim>
                                    <p:animEffect transition="in" filter="fade">
                                      <p:cBhvr>
                                        <p:cTn id="10" dur="1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2" end="2"/>
                                            </p:txEl>
                                          </p:spTgt>
                                        </p:tgtEl>
                                        <p:attrNameLst>
                                          <p:attrName>style.rotation</p:attrName>
                                        </p:attrNameLst>
                                      </p:cBhvr>
                                      <p:tavLst>
                                        <p:tav tm="0">
                                          <p:val>
                                            <p:fltVal val="360"/>
                                          </p:val>
                                        </p:tav>
                                        <p:tav tm="100000">
                                          <p:val>
                                            <p:fltVal val="0"/>
                                          </p:val>
                                        </p:tav>
                                      </p:tavLst>
                                    </p:anim>
                                    <p:animEffect transition="in" filter="fade">
                                      <p:cBhvr>
                                        <p:cTn id="18" dur="1000"/>
                                        <p:tgtEl>
                                          <p:spTgt spid="2">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p:cTn id="23"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3" end="3"/>
                                            </p:txEl>
                                          </p:spTgt>
                                        </p:tgtEl>
                                        <p:attrNameLst>
                                          <p:attrName>style.rotation</p:attrName>
                                        </p:attrNameLst>
                                      </p:cBhvr>
                                      <p:tavLst>
                                        <p:tav tm="0">
                                          <p:val>
                                            <p:fltVal val="360"/>
                                          </p:val>
                                        </p:tav>
                                        <p:tav tm="100000">
                                          <p:val>
                                            <p:fltVal val="0"/>
                                          </p:val>
                                        </p:tav>
                                      </p:tavLst>
                                    </p:anim>
                                    <p:animEffect transition="in" filter="fade">
                                      <p:cBhvr>
                                        <p:cTn id="26" dur="10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4" end="4"/>
                                            </p:txEl>
                                          </p:spTgt>
                                        </p:tgtEl>
                                        <p:attrNameLst>
                                          <p:attrName>style.rotation</p:attrName>
                                        </p:attrNameLst>
                                      </p:cBhvr>
                                      <p:tavLst>
                                        <p:tav tm="0">
                                          <p:val>
                                            <p:fltVal val="360"/>
                                          </p:val>
                                        </p:tav>
                                        <p:tav tm="100000">
                                          <p:val>
                                            <p:fltVal val="0"/>
                                          </p:val>
                                        </p:tav>
                                      </p:tavLst>
                                    </p:anim>
                                    <p:animEffect transition="in" filter="fade">
                                      <p:cBhvr>
                                        <p:cTn id="34" dur="1000"/>
                                        <p:tgtEl>
                                          <p:spTgt spid="2">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nodeType="click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 calcmode="lin" valueType="num">
                                      <p:cBhvr>
                                        <p:cTn id="39"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2">
                                            <p:txEl>
                                              <p:pRg st="5" end="5"/>
                                            </p:txEl>
                                          </p:spTgt>
                                        </p:tgtEl>
                                        <p:attrNameLst>
                                          <p:attrName>style.rotation</p:attrName>
                                        </p:attrNameLst>
                                      </p:cBhvr>
                                      <p:tavLst>
                                        <p:tav tm="0">
                                          <p:val>
                                            <p:fltVal val="360"/>
                                          </p:val>
                                        </p:tav>
                                        <p:tav tm="100000">
                                          <p:val>
                                            <p:fltVal val="0"/>
                                          </p:val>
                                        </p:tav>
                                      </p:tavLst>
                                    </p:anim>
                                    <p:animEffect transition="in" filter="fade">
                                      <p:cBhvr>
                                        <p:cTn id="42"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 torn paper.jpg"/>
          <p:cNvPicPr>
            <a:picLocks noChangeAspect="1"/>
          </p:cNvPicPr>
          <p:nvPr/>
        </p:nvPicPr>
        <p:blipFill>
          <a:blip r:embed="rId2" cstate="print"/>
          <a:stretch>
            <a:fillRect/>
          </a:stretch>
        </p:blipFill>
        <p:spPr>
          <a:xfrm>
            <a:off x="4039340" y="-685800"/>
            <a:ext cx="5104660" cy="3048000"/>
          </a:xfrm>
          <a:prstGeom prst="rect">
            <a:avLst/>
          </a:prstGeom>
        </p:spPr>
      </p:pic>
      <p:sp>
        <p:nvSpPr>
          <p:cNvPr id="3" name="TextBox 2"/>
          <p:cNvSpPr txBox="1"/>
          <p:nvPr/>
        </p:nvSpPr>
        <p:spPr>
          <a:xfrm>
            <a:off x="4495800" y="86380"/>
            <a:ext cx="4267200" cy="523220"/>
          </a:xfrm>
          <a:prstGeom prst="rect">
            <a:avLst/>
          </a:prstGeom>
          <a:noFill/>
        </p:spPr>
        <p:txBody>
          <a:bodyPr wrap="square" rtlCol="0">
            <a:spAutoFit/>
          </a:bodyPr>
          <a:lstStyle/>
          <a:p>
            <a:r>
              <a:rPr lang="en-US" sz="2800" b="1" dirty="0">
                <a:latin typeface="Arial Black" pitchFamily="34" charset="0"/>
              </a:rPr>
              <a:t>ADJUSTING TO </a:t>
            </a:r>
            <a:r>
              <a:rPr lang="en-US" sz="2800" b="1" dirty="0" smtClean="0">
                <a:latin typeface="Arial Black" pitchFamily="34" charset="0"/>
              </a:rPr>
              <a:t>OUR</a:t>
            </a:r>
            <a:endParaRPr lang="en-US" sz="2800" dirty="0">
              <a:latin typeface="Arial Black" pitchFamily="34" charset="0"/>
            </a:endParaRPr>
          </a:p>
        </p:txBody>
      </p:sp>
      <p:sp>
        <p:nvSpPr>
          <p:cNvPr id="5" name="Rectangle 4"/>
          <p:cNvSpPr/>
          <p:nvPr/>
        </p:nvSpPr>
        <p:spPr>
          <a:xfrm rot="241698">
            <a:off x="3923985" y="1022861"/>
            <a:ext cx="5280035" cy="646331"/>
          </a:xfrm>
          <a:prstGeom prst="rect">
            <a:avLst/>
          </a:prstGeom>
          <a:noFill/>
        </p:spPr>
        <p:txBody>
          <a:bodyPr wrap="none" lIns="91440" tIns="45720" rIns="91440" bIns="45720">
            <a:spAutoFit/>
          </a:bodyPr>
          <a:lstStyle/>
          <a:p>
            <a:pPr algn="ctr"/>
            <a:r>
              <a:rPr lang="en-US"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CHANGING SITUATION</a:t>
            </a:r>
            <a:endParaRPr lang="en-US"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TextBox 5"/>
          <p:cNvSpPr txBox="1"/>
          <p:nvPr/>
        </p:nvSpPr>
        <p:spPr>
          <a:xfrm>
            <a:off x="0" y="1828800"/>
            <a:ext cx="9144000" cy="4862870"/>
          </a:xfrm>
          <a:prstGeom prst="rect">
            <a:avLst/>
          </a:prstGeom>
          <a:noFill/>
        </p:spPr>
        <p:txBody>
          <a:bodyPr wrap="square" rtlCol="0">
            <a:spAutoFit/>
          </a:bodyPr>
          <a:lstStyle/>
          <a:p>
            <a:pPr>
              <a:spcAft>
                <a:spcPts val="1200"/>
              </a:spcAft>
              <a:buClr>
                <a:schemeClr val="tx1">
                  <a:lumMod val="50000"/>
                  <a:lumOff val="50000"/>
                </a:schemeClr>
              </a:buClr>
              <a:buFont typeface="Wingdings" pitchFamily="2" charset="2"/>
              <a:buChar char="q"/>
            </a:pPr>
            <a:r>
              <a:rPr lang="en-US" sz="2800" b="1" dirty="0" smtClean="0"/>
              <a:t> </a:t>
            </a:r>
            <a:r>
              <a:rPr lang="en-US" sz="2800" b="1" dirty="0" smtClean="0">
                <a:solidFill>
                  <a:schemeClr val="tx2">
                    <a:lumMod val="60000"/>
                    <a:lumOff val="40000"/>
                  </a:schemeClr>
                </a:solidFill>
              </a:rPr>
              <a:t>Speaking evil of you</a:t>
            </a:r>
            <a:endParaRPr lang="en-US" sz="2800" b="1" dirty="0">
              <a:solidFill>
                <a:schemeClr val="tx2">
                  <a:lumMod val="60000"/>
                  <a:lumOff val="40000"/>
                </a:schemeClr>
              </a:solidFill>
            </a:endParaRPr>
          </a:p>
          <a:p>
            <a:pPr>
              <a:spcAft>
                <a:spcPts val="1200"/>
              </a:spcAft>
              <a:buClr>
                <a:schemeClr val="tx1">
                  <a:lumMod val="50000"/>
                  <a:lumOff val="50000"/>
                </a:schemeClr>
              </a:buClr>
              <a:buFont typeface="Wingdings" pitchFamily="2" charset="2"/>
              <a:buChar char="q"/>
            </a:pPr>
            <a:r>
              <a:rPr lang="en-US" sz="2800" b="1" dirty="0" smtClean="0"/>
              <a:t> </a:t>
            </a:r>
            <a:r>
              <a:rPr lang="en-US" sz="2800" b="1" dirty="0">
                <a:solidFill>
                  <a:schemeClr val="tx2">
                    <a:lumMod val="60000"/>
                    <a:lumOff val="40000"/>
                  </a:schemeClr>
                </a:solidFill>
              </a:rPr>
              <a:t>Threaten you. </a:t>
            </a:r>
            <a:r>
              <a:rPr lang="en-US" sz="2800" b="1" dirty="0" smtClean="0"/>
              <a:t>“…And </a:t>
            </a:r>
            <a:r>
              <a:rPr lang="en-US" sz="2800" b="1" dirty="0"/>
              <a:t>do not </a:t>
            </a:r>
            <a:r>
              <a:rPr lang="en-US" sz="2800" b="1" dirty="0" smtClean="0"/>
              <a:t>be afraid </a:t>
            </a:r>
            <a:r>
              <a:rPr lang="en-US" sz="2800" b="1" dirty="0"/>
              <a:t>of their threats</a:t>
            </a:r>
            <a:r>
              <a:rPr lang="en-US" sz="2800" b="1" dirty="0" smtClean="0"/>
              <a:t>,  </a:t>
            </a:r>
            <a:r>
              <a:rPr lang="en-US" sz="2800" b="1" dirty="0"/>
              <a:t>nor </a:t>
            </a:r>
            <a:r>
              <a:rPr lang="en-US" sz="2800" b="1" dirty="0" smtClean="0"/>
              <a:t>be troubled</a:t>
            </a:r>
            <a:r>
              <a:rPr lang="en-US" sz="2800" b="1" dirty="0"/>
              <a:t>” (1 Pet. </a:t>
            </a:r>
            <a:r>
              <a:rPr lang="en-US" sz="2800" b="1" dirty="0" smtClean="0"/>
              <a:t>3:14</a:t>
            </a:r>
            <a:r>
              <a:rPr lang="en-US" sz="2800" b="1" dirty="0"/>
              <a:t>).</a:t>
            </a:r>
          </a:p>
          <a:p>
            <a:pPr>
              <a:spcAft>
                <a:spcPts val="1200"/>
              </a:spcAft>
              <a:buClr>
                <a:schemeClr val="tx1">
                  <a:lumMod val="50000"/>
                  <a:lumOff val="50000"/>
                </a:schemeClr>
              </a:buClr>
              <a:buFont typeface="Wingdings" pitchFamily="2" charset="2"/>
              <a:buChar char="q"/>
            </a:pPr>
            <a:r>
              <a:rPr lang="en-US" sz="2800" b="1" dirty="0" smtClean="0"/>
              <a:t> </a:t>
            </a:r>
            <a:r>
              <a:rPr lang="en-US" sz="2800" b="1" dirty="0">
                <a:solidFill>
                  <a:schemeClr val="tx2">
                    <a:lumMod val="60000"/>
                    <a:lumOff val="40000"/>
                  </a:schemeClr>
                </a:solidFill>
              </a:rPr>
              <a:t>Reproach you. </a:t>
            </a:r>
            <a:r>
              <a:rPr lang="en-US" sz="2800" b="1" dirty="0"/>
              <a:t>“If you </a:t>
            </a:r>
            <a:r>
              <a:rPr lang="en-US" sz="2800" b="1" dirty="0" smtClean="0"/>
              <a:t>are reproached </a:t>
            </a:r>
            <a:r>
              <a:rPr lang="en-US" sz="2800" b="1" dirty="0"/>
              <a:t>for the name of </a:t>
            </a:r>
            <a:r>
              <a:rPr lang="en-US" sz="2800" b="1" dirty="0" smtClean="0"/>
              <a:t>Christ,  blessed </a:t>
            </a:r>
            <a:r>
              <a:rPr lang="en-US" sz="2800" b="1" dirty="0"/>
              <a:t>are you, </a:t>
            </a:r>
            <a:r>
              <a:rPr lang="en-US" sz="2800" b="1" dirty="0" smtClean="0"/>
              <a:t> for </a:t>
            </a:r>
            <a:r>
              <a:rPr lang="en-US" sz="2800" b="1" dirty="0"/>
              <a:t>the Spirit </a:t>
            </a:r>
            <a:r>
              <a:rPr lang="en-US" sz="2800" b="1" dirty="0" smtClean="0"/>
              <a:t>of glory </a:t>
            </a:r>
            <a:r>
              <a:rPr lang="en-US" sz="2800" b="1" dirty="0"/>
              <a:t>and of God rests upon </a:t>
            </a:r>
            <a:r>
              <a:rPr lang="en-US" sz="2800" b="1" dirty="0" smtClean="0"/>
              <a:t>you...” (1 Pet. 4:14) </a:t>
            </a:r>
          </a:p>
          <a:p>
            <a:pPr>
              <a:spcAft>
                <a:spcPts val="1200"/>
              </a:spcAft>
              <a:buClr>
                <a:schemeClr val="tx1">
                  <a:lumMod val="50000"/>
                  <a:lumOff val="50000"/>
                </a:schemeClr>
              </a:buClr>
              <a:buFont typeface="Wingdings" pitchFamily="2" charset="2"/>
              <a:buChar char="q"/>
            </a:pPr>
            <a:r>
              <a:rPr lang="en-US" sz="2800" b="1" dirty="0" smtClean="0"/>
              <a:t> </a:t>
            </a:r>
            <a:r>
              <a:rPr lang="en-US" sz="2800" b="1" dirty="0">
                <a:solidFill>
                  <a:schemeClr val="tx2">
                    <a:lumMod val="60000"/>
                    <a:lumOff val="40000"/>
                  </a:schemeClr>
                </a:solidFill>
              </a:rPr>
              <a:t>Harm you. </a:t>
            </a:r>
            <a:r>
              <a:rPr lang="en-US" sz="2800" b="1" dirty="0" smtClean="0"/>
              <a:t>“And who </a:t>
            </a:r>
            <a:r>
              <a:rPr lang="en-US" sz="2800" b="1" dirty="0"/>
              <a:t>is he who will harm you </a:t>
            </a:r>
            <a:r>
              <a:rPr lang="en-US" sz="2800" b="1" dirty="0" smtClean="0"/>
              <a:t>if you </a:t>
            </a:r>
            <a:r>
              <a:rPr lang="en-US" sz="2800" b="1" dirty="0"/>
              <a:t>become followers of what </a:t>
            </a:r>
            <a:r>
              <a:rPr lang="en-US" sz="2800" b="1" dirty="0" smtClean="0"/>
              <a:t>is good?  </a:t>
            </a:r>
            <a:r>
              <a:rPr lang="en-US" sz="2800" b="1" dirty="0"/>
              <a:t>But even if you should </a:t>
            </a:r>
            <a:r>
              <a:rPr lang="en-US" sz="2800" b="1" dirty="0" smtClean="0"/>
              <a:t>suffer for </a:t>
            </a:r>
            <a:r>
              <a:rPr lang="en-US" sz="2800" b="1" dirty="0"/>
              <a:t>righteousness’ sake</a:t>
            </a:r>
            <a:r>
              <a:rPr lang="en-US" sz="2800" b="1" dirty="0" smtClean="0"/>
              <a:t>,  </a:t>
            </a:r>
            <a:r>
              <a:rPr lang="en-US" sz="2800" b="1" dirty="0"/>
              <a:t>you </a:t>
            </a:r>
            <a:r>
              <a:rPr lang="en-US" sz="2800" b="1" dirty="0" smtClean="0"/>
              <a:t>are blessed</a:t>
            </a:r>
            <a:r>
              <a:rPr lang="en-US" sz="2800" b="1" dirty="0"/>
              <a:t>’” (1 Pet. 3:13-14</a:t>
            </a:r>
            <a:r>
              <a:rPr lang="en-US" sz="2800" b="1" dirty="0" smtClean="0"/>
              <a:t>).</a:t>
            </a:r>
            <a:endParaRPr lang="en-US" sz="2800" b="1" dirty="0"/>
          </a:p>
        </p:txBody>
      </p:sp>
      <p:sp>
        <p:nvSpPr>
          <p:cNvPr id="7" name="TextBox 6"/>
          <p:cNvSpPr txBox="1"/>
          <p:nvPr/>
        </p:nvSpPr>
        <p:spPr>
          <a:xfrm>
            <a:off x="76200" y="413239"/>
            <a:ext cx="3581400" cy="1384995"/>
          </a:xfrm>
          <a:prstGeom prst="rect">
            <a:avLst/>
          </a:prstGeom>
          <a:noFill/>
          <a:ln w="101600" cmpd="thinThick">
            <a:solidFill>
              <a:schemeClr val="tx1">
                <a:lumMod val="50000"/>
                <a:lumOff val="50000"/>
              </a:schemeClr>
            </a:solidFill>
            <a:prstDash val="dashDot"/>
          </a:ln>
        </p:spPr>
        <p:txBody>
          <a:bodyPr wrap="square" rtlCol="0">
            <a:spAutoFit/>
          </a:bodyPr>
          <a:lstStyle/>
          <a:p>
            <a:r>
              <a:rPr lang="en-US" sz="2800" b="1" dirty="0" smtClean="0"/>
              <a:t>I. CHANGES THESE CHRISTIANS EXPERIENCED</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 torn paper.jpg"/>
          <p:cNvPicPr>
            <a:picLocks noChangeAspect="1"/>
          </p:cNvPicPr>
          <p:nvPr/>
        </p:nvPicPr>
        <p:blipFill>
          <a:blip r:embed="rId2" cstate="print"/>
          <a:stretch>
            <a:fillRect/>
          </a:stretch>
        </p:blipFill>
        <p:spPr>
          <a:xfrm>
            <a:off x="4039340" y="-685800"/>
            <a:ext cx="5104660" cy="3048000"/>
          </a:xfrm>
          <a:prstGeom prst="rect">
            <a:avLst/>
          </a:prstGeom>
        </p:spPr>
      </p:pic>
      <p:sp>
        <p:nvSpPr>
          <p:cNvPr id="3" name="TextBox 2"/>
          <p:cNvSpPr txBox="1"/>
          <p:nvPr/>
        </p:nvSpPr>
        <p:spPr>
          <a:xfrm>
            <a:off x="4495800" y="86380"/>
            <a:ext cx="4267200" cy="523220"/>
          </a:xfrm>
          <a:prstGeom prst="rect">
            <a:avLst/>
          </a:prstGeom>
          <a:noFill/>
        </p:spPr>
        <p:txBody>
          <a:bodyPr wrap="square" rtlCol="0">
            <a:spAutoFit/>
          </a:bodyPr>
          <a:lstStyle/>
          <a:p>
            <a:r>
              <a:rPr lang="en-US" sz="2800" b="1" dirty="0">
                <a:latin typeface="Arial Black" pitchFamily="34" charset="0"/>
              </a:rPr>
              <a:t>ADJUSTING TO </a:t>
            </a:r>
            <a:r>
              <a:rPr lang="en-US" sz="2800" b="1" dirty="0" smtClean="0">
                <a:latin typeface="Arial Black" pitchFamily="34" charset="0"/>
              </a:rPr>
              <a:t>OUR</a:t>
            </a:r>
            <a:endParaRPr lang="en-US" sz="2800" dirty="0">
              <a:latin typeface="Arial Black" pitchFamily="34" charset="0"/>
            </a:endParaRPr>
          </a:p>
        </p:txBody>
      </p:sp>
      <p:sp>
        <p:nvSpPr>
          <p:cNvPr id="5" name="Rectangle 4"/>
          <p:cNvSpPr/>
          <p:nvPr/>
        </p:nvSpPr>
        <p:spPr>
          <a:xfrm rot="241698">
            <a:off x="3923985" y="1022861"/>
            <a:ext cx="5280035" cy="646331"/>
          </a:xfrm>
          <a:prstGeom prst="rect">
            <a:avLst/>
          </a:prstGeom>
          <a:noFill/>
        </p:spPr>
        <p:txBody>
          <a:bodyPr wrap="none" lIns="91440" tIns="45720" rIns="91440" bIns="45720">
            <a:spAutoFit/>
          </a:bodyPr>
          <a:lstStyle/>
          <a:p>
            <a:pPr algn="ctr"/>
            <a:r>
              <a:rPr lang="en-US"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CHANGING SITUATION</a:t>
            </a:r>
            <a:endParaRPr lang="en-US"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TextBox 5"/>
          <p:cNvSpPr txBox="1"/>
          <p:nvPr/>
        </p:nvSpPr>
        <p:spPr>
          <a:xfrm>
            <a:off x="76200" y="413239"/>
            <a:ext cx="3886200" cy="4149534"/>
          </a:xfrm>
          <a:prstGeom prst="rect">
            <a:avLst/>
          </a:prstGeom>
          <a:noFill/>
          <a:ln w="101600" cmpd="thinThick">
            <a:solidFill>
              <a:schemeClr val="tx1">
                <a:lumMod val="50000"/>
                <a:lumOff val="50000"/>
              </a:schemeClr>
            </a:solidFill>
            <a:prstDash val="dashDot"/>
          </a:ln>
        </p:spPr>
        <p:txBody>
          <a:bodyPr wrap="square" rtlCol="0">
            <a:spAutoFit/>
          </a:bodyPr>
          <a:lstStyle/>
          <a:p>
            <a:pPr>
              <a:lnSpc>
                <a:spcPts val="4000"/>
              </a:lnSpc>
            </a:pPr>
            <a:r>
              <a:rPr lang="en-US" sz="2800" b="1" dirty="0"/>
              <a:t>II. WE BELIEVE THINGS THAT OUR GOVERNMENT ALLOWS ARE FORBIDDEN AND ADVOCATE WHAT OUR GOVERNMENT </a:t>
            </a:r>
            <a:r>
              <a:rPr lang="en-US" sz="2800" b="1" dirty="0" smtClean="0"/>
              <a:t>FORBIDS</a:t>
            </a:r>
            <a:endParaRPr lang="en-US" sz="2800" dirty="0"/>
          </a:p>
        </p:txBody>
      </p:sp>
      <p:sp>
        <p:nvSpPr>
          <p:cNvPr id="7" name="TextBox 6"/>
          <p:cNvSpPr txBox="1"/>
          <p:nvPr/>
        </p:nvSpPr>
        <p:spPr>
          <a:xfrm>
            <a:off x="4267200" y="1905000"/>
            <a:ext cx="5181600" cy="4093428"/>
          </a:xfrm>
          <a:prstGeom prst="rect">
            <a:avLst/>
          </a:prstGeom>
          <a:noFill/>
        </p:spPr>
        <p:txBody>
          <a:bodyPr wrap="square" rtlCol="0">
            <a:spAutoFit/>
          </a:bodyPr>
          <a:lstStyle/>
          <a:p>
            <a:pPr>
              <a:spcAft>
                <a:spcPts val="1200"/>
              </a:spcAft>
              <a:buClr>
                <a:schemeClr val="tx1">
                  <a:lumMod val="50000"/>
                  <a:lumOff val="50000"/>
                </a:schemeClr>
              </a:buClr>
              <a:buFont typeface="Wingdings" pitchFamily="2" charset="2"/>
              <a:buChar char="q"/>
            </a:pPr>
            <a:r>
              <a:rPr lang="en-US" sz="2800" b="1" dirty="0" smtClean="0"/>
              <a:t> </a:t>
            </a:r>
            <a:r>
              <a:rPr lang="en-US" sz="2600" b="1" dirty="0" smtClean="0"/>
              <a:t>Drinking </a:t>
            </a:r>
            <a:r>
              <a:rPr lang="en-US" sz="2600" b="1" dirty="0"/>
              <a:t>and marijuana </a:t>
            </a:r>
            <a:r>
              <a:rPr lang="en-US" sz="2600" b="1" dirty="0" smtClean="0"/>
              <a:t/>
            </a:r>
            <a:br>
              <a:rPr lang="en-US" sz="2600" b="1" dirty="0" smtClean="0"/>
            </a:br>
            <a:r>
              <a:rPr lang="en-US" sz="2600" b="1" dirty="0" smtClean="0"/>
              <a:t>    use</a:t>
            </a:r>
            <a:endParaRPr lang="en-US" sz="2600" b="1" dirty="0"/>
          </a:p>
          <a:p>
            <a:pPr>
              <a:spcAft>
                <a:spcPts val="1200"/>
              </a:spcAft>
              <a:buClr>
                <a:schemeClr val="tx1">
                  <a:lumMod val="50000"/>
                  <a:lumOff val="50000"/>
                </a:schemeClr>
              </a:buClr>
              <a:buFont typeface="Wingdings" pitchFamily="2" charset="2"/>
              <a:buChar char="q"/>
            </a:pPr>
            <a:r>
              <a:rPr lang="en-US" sz="2600" b="1" dirty="0" smtClean="0"/>
              <a:t> Gambling</a:t>
            </a:r>
            <a:endParaRPr lang="en-US" sz="2600" b="1" dirty="0"/>
          </a:p>
          <a:p>
            <a:pPr>
              <a:spcAft>
                <a:spcPts val="1200"/>
              </a:spcAft>
              <a:buClr>
                <a:schemeClr val="tx1">
                  <a:lumMod val="50000"/>
                  <a:lumOff val="50000"/>
                </a:schemeClr>
              </a:buClr>
              <a:buFont typeface="Wingdings" pitchFamily="2" charset="2"/>
              <a:buChar char="q"/>
            </a:pPr>
            <a:r>
              <a:rPr lang="en-US" sz="2600" b="1" dirty="0" smtClean="0"/>
              <a:t> Fornication</a:t>
            </a:r>
            <a:endParaRPr lang="en-US" sz="2600" b="1" dirty="0"/>
          </a:p>
          <a:p>
            <a:pPr>
              <a:spcAft>
                <a:spcPts val="1200"/>
              </a:spcAft>
              <a:buClr>
                <a:schemeClr val="tx1">
                  <a:lumMod val="50000"/>
                  <a:lumOff val="50000"/>
                </a:schemeClr>
              </a:buClr>
              <a:buFont typeface="Wingdings" pitchFamily="2" charset="2"/>
              <a:buChar char="q"/>
            </a:pPr>
            <a:r>
              <a:rPr lang="en-US" sz="2600" b="1" dirty="0" smtClean="0"/>
              <a:t> Adulterous marriages</a:t>
            </a:r>
            <a:endParaRPr lang="en-US" sz="2600" b="1" dirty="0"/>
          </a:p>
          <a:p>
            <a:pPr>
              <a:spcAft>
                <a:spcPts val="1200"/>
              </a:spcAft>
              <a:buClr>
                <a:schemeClr val="tx1">
                  <a:lumMod val="50000"/>
                  <a:lumOff val="50000"/>
                </a:schemeClr>
              </a:buClr>
              <a:buFont typeface="Wingdings" pitchFamily="2" charset="2"/>
              <a:buChar char="q"/>
            </a:pPr>
            <a:r>
              <a:rPr lang="en-US" sz="2600" b="1" dirty="0" smtClean="0"/>
              <a:t> Homosexuality </a:t>
            </a:r>
            <a:r>
              <a:rPr lang="en-US" sz="2600" b="1" dirty="0"/>
              <a:t>and </a:t>
            </a:r>
            <a:r>
              <a:rPr lang="en-US" sz="2600" b="1" dirty="0" smtClean="0"/>
              <a:t/>
            </a:r>
            <a:br>
              <a:rPr lang="en-US" sz="2600" b="1" dirty="0" smtClean="0"/>
            </a:br>
            <a:r>
              <a:rPr lang="en-US" sz="2600" b="1" dirty="0" smtClean="0"/>
              <a:t>    lesbianism</a:t>
            </a:r>
            <a:endParaRPr lang="en-US" sz="2600" b="1" dirty="0"/>
          </a:p>
          <a:p>
            <a:pPr>
              <a:spcAft>
                <a:spcPts val="1200"/>
              </a:spcAft>
              <a:buClr>
                <a:schemeClr val="tx1">
                  <a:lumMod val="50000"/>
                  <a:lumOff val="50000"/>
                </a:schemeClr>
              </a:buClr>
              <a:buFont typeface="Wingdings" pitchFamily="2" charset="2"/>
              <a:buChar char="q"/>
            </a:pPr>
            <a:r>
              <a:rPr lang="en-US" sz="2600" b="1" dirty="0" smtClean="0"/>
              <a:t> Same </a:t>
            </a:r>
            <a:r>
              <a:rPr lang="en-US" sz="2600" b="1" dirty="0"/>
              <a:t>sex </a:t>
            </a:r>
            <a:r>
              <a:rPr lang="en-US" sz="2600" b="1" dirty="0" smtClean="0"/>
              <a:t>marriage</a:t>
            </a:r>
            <a:endParaRPr lang="en-US" sz="2600" dirty="0"/>
          </a:p>
        </p:txBody>
      </p:sp>
      <p:sp>
        <p:nvSpPr>
          <p:cNvPr id="8" name="Right Arrow 7"/>
          <p:cNvSpPr/>
          <p:nvPr/>
        </p:nvSpPr>
        <p:spPr>
          <a:xfrm>
            <a:off x="2743200" y="1905000"/>
            <a:ext cx="1371600" cy="8382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5400000">
            <a:off x="1638300" y="4305300"/>
            <a:ext cx="1371600" cy="8382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52400" y="5572780"/>
            <a:ext cx="4191000" cy="523220"/>
          </a:xfrm>
          <a:prstGeom prst="rect">
            <a:avLst/>
          </a:prstGeom>
          <a:noFill/>
        </p:spPr>
        <p:txBody>
          <a:bodyPr wrap="square" rtlCol="0">
            <a:spAutoFit/>
          </a:bodyPr>
          <a:lstStyle/>
          <a:p>
            <a:pPr>
              <a:spcAft>
                <a:spcPts val="1200"/>
              </a:spcAft>
              <a:buClr>
                <a:schemeClr val="tx1">
                  <a:lumMod val="50000"/>
                  <a:lumOff val="50000"/>
                </a:schemeClr>
              </a:buClr>
              <a:buFont typeface="Wingdings" pitchFamily="2" charset="2"/>
              <a:buChar char="q"/>
            </a:pPr>
            <a:r>
              <a:rPr lang="en-US" sz="2800" b="1" dirty="0" smtClean="0"/>
              <a:t> Spanking children</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 torn paper.jpg"/>
          <p:cNvPicPr>
            <a:picLocks noChangeAspect="1"/>
          </p:cNvPicPr>
          <p:nvPr/>
        </p:nvPicPr>
        <p:blipFill>
          <a:blip r:embed="rId2" cstate="print"/>
          <a:stretch>
            <a:fillRect/>
          </a:stretch>
        </p:blipFill>
        <p:spPr>
          <a:xfrm>
            <a:off x="4039340" y="-685800"/>
            <a:ext cx="5104660" cy="3048000"/>
          </a:xfrm>
          <a:prstGeom prst="rect">
            <a:avLst/>
          </a:prstGeom>
        </p:spPr>
      </p:pic>
      <p:sp>
        <p:nvSpPr>
          <p:cNvPr id="3" name="TextBox 2"/>
          <p:cNvSpPr txBox="1"/>
          <p:nvPr/>
        </p:nvSpPr>
        <p:spPr>
          <a:xfrm>
            <a:off x="4495800" y="86380"/>
            <a:ext cx="4267200" cy="523220"/>
          </a:xfrm>
          <a:prstGeom prst="rect">
            <a:avLst/>
          </a:prstGeom>
          <a:noFill/>
        </p:spPr>
        <p:txBody>
          <a:bodyPr wrap="square" rtlCol="0">
            <a:spAutoFit/>
          </a:bodyPr>
          <a:lstStyle/>
          <a:p>
            <a:r>
              <a:rPr lang="en-US" sz="2800" b="1" dirty="0">
                <a:latin typeface="Arial Black" pitchFamily="34" charset="0"/>
              </a:rPr>
              <a:t>ADJUSTING TO </a:t>
            </a:r>
            <a:r>
              <a:rPr lang="en-US" sz="2800" b="1" dirty="0" smtClean="0">
                <a:latin typeface="Arial Black" pitchFamily="34" charset="0"/>
              </a:rPr>
              <a:t>OUR</a:t>
            </a:r>
            <a:endParaRPr lang="en-US" sz="2800" dirty="0">
              <a:latin typeface="Arial Black" pitchFamily="34" charset="0"/>
            </a:endParaRPr>
          </a:p>
        </p:txBody>
      </p:sp>
      <p:sp>
        <p:nvSpPr>
          <p:cNvPr id="5" name="Rectangle 4"/>
          <p:cNvSpPr/>
          <p:nvPr/>
        </p:nvSpPr>
        <p:spPr>
          <a:xfrm rot="241698">
            <a:off x="3923985" y="1022861"/>
            <a:ext cx="5280035" cy="646331"/>
          </a:xfrm>
          <a:prstGeom prst="rect">
            <a:avLst/>
          </a:prstGeom>
          <a:noFill/>
        </p:spPr>
        <p:txBody>
          <a:bodyPr wrap="none" lIns="91440" tIns="45720" rIns="91440" bIns="45720">
            <a:spAutoFit/>
          </a:bodyPr>
          <a:lstStyle/>
          <a:p>
            <a:pPr algn="ctr"/>
            <a:r>
              <a:rPr lang="en-US"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CHANGING SITUATION</a:t>
            </a:r>
            <a:endParaRPr lang="en-US"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7" name="TextBox 6"/>
          <p:cNvSpPr txBox="1"/>
          <p:nvPr/>
        </p:nvSpPr>
        <p:spPr>
          <a:xfrm>
            <a:off x="76200" y="152400"/>
            <a:ext cx="3962400" cy="1815882"/>
          </a:xfrm>
          <a:prstGeom prst="rect">
            <a:avLst/>
          </a:prstGeom>
          <a:noFill/>
          <a:ln w="101600" cmpd="thinThick">
            <a:solidFill>
              <a:schemeClr val="tx1">
                <a:lumMod val="50000"/>
                <a:lumOff val="50000"/>
              </a:schemeClr>
            </a:solidFill>
            <a:prstDash val="dashDot"/>
          </a:ln>
        </p:spPr>
        <p:txBody>
          <a:bodyPr wrap="square" rtlCol="0">
            <a:spAutoFit/>
          </a:bodyPr>
          <a:lstStyle/>
          <a:p>
            <a:r>
              <a:rPr lang="en-US" sz="2800" b="1" dirty="0" smtClean="0"/>
              <a:t>III. WE BELIEVE IN GOD’S PROVIDEN -TIAL GOVERNMENT, </a:t>
            </a:r>
            <a:r>
              <a:rPr lang="en-US" sz="2800" b="1" i="1" dirty="0" smtClean="0"/>
              <a:t> 3:17; 1:6; 4:19</a:t>
            </a:r>
            <a:endParaRPr lang="en-US" sz="2800" i="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 torn paper.jpg"/>
          <p:cNvPicPr>
            <a:picLocks noChangeAspect="1"/>
          </p:cNvPicPr>
          <p:nvPr/>
        </p:nvPicPr>
        <p:blipFill>
          <a:blip r:embed="rId2" cstate="print"/>
          <a:stretch>
            <a:fillRect/>
          </a:stretch>
        </p:blipFill>
        <p:spPr>
          <a:xfrm>
            <a:off x="4039340" y="-685800"/>
            <a:ext cx="5104660" cy="3048000"/>
          </a:xfrm>
          <a:prstGeom prst="rect">
            <a:avLst/>
          </a:prstGeom>
        </p:spPr>
      </p:pic>
      <p:sp>
        <p:nvSpPr>
          <p:cNvPr id="3" name="TextBox 2"/>
          <p:cNvSpPr txBox="1"/>
          <p:nvPr/>
        </p:nvSpPr>
        <p:spPr>
          <a:xfrm>
            <a:off x="4495800" y="86380"/>
            <a:ext cx="4267200" cy="523220"/>
          </a:xfrm>
          <a:prstGeom prst="rect">
            <a:avLst/>
          </a:prstGeom>
          <a:noFill/>
        </p:spPr>
        <p:txBody>
          <a:bodyPr wrap="square" rtlCol="0">
            <a:spAutoFit/>
          </a:bodyPr>
          <a:lstStyle/>
          <a:p>
            <a:r>
              <a:rPr lang="en-US" sz="2800" b="1" dirty="0">
                <a:latin typeface="Arial Black" pitchFamily="34" charset="0"/>
              </a:rPr>
              <a:t>ADJUSTING TO </a:t>
            </a:r>
            <a:r>
              <a:rPr lang="en-US" sz="2800" b="1" dirty="0" smtClean="0">
                <a:latin typeface="Arial Black" pitchFamily="34" charset="0"/>
              </a:rPr>
              <a:t>OUR</a:t>
            </a:r>
            <a:endParaRPr lang="en-US" sz="2800" dirty="0">
              <a:latin typeface="Arial Black" pitchFamily="34" charset="0"/>
            </a:endParaRPr>
          </a:p>
        </p:txBody>
      </p:sp>
      <p:sp>
        <p:nvSpPr>
          <p:cNvPr id="5" name="Rectangle 4"/>
          <p:cNvSpPr/>
          <p:nvPr/>
        </p:nvSpPr>
        <p:spPr>
          <a:xfrm rot="241698">
            <a:off x="3923985" y="1022861"/>
            <a:ext cx="5280035" cy="646331"/>
          </a:xfrm>
          <a:prstGeom prst="rect">
            <a:avLst/>
          </a:prstGeom>
          <a:noFill/>
        </p:spPr>
        <p:txBody>
          <a:bodyPr wrap="none" lIns="91440" tIns="45720" rIns="91440" bIns="45720">
            <a:spAutoFit/>
          </a:bodyPr>
          <a:lstStyle/>
          <a:p>
            <a:pPr algn="ctr"/>
            <a:r>
              <a:rPr lang="en-US"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CHANGING SITUATION</a:t>
            </a:r>
            <a:endParaRPr lang="en-US"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TextBox 5"/>
          <p:cNvSpPr txBox="1"/>
          <p:nvPr/>
        </p:nvSpPr>
        <p:spPr>
          <a:xfrm>
            <a:off x="0" y="2209800"/>
            <a:ext cx="9144000" cy="4231928"/>
          </a:xfrm>
          <a:prstGeom prst="rect">
            <a:avLst/>
          </a:prstGeom>
          <a:noFill/>
        </p:spPr>
        <p:txBody>
          <a:bodyPr wrap="square" rtlCol="0">
            <a:spAutoFit/>
          </a:bodyPr>
          <a:lstStyle/>
          <a:p>
            <a:pPr>
              <a:spcAft>
                <a:spcPts val="1800"/>
              </a:spcAft>
              <a:buClr>
                <a:schemeClr val="tx1">
                  <a:lumMod val="50000"/>
                  <a:lumOff val="50000"/>
                </a:schemeClr>
              </a:buClr>
              <a:buFont typeface="Wingdings" pitchFamily="2" charset="2"/>
              <a:buChar char="q"/>
            </a:pPr>
            <a:r>
              <a:rPr lang="en-US" sz="2800" b="1" dirty="0" smtClean="0"/>
              <a:t> “Fix your hope completely on the grace to be </a:t>
            </a:r>
            <a:br>
              <a:rPr lang="en-US" sz="2800" b="1" dirty="0" smtClean="0"/>
            </a:br>
            <a:r>
              <a:rPr lang="en-US" sz="2800" b="1" dirty="0" smtClean="0"/>
              <a:t>     brought to you at the revelation of Jesus Christ” </a:t>
            </a:r>
            <a:br>
              <a:rPr lang="en-US" sz="2800" b="1" dirty="0" smtClean="0"/>
            </a:br>
            <a:r>
              <a:rPr lang="en-US" sz="2800" b="1" dirty="0" smtClean="0"/>
              <a:t>     (</a:t>
            </a:r>
            <a:r>
              <a:rPr lang="en-US" sz="2800" b="1" i="1" dirty="0" smtClean="0"/>
              <a:t>NAS95</a:t>
            </a:r>
            <a:r>
              <a:rPr lang="en-US" sz="2800" b="1" dirty="0" smtClean="0"/>
              <a:t>) </a:t>
            </a:r>
            <a:r>
              <a:rPr lang="en-US" sz="2800" b="1" i="1" dirty="0" smtClean="0"/>
              <a:t>1:13-16; 18; 2:1; 4:3</a:t>
            </a:r>
          </a:p>
          <a:p>
            <a:pPr>
              <a:spcAft>
                <a:spcPts val="1800"/>
              </a:spcAft>
              <a:buClr>
                <a:schemeClr val="tx1">
                  <a:lumMod val="50000"/>
                  <a:lumOff val="50000"/>
                </a:schemeClr>
              </a:buClr>
              <a:buFont typeface="Wingdings" pitchFamily="2" charset="2"/>
              <a:buChar char="q"/>
            </a:pPr>
            <a:r>
              <a:rPr lang="en-US" sz="2800" b="1" dirty="0" smtClean="0"/>
              <a:t> “Love one another,” </a:t>
            </a:r>
            <a:r>
              <a:rPr lang="en-US" sz="2800" b="1" i="1" dirty="0" smtClean="0"/>
              <a:t>1:22,23; </a:t>
            </a:r>
            <a:r>
              <a:rPr lang="en-US" sz="2800" b="1" i="1" dirty="0" err="1" smtClean="0"/>
              <a:t>Jno</a:t>
            </a:r>
            <a:r>
              <a:rPr lang="en-US" sz="2800" b="1" i="1" dirty="0" smtClean="0"/>
              <a:t>. 3:16; 1 P. 4:8-11</a:t>
            </a:r>
          </a:p>
          <a:p>
            <a:pPr>
              <a:spcAft>
                <a:spcPts val="1800"/>
              </a:spcAft>
              <a:buClr>
                <a:schemeClr val="tx1">
                  <a:lumMod val="50000"/>
                  <a:lumOff val="50000"/>
                </a:schemeClr>
              </a:buClr>
              <a:buFont typeface="Wingdings" pitchFamily="2" charset="2"/>
              <a:buChar char="q"/>
            </a:pPr>
            <a:r>
              <a:rPr lang="en-US" sz="2800" b="1" dirty="0" smtClean="0"/>
              <a:t> “Sanctify in your hearts Christ as Lord” (</a:t>
            </a:r>
            <a:r>
              <a:rPr lang="en-US" sz="2800" b="1" i="1" dirty="0" smtClean="0"/>
              <a:t>ASV</a:t>
            </a:r>
            <a:r>
              <a:rPr lang="en-US" sz="2800" b="1" dirty="0" smtClean="0"/>
              <a:t>), </a:t>
            </a:r>
            <a:br>
              <a:rPr lang="en-US" sz="2800" b="1" dirty="0" smtClean="0"/>
            </a:br>
            <a:r>
              <a:rPr lang="en-US" sz="2800" b="1" dirty="0" smtClean="0"/>
              <a:t>     </a:t>
            </a:r>
            <a:r>
              <a:rPr lang="en-US" sz="2800" b="1" i="1" dirty="0" smtClean="0"/>
              <a:t>3:13-17</a:t>
            </a:r>
          </a:p>
          <a:p>
            <a:pPr>
              <a:spcAft>
                <a:spcPts val="1200"/>
              </a:spcAft>
              <a:buClr>
                <a:schemeClr val="tx1">
                  <a:lumMod val="50000"/>
                  <a:lumOff val="50000"/>
                </a:schemeClr>
              </a:buClr>
              <a:buFont typeface="Wingdings" pitchFamily="2" charset="2"/>
              <a:buChar char="q"/>
            </a:pPr>
            <a:r>
              <a:rPr lang="en-US" sz="2800" b="1" i="1" dirty="0" smtClean="0"/>
              <a:t> </a:t>
            </a:r>
            <a:r>
              <a:rPr lang="en-US" sz="2800" b="1" dirty="0" smtClean="0"/>
              <a:t>Arm ourselves with the mind of Christ (1 Pet. </a:t>
            </a:r>
            <a:br>
              <a:rPr lang="en-US" sz="2800" b="1" dirty="0" smtClean="0"/>
            </a:br>
            <a:r>
              <a:rPr lang="en-US" sz="2800" b="1" dirty="0" smtClean="0"/>
              <a:t>    4:1) </a:t>
            </a:r>
            <a:r>
              <a:rPr lang="en-US" sz="2800" b="1" i="1" dirty="0" smtClean="0"/>
              <a:t>3:18-4:4;  Phil. 2:8-11; Heb. 12:2</a:t>
            </a:r>
            <a:endParaRPr lang="en-US" sz="2800" b="1" i="1" dirty="0"/>
          </a:p>
        </p:txBody>
      </p:sp>
      <p:sp>
        <p:nvSpPr>
          <p:cNvPr id="7" name="TextBox 6"/>
          <p:cNvSpPr txBox="1"/>
          <p:nvPr/>
        </p:nvSpPr>
        <p:spPr>
          <a:xfrm>
            <a:off x="76200" y="152400"/>
            <a:ext cx="3962400" cy="1815882"/>
          </a:xfrm>
          <a:prstGeom prst="rect">
            <a:avLst/>
          </a:prstGeom>
          <a:noFill/>
          <a:ln w="101600" cmpd="thinThick">
            <a:solidFill>
              <a:schemeClr val="tx1">
                <a:lumMod val="50000"/>
                <a:lumOff val="50000"/>
              </a:schemeClr>
            </a:solidFill>
            <a:prstDash val="dashDot"/>
          </a:ln>
        </p:spPr>
        <p:txBody>
          <a:bodyPr wrap="square" rtlCol="0">
            <a:spAutoFit/>
          </a:bodyPr>
          <a:lstStyle/>
          <a:p>
            <a:r>
              <a:rPr lang="en-US" sz="2800" b="1" dirty="0" smtClean="0"/>
              <a:t>IV. HOW ARE WE TO </a:t>
            </a:r>
            <a:br>
              <a:rPr lang="en-US" sz="2800" b="1" dirty="0" smtClean="0"/>
            </a:br>
            <a:r>
              <a:rPr lang="en-US" sz="2800" b="1" dirty="0" smtClean="0"/>
              <a:t>     HANDLE </a:t>
            </a:r>
            <a:br>
              <a:rPr lang="en-US" sz="2800" b="1" dirty="0" smtClean="0"/>
            </a:br>
            <a:r>
              <a:rPr lang="en-US" sz="2800" b="1" dirty="0" smtClean="0"/>
              <a:t>     THREATENING </a:t>
            </a:r>
            <a:br>
              <a:rPr lang="en-US" sz="2800" b="1" dirty="0" smtClean="0"/>
            </a:br>
            <a:r>
              <a:rPr lang="en-US" sz="2800" b="1" dirty="0" smtClean="0"/>
              <a:t>    CIRCUMSTANCES?</a:t>
            </a: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262705"/>
          </a:xfrm>
          <a:prstGeom prst="rect">
            <a:avLst/>
          </a:prstGeom>
          <a:noFill/>
        </p:spPr>
        <p:txBody>
          <a:bodyPr wrap="square" rtlCol="0">
            <a:spAutoFit/>
          </a:bodyPr>
          <a:lstStyle/>
          <a:p>
            <a:pPr algn="ctr">
              <a:spcAft>
                <a:spcPts val="1800"/>
              </a:spcAft>
            </a:pPr>
            <a:r>
              <a:rPr lang="en-US" sz="2800" b="1" dirty="0" smtClean="0">
                <a:solidFill>
                  <a:schemeClr val="accent2">
                    <a:lumMod val="50000"/>
                  </a:schemeClr>
                </a:solidFill>
              </a:rPr>
              <a:t>Our Good Works Must Be </a:t>
            </a:r>
            <a:r>
              <a:rPr lang="en-US" sz="2800" b="1" u="sng" dirty="0" smtClean="0">
                <a:solidFill>
                  <a:schemeClr val="accent2">
                    <a:lumMod val="50000"/>
                  </a:schemeClr>
                </a:solidFill>
              </a:rPr>
              <a:t>Observed</a:t>
            </a:r>
            <a:r>
              <a:rPr lang="en-US" sz="2800" b="1" dirty="0" smtClean="0">
                <a:solidFill>
                  <a:schemeClr val="accent2">
                    <a:lumMod val="50000"/>
                  </a:schemeClr>
                </a:solidFill>
              </a:rPr>
              <a:t>, </a:t>
            </a:r>
            <a:br>
              <a:rPr lang="en-US" sz="2800" b="1" dirty="0" smtClean="0">
                <a:solidFill>
                  <a:schemeClr val="accent2">
                    <a:lumMod val="50000"/>
                  </a:schemeClr>
                </a:solidFill>
              </a:rPr>
            </a:br>
            <a:r>
              <a:rPr lang="en-US" sz="2800" b="1" i="1" dirty="0" smtClean="0">
                <a:solidFill>
                  <a:schemeClr val="accent2">
                    <a:lumMod val="50000"/>
                  </a:schemeClr>
                </a:solidFill>
              </a:rPr>
              <a:t>2:11,12; Matt. 5:14-16, 10-12</a:t>
            </a:r>
          </a:p>
          <a:p>
            <a:pPr>
              <a:spcAft>
                <a:spcPts val="1800"/>
              </a:spcAft>
            </a:pPr>
            <a:r>
              <a:rPr lang="en-US" sz="2800" b="1" u="sng" dirty="0" smtClean="0">
                <a:solidFill>
                  <a:schemeClr val="accent1">
                    <a:lumMod val="75000"/>
                  </a:schemeClr>
                </a:solidFill>
              </a:rPr>
              <a:t>Good works are to be done by:</a:t>
            </a:r>
          </a:p>
          <a:p>
            <a:pPr>
              <a:spcAft>
                <a:spcPts val="1800"/>
              </a:spcAft>
              <a:buClr>
                <a:schemeClr val="accent2">
                  <a:lumMod val="75000"/>
                </a:schemeClr>
              </a:buClr>
              <a:buFont typeface="Wingdings" pitchFamily="2" charset="2"/>
              <a:buChar char="q"/>
            </a:pPr>
            <a:r>
              <a:rPr lang="en-US" sz="2800" b="1" dirty="0" smtClean="0"/>
              <a:t> Citizens, </a:t>
            </a:r>
            <a:r>
              <a:rPr lang="en-US" sz="2800" b="1" i="1" dirty="0" smtClean="0"/>
              <a:t>2:13,14</a:t>
            </a:r>
          </a:p>
          <a:p>
            <a:pPr>
              <a:spcAft>
                <a:spcPts val="1800"/>
              </a:spcAft>
              <a:buClr>
                <a:schemeClr val="accent2">
                  <a:lumMod val="75000"/>
                </a:schemeClr>
              </a:buClr>
              <a:buFont typeface="Wingdings" pitchFamily="2" charset="2"/>
              <a:buChar char="q"/>
            </a:pPr>
            <a:r>
              <a:rPr lang="en-US" sz="2800" b="1" dirty="0" smtClean="0"/>
              <a:t> Servants, </a:t>
            </a:r>
            <a:r>
              <a:rPr lang="en-US" sz="2800" b="1" i="1" dirty="0" smtClean="0"/>
              <a:t>2:18-20</a:t>
            </a:r>
          </a:p>
          <a:p>
            <a:pPr>
              <a:spcAft>
                <a:spcPts val="1800"/>
              </a:spcAft>
              <a:buClr>
                <a:schemeClr val="accent2">
                  <a:lumMod val="75000"/>
                </a:schemeClr>
              </a:buClr>
              <a:buFont typeface="Wingdings" pitchFamily="2" charset="2"/>
              <a:buChar char="q"/>
            </a:pPr>
            <a:r>
              <a:rPr lang="en-US" sz="2800" b="1" dirty="0" smtClean="0"/>
              <a:t> Wives, </a:t>
            </a:r>
            <a:r>
              <a:rPr lang="en-US" sz="2800" b="1" i="1" dirty="0" smtClean="0"/>
              <a:t>3:6</a:t>
            </a:r>
          </a:p>
          <a:p>
            <a:pPr>
              <a:spcAft>
                <a:spcPts val="1800"/>
              </a:spcAft>
              <a:buClr>
                <a:schemeClr val="accent2">
                  <a:lumMod val="75000"/>
                </a:schemeClr>
              </a:buClr>
              <a:buFont typeface="Wingdings" pitchFamily="2" charset="2"/>
              <a:buChar char="q"/>
            </a:pPr>
            <a:r>
              <a:rPr lang="en-US" sz="2800" b="1" dirty="0" smtClean="0"/>
              <a:t> All, </a:t>
            </a:r>
            <a:r>
              <a:rPr lang="en-US" sz="2800" b="1" i="1" dirty="0" smtClean="0"/>
              <a:t>3:8,11</a:t>
            </a:r>
            <a:endParaRPr lang="en-US" sz="28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309693"/>
          </a:xfrm>
          <a:prstGeom prst="rect">
            <a:avLst/>
          </a:prstGeom>
          <a:noFill/>
        </p:spPr>
        <p:txBody>
          <a:bodyPr wrap="square" rtlCol="0">
            <a:spAutoFit/>
          </a:bodyPr>
          <a:lstStyle/>
          <a:p>
            <a:pPr>
              <a:spcAft>
                <a:spcPts val="1800"/>
              </a:spcAft>
            </a:pPr>
            <a:r>
              <a:rPr lang="en-US" sz="2800" b="1" u="sng" dirty="0" smtClean="0">
                <a:solidFill>
                  <a:schemeClr val="accent1">
                    <a:lumMod val="75000"/>
                  </a:schemeClr>
                </a:solidFill>
              </a:rPr>
              <a:t>Effects of good works:</a:t>
            </a:r>
          </a:p>
          <a:p>
            <a:pPr>
              <a:spcAft>
                <a:spcPts val="1800"/>
              </a:spcAft>
              <a:buClr>
                <a:schemeClr val="accent2">
                  <a:lumMod val="75000"/>
                </a:schemeClr>
              </a:buClr>
              <a:buFont typeface="Wingdings" pitchFamily="2" charset="2"/>
              <a:buChar char="q"/>
            </a:pPr>
            <a:r>
              <a:rPr lang="en-US" sz="2800" b="1" dirty="0" smtClean="0"/>
              <a:t> Assist in saving others, </a:t>
            </a:r>
            <a:r>
              <a:rPr lang="en-US" sz="2800" b="1" i="1" dirty="0" smtClean="0"/>
              <a:t>2:12; 3:1,6</a:t>
            </a:r>
          </a:p>
          <a:p>
            <a:pPr>
              <a:spcAft>
                <a:spcPts val="1800"/>
              </a:spcAft>
              <a:buClr>
                <a:schemeClr val="accent2">
                  <a:lumMod val="75000"/>
                </a:schemeClr>
              </a:buClr>
              <a:buFont typeface="Wingdings" pitchFamily="2" charset="2"/>
              <a:buChar char="q"/>
            </a:pPr>
            <a:r>
              <a:rPr lang="en-US" sz="2800" b="1" i="1" dirty="0" smtClean="0"/>
              <a:t> </a:t>
            </a:r>
            <a:r>
              <a:rPr lang="en-US" sz="2800" b="1" dirty="0" smtClean="0"/>
              <a:t>“For this is the will of God, that by doing good </a:t>
            </a:r>
            <a:br>
              <a:rPr lang="en-US" sz="2800" b="1" dirty="0" smtClean="0"/>
            </a:br>
            <a:r>
              <a:rPr lang="en-US" sz="2800" b="1" dirty="0" smtClean="0"/>
              <a:t>    you may put to silence the ignorance of foolish </a:t>
            </a:r>
            <a:br>
              <a:rPr lang="en-US" sz="2800" b="1" dirty="0" smtClean="0"/>
            </a:br>
            <a:r>
              <a:rPr lang="en-US" sz="2800" b="1" dirty="0" smtClean="0"/>
              <a:t>    men—” (2:15)</a:t>
            </a:r>
          </a:p>
          <a:p>
            <a:pPr>
              <a:spcAft>
                <a:spcPts val="1800"/>
              </a:spcAft>
              <a:buClr>
                <a:schemeClr val="accent2">
                  <a:lumMod val="75000"/>
                </a:schemeClr>
              </a:buClr>
              <a:buFont typeface="Wingdings" pitchFamily="2" charset="2"/>
              <a:buChar char="q"/>
            </a:pPr>
            <a:r>
              <a:rPr lang="en-US" sz="2800" b="1" i="1" dirty="0" smtClean="0"/>
              <a:t> </a:t>
            </a:r>
            <a:r>
              <a:rPr lang="en-US" sz="2800" b="1" dirty="0" smtClean="0"/>
              <a:t>Suffering patiently is </a:t>
            </a:r>
            <a:r>
              <a:rPr lang="en-US" sz="2800" b="1" dirty="0" smtClean="0">
                <a:solidFill>
                  <a:schemeClr val="accent2">
                    <a:lumMod val="75000"/>
                  </a:schemeClr>
                </a:solidFill>
              </a:rPr>
              <a:t>acceptable, commendable, </a:t>
            </a:r>
            <a:br>
              <a:rPr lang="en-US" sz="2800" b="1" dirty="0" smtClean="0">
                <a:solidFill>
                  <a:schemeClr val="accent2">
                    <a:lumMod val="75000"/>
                  </a:schemeClr>
                </a:solidFill>
              </a:rPr>
            </a:br>
            <a:r>
              <a:rPr lang="en-US" sz="2800" b="1" dirty="0" smtClean="0">
                <a:solidFill>
                  <a:schemeClr val="accent2">
                    <a:lumMod val="75000"/>
                  </a:schemeClr>
                </a:solidFill>
              </a:rPr>
              <a:t>    finds favor</a:t>
            </a:r>
            <a:r>
              <a:rPr lang="en-US" sz="2800" b="1" dirty="0" smtClean="0"/>
              <a:t> with God (</a:t>
            </a:r>
            <a:r>
              <a:rPr lang="en-US" sz="2800" b="1" i="1" dirty="0" smtClean="0"/>
              <a:t>ASV,NKJV,NAS95</a:t>
            </a:r>
            <a:r>
              <a:rPr lang="en-US" sz="2800" b="1" dirty="0" smtClean="0"/>
              <a:t>) </a:t>
            </a:r>
            <a:r>
              <a:rPr lang="en-US" sz="2800" b="1" i="1" dirty="0" smtClean="0"/>
              <a:t>2:20</a:t>
            </a:r>
          </a:p>
          <a:p>
            <a:pPr>
              <a:spcAft>
                <a:spcPts val="1800"/>
              </a:spcAft>
              <a:buClr>
                <a:schemeClr val="accent2">
                  <a:lumMod val="75000"/>
                </a:schemeClr>
              </a:buClr>
              <a:buFont typeface="Wingdings" pitchFamily="2" charset="2"/>
              <a:buChar char="q"/>
            </a:pPr>
            <a:r>
              <a:rPr lang="en-US" sz="2800" b="1" i="1" dirty="0" smtClean="0"/>
              <a:t> </a:t>
            </a:r>
            <a:r>
              <a:rPr lang="en-US" sz="2800" b="1" dirty="0" smtClean="0"/>
              <a:t>Provoke evil people, </a:t>
            </a:r>
            <a:r>
              <a:rPr lang="en-US" sz="2800" b="1" i="1" dirty="0" smtClean="0"/>
              <a:t>3:13</a:t>
            </a:r>
          </a:p>
          <a:p>
            <a:pPr>
              <a:spcAft>
                <a:spcPts val="1800"/>
              </a:spcAft>
              <a:buClr>
                <a:schemeClr val="accent2">
                  <a:lumMod val="75000"/>
                </a:schemeClr>
              </a:buClr>
              <a:buFont typeface="Wingdings" pitchFamily="2" charset="2"/>
              <a:buChar char="q"/>
            </a:pPr>
            <a:r>
              <a:rPr lang="en-US" sz="2800" b="1" i="1" dirty="0" smtClean="0"/>
              <a:t> “</a:t>
            </a:r>
            <a:r>
              <a:rPr lang="en-US" sz="2800" b="1" dirty="0" smtClean="0"/>
              <a:t>Therefore let those who suffer according to the </a:t>
            </a:r>
            <a:br>
              <a:rPr lang="en-US" sz="2800" b="1" dirty="0" smtClean="0"/>
            </a:br>
            <a:r>
              <a:rPr lang="en-US" sz="2800" b="1" dirty="0" smtClean="0"/>
              <a:t>     will of God </a:t>
            </a:r>
            <a:r>
              <a:rPr lang="en-US" sz="2800" b="1" dirty="0" smtClean="0">
                <a:solidFill>
                  <a:schemeClr val="accent2">
                    <a:lumMod val="75000"/>
                  </a:schemeClr>
                </a:solidFill>
              </a:rPr>
              <a:t>commit their souls to Him in doing </a:t>
            </a:r>
            <a:br>
              <a:rPr lang="en-US" sz="2800" b="1" dirty="0" smtClean="0">
                <a:solidFill>
                  <a:schemeClr val="accent2">
                    <a:lumMod val="75000"/>
                  </a:schemeClr>
                </a:solidFill>
              </a:rPr>
            </a:br>
            <a:r>
              <a:rPr lang="en-US" sz="2800" b="1" dirty="0" smtClean="0">
                <a:solidFill>
                  <a:schemeClr val="accent2">
                    <a:lumMod val="75000"/>
                  </a:schemeClr>
                </a:solidFill>
              </a:rPr>
              <a:t>     good</a:t>
            </a:r>
            <a:r>
              <a:rPr lang="en-US" sz="2800" b="1" dirty="0" smtClean="0"/>
              <a:t>, as to a faithful Creator” (4:19) </a:t>
            </a:r>
            <a:r>
              <a:rPr lang="en-US" sz="2800" b="1" i="1" dirty="0" smtClean="0"/>
              <a:t>2:21-23</a:t>
            </a:r>
          </a:p>
          <a:p>
            <a:pPr>
              <a:spcAft>
                <a:spcPts val="1800"/>
              </a:spcAft>
              <a:buClr>
                <a:schemeClr val="accent2">
                  <a:lumMod val="75000"/>
                </a:schemeClr>
              </a:buClr>
            </a:pPr>
            <a:r>
              <a:rPr lang="en-US" sz="2800" b="1" i="1" dirty="0" smtClean="0">
                <a:solidFill>
                  <a:schemeClr val="accent4">
                    <a:lumMod val="75000"/>
                  </a:schemeClr>
                </a:solidFill>
              </a:rPr>
              <a:t>1 Cor. 10:13; Rev. 3:10; 7:9-17; 1 Pet. 5:10</a:t>
            </a:r>
          </a:p>
          <a:p>
            <a:pPr>
              <a:spcAft>
                <a:spcPts val="1800"/>
              </a:spcAft>
              <a:buClr>
                <a:schemeClr val="accent2">
                  <a:lumMod val="75000"/>
                </a:schemeClr>
              </a:buClr>
            </a:pPr>
            <a:endParaRPr lang="en-US" sz="2800" b="1" i="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381000" y="914400"/>
            <a:ext cx="8458200" cy="4893647"/>
          </a:xfrm>
          <a:prstGeom prst="rect">
            <a:avLst/>
          </a:prstGeom>
          <a:noFill/>
        </p:spPr>
        <p:txBody>
          <a:bodyPr wrap="square" rtlCol="0">
            <a:spAutoFit/>
          </a:bodyPr>
          <a:lstStyle/>
          <a:p>
            <a:r>
              <a:rPr lang="en-US" sz="3200" b="1" u="sng" dirty="0" smtClean="0">
                <a:latin typeface="Arial" pitchFamily="34" charset="0"/>
                <a:cs typeface="Arial" pitchFamily="34" charset="0"/>
              </a:rPr>
              <a:t>Secularism:</a:t>
            </a:r>
          </a:p>
          <a:p>
            <a:endParaRPr lang="en-US" sz="2000" b="1" u="sng" dirty="0" smtClean="0">
              <a:latin typeface="Arial" pitchFamily="34" charset="0"/>
              <a:cs typeface="Arial" pitchFamily="34" charset="0"/>
            </a:endParaRPr>
          </a:p>
          <a:p>
            <a:r>
              <a:rPr lang="en-US" sz="3200" b="1" dirty="0" smtClean="0">
                <a:latin typeface="Arial" pitchFamily="34" charset="0"/>
                <a:cs typeface="Arial" pitchFamily="34" charset="0"/>
              </a:rPr>
              <a:t>“the </a:t>
            </a:r>
            <a:r>
              <a:rPr lang="en-US" sz="3200" b="1" dirty="0">
                <a:latin typeface="Arial" pitchFamily="34" charset="0"/>
                <a:cs typeface="Arial" pitchFamily="34" charset="0"/>
              </a:rPr>
              <a:t>belief that religion should not play a role in government, </a:t>
            </a:r>
            <a:r>
              <a:rPr lang="en-US" sz="3200" b="1" dirty="0" smtClean="0">
                <a:latin typeface="Arial" pitchFamily="34" charset="0"/>
                <a:cs typeface="Arial" pitchFamily="34" charset="0"/>
              </a:rPr>
              <a:t> education</a:t>
            </a:r>
            <a:r>
              <a:rPr lang="en-US" sz="3200" b="1" dirty="0">
                <a:latin typeface="Arial" pitchFamily="34" charset="0"/>
                <a:cs typeface="Arial" pitchFamily="34" charset="0"/>
              </a:rPr>
              <a:t>, </a:t>
            </a:r>
            <a:r>
              <a:rPr lang="en-US" sz="3200" b="1" dirty="0" smtClean="0">
                <a:latin typeface="Arial" pitchFamily="34" charset="0"/>
                <a:cs typeface="Arial" pitchFamily="34" charset="0"/>
              </a:rPr>
              <a:t> or </a:t>
            </a:r>
            <a:r>
              <a:rPr lang="en-US" sz="3200" b="1" dirty="0">
                <a:latin typeface="Arial" pitchFamily="34" charset="0"/>
                <a:cs typeface="Arial" pitchFamily="34" charset="0"/>
              </a:rPr>
              <a:t>other public parts of </a:t>
            </a:r>
            <a:r>
              <a:rPr lang="en-US" sz="3200" b="1" dirty="0" smtClean="0">
                <a:latin typeface="Arial" pitchFamily="34" charset="0"/>
                <a:cs typeface="Arial" pitchFamily="34" charset="0"/>
              </a:rPr>
              <a:t>society</a:t>
            </a:r>
          </a:p>
          <a:p>
            <a:endParaRPr lang="en-US" sz="2000" b="1" dirty="0" smtClean="0">
              <a:latin typeface="Arial" pitchFamily="34" charset="0"/>
              <a:cs typeface="Arial" pitchFamily="34" charset="0"/>
            </a:endParaRPr>
          </a:p>
          <a:p>
            <a:r>
              <a:rPr lang="en-US" sz="3200" b="1" dirty="0" smtClean="0">
                <a:latin typeface="Arial" pitchFamily="34" charset="0"/>
                <a:cs typeface="Arial" pitchFamily="34" charset="0"/>
              </a:rPr>
              <a:t>“indifference </a:t>
            </a:r>
            <a:r>
              <a:rPr lang="en-US" sz="3200" b="1" dirty="0">
                <a:latin typeface="Arial" pitchFamily="34" charset="0"/>
                <a:cs typeface="Arial" pitchFamily="34" charset="0"/>
              </a:rPr>
              <a:t>to or rejection or exclusion of religion and religious </a:t>
            </a:r>
            <a:r>
              <a:rPr lang="en-US" sz="3200" b="1" dirty="0" smtClean="0">
                <a:latin typeface="Arial" pitchFamily="34" charset="0"/>
                <a:cs typeface="Arial" pitchFamily="34" charset="0"/>
              </a:rPr>
              <a:t>considerations”</a:t>
            </a:r>
          </a:p>
          <a:p>
            <a:endParaRPr lang="en-US" sz="3200" b="1" dirty="0" smtClean="0">
              <a:latin typeface="Arial" pitchFamily="34" charset="0"/>
              <a:cs typeface="Arial" pitchFamily="34" charset="0"/>
            </a:endParaRPr>
          </a:p>
          <a:p>
            <a:r>
              <a:rPr lang="en-US" sz="2400" b="1" dirty="0" smtClean="0">
                <a:latin typeface="Arial" pitchFamily="34" charset="0"/>
                <a:cs typeface="Arial" pitchFamily="34" charset="0"/>
              </a:rPr>
              <a:t>(http://www.merriam-webster.com/dictionary/secularism [10/3/15])</a:t>
            </a:r>
            <a:endParaRPr lang="en-US"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304800" y="228600"/>
            <a:ext cx="8534400" cy="4832092"/>
          </a:xfrm>
          <a:prstGeom prst="rect">
            <a:avLst/>
          </a:prstGeom>
          <a:noFill/>
        </p:spPr>
        <p:txBody>
          <a:bodyPr wrap="square" rtlCol="0">
            <a:spAutoFit/>
          </a:bodyPr>
          <a:lstStyle/>
          <a:p>
            <a:r>
              <a:rPr lang="en-US" sz="2800" b="1" dirty="0" smtClean="0"/>
              <a:t>Ex. 1:8,  Now there arose a new king over Egypt,  who knew not Joseph.</a:t>
            </a:r>
          </a:p>
          <a:p>
            <a:endParaRPr lang="en-US" sz="2800" b="1" dirty="0" smtClean="0"/>
          </a:p>
          <a:p>
            <a:r>
              <a:rPr lang="en-US" sz="2800" b="1" dirty="0" err="1" smtClean="0"/>
              <a:t>Jdgs</a:t>
            </a:r>
            <a:r>
              <a:rPr lang="en-US" sz="2800" b="1" dirty="0" smtClean="0"/>
              <a:t> 2:9,  And they buried him (Joshua) in the border of his inheritance in </a:t>
            </a:r>
            <a:r>
              <a:rPr lang="en-US" sz="2800" b="1" dirty="0" err="1" smtClean="0"/>
              <a:t>Timnath-heres</a:t>
            </a:r>
            <a:r>
              <a:rPr lang="en-US" sz="2800" b="1" dirty="0" smtClean="0"/>
              <a:t>,  in the hill-country of Ephraim,  on the north of the mountain of </a:t>
            </a:r>
            <a:r>
              <a:rPr lang="en-US" sz="2800" b="1" dirty="0" err="1" smtClean="0"/>
              <a:t>Gaash</a:t>
            </a:r>
            <a:r>
              <a:rPr lang="en-US" sz="2800" b="1" dirty="0" smtClean="0"/>
              <a:t>.  10 And also all that generation were gathered unto their fathers:  and there arose another generation after them,  that knew not Jehovah,  nor yet the work which he had wrought for Israel.</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9"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304800" y="228600"/>
            <a:ext cx="8534400" cy="3539430"/>
          </a:xfrm>
          <a:prstGeom prst="rect">
            <a:avLst/>
          </a:prstGeom>
          <a:noFill/>
        </p:spPr>
        <p:txBody>
          <a:bodyPr wrap="square" rtlCol="0">
            <a:spAutoFit/>
          </a:bodyPr>
          <a:lstStyle/>
          <a:p>
            <a:r>
              <a:rPr lang="en-US" sz="2800" b="1" dirty="0" smtClean="0"/>
              <a:t>2 </a:t>
            </a:r>
            <a:r>
              <a:rPr lang="en-US" sz="2800" b="1" dirty="0" err="1" smtClean="0"/>
              <a:t>Kgs</a:t>
            </a:r>
            <a:r>
              <a:rPr lang="en-US" sz="2800" b="1" dirty="0" smtClean="0"/>
              <a:t>. 25:10,  And all the army of the Chaldeans,  that were with the captain of the guard,  brake down the walls of Jerusalem round about.  11 And the residue of the people that were left in the city,  and those that fell away,  that fell to the king of Babylon,  and the residue of the multitude,  did </a:t>
            </a:r>
            <a:r>
              <a:rPr lang="en-US" sz="2800" b="1" dirty="0" err="1" smtClean="0"/>
              <a:t>Nebuzaradan</a:t>
            </a:r>
            <a:r>
              <a:rPr lang="en-US" sz="2800" b="1" dirty="0" smtClean="0"/>
              <a:t> the captain of the guard carry away captive.</a:t>
            </a:r>
            <a:endParaRPr lang="en-US" sz="28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 torn paper.jpg"/>
          <p:cNvPicPr>
            <a:picLocks noChangeAspect="1"/>
          </p:cNvPicPr>
          <p:nvPr/>
        </p:nvPicPr>
        <p:blipFill>
          <a:blip r:embed="rId2" cstate="print"/>
          <a:stretch>
            <a:fillRect/>
          </a:stretch>
        </p:blipFill>
        <p:spPr>
          <a:xfrm>
            <a:off x="0" y="16565"/>
            <a:ext cx="9144000" cy="6824870"/>
          </a:xfrm>
          <a:prstGeom prst="rect">
            <a:avLst/>
          </a:prstGeom>
        </p:spPr>
      </p:pic>
      <p:sp>
        <p:nvSpPr>
          <p:cNvPr id="3" name="TextBox 2"/>
          <p:cNvSpPr txBox="1"/>
          <p:nvPr/>
        </p:nvSpPr>
        <p:spPr>
          <a:xfrm>
            <a:off x="1219200" y="1752600"/>
            <a:ext cx="6705600" cy="769441"/>
          </a:xfrm>
          <a:prstGeom prst="rect">
            <a:avLst/>
          </a:prstGeom>
          <a:noFill/>
        </p:spPr>
        <p:txBody>
          <a:bodyPr wrap="square" rtlCol="0">
            <a:spAutoFit/>
          </a:bodyPr>
          <a:lstStyle/>
          <a:p>
            <a:r>
              <a:rPr lang="en-US" sz="4400" b="1" dirty="0">
                <a:latin typeface="Arial Black" pitchFamily="34" charset="0"/>
              </a:rPr>
              <a:t>ADJUSTING TO </a:t>
            </a:r>
            <a:r>
              <a:rPr lang="en-US" sz="4400" b="1" dirty="0" smtClean="0">
                <a:latin typeface="Arial Black" pitchFamily="34" charset="0"/>
              </a:rPr>
              <a:t>OUR</a:t>
            </a:r>
            <a:endParaRPr lang="en-US" sz="4400" dirty="0">
              <a:latin typeface="Arial Black" pitchFamily="34" charset="0"/>
            </a:endParaRPr>
          </a:p>
        </p:txBody>
      </p:sp>
      <p:sp>
        <p:nvSpPr>
          <p:cNvPr id="5" name="Rectangle 4"/>
          <p:cNvSpPr/>
          <p:nvPr/>
        </p:nvSpPr>
        <p:spPr>
          <a:xfrm rot="241698">
            <a:off x="1217381" y="3679667"/>
            <a:ext cx="7827656" cy="923330"/>
          </a:xfrm>
          <a:prstGeom prst="rect">
            <a:avLst/>
          </a:prstGeom>
          <a:noFill/>
        </p:spPr>
        <p:txBody>
          <a:bodyPr wrap="none" lIns="91440" tIns="45720" rIns="91440" bIns="45720">
            <a:spAutoFit/>
          </a:bodyPr>
          <a:lstStyle/>
          <a:p>
            <a:pPr algn="ctr"/>
            <a:r>
              <a:rPr lang="en-U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CHANGING SITUATION</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7000"/>
          </a:schemeClr>
        </a:solidFill>
        <a:effectLst/>
      </p:bgPr>
    </p:bg>
    <p:spTree>
      <p:nvGrpSpPr>
        <p:cNvPr id="1" name=""/>
        <p:cNvGrpSpPr/>
        <p:nvPr/>
      </p:nvGrpSpPr>
      <p:grpSpPr>
        <a:xfrm>
          <a:off x="0" y="0"/>
          <a:ext cx="0" cy="0"/>
          <a:chOff x="0" y="0"/>
          <a:chExt cx="0" cy="0"/>
        </a:xfrm>
      </p:grpSpPr>
      <p:pic>
        <p:nvPicPr>
          <p:cNvPr id="2" name="Picture 1" descr="1 torn paper.jpg"/>
          <p:cNvPicPr>
            <a:picLocks noChangeAspect="1"/>
          </p:cNvPicPr>
          <p:nvPr/>
        </p:nvPicPr>
        <p:blipFill>
          <a:blip r:embed="rId2" cstate="print"/>
          <a:stretch>
            <a:fillRect/>
          </a:stretch>
        </p:blipFill>
        <p:spPr>
          <a:xfrm>
            <a:off x="4039340" y="-685800"/>
            <a:ext cx="5104660" cy="3048000"/>
          </a:xfrm>
          <a:prstGeom prst="rect">
            <a:avLst/>
          </a:prstGeom>
        </p:spPr>
      </p:pic>
      <p:sp>
        <p:nvSpPr>
          <p:cNvPr id="3" name="TextBox 2"/>
          <p:cNvSpPr txBox="1"/>
          <p:nvPr/>
        </p:nvSpPr>
        <p:spPr>
          <a:xfrm>
            <a:off x="4495800" y="86380"/>
            <a:ext cx="4267200" cy="523220"/>
          </a:xfrm>
          <a:prstGeom prst="rect">
            <a:avLst/>
          </a:prstGeom>
          <a:noFill/>
        </p:spPr>
        <p:txBody>
          <a:bodyPr wrap="square" rtlCol="0">
            <a:spAutoFit/>
          </a:bodyPr>
          <a:lstStyle/>
          <a:p>
            <a:r>
              <a:rPr lang="en-US" sz="2800" b="1" dirty="0">
                <a:latin typeface="Arial Black" pitchFamily="34" charset="0"/>
              </a:rPr>
              <a:t>ADJUSTING TO </a:t>
            </a:r>
            <a:r>
              <a:rPr lang="en-US" sz="2800" b="1" dirty="0" smtClean="0">
                <a:latin typeface="Arial Black" pitchFamily="34" charset="0"/>
              </a:rPr>
              <a:t>OUR</a:t>
            </a:r>
            <a:endParaRPr lang="en-US" sz="2800" dirty="0">
              <a:latin typeface="Arial Black" pitchFamily="34" charset="0"/>
            </a:endParaRPr>
          </a:p>
        </p:txBody>
      </p:sp>
      <p:sp>
        <p:nvSpPr>
          <p:cNvPr id="5" name="Rectangle 4"/>
          <p:cNvSpPr/>
          <p:nvPr/>
        </p:nvSpPr>
        <p:spPr>
          <a:xfrm rot="241698">
            <a:off x="3923985" y="1022861"/>
            <a:ext cx="5280035" cy="646331"/>
          </a:xfrm>
          <a:prstGeom prst="rect">
            <a:avLst/>
          </a:prstGeom>
          <a:noFill/>
        </p:spPr>
        <p:txBody>
          <a:bodyPr wrap="none" lIns="91440" tIns="45720" rIns="91440" bIns="45720">
            <a:spAutoFit/>
          </a:bodyPr>
          <a:lstStyle/>
          <a:p>
            <a:pPr algn="ctr"/>
            <a:r>
              <a:rPr lang="en-US"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CHANGING SITUATION</a:t>
            </a:r>
            <a:endParaRPr lang="en-US"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TextBox 5"/>
          <p:cNvSpPr txBox="1"/>
          <p:nvPr/>
        </p:nvSpPr>
        <p:spPr>
          <a:xfrm>
            <a:off x="0" y="1981200"/>
            <a:ext cx="8458200" cy="4278094"/>
          </a:xfrm>
          <a:prstGeom prst="rect">
            <a:avLst/>
          </a:prstGeom>
          <a:noFill/>
        </p:spPr>
        <p:txBody>
          <a:bodyPr wrap="square" rtlCol="0">
            <a:spAutoFit/>
          </a:bodyPr>
          <a:lstStyle/>
          <a:p>
            <a:pPr>
              <a:spcAft>
                <a:spcPts val="1200"/>
              </a:spcAft>
              <a:buClr>
                <a:schemeClr val="tx1">
                  <a:lumMod val="50000"/>
                  <a:lumOff val="50000"/>
                </a:schemeClr>
              </a:buClr>
              <a:buFont typeface="Wingdings" pitchFamily="2" charset="2"/>
              <a:buChar char="q"/>
            </a:pPr>
            <a:r>
              <a:rPr lang="en-US" sz="2800" b="1" dirty="0"/>
              <a:t> </a:t>
            </a:r>
            <a:r>
              <a:rPr lang="en-US" sz="2800" b="1" dirty="0" smtClean="0">
                <a:solidFill>
                  <a:schemeClr val="tx2">
                    <a:lumMod val="60000"/>
                    <a:lumOff val="40000"/>
                  </a:schemeClr>
                </a:solidFill>
              </a:rPr>
              <a:t>Speaking </a:t>
            </a:r>
            <a:r>
              <a:rPr lang="en-US" sz="2800" b="1" dirty="0">
                <a:solidFill>
                  <a:schemeClr val="tx2">
                    <a:lumMod val="60000"/>
                    <a:lumOff val="40000"/>
                  </a:schemeClr>
                </a:solidFill>
              </a:rPr>
              <a:t>evil of </a:t>
            </a:r>
            <a:r>
              <a:rPr lang="en-US" sz="2800" b="1" dirty="0" smtClean="0">
                <a:solidFill>
                  <a:schemeClr val="tx2">
                    <a:lumMod val="60000"/>
                    <a:lumOff val="40000"/>
                  </a:schemeClr>
                </a:solidFill>
              </a:rPr>
              <a:t>you </a:t>
            </a:r>
            <a:endParaRPr lang="en-US" sz="2800" b="1" dirty="0">
              <a:solidFill>
                <a:schemeClr val="tx2">
                  <a:lumMod val="60000"/>
                  <a:lumOff val="40000"/>
                </a:schemeClr>
              </a:solidFill>
            </a:endParaRPr>
          </a:p>
          <a:p>
            <a:pPr>
              <a:spcAft>
                <a:spcPts val="1200"/>
              </a:spcAft>
            </a:pPr>
            <a:r>
              <a:rPr lang="en-US" sz="2800" b="1" dirty="0" smtClean="0"/>
              <a:t>“… having your </a:t>
            </a:r>
            <a:r>
              <a:rPr lang="en-US" sz="2800" b="1" dirty="0"/>
              <a:t>conduct honorable </a:t>
            </a:r>
            <a:r>
              <a:rPr lang="en-US" sz="2800" b="1" dirty="0" smtClean="0"/>
              <a:t>among the </a:t>
            </a:r>
            <a:r>
              <a:rPr lang="en-US" sz="2800" b="1" dirty="0"/>
              <a:t>Gentiles, that when they </a:t>
            </a:r>
            <a:r>
              <a:rPr lang="en-US" sz="2800" b="1" i="1" dirty="0" smtClean="0"/>
              <a:t>speak against </a:t>
            </a:r>
            <a:r>
              <a:rPr lang="en-US" sz="2800" b="1" i="1" dirty="0"/>
              <a:t>you</a:t>
            </a:r>
            <a:r>
              <a:rPr lang="en-US" sz="2800" b="1" dirty="0"/>
              <a:t> as evildoers, they </a:t>
            </a:r>
            <a:r>
              <a:rPr lang="en-US" sz="2800" b="1" dirty="0" smtClean="0"/>
              <a:t>may,  by </a:t>
            </a:r>
            <a:r>
              <a:rPr lang="en-US" sz="2800" b="1" dirty="0"/>
              <a:t>your good works which </a:t>
            </a:r>
            <a:r>
              <a:rPr lang="en-US" sz="2800" b="1" dirty="0" smtClean="0"/>
              <a:t>they observe</a:t>
            </a:r>
            <a:r>
              <a:rPr lang="en-US" sz="2800" b="1" dirty="0"/>
              <a:t>, </a:t>
            </a:r>
            <a:r>
              <a:rPr lang="en-US" sz="2800" b="1" dirty="0" smtClean="0"/>
              <a:t> glorify </a:t>
            </a:r>
            <a:r>
              <a:rPr lang="en-US" sz="2800" b="1" dirty="0"/>
              <a:t>God in the </a:t>
            </a:r>
            <a:r>
              <a:rPr lang="en-US" sz="2800" b="1" dirty="0" smtClean="0"/>
              <a:t>day of </a:t>
            </a:r>
            <a:r>
              <a:rPr lang="en-US" sz="2800" b="1" dirty="0"/>
              <a:t>visitation” (1 Pet. 2:12; cf. 4:4).</a:t>
            </a:r>
          </a:p>
          <a:p>
            <a:pPr>
              <a:spcAft>
                <a:spcPts val="1200"/>
              </a:spcAft>
            </a:pPr>
            <a:r>
              <a:rPr lang="en-US" sz="2800" b="1" dirty="0"/>
              <a:t>“… that when they </a:t>
            </a:r>
            <a:r>
              <a:rPr lang="en-US" sz="2800" b="1" i="1" dirty="0"/>
              <a:t>defame you</a:t>
            </a:r>
            <a:r>
              <a:rPr lang="en-US" sz="2800" b="1" dirty="0"/>
              <a:t> </a:t>
            </a:r>
            <a:r>
              <a:rPr lang="en-US" sz="2800" b="1" dirty="0" smtClean="0"/>
              <a:t>as evildoers</a:t>
            </a:r>
            <a:r>
              <a:rPr lang="en-US" sz="2800" b="1" dirty="0"/>
              <a:t>, those who revile </a:t>
            </a:r>
            <a:r>
              <a:rPr lang="en-US" sz="2800" b="1" dirty="0" smtClean="0"/>
              <a:t>your good </a:t>
            </a:r>
            <a:r>
              <a:rPr lang="en-US" sz="2800" b="1" dirty="0"/>
              <a:t>conduct in Christ may </a:t>
            </a:r>
            <a:r>
              <a:rPr lang="en-US" sz="2800" b="1" dirty="0" smtClean="0"/>
              <a:t>be ashamed</a:t>
            </a:r>
            <a:r>
              <a:rPr lang="en-US" sz="2800" b="1" dirty="0"/>
              <a:t>” (1 Pet. 3:16</a:t>
            </a:r>
            <a:r>
              <a:rPr lang="en-US" sz="2800" b="1" dirty="0" smtClean="0"/>
              <a:t>).</a:t>
            </a:r>
            <a:endParaRPr lang="en-US" sz="2800" b="1" dirty="0"/>
          </a:p>
        </p:txBody>
      </p:sp>
      <p:sp>
        <p:nvSpPr>
          <p:cNvPr id="7" name="TextBox 6"/>
          <p:cNvSpPr txBox="1"/>
          <p:nvPr/>
        </p:nvSpPr>
        <p:spPr>
          <a:xfrm>
            <a:off x="76200" y="413239"/>
            <a:ext cx="3581400" cy="1384995"/>
          </a:xfrm>
          <a:prstGeom prst="rect">
            <a:avLst/>
          </a:prstGeom>
          <a:noFill/>
          <a:ln w="101600" cmpd="thinThick">
            <a:solidFill>
              <a:schemeClr val="tx1">
                <a:lumMod val="50000"/>
                <a:lumOff val="50000"/>
              </a:schemeClr>
            </a:solidFill>
            <a:prstDash val="dashDot"/>
          </a:ln>
        </p:spPr>
        <p:txBody>
          <a:bodyPr wrap="square" rtlCol="0">
            <a:spAutoFit/>
          </a:bodyPr>
          <a:lstStyle/>
          <a:p>
            <a:r>
              <a:rPr lang="en-US" sz="2800" b="1" dirty="0" smtClean="0"/>
              <a:t>I. CHANGES THESE CHRISTIANS EXPERIENCED</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7000"/>
          </a:schemeClr>
        </a:solidFill>
        <a:effectLst/>
      </p:bgPr>
    </p:bg>
    <p:spTree>
      <p:nvGrpSpPr>
        <p:cNvPr id="1" name=""/>
        <p:cNvGrpSpPr/>
        <p:nvPr/>
      </p:nvGrpSpPr>
      <p:grpSpPr>
        <a:xfrm>
          <a:off x="0" y="0"/>
          <a:ext cx="0" cy="0"/>
          <a:chOff x="0" y="0"/>
          <a:chExt cx="0" cy="0"/>
        </a:xfrm>
      </p:grpSpPr>
      <p:pic>
        <p:nvPicPr>
          <p:cNvPr id="2" name="Picture 1" descr="1 torn paper.jpg"/>
          <p:cNvPicPr>
            <a:picLocks noChangeAspect="1"/>
          </p:cNvPicPr>
          <p:nvPr/>
        </p:nvPicPr>
        <p:blipFill>
          <a:blip r:embed="rId2" cstate="print"/>
          <a:stretch>
            <a:fillRect/>
          </a:stretch>
        </p:blipFill>
        <p:spPr>
          <a:xfrm>
            <a:off x="4039340" y="-685800"/>
            <a:ext cx="5104660" cy="3048000"/>
          </a:xfrm>
          <a:prstGeom prst="rect">
            <a:avLst/>
          </a:prstGeom>
        </p:spPr>
      </p:pic>
      <p:sp>
        <p:nvSpPr>
          <p:cNvPr id="3" name="TextBox 2"/>
          <p:cNvSpPr txBox="1"/>
          <p:nvPr/>
        </p:nvSpPr>
        <p:spPr>
          <a:xfrm>
            <a:off x="4495800" y="86380"/>
            <a:ext cx="4267200" cy="523220"/>
          </a:xfrm>
          <a:prstGeom prst="rect">
            <a:avLst/>
          </a:prstGeom>
          <a:noFill/>
        </p:spPr>
        <p:txBody>
          <a:bodyPr wrap="square" rtlCol="0">
            <a:spAutoFit/>
          </a:bodyPr>
          <a:lstStyle/>
          <a:p>
            <a:r>
              <a:rPr lang="en-US" sz="2800" b="1" dirty="0">
                <a:latin typeface="Arial Black" pitchFamily="34" charset="0"/>
              </a:rPr>
              <a:t>ADJUSTING TO </a:t>
            </a:r>
            <a:r>
              <a:rPr lang="en-US" sz="2800" b="1" dirty="0" smtClean="0">
                <a:latin typeface="Arial Black" pitchFamily="34" charset="0"/>
              </a:rPr>
              <a:t>OUR</a:t>
            </a:r>
            <a:endParaRPr lang="en-US" sz="2800" dirty="0">
              <a:latin typeface="Arial Black" pitchFamily="34" charset="0"/>
            </a:endParaRPr>
          </a:p>
        </p:txBody>
      </p:sp>
      <p:sp>
        <p:nvSpPr>
          <p:cNvPr id="5" name="Rectangle 4"/>
          <p:cNvSpPr/>
          <p:nvPr/>
        </p:nvSpPr>
        <p:spPr>
          <a:xfrm rot="241698">
            <a:off x="3923985" y="1022861"/>
            <a:ext cx="5280035" cy="646331"/>
          </a:xfrm>
          <a:prstGeom prst="rect">
            <a:avLst/>
          </a:prstGeom>
          <a:noFill/>
        </p:spPr>
        <p:txBody>
          <a:bodyPr wrap="none" lIns="91440" tIns="45720" rIns="91440" bIns="45720">
            <a:spAutoFit/>
          </a:bodyPr>
          <a:lstStyle/>
          <a:p>
            <a:pPr algn="ctr"/>
            <a:r>
              <a:rPr lang="en-US"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CHANGING SITUATION</a:t>
            </a:r>
            <a:endParaRPr lang="en-US"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TextBox 5"/>
          <p:cNvSpPr txBox="1"/>
          <p:nvPr/>
        </p:nvSpPr>
        <p:spPr>
          <a:xfrm>
            <a:off x="0" y="1828800"/>
            <a:ext cx="9144000" cy="4862870"/>
          </a:xfrm>
          <a:prstGeom prst="rect">
            <a:avLst/>
          </a:prstGeom>
          <a:noFill/>
        </p:spPr>
        <p:txBody>
          <a:bodyPr wrap="square" rtlCol="0">
            <a:spAutoFit/>
          </a:bodyPr>
          <a:lstStyle/>
          <a:p>
            <a:pPr>
              <a:spcAft>
                <a:spcPts val="1200"/>
              </a:spcAft>
              <a:buClr>
                <a:schemeClr val="tx1">
                  <a:lumMod val="50000"/>
                  <a:lumOff val="50000"/>
                </a:schemeClr>
              </a:buClr>
              <a:buFont typeface="Wingdings" pitchFamily="2" charset="2"/>
              <a:buChar char="q"/>
            </a:pPr>
            <a:r>
              <a:rPr lang="en-US" sz="2800" b="1" dirty="0" smtClean="0"/>
              <a:t> </a:t>
            </a:r>
            <a:r>
              <a:rPr lang="en-US" sz="2800" b="1" dirty="0" smtClean="0">
                <a:solidFill>
                  <a:schemeClr val="tx2">
                    <a:lumMod val="60000"/>
                    <a:lumOff val="40000"/>
                  </a:schemeClr>
                </a:solidFill>
              </a:rPr>
              <a:t>Speaking evil of you</a:t>
            </a:r>
            <a:endParaRPr lang="en-US" sz="2800" b="1" dirty="0">
              <a:solidFill>
                <a:schemeClr val="tx2">
                  <a:lumMod val="60000"/>
                  <a:lumOff val="40000"/>
                </a:schemeClr>
              </a:solidFill>
            </a:endParaRPr>
          </a:p>
          <a:p>
            <a:pPr>
              <a:spcAft>
                <a:spcPts val="1200"/>
              </a:spcAft>
              <a:buClr>
                <a:schemeClr val="tx1">
                  <a:lumMod val="50000"/>
                  <a:lumOff val="50000"/>
                </a:schemeClr>
              </a:buClr>
              <a:buFont typeface="Wingdings" pitchFamily="2" charset="2"/>
              <a:buChar char="q"/>
            </a:pPr>
            <a:r>
              <a:rPr lang="en-US" sz="2800" b="1" dirty="0" smtClean="0"/>
              <a:t> </a:t>
            </a:r>
            <a:r>
              <a:rPr lang="en-US" sz="2800" b="1" dirty="0">
                <a:solidFill>
                  <a:schemeClr val="tx2">
                    <a:lumMod val="60000"/>
                    <a:lumOff val="40000"/>
                  </a:schemeClr>
                </a:solidFill>
              </a:rPr>
              <a:t>Threaten you. </a:t>
            </a:r>
            <a:r>
              <a:rPr lang="en-US" sz="2800" b="1" dirty="0" smtClean="0"/>
              <a:t>“…And </a:t>
            </a:r>
            <a:r>
              <a:rPr lang="en-US" sz="2800" b="1" dirty="0"/>
              <a:t>do not </a:t>
            </a:r>
            <a:r>
              <a:rPr lang="en-US" sz="2800" b="1" dirty="0" smtClean="0"/>
              <a:t>be afraid </a:t>
            </a:r>
            <a:r>
              <a:rPr lang="en-US" sz="2800" b="1" dirty="0"/>
              <a:t>of their threats</a:t>
            </a:r>
            <a:r>
              <a:rPr lang="en-US" sz="2800" b="1" dirty="0" smtClean="0"/>
              <a:t>,  </a:t>
            </a:r>
            <a:r>
              <a:rPr lang="en-US" sz="2800" b="1" dirty="0"/>
              <a:t>nor </a:t>
            </a:r>
            <a:r>
              <a:rPr lang="en-US" sz="2800" b="1" dirty="0" smtClean="0"/>
              <a:t>be troubled</a:t>
            </a:r>
            <a:r>
              <a:rPr lang="en-US" sz="2800" b="1" dirty="0"/>
              <a:t>” (1 Pet. </a:t>
            </a:r>
            <a:r>
              <a:rPr lang="en-US" sz="2800" b="1" dirty="0" smtClean="0"/>
              <a:t>3:14</a:t>
            </a:r>
            <a:r>
              <a:rPr lang="en-US" sz="2800" b="1" dirty="0"/>
              <a:t>).</a:t>
            </a:r>
          </a:p>
          <a:p>
            <a:pPr>
              <a:spcAft>
                <a:spcPts val="1200"/>
              </a:spcAft>
              <a:buClr>
                <a:schemeClr val="tx1">
                  <a:lumMod val="50000"/>
                  <a:lumOff val="50000"/>
                </a:schemeClr>
              </a:buClr>
              <a:buFont typeface="Wingdings" pitchFamily="2" charset="2"/>
              <a:buChar char="q"/>
            </a:pPr>
            <a:r>
              <a:rPr lang="en-US" sz="2800" b="1" dirty="0" smtClean="0"/>
              <a:t> </a:t>
            </a:r>
            <a:r>
              <a:rPr lang="en-US" sz="2800" b="1" dirty="0">
                <a:solidFill>
                  <a:schemeClr val="tx2">
                    <a:lumMod val="60000"/>
                    <a:lumOff val="40000"/>
                  </a:schemeClr>
                </a:solidFill>
              </a:rPr>
              <a:t>Reproach you. </a:t>
            </a:r>
            <a:r>
              <a:rPr lang="en-US" sz="2800" b="1" dirty="0"/>
              <a:t>“If you </a:t>
            </a:r>
            <a:r>
              <a:rPr lang="en-US" sz="2800" b="1" dirty="0" smtClean="0"/>
              <a:t>are reproached </a:t>
            </a:r>
            <a:r>
              <a:rPr lang="en-US" sz="2800" b="1" dirty="0"/>
              <a:t>for the name of </a:t>
            </a:r>
            <a:r>
              <a:rPr lang="en-US" sz="2800" b="1" dirty="0" smtClean="0"/>
              <a:t>Christ,  blessed </a:t>
            </a:r>
            <a:r>
              <a:rPr lang="en-US" sz="2800" b="1" dirty="0"/>
              <a:t>are you, </a:t>
            </a:r>
            <a:r>
              <a:rPr lang="en-US" sz="2800" b="1" dirty="0" smtClean="0"/>
              <a:t> for </a:t>
            </a:r>
            <a:r>
              <a:rPr lang="en-US" sz="2800" b="1" dirty="0"/>
              <a:t>the Spirit </a:t>
            </a:r>
            <a:r>
              <a:rPr lang="en-US" sz="2800" b="1" dirty="0" smtClean="0"/>
              <a:t>of glory </a:t>
            </a:r>
            <a:r>
              <a:rPr lang="en-US" sz="2800" b="1" dirty="0"/>
              <a:t>and of God rests upon </a:t>
            </a:r>
            <a:r>
              <a:rPr lang="en-US" sz="2800" b="1" dirty="0" smtClean="0"/>
              <a:t>you...” (1 Pet. 4:14) </a:t>
            </a:r>
          </a:p>
          <a:p>
            <a:pPr>
              <a:spcAft>
                <a:spcPts val="1200"/>
              </a:spcAft>
              <a:buClr>
                <a:schemeClr val="tx1">
                  <a:lumMod val="50000"/>
                  <a:lumOff val="50000"/>
                </a:schemeClr>
              </a:buClr>
              <a:buFont typeface="Wingdings" pitchFamily="2" charset="2"/>
              <a:buChar char="q"/>
            </a:pPr>
            <a:r>
              <a:rPr lang="en-US" sz="2800" b="1" dirty="0" smtClean="0"/>
              <a:t> </a:t>
            </a:r>
            <a:r>
              <a:rPr lang="en-US" sz="2800" b="1" dirty="0">
                <a:solidFill>
                  <a:schemeClr val="tx2">
                    <a:lumMod val="60000"/>
                    <a:lumOff val="40000"/>
                  </a:schemeClr>
                </a:solidFill>
              </a:rPr>
              <a:t>Harm you. </a:t>
            </a:r>
            <a:r>
              <a:rPr lang="en-US" sz="2800" b="1" dirty="0" smtClean="0"/>
              <a:t>“And who </a:t>
            </a:r>
            <a:r>
              <a:rPr lang="en-US" sz="2800" b="1" dirty="0"/>
              <a:t>is he who will harm you </a:t>
            </a:r>
            <a:r>
              <a:rPr lang="en-US" sz="2800" b="1" dirty="0" smtClean="0"/>
              <a:t>if you </a:t>
            </a:r>
            <a:r>
              <a:rPr lang="en-US" sz="2800" b="1" dirty="0"/>
              <a:t>become followers of what </a:t>
            </a:r>
            <a:r>
              <a:rPr lang="en-US" sz="2800" b="1" dirty="0" smtClean="0"/>
              <a:t>is good?  </a:t>
            </a:r>
            <a:r>
              <a:rPr lang="en-US" sz="2800" b="1" dirty="0"/>
              <a:t>But even if you should </a:t>
            </a:r>
            <a:r>
              <a:rPr lang="en-US" sz="2800" b="1" dirty="0" smtClean="0"/>
              <a:t>suffer for </a:t>
            </a:r>
            <a:r>
              <a:rPr lang="en-US" sz="2800" b="1" dirty="0"/>
              <a:t>righteousness’ sake</a:t>
            </a:r>
            <a:r>
              <a:rPr lang="en-US" sz="2800" b="1" dirty="0" smtClean="0"/>
              <a:t>,  </a:t>
            </a:r>
            <a:r>
              <a:rPr lang="en-US" sz="2800" b="1" dirty="0"/>
              <a:t>you </a:t>
            </a:r>
            <a:r>
              <a:rPr lang="en-US" sz="2800" b="1" dirty="0" smtClean="0"/>
              <a:t>are blessed</a:t>
            </a:r>
            <a:r>
              <a:rPr lang="en-US" sz="2800" b="1" dirty="0"/>
              <a:t>’” (1 Pet. 3:13-14</a:t>
            </a:r>
            <a:r>
              <a:rPr lang="en-US" sz="2800" b="1" dirty="0" smtClean="0"/>
              <a:t>).</a:t>
            </a:r>
            <a:endParaRPr lang="en-US" sz="2800" b="1" dirty="0"/>
          </a:p>
        </p:txBody>
      </p:sp>
      <p:sp>
        <p:nvSpPr>
          <p:cNvPr id="7" name="TextBox 6"/>
          <p:cNvSpPr txBox="1"/>
          <p:nvPr/>
        </p:nvSpPr>
        <p:spPr>
          <a:xfrm>
            <a:off x="76200" y="413239"/>
            <a:ext cx="3581400" cy="1384995"/>
          </a:xfrm>
          <a:prstGeom prst="rect">
            <a:avLst/>
          </a:prstGeom>
          <a:noFill/>
          <a:ln w="101600" cmpd="thinThick">
            <a:solidFill>
              <a:schemeClr val="tx1">
                <a:lumMod val="50000"/>
                <a:lumOff val="50000"/>
              </a:schemeClr>
            </a:solidFill>
            <a:prstDash val="dashDot"/>
          </a:ln>
        </p:spPr>
        <p:txBody>
          <a:bodyPr wrap="square" rtlCol="0">
            <a:spAutoFit/>
          </a:bodyPr>
          <a:lstStyle/>
          <a:p>
            <a:r>
              <a:rPr lang="en-US" sz="2800" b="1" dirty="0" smtClean="0"/>
              <a:t>I. CHANGES THESE CHRISTIANS EXPERIENCED</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10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10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10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7000"/>
          </a:schemeClr>
        </a:solidFill>
        <a:effectLst/>
      </p:bgPr>
    </p:bg>
    <p:spTree>
      <p:nvGrpSpPr>
        <p:cNvPr id="1" name=""/>
        <p:cNvGrpSpPr/>
        <p:nvPr/>
      </p:nvGrpSpPr>
      <p:grpSpPr>
        <a:xfrm>
          <a:off x="0" y="0"/>
          <a:ext cx="0" cy="0"/>
          <a:chOff x="0" y="0"/>
          <a:chExt cx="0" cy="0"/>
        </a:xfrm>
      </p:grpSpPr>
      <p:pic>
        <p:nvPicPr>
          <p:cNvPr id="2" name="Picture 1" descr="1 torn paper.jpg"/>
          <p:cNvPicPr>
            <a:picLocks noChangeAspect="1"/>
          </p:cNvPicPr>
          <p:nvPr/>
        </p:nvPicPr>
        <p:blipFill>
          <a:blip r:embed="rId2" cstate="print"/>
          <a:stretch>
            <a:fillRect/>
          </a:stretch>
        </p:blipFill>
        <p:spPr>
          <a:xfrm>
            <a:off x="4039340" y="-685800"/>
            <a:ext cx="5104660" cy="3048000"/>
          </a:xfrm>
          <a:prstGeom prst="rect">
            <a:avLst/>
          </a:prstGeom>
        </p:spPr>
      </p:pic>
      <p:sp>
        <p:nvSpPr>
          <p:cNvPr id="3" name="TextBox 2"/>
          <p:cNvSpPr txBox="1"/>
          <p:nvPr/>
        </p:nvSpPr>
        <p:spPr>
          <a:xfrm>
            <a:off x="4495800" y="86380"/>
            <a:ext cx="4267200" cy="523220"/>
          </a:xfrm>
          <a:prstGeom prst="rect">
            <a:avLst/>
          </a:prstGeom>
          <a:noFill/>
        </p:spPr>
        <p:txBody>
          <a:bodyPr wrap="square" rtlCol="0">
            <a:spAutoFit/>
          </a:bodyPr>
          <a:lstStyle/>
          <a:p>
            <a:r>
              <a:rPr lang="en-US" sz="2800" b="1" dirty="0">
                <a:latin typeface="Arial Black" pitchFamily="34" charset="0"/>
              </a:rPr>
              <a:t>ADJUSTING TO </a:t>
            </a:r>
            <a:r>
              <a:rPr lang="en-US" sz="2800" b="1" dirty="0" smtClean="0">
                <a:latin typeface="Arial Black" pitchFamily="34" charset="0"/>
              </a:rPr>
              <a:t>OUR</a:t>
            </a:r>
            <a:endParaRPr lang="en-US" sz="2800" dirty="0">
              <a:latin typeface="Arial Black" pitchFamily="34" charset="0"/>
            </a:endParaRPr>
          </a:p>
        </p:txBody>
      </p:sp>
      <p:sp>
        <p:nvSpPr>
          <p:cNvPr id="5" name="Rectangle 4"/>
          <p:cNvSpPr/>
          <p:nvPr/>
        </p:nvSpPr>
        <p:spPr>
          <a:xfrm rot="241698">
            <a:off x="3923985" y="1022861"/>
            <a:ext cx="5280035" cy="646331"/>
          </a:xfrm>
          <a:prstGeom prst="rect">
            <a:avLst/>
          </a:prstGeom>
          <a:noFill/>
        </p:spPr>
        <p:txBody>
          <a:bodyPr wrap="none" lIns="91440" tIns="45720" rIns="91440" bIns="45720">
            <a:spAutoFit/>
          </a:bodyPr>
          <a:lstStyle/>
          <a:p>
            <a:pPr algn="ctr"/>
            <a:r>
              <a:rPr lang="en-US"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CHANGING SITUATION</a:t>
            </a:r>
            <a:endParaRPr lang="en-US"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TextBox 5"/>
          <p:cNvSpPr txBox="1"/>
          <p:nvPr/>
        </p:nvSpPr>
        <p:spPr>
          <a:xfrm>
            <a:off x="76200" y="413239"/>
            <a:ext cx="3886200" cy="4149534"/>
          </a:xfrm>
          <a:prstGeom prst="rect">
            <a:avLst/>
          </a:prstGeom>
          <a:noFill/>
          <a:ln w="101600" cmpd="thinThick">
            <a:solidFill>
              <a:schemeClr val="tx1">
                <a:lumMod val="50000"/>
                <a:lumOff val="50000"/>
              </a:schemeClr>
            </a:solidFill>
            <a:prstDash val="dashDot"/>
          </a:ln>
        </p:spPr>
        <p:txBody>
          <a:bodyPr wrap="square" rtlCol="0">
            <a:spAutoFit/>
          </a:bodyPr>
          <a:lstStyle/>
          <a:p>
            <a:pPr>
              <a:lnSpc>
                <a:spcPts val="4000"/>
              </a:lnSpc>
            </a:pPr>
            <a:r>
              <a:rPr lang="en-US" sz="2800" b="1" dirty="0"/>
              <a:t>II. WE BELIEVE THINGS THAT OUR GOVERNMENT ALLOWS ARE FORBIDDEN AND ADVOCATE WHAT OUR GOVERNMENT </a:t>
            </a:r>
            <a:r>
              <a:rPr lang="en-US" sz="2800" b="1" dirty="0" smtClean="0"/>
              <a:t>FORBIDS</a:t>
            </a:r>
            <a:endParaRPr lang="en-US" sz="2800" dirty="0"/>
          </a:p>
        </p:txBody>
      </p:sp>
      <p:sp>
        <p:nvSpPr>
          <p:cNvPr id="7" name="TextBox 6"/>
          <p:cNvSpPr txBox="1"/>
          <p:nvPr/>
        </p:nvSpPr>
        <p:spPr>
          <a:xfrm>
            <a:off x="4267200" y="1905000"/>
            <a:ext cx="5181600" cy="4093428"/>
          </a:xfrm>
          <a:prstGeom prst="rect">
            <a:avLst/>
          </a:prstGeom>
          <a:noFill/>
        </p:spPr>
        <p:txBody>
          <a:bodyPr wrap="square" rtlCol="0">
            <a:spAutoFit/>
          </a:bodyPr>
          <a:lstStyle/>
          <a:p>
            <a:pPr>
              <a:spcAft>
                <a:spcPts val="1200"/>
              </a:spcAft>
              <a:buClr>
                <a:schemeClr val="tx1">
                  <a:lumMod val="50000"/>
                  <a:lumOff val="50000"/>
                </a:schemeClr>
              </a:buClr>
              <a:buFont typeface="Wingdings" pitchFamily="2" charset="2"/>
              <a:buChar char="q"/>
            </a:pPr>
            <a:r>
              <a:rPr lang="en-US" sz="2800" b="1" dirty="0" smtClean="0"/>
              <a:t> </a:t>
            </a:r>
            <a:r>
              <a:rPr lang="en-US" sz="2600" b="1" dirty="0" smtClean="0"/>
              <a:t>Drinking </a:t>
            </a:r>
            <a:r>
              <a:rPr lang="en-US" sz="2600" b="1" dirty="0"/>
              <a:t>and marijuana </a:t>
            </a:r>
            <a:r>
              <a:rPr lang="en-US" sz="2600" b="1" dirty="0" smtClean="0"/>
              <a:t/>
            </a:r>
            <a:br>
              <a:rPr lang="en-US" sz="2600" b="1" dirty="0" smtClean="0"/>
            </a:br>
            <a:r>
              <a:rPr lang="en-US" sz="2600" b="1" dirty="0" smtClean="0"/>
              <a:t>    use</a:t>
            </a:r>
            <a:endParaRPr lang="en-US" sz="2600" b="1" dirty="0"/>
          </a:p>
          <a:p>
            <a:pPr>
              <a:spcAft>
                <a:spcPts val="1200"/>
              </a:spcAft>
              <a:buClr>
                <a:schemeClr val="tx1">
                  <a:lumMod val="50000"/>
                  <a:lumOff val="50000"/>
                </a:schemeClr>
              </a:buClr>
              <a:buFont typeface="Wingdings" pitchFamily="2" charset="2"/>
              <a:buChar char="q"/>
            </a:pPr>
            <a:r>
              <a:rPr lang="en-US" sz="2600" b="1" dirty="0" smtClean="0"/>
              <a:t> Gambling</a:t>
            </a:r>
            <a:endParaRPr lang="en-US" sz="2600" b="1" dirty="0"/>
          </a:p>
          <a:p>
            <a:pPr>
              <a:spcAft>
                <a:spcPts val="1200"/>
              </a:spcAft>
              <a:buClr>
                <a:schemeClr val="tx1">
                  <a:lumMod val="50000"/>
                  <a:lumOff val="50000"/>
                </a:schemeClr>
              </a:buClr>
              <a:buFont typeface="Wingdings" pitchFamily="2" charset="2"/>
              <a:buChar char="q"/>
            </a:pPr>
            <a:r>
              <a:rPr lang="en-US" sz="2600" b="1" dirty="0" smtClean="0"/>
              <a:t> Fornication</a:t>
            </a:r>
            <a:endParaRPr lang="en-US" sz="2600" b="1" dirty="0"/>
          </a:p>
          <a:p>
            <a:pPr>
              <a:spcAft>
                <a:spcPts val="1200"/>
              </a:spcAft>
              <a:buClr>
                <a:schemeClr val="tx1">
                  <a:lumMod val="50000"/>
                  <a:lumOff val="50000"/>
                </a:schemeClr>
              </a:buClr>
              <a:buFont typeface="Wingdings" pitchFamily="2" charset="2"/>
              <a:buChar char="q"/>
            </a:pPr>
            <a:r>
              <a:rPr lang="en-US" sz="2600" b="1" dirty="0" smtClean="0"/>
              <a:t> Adulterous marriages</a:t>
            </a:r>
            <a:endParaRPr lang="en-US" sz="2600" b="1" dirty="0"/>
          </a:p>
          <a:p>
            <a:pPr>
              <a:spcAft>
                <a:spcPts val="1200"/>
              </a:spcAft>
              <a:buClr>
                <a:schemeClr val="tx1">
                  <a:lumMod val="50000"/>
                  <a:lumOff val="50000"/>
                </a:schemeClr>
              </a:buClr>
              <a:buFont typeface="Wingdings" pitchFamily="2" charset="2"/>
              <a:buChar char="q"/>
            </a:pPr>
            <a:r>
              <a:rPr lang="en-US" sz="2600" b="1" dirty="0" smtClean="0"/>
              <a:t> Homosexuality </a:t>
            </a:r>
            <a:r>
              <a:rPr lang="en-US" sz="2600" b="1" dirty="0"/>
              <a:t>and </a:t>
            </a:r>
            <a:r>
              <a:rPr lang="en-US" sz="2600" b="1" dirty="0" smtClean="0"/>
              <a:t/>
            </a:r>
            <a:br>
              <a:rPr lang="en-US" sz="2600" b="1" dirty="0" smtClean="0"/>
            </a:br>
            <a:r>
              <a:rPr lang="en-US" sz="2600" b="1" dirty="0" smtClean="0"/>
              <a:t>    lesbianism</a:t>
            </a:r>
            <a:endParaRPr lang="en-US" sz="2600" b="1" dirty="0"/>
          </a:p>
          <a:p>
            <a:pPr>
              <a:spcAft>
                <a:spcPts val="1200"/>
              </a:spcAft>
              <a:buClr>
                <a:schemeClr val="tx1">
                  <a:lumMod val="50000"/>
                  <a:lumOff val="50000"/>
                </a:schemeClr>
              </a:buClr>
              <a:buFont typeface="Wingdings" pitchFamily="2" charset="2"/>
              <a:buChar char="q"/>
            </a:pPr>
            <a:r>
              <a:rPr lang="en-US" sz="2600" b="1" dirty="0" smtClean="0"/>
              <a:t> Same </a:t>
            </a:r>
            <a:r>
              <a:rPr lang="en-US" sz="2600" b="1" dirty="0"/>
              <a:t>sex </a:t>
            </a:r>
            <a:r>
              <a:rPr lang="en-US" sz="2600" b="1" dirty="0" smtClean="0"/>
              <a:t>marriage</a:t>
            </a:r>
            <a:endParaRPr lang="en-US" sz="2600" dirty="0"/>
          </a:p>
        </p:txBody>
      </p:sp>
      <p:sp>
        <p:nvSpPr>
          <p:cNvPr id="8" name="Right Arrow 7"/>
          <p:cNvSpPr/>
          <p:nvPr/>
        </p:nvSpPr>
        <p:spPr>
          <a:xfrm>
            <a:off x="2743200" y="1905000"/>
            <a:ext cx="1371600" cy="8382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5400000">
            <a:off x="1638300" y="4305300"/>
            <a:ext cx="1371600" cy="838200"/>
          </a:xfrm>
          <a:prstGeom prst="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52400" y="5572780"/>
            <a:ext cx="4191000" cy="523220"/>
          </a:xfrm>
          <a:prstGeom prst="rect">
            <a:avLst/>
          </a:prstGeom>
          <a:noFill/>
        </p:spPr>
        <p:txBody>
          <a:bodyPr wrap="square" rtlCol="0">
            <a:spAutoFit/>
          </a:bodyPr>
          <a:lstStyle/>
          <a:p>
            <a:pPr>
              <a:spcAft>
                <a:spcPts val="1200"/>
              </a:spcAft>
              <a:buClr>
                <a:schemeClr val="tx1">
                  <a:lumMod val="50000"/>
                  <a:lumOff val="50000"/>
                </a:schemeClr>
              </a:buClr>
              <a:buFont typeface="Wingdings" pitchFamily="2" charset="2"/>
              <a:buChar char="q"/>
            </a:pPr>
            <a:r>
              <a:rPr lang="en-US" sz="2800" b="1" dirty="0" smtClean="0"/>
              <a:t> Spanking children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2.5"/>
                                          </p:val>
                                        </p:tav>
                                        <p:tav tm="100000">
                                          <p:val>
                                            <p:strVal val="#ppt_w"/>
                                          </p:val>
                                        </p:tav>
                                      </p:tavLst>
                                    </p:anim>
                                    <p:anim calcmode="lin" valueType="num">
                                      <p:cBhvr>
                                        <p:cTn id="8" dur="1000" fill="hold"/>
                                        <p:tgtEl>
                                          <p:spTgt spid="8"/>
                                        </p:tgtEl>
                                        <p:attrNameLst>
                                          <p:attrName>ppt_h</p:attrName>
                                        </p:attrNameLst>
                                      </p:cBhvr>
                                      <p:tavLst>
                                        <p:tav tm="0">
                                          <p:val>
                                            <p:strVal val="#ppt_h*0.01"/>
                                          </p:val>
                                        </p:tav>
                                        <p:tav tm="100000">
                                          <p:val>
                                            <p:strVal val="#ppt_h"/>
                                          </p:val>
                                        </p:tav>
                                      </p:tavLst>
                                    </p:anim>
                                    <p:anim calcmode="lin" valueType="num">
                                      <p:cBhvr>
                                        <p:cTn id="9" dur="1000" fill="hold"/>
                                        <p:tgtEl>
                                          <p:spTgt spid="8"/>
                                        </p:tgtEl>
                                        <p:attrNameLst>
                                          <p:attrName>ppt_x</p:attrName>
                                        </p:attrNameLst>
                                      </p:cBhvr>
                                      <p:tavLst>
                                        <p:tav tm="0">
                                          <p:val>
                                            <p:strVal val="#ppt_x"/>
                                          </p:val>
                                        </p:tav>
                                        <p:tav tm="100000">
                                          <p:val>
                                            <p:strVal val="#ppt_x"/>
                                          </p:val>
                                        </p:tav>
                                      </p:tavLst>
                                    </p:anim>
                                    <p:anim calcmode="lin" valueType="num">
                                      <p:cBhvr>
                                        <p:cTn id="10" dur="1000" fill="hold"/>
                                        <p:tgtEl>
                                          <p:spTgt spid="8"/>
                                        </p:tgtEl>
                                        <p:attrNameLst>
                                          <p:attrName>ppt_y</p:attrName>
                                        </p:attrNameLst>
                                      </p:cBhvr>
                                      <p:tavLst>
                                        <p:tav tm="0">
                                          <p:val>
                                            <p:strVal val="#ppt_h+1"/>
                                          </p:val>
                                        </p:tav>
                                        <p:tav tm="100000">
                                          <p:val>
                                            <p:strVal val="#ppt_y"/>
                                          </p:val>
                                        </p:tav>
                                      </p:tavLst>
                                    </p:anim>
                                    <p:animEffect transition="in" filter="fade">
                                      <p:cBhvr>
                                        <p:cTn id="11" dur="1000"/>
                                        <p:tgtEl>
                                          <p:spTgt spid="8"/>
                                        </p:tgtEl>
                                      </p:cBhvr>
                                    </p:animEffect>
                                  </p:childTnLst>
                                </p:cTn>
                              </p:par>
                              <p:par>
                                <p:cTn id="12" presetID="58" presetClass="entr" presetSubtype="0" accel="100000"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strVal val="#ppt_w*2.5"/>
                                          </p:val>
                                        </p:tav>
                                        <p:tav tm="100000">
                                          <p:val>
                                            <p:strVal val="#ppt_w"/>
                                          </p:val>
                                        </p:tav>
                                      </p:tavLst>
                                    </p:anim>
                                    <p:anim calcmode="lin" valueType="num">
                                      <p:cBhvr>
                                        <p:cTn id="15" dur="1000" fill="hold"/>
                                        <p:tgtEl>
                                          <p:spTgt spid="7"/>
                                        </p:tgtEl>
                                        <p:attrNameLst>
                                          <p:attrName>ppt_h</p:attrName>
                                        </p:attrNameLst>
                                      </p:cBhvr>
                                      <p:tavLst>
                                        <p:tav tm="0">
                                          <p:val>
                                            <p:strVal val="#ppt_h*0.01"/>
                                          </p:val>
                                        </p:tav>
                                        <p:tav tm="100000">
                                          <p:val>
                                            <p:strVal val="#ppt_h"/>
                                          </p:val>
                                        </p:tav>
                                      </p:tavLst>
                                    </p:anim>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h+1"/>
                                          </p:val>
                                        </p:tav>
                                        <p:tav tm="100000">
                                          <p:val>
                                            <p:strVal val="#ppt_y"/>
                                          </p:val>
                                        </p:tav>
                                      </p:tavLst>
                                    </p:anim>
                                    <p:animEffect transition="in" filter="fade">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down)">
                                      <p:cBhvr>
                                        <p:cTn id="23" dur="1000"/>
                                        <p:tgtEl>
                                          <p:spTgt spid="9"/>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down)">
                                      <p:cBhvr>
                                        <p:cTn id="2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37000"/>
          </a:schemeClr>
        </a:solidFill>
        <a:effectLst/>
      </p:bgPr>
    </p:bg>
    <p:spTree>
      <p:nvGrpSpPr>
        <p:cNvPr id="1" name=""/>
        <p:cNvGrpSpPr/>
        <p:nvPr/>
      </p:nvGrpSpPr>
      <p:grpSpPr>
        <a:xfrm>
          <a:off x="0" y="0"/>
          <a:ext cx="0" cy="0"/>
          <a:chOff x="0" y="0"/>
          <a:chExt cx="0" cy="0"/>
        </a:xfrm>
      </p:grpSpPr>
      <p:pic>
        <p:nvPicPr>
          <p:cNvPr id="2" name="Picture 1" descr="1 torn paper.jpg"/>
          <p:cNvPicPr>
            <a:picLocks noChangeAspect="1"/>
          </p:cNvPicPr>
          <p:nvPr/>
        </p:nvPicPr>
        <p:blipFill>
          <a:blip r:embed="rId2" cstate="print"/>
          <a:stretch>
            <a:fillRect/>
          </a:stretch>
        </p:blipFill>
        <p:spPr>
          <a:xfrm>
            <a:off x="4039340" y="-685800"/>
            <a:ext cx="5104660" cy="3048000"/>
          </a:xfrm>
          <a:prstGeom prst="rect">
            <a:avLst/>
          </a:prstGeom>
        </p:spPr>
      </p:pic>
      <p:sp>
        <p:nvSpPr>
          <p:cNvPr id="3" name="TextBox 2"/>
          <p:cNvSpPr txBox="1"/>
          <p:nvPr/>
        </p:nvSpPr>
        <p:spPr>
          <a:xfrm>
            <a:off x="4495800" y="86380"/>
            <a:ext cx="4267200" cy="523220"/>
          </a:xfrm>
          <a:prstGeom prst="rect">
            <a:avLst/>
          </a:prstGeom>
          <a:noFill/>
        </p:spPr>
        <p:txBody>
          <a:bodyPr wrap="square" rtlCol="0">
            <a:spAutoFit/>
          </a:bodyPr>
          <a:lstStyle/>
          <a:p>
            <a:r>
              <a:rPr lang="en-US" sz="2800" b="1" dirty="0">
                <a:latin typeface="Arial Black" pitchFamily="34" charset="0"/>
              </a:rPr>
              <a:t>ADJUSTING TO </a:t>
            </a:r>
            <a:r>
              <a:rPr lang="en-US" sz="2800" b="1" dirty="0" smtClean="0">
                <a:latin typeface="Arial Black" pitchFamily="34" charset="0"/>
              </a:rPr>
              <a:t>OUR</a:t>
            </a:r>
            <a:endParaRPr lang="en-US" sz="2800" dirty="0">
              <a:latin typeface="Arial Black" pitchFamily="34" charset="0"/>
            </a:endParaRPr>
          </a:p>
        </p:txBody>
      </p:sp>
      <p:sp>
        <p:nvSpPr>
          <p:cNvPr id="5" name="Rectangle 4"/>
          <p:cNvSpPr/>
          <p:nvPr/>
        </p:nvSpPr>
        <p:spPr>
          <a:xfrm rot="241698">
            <a:off x="3923985" y="1022861"/>
            <a:ext cx="5280035" cy="646331"/>
          </a:xfrm>
          <a:prstGeom prst="rect">
            <a:avLst/>
          </a:prstGeom>
          <a:noFill/>
        </p:spPr>
        <p:txBody>
          <a:bodyPr wrap="none" lIns="91440" tIns="45720" rIns="91440" bIns="45720">
            <a:spAutoFit/>
          </a:bodyPr>
          <a:lstStyle/>
          <a:p>
            <a:pPr algn="ctr"/>
            <a:r>
              <a:rPr lang="en-US" sz="36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CHANGING SITUATION</a:t>
            </a:r>
            <a:endParaRPr lang="en-US" sz="36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7" name="TextBox 6"/>
          <p:cNvSpPr txBox="1"/>
          <p:nvPr/>
        </p:nvSpPr>
        <p:spPr>
          <a:xfrm>
            <a:off x="76200" y="152400"/>
            <a:ext cx="3962400" cy="1815882"/>
          </a:xfrm>
          <a:prstGeom prst="rect">
            <a:avLst/>
          </a:prstGeom>
          <a:noFill/>
          <a:ln w="101600" cmpd="thinThick">
            <a:solidFill>
              <a:schemeClr val="tx1">
                <a:lumMod val="50000"/>
                <a:lumOff val="50000"/>
              </a:schemeClr>
            </a:solidFill>
            <a:prstDash val="dashDot"/>
          </a:ln>
        </p:spPr>
        <p:txBody>
          <a:bodyPr wrap="square" rtlCol="0">
            <a:spAutoFit/>
          </a:bodyPr>
          <a:lstStyle/>
          <a:p>
            <a:r>
              <a:rPr lang="en-US" sz="2800" b="1" dirty="0" smtClean="0"/>
              <a:t>III. WE BELIEVE IN GOD’S PROVIDEN -TIAL GOVERNMENT, </a:t>
            </a:r>
            <a:r>
              <a:rPr lang="en-US" sz="2800" b="1" i="1" dirty="0" smtClean="0"/>
              <a:t> 3:17; 1:6; 4:19</a:t>
            </a:r>
            <a:endParaRPr lang="en-US" sz="2800" i="1" dirty="0"/>
          </a:p>
        </p:txBody>
      </p:sp>
      <p:sp>
        <p:nvSpPr>
          <p:cNvPr id="9" name="TextBox 8"/>
          <p:cNvSpPr txBox="1"/>
          <p:nvPr/>
        </p:nvSpPr>
        <p:spPr>
          <a:xfrm>
            <a:off x="0" y="990600"/>
            <a:ext cx="9144000" cy="5755422"/>
          </a:xfrm>
          <a:prstGeom prst="rect">
            <a:avLst/>
          </a:prstGeom>
          <a:solidFill>
            <a:schemeClr val="accent5">
              <a:lumMod val="50000"/>
            </a:schemeClr>
          </a:solidFill>
        </p:spPr>
        <p:txBody>
          <a:bodyPr wrap="square" rtlCol="0">
            <a:spAutoFit/>
          </a:bodyPr>
          <a:lstStyle/>
          <a:p>
            <a:pPr>
              <a:spcAft>
                <a:spcPts val="1800"/>
              </a:spcAft>
            </a:pPr>
            <a:r>
              <a:rPr lang="en-US" sz="2600" b="1" dirty="0" smtClean="0">
                <a:solidFill>
                  <a:schemeClr val="accent6">
                    <a:lumMod val="20000"/>
                    <a:lumOff val="80000"/>
                  </a:schemeClr>
                </a:solidFill>
              </a:rPr>
              <a:t>Prov. 14:34,  Righteousness exalts a nation, But sin is a reproach to any people.</a:t>
            </a:r>
          </a:p>
          <a:p>
            <a:pPr>
              <a:spcAft>
                <a:spcPts val="1800"/>
              </a:spcAft>
            </a:pPr>
            <a:r>
              <a:rPr lang="en-US" sz="2600" b="1" dirty="0" smtClean="0">
                <a:solidFill>
                  <a:schemeClr val="accent6">
                    <a:lumMod val="20000"/>
                    <a:lumOff val="80000"/>
                  </a:schemeClr>
                </a:solidFill>
              </a:rPr>
              <a:t>Prov. 11:11,  By the blessing of the upright the city is exalted, But it is overthrown by the mouth of the wicked.</a:t>
            </a:r>
          </a:p>
          <a:p>
            <a:pPr>
              <a:spcAft>
                <a:spcPts val="1800"/>
              </a:spcAft>
            </a:pPr>
            <a:r>
              <a:rPr lang="en-US" sz="2600" b="1" dirty="0" err="1" smtClean="0">
                <a:solidFill>
                  <a:schemeClr val="accent6">
                    <a:lumMod val="20000"/>
                    <a:lumOff val="80000"/>
                  </a:schemeClr>
                </a:solidFill>
              </a:rPr>
              <a:t>Jer</a:t>
            </a:r>
            <a:r>
              <a:rPr lang="en-US" sz="2600" b="1" dirty="0" smtClean="0">
                <a:solidFill>
                  <a:schemeClr val="accent6">
                    <a:lumMod val="20000"/>
                    <a:lumOff val="80000"/>
                  </a:schemeClr>
                </a:solidFill>
              </a:rPr>
              <a:t> 18:7,  The instant I speak concerning a nation and concerning a kingdom, to pluck up, to pull down, and to destroy it,  8 if that nation against whom I have spoken turns from its evil, I will relent of the disaster that I thought to bring upon it.  9 And the instant I speak concerning a nation and concerning a kingdom, to build and to plant it,  10 if it does evil in My sight so that it does not obey My voice, then I will relent concerning the good with which I said I would benefit it.</a:t>
            </a:r>
            <a:endParaRPr lang="en-US" sz="2600" b="1" dirty="0">
              <a:solidFill>
                <a:schemeClr val="accent6">
                  <a:lumMod val="20000"/>
                  <a:lumOff val="8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ppt_x</p:attrName>
                                        </p:attrNameLst>
                                      </p:cBhvr>
                                      <p:tavLst>
                                        <p:tav tm="0">
                                          <p:val>
                                            <p:strVal val="#ppt_x+#ppt_w/2"/>
                                          </p:val>
                                        </p:tav>
                                        <p:tav tm="100000">
                                          <p:val>
                                            <p:strVal val="#ppt_x"/>
                                          </p:val>
                                        </p:tav>
                                      </p:tavLst>
                                    </p:anim>
                                    <p:anim calcmode="lin" valueType="num">
                                      <p:cBhvr>
                                        <p:cTn id="8" dur="1000" fill="hold"/>
                                        <p:tgtEl>
                                          <p:spTgt spid="9"/>
                                        </p:tgtEl>
                                        <p:attrNameLst>
                                          <p:attrName>ppt_y</p:attrName>
                                        </p:attrNameLst>
                                      </p:cBhvr>
                                      <p:tavLst>
                                        <p:tav tm="0">
                                          <p:val>
                                            <p:strVal val="#ppt_y"/>
                                          </p:val>
                                        </p:tav>
                                        <p:tav tm="100000">
                                          <p:val>
                                            <p:strVal val="#ppt_y"/>
                                          </p:val>
                                        </p:tav>
                                      </p:tavLst>
                                    </p:anim>
                                    <p:anim calcmode="lin" valueType="num">
                                      <p:cBhvr>
                                        <p:cTn id="9" dur="1000" fill="hold"/>
                                        <p:tgtEl>
                                          <p:spTgt spid="9"/>
                                        </p:tgtEl>
                                        <p:attrNameLst>
                                          <p:attrName>ppt_w</p:attrName>
                                        </p:attrNameLst>
                                      </p:cBhvr>
                                      <p:tavLst>
                                        <p:tav tm="0">
                                          <p:val>
                                            <p:fltVal val="0"/>
                                          </p:val>
                                        </p:tav>
                                        <p:tav tm="100000">
                                          <p:val>
                                            <p:strVal val="#ppt_w"/>
                                          </p:val>
                                        </p:tav>
                                      </p:tavLst>
                                    </p:anim>
                                    <p:anim calcmode="lin" valueType="num">
                                      <p:cBhvr>
                                        <p:cTn id="10" dur="1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grpId="1" nodeType="clickEffect">
                                  <p:stCondLst>
                                    <p:cond delay="0"/>
                                  </p:stCondLst>
                                  <p:childTnLst>
                                    <p:anim calcmode="lin" valueType="num">
                                      <p:cBhvr additive="base">
                                        <p:cTn id="14" dur="500"/>
                                        <p:tgtEl>
                                          <p:spTgt spid="9"/>
                                        </p:tgtEl>
                                        <p:attrNameLst>
                                          <p:attrName>ppt_x</p:attrName>
                                        </p:attrNameLst>
                                      </p:cBhvr>
                                      <p:tavLst>
                                        <p:tav tm="0">
                                          <p:val>
                                            <p:strVal val="ppt_x"/>
                                          </p:val>
                                        </p:tav>
                                        <p:tav tm="100000">
                                          <p:val>
                                            <p:strVal val="ppt_x"/>
                                          </p:val>
                                        </p:tav>
                                      </p:tavLst>
                                    </p:anim>
                                    <p:anim calcmode="lin" valueType="num">
                                      <p:cBhvr additive="base">
                                        <p:cTn id="15" dur="500"/>
                                        <p:tgtEl>
                                          <p:spTgt spid="9"/>
                                        </p:tgtEl>
                                        <p:attrNameLst>
                                          <p:attrName>ppt_y</p:attrName>
                                        </p:attrNameLst>
                                      </p:cBhvr>
                                      <p:tavLst>
                                        <p:tav tm="0">
                                          <p:val>
                                            <p:strVal val="ppt_y"/>
                                          </p:val>
                                        </p:tav>
                                        <p:tav tm="100000">
                                          <p:val>
                                            <p:strVal val="1+ppt_h/2"/>
                                          </p:val>
                                        </p:tav>
                                      </p:tavLst>
                                    </p:anim>
                                    <p:set>
                                      <p:cBhvr>
                                        <p:cTn id="16"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1741</TotalTime>
  <Words>1290</Words>
  <Application>Microsoft Office PowerPoint</Application>
  <PresentationFormat>On-screen Show (4:3)</PresentationFormat>
  <Paragraphs>114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Wallace</dc:creator>
  <cp:lastModifiedBy>Joe R Price</cp:lastModifiedBy>
  <cp:revision>34</cp:revision>
  <dcterms:created xsi:type="dcterms:W3CDTF">2015-10-04T04:17:24Z</dcterms:created>
  <dcterms:modified xsi:type="dcterms:W3CDTF">2016-09-29T04:01:05Z</dcterms:modified>
</cp:coreProperties>
</file>