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8" r:id="rId3"/>
    <p:sldId id="291" r:id="rId4"/>
    <p:sldId id="260" r:id="rId5"/>
    <p:sldId id="263" r:id="rId6"/>
    <p:sldId id="257" r:id="rId7"/>
    <p:sldId id="259" r:id="rId8"/>
    <p:sldId id="262" r:id="rId9"/>
    <p:sldId id="264" r:id="rId10"/>
    <p:sldId id="271" r:id="rId11"/>
    <p:sldId id="267" r:id="rId12"/>
    <p:sldId id="265" r:id="rId13"/>
    <p:sldId id="268" r:id="rId14"/>
    <p:sldId id="274" r:id="rId15"/>
    <p:sldId id="289" r:id="rId16"/>
    <p:sldId id="290" r:id="rId17"/>
    <p:sldId id="275" r:id="rId18"/>
    <p:sldId id="270" r:id="rId19"/>
    <p:sldId id="276" r:id="rId20"/>
    <p:sldId id="277" r:id="rId21"/>
    <p:sldId id="278" r:id="rId22"/>
    <p:sldId id="269" r:id="rId23"/>
    <p:sldId id="279" r:id="rId24"/>
    <p:sldId id="280" r:id="rId25"/>
    <p:sldId id="281" r:id="rId26"/>
    <p:sldId id="282" r:id="rId27"/>
    <p:sldId id="283" r:id="rId28"/>
    <p:sldId id="286" r:id="rId29"/>
    <p:sldId id="292" r:id="rId30"/>
    <p:sldId id="293" r:id="rId31"/>
    <p:sldId id="287"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88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338"/>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98CE31E-2167-43B2-BF59-DC0253554925}" type="datetimeFigureOut">
              <a:rPr lang="en-US" smtClean="0"/>
              <a:pPr/>
              <a:t>8/27/2016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0F837-4841-4200-B179-14105C0A33D3}" type="slidenum">
              <a:rPr lang="en-US" smtClean="0"/>
              <a:pPr/>
              <a:t>‹#›</a:t>
            </a:fld>
            <a:endParaRPr lang="en-US"/>
          </a:p>
        </p:txBody>
      </p:sp>
    </p:spTree>
  </p:cSld>
  <p:clrMapOvr>
    <a:masterClrMapping/>
  </p:clrMapOvr>
  <p:transition spd="slow">
    <p:newsfla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8CE31E-2167-43B2-BF59-DC0253554925}" type="datetimeFigureOut">
              <a:rPr lang="en-US" smtClean="0"/>
              <a:pPr/>
              <a:t>8/27/2016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0F837-4841-4200-B179-14105C0A33D3}" type="slidenum">
              <a:rPr lang="en-US" smtClean="0"/>
              <a:pPr/>
              <a:t>‹#›</a:t>
            </a:fld>
            <a:endParaRPr lang="en-US"/>
          </a:p>
        </p:txBody>
      </p:sp>
    </p:spTree>
  </p:cSld>
  <p:clrMapOvr>
    <a:masterClrMapping/>
  </p:clrMapOvr>
  <p:transition spd="slow">
    <p:newsfla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8CE31E-2167-43B2-BF59-DC0253554925}" type="datetimeFigureOut">
              <a:rPr lang="en-US" smtClean="0"/>
              <a:pPr/>
              <a:t>8/27/2016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0F837-4841-4200-B179-14105C0A33D3}" type="slidenum">
              <a:rPr lang="en-US" smtClean="0"/>
              <a:pPr/>
              <a:t>‹#›</a:t>
            </a:fld>
            <a:endParaRPr lang="en-US"/>
          </a:p>
        </p:txBody>
      </p:sp>
    </p:spTree>
  </p:cSld>
  <p:clrMapOvr>
    <a:masterClrMapping/>
  </p:clrMapOvr>
  <p:transition spd="slow">
    <p:newsfla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8CE31E-2167-43B2-BF59-DC0253554925}" type="datetimeFigureOut">
              <a:rPr lang="en-US" smtClean="0"/>
              <a:pPr/>
              <a:t>8/27/2016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0F837-4841-4200-B179-14105C0A33D3}" type="slidenum">
              <a:rPr lang="en-US" smtClean="0"/>
              <a:pPr/>
              <a:t>‹#›</a:t>
            </a:fld>
            <a:endParaRPr lang="en-US"/>
          </a:p>
        </p:txBody>
      </p:sp>
    </p:spTree>
  </p:cSld>
  <p:clrMapOvr>
    <a:masterClrMapping/>
  </p:clrMapOvr>
  <p:transition spd="slow">
    <p:newsfla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98CE31E-2167-43B2-BF59-DC0253554925}" type="datetimeFigureOut">
              <a:rPr lang="en-US" smtClean="0"/>
              <a:pPr/>
              <a:t>8/27/2016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0F837-4841-4200-B179-14105C0A33D3}" type="slidenum">
              <a:rPr lang="en-US" smtClean="0"/>
              <a:pPr/>
              <a:t>‹#›</a:t>
            </a:fld>
            <a:endParaRPr lang="en-US"/>
          </a:p>
        </p:txBody>
      </p:sp>
    </p:spTree>
  </p:cSld>
  <p:clrMapOvr>
    <a:masterClrMapping/>
  </p:clrMapOvr>
  <p:transition spd="slow">
    <p:newsfla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98CE31E-2167-43B2-BF59-DC0253554925}" type="datetimeFigureOut">
              <a:rPr lang="en-US" smtClean="0"/>
              <a:pPr/>
              <a:t>8/27/2016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40F837-4841-4200-B179-14105C0A33D3}" type="slidenum">
              <a:rPr lang="en-US" smtClean="0"/>
              <a:pPr/>
              <a:t>‹#›</a:t>
            </a:fld>
            <a:endParaRPr lang="en-US"/>
          </a:p>
        </p:txBody>
      </p:sp>
    </p:spTree>
  </p:cSld>
  <p:clrMapOvr>
    <a:masterClrMapping/>
  </p:clrMapOvr>
  <p:transition spd="slow">
    <p:newsfla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98CE31E-2167-43B2-BF59-DC0253554925}" type="datetimeFigureOut">
              <a:rPr lang="en-US" smtClean="0"/>
              <a:pPr/>
              <a:t>8/27/2016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40F837-4841-4200-B179-14105C0A33D3}" type="slidenum">
              <a:rPr lang="en-US" smtClean="0"/>
              <a:pPr/>
              <a:t>‹#›</a:t>
            </a:fld>
            <a:endParaRPr lang="en-US"/>
          </a:p>
        </p:txBody>
      </p:sp>
    </p:spTree>
  </p:cSld>
  <p:clrMapOvr>
    <a:masterClrMapping/>
  </p:clrMapOvr>
  <p:transition spd="slow">
    <p:newsfla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98CE31E-2167-43B2-BF59-DC0253554925}" type="datetimeFigureOut">
              <a:rPr lang="en-US" smtClean="0"/>
              <a:pPr/>
              <a:t>8/27/2016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40F837-4841-4200-B179-14105C0A33D3}" type="slidenum">
              <a:rPr lang="en-US" smtClean="0"/>
              <a:pPr/>
              <a:t>‹#›</a:t>
            </a:fld>
            <a:endParaRPr lang="en-US"/>
          </a:p>
        </p:txBody>
      </p:sp>
    </p:spTree>
  </p:cSld>
  <p:clrMapOvr>
    <a:masterClrMapping/>
  </p:clrMapOvr>
  <p:transition spd="slow">
    <p:newsfla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8CE31E-2167-43B2-BF59-DC0253554925}" type="datetimeFigureOut">
              <a:rPr lang="en-US" smtClean="0"/>
              <a:pPr/>
              <a:t>8/27/2016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40F837-4841-4200-B179-14105C0A33D3}" type="slidenum">
              <a:rPr lang="en-US" smtClean="0"/>
              <a:pPr/>
              <a:t>‹#›</a:t>
            </a:fld>
            <a:endParaRPr lang="en-US"/>
          </a:p>
        </p:txBody>
      </p:sp>
    </p:spTree>
  </p:cSld>
  <p:clrMapOvr>
    <a:masterClrMapping/>
  </p:clrMapOvr>
  <p:transition spd="slow">
    <p:newsfla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8CE31E-2167-43B2-BF59-DC0253554925}" type="datetimeFigureOut">
              <a:rPr lang="en-US" smtClean="0"/>
              <a:pPr/>
              <a:t>8/27/2016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40F837-4841-4200-B179-14105C0A33D3}" type="slidenum">
              <a:rPr lang="en-US" smtClean="0"/>
              <a:pPr/>
              <a:t>‹#›</a:t>
            </a:fld>
            <a:endParaRPr lang="en-US"/>
          </a:p>
        </p:txBody>
      </p:sp>
    </p:spTree>
  </p:cSld>
  <p:clrMapOvr>
    <a:masterClrMapping/>
  </p:clrMapOvr>
  <p:transition spd="slow">
    <p:newsfla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8CE31E-2167-43B2-BF59-DC0253554925}" type="datetimeFigureOut">
              <a:rPr lang="en-US" smtClean="0"/>
              <a:pPr/>
              <a:t>8/27/2016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40F837-4841-4200-B179-14105C0A33D3}" type="slidenum">
              <a:rPr lang="en-US" smtClean="0"/>
              <a:pPr/>
              <a:t>‹#›</a:t>
            </a:fld>
            <a:endParaRPr lang="en-US"/>
          </a:p>
        </p:txBody>
      </p:sp>
    </p:spTree>
  </p:cSld>
  <p:clrMapOvr>
    <a:masterClrMapping/>
  </p:clrMapOvr>
  <p:transition spd="slow">
    <p:newsfla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8CE31E-2167-43B2-BF59-DC0253554925}" type="datetimeFigureOut">
              <a:rPr lang="en-US" smtClean="0"/>
              <a:pPr/>
              <a:t>8/27/2016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40F837-4841-4200-B179-14105C0A33D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newsflash/>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cSld>
  <p:clrMapOvr>
    <a:masterClrMapping/>
  </p:clrMapOvr>
  <p:transition spd="slow">
    <p:newsfla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153400" cy="523220"/>
          </a:xfrm>
          <a:prstGeom prst="rect">
            <a:avLst/>
          </a:prstGeom>
          <a:noFill/>
        </p:spPr>
        <p:txBody>
          <a:bodyPr wrap="square" rtlCol="0">
            <a:spAutoFit/>
          </a:bodyPr>
          <a:lstStyle/>
          <a:p>
            <a:r>
              <a:rPr lang="en-US" sz="2800" b="1" dirty="0" smtClean="0">
                <a:solidFill>
                  <a:schemeClr val="bg1"/>
                </a:solidFill>
                <a:latin typeface="Arial Black" pitchFamily="34" charset="0"/>
              </a:rPr>
              <a:t>II. TIME AND ETERNITY</a:t>
            </a:r>
            <a:endParaRPr lang="en-US" sz="2800" b="1" dirty="0">
              <a:solidFill>
                <a:schemeClr val="bg1"/>
              </a:solidFill>
              <a:latin typeface="Arial Black" pitchFamily="34" charset="0"/>
            </a:endParaRPr>
          </a:p>
        </p:txBody>
      </p:sp>
    </p:spTree>
  </p:cSld>
  <p:clrMapOvr>
    <a:masterClrMapping/>
  </p:clrMapOvr>
  <p:transition spd="slow">
    <p:newsfla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1-1-1-space1.jpg"/>
          <p:cNvPicPr>
            <a:picLocks noChangeAspect="1"/>
          </p:cNvPicPr>
          <p:nvPr/>
        </p:nvPicPr>
        <p:blipFill>
          <a:blip r:embed="rId2" cstate="print"/>
          <a:stretch>
            <a:fillRect/>
          </a:stretch>
        </p:blipFill>
        <p:spPr>
          <a:xfrm>
            <a:off x="0" y="0"/>
            <a:ext cx="9144000" cy="6858000"/>
          </a:xfrm>
          <a:prstGeom prst="rect">
            <a:avLst/>
          </a:prstGeom>
        </p:spPr>
      </p:pic>
      <p:sp>
        <p:nvSpPr>
          <p:cNvPr id="4" name="TextBox 3"/>
          <p:cNvSpPr txBox="1"/>
          <p:nvPr/>
        </p:nvSpPr>
        <p:spPr>
          <a:xfrm>
            <a:off x="304800" y="677644"/>
            <a:ext cx="8534400" cy="5570756"/>
          </a:xfrm>
          <a:prstGeom prst="rect">
            <a:avLst/>
          </a:prstGeom>
          <a:solidFill>
            <a:schemeClr val="tx1">
              <a:alpha val="42000"/>
            </a:schemeClr>
          </a:solidFill>
        </p:spPr>
        <p:txBody>
          <a:bodyPr wrap="square" rtlCol="0">
            <a:spAutoFit/>
          </a:bodyPr>
          <a:lstStyle/>
          <a:p>
            <a:r>
              <a:rPr lang="en-US" sz="2600" b="1" dirty="0" smtClean="0">
                <a:solidFill>
                  <a:schemeClr val="accent6">
                    <a:lumMod val="20000"/>
                    <a:lumOff val="80000"/>
                  </a:schemeClr>
                </a:solidFill>
              </a:rPr>
              <a:t>Gen. 1:14,  Then God said,  Let there be lights in the firmament of the heavens to divide the day from the night;  and let them be for signs and seasons,  and for days and years;  15  and let them be for lights in the firmament of the heavens to give light on the earth;  and it was so.  16 Then God made two great lights:  the greater light to rule the day,  and the lesser light to rule the night.  He made the stars also.</a:t>
            </a:r>
          </a:p>
          <a:p>
            <a:r>
              <a:rPr lang="en-US" sz="2600" b="1" dirty="0" smtClean="0">
                <a:solidFill>
                  <a:schemeClr val="accent6">
                    <a:lumMod val="20000"/>
                    <a:lumOff val="80000"/>
                  </a:schemeClr>
                </a:solidFill>
              </a:rPr>
              <a:t>17 God set them in the firmament of the heavens to give light on the earth,  18 and to rule over the day and over the night,  and to divide the light from the darkness.  And God saw that it was good.  19 So the evening and the morning were the fourth day.</a:t>
            </a:r>
          </a:p>
          <a:p>
            <a:endParaRPr lang="en-US" dirty="0">
              <a:solidFill>
                <a:srgbClr val="FFFF00"/>
              </a:solidFill>
            </a:endParaRP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3000" fill="hold"/>
                                        <p:tgtEl>
                                          <p:spTgt spid="4"/>
                                        </p:tgtEl>
                                        <p:attrNameLst>
                                          <p:attrName>ppt_w</p:attrName>
                                        </p:attrNameLst>
                                      </p:cBhvr>
                                      <p:tavLst>
                                        <p:tav tm="0">
                                          <p:val>
                                            <p:fltVal val="0"/>
                                          </p:val>
                                        </p:tav>
                                        <p:tav tm="100000">
                                          <p:val>
                                            <p:strVal val="#ppt_w"/>
                                          </p:val>
                                        </p:tav>
                                      </p:tavLst>
                                    </p:anim>
                                    <p:anim calcmode="lin" valueType="num">
                                      <p:cBhvr>
                                        <p:cTn id="8" dur="30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5" descr="earth, sun, moon.jpg"/>
          <p:cNvPicPr>
            <a:picLocks noChangeAspect="1"/>
          </p:cNvPicPr>
          <p:nvPr/>
        </p:nvPicPr>
        <p:blipFill>
          <a:blip r:embed="rId2" cstate="print"/>
          <a:srcRect/>
          <a:stretch>
            <a:fillRect/>
          </a:stretch>
        </p:blipFill>
        <p:spPr bwMode="auto">
          <a:xfrm>
            <a:off x="-20638" y="-14288"/>
            <a:ext cx="9185276" cy="6886576"/>
          </a:xfrm>
          <a:prstGeom prst="rect">
            <a:avLst/>
          </a:prstGeom>
          <a:noFill/>
          <a:ln w="9525">
            <a:noFill/>
            <a:miter lim="800000"/>
            <a:headEnd/>
            <a:tailEnd/>
          </a:ln>
        </p:spPr>
      </p:pic>
      <p:sp>
        <p:nvSpPr>
          <p:cNvPr id="3" name="TextBox 2"/>
          <p:cNvSpPr txBox="1"/>
          <p:nvPr/>
        </p:nvSpPr>
        <p:spPr>
          <a:xfrm>
            <a:off x="3581400" y="4503738"/>
            <a:ext cx="5257800" cy="830997"/>
          </a:xfrm>
          <a:prstGeom prst="rect">
            <a:avLst/>
          </a:prstGeom>
          <a:noFill/>
        </p:spPr>
        <p:txBody>
          <a:bodyPr>
            <a:spAutoFit/>
          </a:bodyPr>
          <a:lstStyle/>
          <a:p>
            <a:pPr>
              <a:defRPr/>
            </a:pPr>
            <a:r>
              <a:rPr lang="en-US" sz="4800" b="1" dirty="0">
                <a:solidFill>
                  <a:schemeClr val="bg1"/>
                </a:solidFill>
                <a:latin typeface="+mj-lt"/>
              </a:rPr>
              <a:t>“days and years</a:t>
            </a:r>
            <a:r>
              <a:rPr lang="en-US" sz="4800" b="1" dirty="0" smtClean="0">
                <a:solidFill>
                  <a:schemeClr val="bg1"/>
                </a:solidFill>
                <a:latin typeface="+mj-lt"/>
              </a:rPr>
              <a:t>”</a:t>
            </a:r>
            <a:endParaRPr lang="en-US" sz="4800" b="1" dirty="0" smtClean="0">
              <a:solidFill>
                <a:schemeClr val="bg1"/>
              </a:solidFill>
              <a:latin typeface="+mj-lt"/>
            </a:endParaRPr>
          </a:p>
        </p:txBody>
      </p:sp>
    </p:spTree>
  </p:cSld>
  <p:clrMapOvr>
    <a:masterClrMapping/>
  </p:clrMapOvr>
  <p:transition spd="slow">
    <p:newsflash/>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1-1-1-space1.jpg"/>
          <p:cNvPicPr>
            <a:picLocks noChangeAspect="1"/>
          </p:cNvPicPr>
          <p:nvPr/>
        </p:nvPicPr>
        <p:blipFill>
          <a:blip r:embed="rId2" cstate="print"/>
          <a:stretch>
            <a:fillRect/>
          </a:stretch>
        </p:blipFill>
        <p:spPr>
          <a:xfrm>
            <a:off x="0" y="0"/>
            <a:ext cx="9144000" cy="6858000"/>
          </a:xfrm>
          <a:prstGeom prst="rect">
            <a:avLst/>
          </a:prstGeom>
        </p:spPr>
      </p:pic>
      <p:sp>
        <p:nvSpPr>
          <p:cNvPr id="4" name="TextBox 3"/>
          <p:cNvSpPr txBox="1"/>
          <p:nvPr/>
        </p:nvSpPr>
        <p:spPr>
          <a:xfrm>
            <a:off x="304800" y="823905"/>
            <a:ext cx="8534400" cy="4662495"/>
          </a:xfrm>
          <a:prstGeom prst="rect">
            <a:avLst/>
          </a:prstGeom>
          <a:solidFill>
            <a:schemeClr val="tx1">
              <a:alpha val="42000"/>
            </a:schemeClr>
          </a:solidFill>
        </p:spPr>
        <p:txBody>
          <a:bodyPr wrap="square" rtlCol="0">
            <a:spAutoFit/>
          </a:bodyPr>
          <a:lstStyle/>
          <a:p>
            <a:pPr>
              <a:lnSpc>
                <a:spcPts val="4000"/>
              </a:lnSpc>
            </a:pPr>
            <a:r>
              <a:rPr lang="en-US" sz="2800" b="1" dirty="0" smtClean="0">
                <a:solidFill>
                  <a:schemeClr val="accent6">
                    <a:lumMod val="20000"/>
                    <a:lumOff val="80000"/>
                  </a:schemeClr>
                </a:solidFill>
              </a:rPr>
              <a:t>Ps. 90:1,  Lord,  You have been our dwelling place in all generations.  2 Before the mountains were brought forth,  or ever You had formed the earth and the world,  even from everlasting to everlasting,  You are God.  3 You turn man to destruction,  and say,  Return,  O children of men.  4 For a thousand years in Your sight are like yesterday when it is past,  and like a watch in the night.</a:t>
            </a:r>
            <a:endParaRPr lang="en-US" sz="2800" b="1" dirty="0" smtClean="0"/>
          </a:p>
        </p:txBody>
      </p:sp>
      <p:sp>
        <p:nvSpPr>
          <p:cNvPr id="5" name="TextBox 4"/>
          <p:cNvSpPr txBox="1"/>
          <p:nvPr/>
        </p:nvSpPr>
        <p:spPr>
          <a:xfrm>
            <a:off x="0" y="76200"/>
            <a:ext cx="3886200" cy="584775"/>
          </a:xfrm>
          <a:prstGeom prst="rect">
            <a:avLst/>
          </a:prstGeom>
          <a:noFill/>
        </p:spPr>
        <p:txBody>
          <a:bodyPr wrap="square" rtlCol="0">
            <a:spAutoFit/>
          </a:bodyPr>
          <a:lstStyle/>
          <a:p>
            <a:r>
              <a:rPr lang="en-US" sz="3200" b="1" dirty="0" smtClean="0">
                <a:solidFill>
                  <a:srgbClr val="FFFF00"/>
                </a:solidFill>
              </a:rPr>
              <a:t>Eternity</a:t>
            </a:r>
            <a:endParaRPr lang="en-US" sz="3200" b="1" dirty="0">
              <a:solidFill>
                <a:srgbClr val="FFFF00"/>
              </a:solidFill>
            </a:endParaRP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3000" fill="hold"/>
                                        <p:tgtEl>
                                          <p:spTgt spid="4"/>
                                        </p:tgtEl>
                                        <p:attrNameLst>
                                          <p:attrName>ppt_w</p:attrName>
                                        </p:attrNameLst>
                                      </p:cBhvr>
                                      <p:tavLst>
                                        <p:tav tm="0">
                                          <p:val>
                                            <p:fltVal val="0"/>
                                          </p:val>
                                        </p:tav>
                                        <p:tav tm="100000">
                                          <p:val>
                                            <p:strVal val="#ppt_w"/>
                                          </p:val>
                                        </p:tav>
                                      </p:tavLst>
                                    </p:anim>
                                    <p:anim calcmode="lin" valueType="num">
                                      <p:cBhvr>
                                        <p:cTn id="8" dur="30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153400" cy="523220"/>
          </a:xfrm>
          <a:prstGeom prst="rect">
            <a:avLst/>
          </a:prstGeom>
          <a:noFill/>
        </p:spPr>
        <p:txBody>
          <a:bodyPr wrap="square" rtlCol="0">
            <a:spAutoFit/>
          </a:bodyPr>
          <a:lstStyle/>
          <a:p>
            <a:r>
              <a:rPr lang="en-US" sz="2800" b="1" dirty="0" smtClean="0">
                <a:solidFill>
                  <a:schemeClr val="bg1"/>
                </a:solidFill>
                <a:latin typeface="Arial Black" pitchFamily="34" charset="0"/>
              </a:rPr>
              <a:t>III. GOD “INHABITS” ETERNITY</a:t>
            </a:r>
            <a:endParaRPr lang="en-US" sz="2800" b="1" dirty="0">
              <a:solidFill>
                <a:schemeClr val="bg1"/>
              </a:solidFill>
              <a:latin typeface="Arial Black" pitchFamily="34" charset="0"/>
            </a:endParaRPr>
          </a:p>
        </p:txBody>
      </p:sp>
    </p:spTree>
  </p:cSld>
  <p:clrMapOvr>
    <a:masterClrMapping/>
  </p:clrMapOvr>
  <p:transition spd="slow">
    <p:newsfla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1-1-1-space1.jpg"/>
          <p:cNvPicPr>
            <a:picLocks noChangeAspect="1"/>
          </p:cNvPicPr>
          <p:nvPr/>
        </p:nvPicPr>
        <p:blipFill>
          <a:blip r:embed="rId2" cstate="print"/>
          <a:stretch>
            <a:fillRect/>
          </a:stretch>
        </p:blipFill>
        <p:spPr>
          <a:xfrm>
            <a:off x="0" y="0"/>
            <a:ext cx="9144000" cy="6858000"/>
          </a:xfrm>
          <a:prstGeom prst="rect">
            <a:avLst/>
          </a:prstGeom>
        </p:spPr>
      </p:pic>
      <p:sp>
        <p:nvSpPr>
          <p:cNvPr id="4" name="TextBox 3"/>
          <p:cNvSpPr txBox="1"/>
          <p:nvPr/>
        </p:nvSpPr>
        <p:spPr>
          <a:xfrm>
            <a:off x="304800" y="677644"/>
            <a:ext cx="8534400" cy="3785652"/>
          </a:xfrm>
          <a:prstGeom prst="rect">
            <a:avLst/>
          </a:prstGeom>
          <a:solidFill>
            <a:schemeClr val="tx1">
              <a:alpha val="42000"/>
            </a:schemeClr>
          </a:solidFill>
        </p:spPr>
        <p:txBody>
          <a:bodyPr wrap="square" rtlCol="0">
            <a:spAutoFit/>
          </a:bodyPr>
          <a:lstStyle/>
          <a:p>
            <a:pPr>
              <a:lnSpc>
                <a:spcPts val="4800"/>
              </a:lnSpc>
            </a:pPr>
            <a:r>
              <a:rPr lang="en-US" sz="2800" b="1" dirty="0" smtClean="0">
                <a:solidFill>
                  <a:schemeClr val="accent6">
                    <a:lumMod val="20000"/>
                    <a:lumOff val="80000"/>
                  </a:schemeClr>
                </a:solidFill>
              </a:rPr>
              <a:t>Isa. 57:15,   </a:t>
            </a:r>
            <a:r>
              <a:rPr lang="en-US" sz="2800" b="1" dirty="0">
                <a:solidFill>
                  <a:schemeClr val="accent6">
                    <a:lumMod val="20000"/>
                    <a:lumOff val="80000"/>
                  </a:schemeClr>
                </a:solidFill>
              </a:rPr>
              <a:t>For thus says the One who is high and lifted up</a:t>
            </a:r>
            <a:r>
              <a:rPr lang="en-US" sz="2800" b="1" dirty="0" smtClean="0">
                <a:solidFill>
                  <a:schemeClr val="accent6">
                    <a:lumMod val="20000"/>
                    <a:lumOff val="80000"/>
                  </a:schemeClr>
                </a:solidFill>
              </a:rPr>
              <a:t>, </a:t>
            </a:r>
            <a:r>
              <a:rPr lang="en-US" sz="2800" b="1" dirty="0">
                <a:solidFill>
                  <a:schemeClr val="accent6">
                    <a:lumMod val="20000"/>
                    <a:lumOff val="80000"/>
                  </a:schemeClr>
                </a:solidFill>
              </a:rPr>
              <a:t>  </a:t>
            </a:r>
            <a:r>
              <a:rPr lang="en-US" sz="2800" b="1" dirty="0">
                <a:solidFill>
                  <a:srgbClr val="FFFF00"/>
                </a:solidFill>
              </a:rPr>
              <a:t>who inhabits eternity</a:t>
            </a:r>
            <a:r>
              <a:rPr lang="en-US" sz="2800" b="1" dirty="0" smtClean="0">
                <a:solidFill>
                  <a:schemeClr val="accent6">
                    <a:lumMod val="20000"/>
                    <a:lumOff val="80000"/>
                  </a:schemeClr>
                </a:solidFill>
              </a:rPr>
              <a:t>,  </a:t>
            </a:r>
            <a:r>
              <a:rPr lang="en-US" sz="2800" b="1" dirty="0">
                <a:solidFill>
                  <a:schemeClr val="accent6">
                    <a:lumMod val="20000"/>
                    <a:lumOff val="80000"/>
                  </a:schemeClr>
                </a:solidFill>
              </a:rPr>
              <a:t>whose name is Holy</a:t>
            </a:r>
            <a:r>
              <a:rPr lang="en-US" sz="2800" b="1" dirty="0" smtClean="0">
                <a:solidFill>
                  <a:schemeClr val="accent6">
                    <a:lumMod val="20000"/>
                    <a:lumOff val="80000"/>
                  </a:schemeClr>
                </a:solidFill>
              </a:rPr>
              <a:t>:  I </a:t>
            </a:r>
            <a:r>
              <a:rPr lang="en-US" sz="2800" b="1" dirty="0">
                <a:solidFill>
                  <a:schemeClr val="accent6">
                    <a:lumMod val="20000"/>
                    <a:lumOff val="80000"/>
                  </a:schemeClr>
                </a:solidFill>
              </a:rPr>
              <a:t>dwell in the high and holy place</a:t>
            </a:r>
            <a:r>
              <a:rPr lang="en-US" sz="2800" b="1" dirty="0" smtClean="0">
                <a:solidFill>
                  <a:schemeClr val="accent6">
                    <a:lumMod val="20000"/>
                    <a:lumOff val="80000"/>
                  </a:schemeClr>
                </a:solidFill>
              </a:rPr>
              <a:t>, </a:t>
            </a:r>
            <a:r>
              <a:rPr lang="en-US" sz="2800" b="1" dirty="0">
                <a:solidFill>
                  <a:schemeClr val="accent6">
                    <a:lumMod val="20000"/>
                    <a:lumOff val="80000"/>
                  </a:schemeClr>
                </a:solidFill>
              </a:rPr>
              <a:t>  and also with him who is of a contrite and lowly </a:t>
            </a:r>
            <a:r>
              <a:rPr lang="en-US" sz="2800" b="1" dirty="0" smtClean="0">
                <a:solidFill>
                  <a:schemeClr val="accent6">
                    <a:lumMod val="20000"/>
                    <a:lumOff val="80000"/>
                  </a:schemeClr>
                </a:solidFill>
              </a:rPr>
              <a:t>spirit,  to </a:t>
            </a:r>
            <a:r>
              <a:rPr lang="en-US" sz="2800" b="1" dirty="0">
                <a:solidFill>
                  <a:schemeClr val="accent6">
                    <a:lumMod val="20000"/>
                    <a:lumOff val="80000"/>
                  </a:schemeClr>
                </a:solidFill>
              </a:rPr>
              <a:t>revive the spirit of the lowly,</a:t>
            </a:r>
            <a:r>
              <a:rPr lang="en-US" sz="2800" b="1" dirty="0" smtClean="0">
                <a:solidFill>
                  <a:schemeClr val="accent6">
                    <a:lumMod val="20000"/>
                    <a:lumOff val="80000"/>
                  </a:schemeClr>
                </a:solidFill>
              </a:rPr>
              <a:t/>
            </a:r>
            <a:br>
              <a:rPr lang="en-US" sz="2800" b="1" dirty="0" smtClean="0">
                <a:solidFill>
                  <a:schemeClr val="accent6">
                    <a:lumMod val="20000"/>
                    <a:lumOff val="80000"/>
                  </a:schemeClr>
                </a:solidFill>
              </a:rPr>
            </a:br>
            <a:r>
              <a:rPr lang="en-US" sz="2800" b="1" dirty="0">
                <a:solidFill>
                  <a:schemeClr val="accent6">
                    <a:lumMod val="20000"/>
                    <a:lumOff val="80000"/>
                  </a:schemeClr>
                </a:solidFill>
              </a:rPr>
              <a:t> and to revive the heart of the contrite</a:t>
            </a:r>
            <a:r>
              <a:rPr lang="en-US" sz="2800" b="1" dirty="0" smtClean="0">
                <a:solidFill>
                  <a:schemeClr val="accent6">
                    <a:lumMod val="20000"/>
                    <a:lumOff val="80000"/>
                  </a:schemeClr>
                </a:solidFill>
              </a:rPr>
              <a:t>. (</a:t>
            </a:r>
            <a:r>
              <a:rPr lang="en-US" sz="2800" b="1" i="1" dirty="0" smtClean="0">
                <a:solidFill>
                  <a:schemeClr val="accent6">
                    <a:lumMod val="20000"/>
                    <a:lumOff val="80000"/>
                  </a:schemeClr>
                </a:solidFill>
              </a:rPr>
              <a:t>ESV</a:t>
            </a:r>
            <a:r>
              <a:rPr lang="en-US" sz="2800" b="1" dirty="0" smtClean="0">
                <a:solidFill>
                  <a:schemeClr val="accent6">
                    <a:lumMod val="20000"/>
                    <a:lumOff val="80000"/>
                  </a:schemeClr>
                </a:solidFill>
              </a:rPr>
              <a:t>)</a:t>
            </a:r>
            <a:endParaRPr lang="en-US" sz="2800" b="1" dirty="0" smtClean="0"/>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3000" fill="hold"/>
                                        <p:tgtEl>
                                          <p:spTgt spid="4"/>
                                        </p:tgtEl>
                                        <p:attrNameLst>
                                          <p:attrName>ppt_w</p:attrName>
                                        </p:attrNameLst>
                                      </p:cBhvr>
                                      <p:tavLst>
                                        <p:tav tm="0">
                                          <p:val>
                                            <p:fltVal val="0"/>
                                          </p:val>
                                        </p:tav>
                                        <p:tav tm="100000">
                                          <p:val>
                                            <p:strVal val="#ppt_w"/>
                                          </p:val>
                                        </p:tav>
                                      </p:tavLst>
                                    </p:anim>
                                    <p:anim calcmode="lin" valueType="num">
                                      <p:cBhvr>
                                        <p:cTn id="8" dur="30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1-1-1-space1.jpg"/>
          <p:cNvPicPr>
            <a:picLocks noChangeAspect="1"/>
          </p:cNvPicPr>
          <p:nvPr/>
        </p:nvPicPr>
        <p:blipFill>
          <a:blip r:embed="rId2" cstate="print"/>
          <a:stretch>
            <a:fillRect/>
          </a:stretch>
        </p:blipFill>
        <p:spPr>
          <a:xfrm>
            <a:off x="0" y="0"/>
            <a:ext cx="9144000" cy="6858000"/>
          </a:xfrm>
          <a:prstGeom prst="rect">
            <a:avLst/>
          </a:prstGeom>
        </p:spPr>
      </p:pic>
      <p:sp>
        <p:nvSpPr>
          <p:cNvPr id="4" name="TextBox 3"/>
          <p:cNvSpPr txBox="1"/>
          <p:nvPr/>
        </p:nvSpPr>
        <p:spPr>
          <a:xfrm>
            <a:off x="304800" y="677644"/>
            <a:ext cx="8534400" cy="3785652"/>
          </a:xfrm>
          <a:prstGeom prst="rect">
            <a:avLst/>
          </a:prstGeom>
          <a:solidFill>
            <a:schemeClr val="tx1">
              <a:alpha val="42000"/>
            </a:schemeClr>
          </a:solidFill>
        </p:spPr>
        <p:txBody>
          <a:bodyPr wrap="square" rtlCol="0">
            <a:spAutoFit/>
          </a:bodyPr>
          <a:lstStyle/>
          <a:p>
            <a:pPr>
              <a:lnSpc>
                <a:spcPts val="4800"/>
              </a:lnSpc>
            </a:pPr>
            <a:r>
              <a:rPr lang="en-US" sz="2800" b="1" dirty="0" smtClean="0">
                <a:solidFill>
                  <a:schemeClr val="accent6">
                    <a:lumMod val="20000"/>
                    <a:lumOff val="80000"/>
                  </a:schemeClr>
                </a:solidFill>
              </a:rPr>
              <a:t>Isa. 57:15,   </a:t>
            </a:r>
            <a:r>
              <a:rPr lang="en-US" sz="2800" b="1" dirty="0">
                <a:solidFill>
                  <a:schemeClr val="accent6">
                    <a:lumMod val="20000"/>
                    <a:lumOff val="80000"/>
                  </a:schemeClr>
                </a:solidFill>
              </a:rPr>
              <a:t>For thus says the One who is high and lifted up</a:t>
            </a:r>
            <a:r>
              <a:rPr lang="en-US" sz="2800" b="1" dirty="0" smtClean="0">
                <a:solidFill>
                  <a:schemeClr val="accent6">
                    <a:lumMod val="20000"/>
                    <a:lumOff val="80000"/>
                  </a:schemeClr>
                </a:solidFill>
              </a:rPr>
              <a:t>, </a:t>
            </a:r>
            <a:r>
              <a:rPr lang="en-US" sz="2800" b="1" dirty="0">
                <a:solidFill>
                  <a:schemeClr val="accent6">
                    <a:lumMod val="20000"/>
                    <a:lumOff val="80000"/>
                  </a:schemeClr>
                </a:solidFill>
              </a:rPr>
              <a:t>  </a:t>
            </a:r>
            <a:r>
              <a:rPr lang="en-US" sz="2800" b="1" dirty="0">
                <a:solidFill>
                  <a:srgbClr val="FFFF00"/>
                </a:solidFill>
              </a:rPr>
              <a:t>who inhabits eternity</a:t>
            </a:r>
            <a:r>
              <a:rPr lang="en-US" sz="2800" b="1" dirty="0" smtClean="0">
                <a:solidFill>
                  <a:schemeClr val="accent6">
                    <a:lumMod val="20000"/>
                    <a:lumOff val="80000"/>
                  </a:schemeClr>
                </a:solidFill>
              </a:rPr>
              <a:t>,  </a:t>
            </a:r>
            <a:r>
              <a:rPr lang="en-US" sz="2800" b="1" dirty="0">
                <a:solidFill>
                  <a:schemeClr val="accent6">
                    <a:lumMod val="20000"/>
                    <a:lumOff val="80000"/>
                  </a:schemeClr>
                </a:solidFill>
              </a:rPr>
              <a:t>whose name is Holy</a:t>
            </a:r>
            <a:r>
              <a:rPr lang="en-US" sz="2800" b="1" dirty="0" smtClean="0">
                <a:solidFill>
                  <a:schemeClr val="accent6">
                    <a:lumMod val="20000"/>
                    <a:lumOff val="80000"/>
                  </a:schemeClr>
                </a:solidFill>
              </a:rPr>
              <a:t>:  I </a:t>
            </a:r>
            <a:r>
              <a:rPr lang="en-US" sz="2800" b="1" dirty="0">
                <a:solidFill>
                  <a:schemeClr val="accent6">
                    <a:lumMod val="20000"/>
                    <a:lumOff val="80000"/>
                  </a:schemeClr>
                </a:solidFill>
              </a:rPr>
              <a:t>dwell in the high and holy place</a:t>
            </a:r>
            <a:r>
              <a:rPr lang="en-US" sz="2800" b="1" dirty="0" smtClean="0">
                <a:solidFill>
                  <a:schemeClr val="accent6">
                    <a:lumMod val="20000"/>
                    <a:lumOff val="80000"/>
                  </a:schemeClr>
                </a:solidFill>
              </a:rPr>
              <a:t>, </a:t>
            </a:r>
            <a:r>
              <a:rPr lang="en-US" sz="2800" b="1" dirty="0">
                <a:solidFill>
                  <a:schemeClr val="accent6">
                    <a:lumMod val="20000"/>
                    <a:lumOff val="80000"/>
                  </a:schemeClr>
                </a:solidFill>
              </a:rPr>
              <a:t>  and </a:t>
            </a:r>
            <a:r>
              <a:rPr lang="en-US" sz="2800" b="1" u="sng" dirty="0">
                <a:solidFill>
                  <a:srgbClr val="FFFF00"/>
                </a:solidFill>
              </a:rPr>
              <a:t>also with him who is of a contrite and lowly </a:t>
            </a:r>
            <a:r>
              <a:rPr lang="en-US" sz="2800" b="1" u="sng" dirty="0" smtClean="0">
                <a:solidFill>
                  <a:srgbClr val="FFFF00"/>
                </a:solidFill>
              </a:rPr>
              <a:t>spirit,  to </a:t>
            </a:r>
            <a:r>
              <a:rPr lang="en-US" sz="2800" b="1" u="sng" dirty="0">
                <a:solidFill>
                  <a:srgbClr val="FFFF00"/>
                </a:solidFill>
              </a:rPr>
              <a:t>revive the spirit of the lowly,</a:t>
            </a:r>
            <a:r>
              <a:rPr lang="en-US" sz="2800" b="1" u="sng" dirty="0" smtClean="0">
                <a:solidFill>
                  <a:srgbClr val="FFFF00"/>
                </a:solidFill>
              </a:rPr>
              <a:t/>
            </a:r>
            <a:br>
              <a:rPr lang="en-US" sz="2800" b="1" u="sng" dirty="0" smtClean="0">
                <a:solidFill>
                  <a:srgbClr val="FFFF00"/>
                </a:solidFill>
              </a:rPr>
            </a:br>
            <a:r>
              <a:rPr lang="en-US" sz="2800" b="1" u="sng" dirty="0">
                <a:solidFill>
                  <a:srgbClr val="FFFF00"/>
                </a:solidFill>
              </a:rPr>
              <a:t> and to revive the heart of the contrite</a:t>
            </a:r>
            <a:r>
              <a:rPr lang="en-US" sz="2800" b="1" u="sng" dirty="0" smtClean="0">
                <a:solidFill>
                  <a:srgbClr val="FFFF00"/>
                </a:solidFill>
              </a:rPr>
              <a:t>.</a:t>
            </a:r>
            <a:r>
              <a:rPr lang="en-US" sz="2800" b="1" dirty="0" smtClean="0">
                <a:solidFill>
                  <a:schemeClr val="accent6">
                    <a:lumMod val="20000"/>
                    <a:lumOff val="80000"/>
                  </a:schemeClr>
                </a:solidFill>
              </a:rPr>
              <a:t> (</a:t>
            </a:r>
            <a:r>
              <a:rPr lang="en-US" sz="2800" b="1" i="1" dirty="0" smtClean="0">
                <a:solidFill>
                  <a:schemeClr val="accent6">
                    <a:lumMod val="20000"/>
                    <a:lumOff val="80000"/>
                  </a:schemeClr>
                </a:solidFill>
              </a:rPr>
              <a:t>ESV</a:t>
            </a:r>
            <a:r>
              <a:rPr lang="en-US" sz="2800" b="1" dirty="0" smtClean="0">
                <a:solidFill>
                  <a:schemeClr val="accent6">
                    <a:lumMod val="20000"/>
                    <a:lumOff val="80000"/>
                  </a:schemeClr>
                </a:solidFill>
              </a:rPr>
              <a:t>)</a:t>
            </a:r>
            <a:endParaRPr lang="en-US" sz="2800" b="1" dirty="0" smtClean="0"/>
          </a:p>
        </p:txBody>
      </p:sp>
    </p:spTree>
  </p:cSld>
  <p:clrMapOvr>
    <a:masterClrMapping/>
  </p:clrMapOvr>
  <p:transition spd="slow">
    <p:newsflash/>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153400" cy="523220"/>
          </a:xfrm>
          <a:prstGeom prst="rect">
            <a:avLst/>
          </a:prstGeom>
          <a:noFill/>
        </p:spPr>
        <p:txBody>
          <a:bodyPr wrap="square" rtlCol="0">
            <a:spAutoFit/>
          </a:bodyPr>
          <a:lstStyle/>
          <a:p>
            <a:r>
              <a:rPr lang="en-US" sz="2800" b="1" dirty="0" smtClean="0">
                <a:solidFill>
                  <a:schemeClr val="bg1"/>
                </a:solidFill>
                <a:latin typeface="Arial Black" pitchFamily="34" charset="0"/>
              </a:rPr>
              <a:t>III. GOD “INHABITS” ETERNITY</a:t>
            </a:r>
            <a:endParaRPr lang="en-US" sz="2800" b="1" dirty="0">
              <a:solidFill>
                <a:schemeClr val="bg1"/>
              </a:solidFill>
              <a:latin typeface="Arial Black" pitchFamily="34" charset="0"/>
            </a:endParaRPr>
          </a:p>
        </p:txBody>
      </p:sp>
      <p:sp>
        <p:nvSpPr>
          <p:cNvPr id="3" name="TextBox 2"/>
          <p:cNvSpPr txBox="1"/>
          <p:nvPr/>
        </p:nvSpPr>
        <p:spPr>
          <a:xfrm>
            <a:off x="381000" y="1066800"/>
            <a:ext cx="8382000" cy="523220"/>
          </a:xfrm>
          <a:prstGeom prst="rect">
            <a:avLst/>
          </a:prstGeom>
          <a:noFill/>
        </p:spPr>
        <p:txBody>
          <a:bodyPr wrap="square" rtlCol="0">
            <a:spAutoFit/>
          </a:bodyPr>
          <a:lstStyle/>
          <a:p>
            <a:pPr>
              <a:buClr>
                <a:srgbClr val="66FFFF"/>
              </a:buClr>
              <a:buFont typeface="Wingdings" pitchFamily="2" charset="2"/>
              <a:buChar char="q"/>
            </a:pPr>
            <a:r>
              <a:rPr lang="en-US" sz="2800" b="1" dirty="0" smtClean="0">
                <a:solidFill>
                  <a:srgbClr val="FFFF00"/>
                </a:solidFill>
              </a:rPr>
              <a:t> He constantly abides</a:t>
            </a:r>
            <a:endParaRPr lang="en-US" sz="2800" b="1" dirty="0">
              <a:solidFill>
                <a:srgbClr val="FFFF00"/>
              </a:solidFill>
            </a:endParaRPr>
          </a:p>
        </p:txBody>
      </p:sp>
    </p:spTree>
  </p:cSld>
  <p:clrMapOvr>
    <a:masterClrMapping/>
  </p:clrMapOvr>
  <p:transition spd="slow">
    <p:newsflash/>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1-1-1-space1.jpg"/>
          <p:cNvPicPr>
            <a:picLocks noChangeAspect="1"/>
          </p:cNvPicPr>
          <p:nvPr/>
        </p:nvPicPr>
        <p:blipFill>
          <a:blip r:embed="rId2" cstate="print"/>
          <a:stretch>
            <a:fillRect/>
          </a:stretch>
        </p:blipFill>
        <p:spPr>
          <a:xfrm>
            <a:off x="0" y="0"/>
            <a:ext cx="9144000" cy="6858000"/>
          </a:xfrm>
          <a:prstGeom prst="rect">
            <a:avLst/>
          </a:prstGeom>
        </p:spPr>
      </p:pic>
      <p:sp>
        <p:nvSpPr>
          <p:cNvPr id="4" name="TextBox 3"/>
          <p:cNvSpPr txBox="1"/>
          <p:nvPr/>
        </p:nvSpPr>
        <p:spPr>
          <a:xfrm>
            <a:off x="304800" y="152400"/>
            <a:ext cx="8534400" cy="6247864"/>
          </a:xfrm>
          <a:prstGeom prst="rect">
            <a:avLst/>
          </a:prstGeom>
          <a:solidFill>
            <a:schemeClr val="tx1">
              <a:alpha val="42000"/>
            </a:schemeClr>
          </a:solidFill>
        </p:spPr>
        <p:txBody>
          <a:bodyPr wrap="square" rtlCol="0">
            <a:spAutoFit/>
          </a:bodyPr>
          <a:lstStyle/>
          <a:p>
            <a:pPr>
              <a:lnSpc>
                <a:spcPts val="4800"/>
              </a:lnSpc>
            </a:pPr>
            <a:r>
              <a:rPr lang="en-US" sz="2800" b="1" dirty="0" smtClean="0">
                <a:solidFill>
                  <a:schemeClr val="accent6">
                    <a:lumMod val="20000"/>
                    <a:lumOff val="80000"/>
                  </a:schemeClr>
                </a:solidFill>
              </a:rPr>
              <a:t>Ex. 3:13,  Then Moses said to God,  Indeed,  when I come to the children of Israel and say to them,  The God of your fathers has sent me to you,  and they say to me,  What is His name? what shall I say to them</a:t>
            </a:r>
            <a:r>
              <a:rPr lang="en-US" sz="2800" b="1" smtClean="0">
                <a:solidFill>
                  <a:schemeClr val="accent6">
                    <a:lumMod val="20000"/>
                    <a:lumOff val="80000"/>
                  </a:schemeClr>
                </a:solidFill>
              </a:rPr>
              <a:t>?   14 And God said to Moses,  I AM WHO I AM.  And He said,  Thus you shall say to the children of Israel,  I AM has sent me to you.</a:t>
            </a:r>
            <a:endParaRPr lang="en-US" sz="2800" b="1" dirty="0" smtClean="0">
              <a:solidFill>
                <a:schemeClr val="accent6">
                  <a:lumMod val="20000"/>
                  <a:lumOff val="80000"/>
                </a:schemeClr>
              </a:solidFill>
            </a:endParaRPr>
          </a:p>
          <a:p>
            <a:pPr>
              <a:lnSpc>
                <a:spcPts val="4800"/>
              </a:lnSpc>
            </a:pPr>
            <a:r>
              <a:rPr lang="en-US" sz="2800" b="1" dirty="0" smtClean="0">
                <a:solidFill>
                  <a:schemeClr val="accent6">
                    <a:lumMod val="20000"/>
                    <a:lumOff val="80000"/>
                  </a:schemeClr>
                </a:solidFill>
              </a:rPr>
              <a:t>Ps. 90:1,  Lord,  You have been our dwelling place in all generations.</a:t>
            </a:r>
          </a:p>
        </p:txBody>
      </p:sp>
      <p:sp>
        <p:nvSpPr>
          <p:cNvPr id="5" name="TextBox 4"/>
          <p:cNvSpPr txBox="1"/>
          <p:nvPr/>
        </p:nvSpPr>
        <p:spPr>
          <a:xfrm>
            <a:off x="3048000" y="4025205"/>
            <a:ext cx="5943600" cy="1384995"/>
          </a:xfrm>
          <a:prstGeom prst="rect">
            <a:avLst/>
          </a:prstGeom>
          <a:solidFill>
            <a:schemeClr val="tx1"/>
          </a:solidFill>
        </p:spPr>
        <p:txBody>
          <a:bodyPr wrap="square" rtlCol="0">
            <a:spAutoFit/>
          </a:bodyPr>
          <a:lstStyle/>
          <a:p>
            <a:r>
              <a:rPr lang="en-US" sz="2800" b="1" dirty="0" smtClean="0">
                <a:solidFill>
                  <a:schemeClr val="bg1"/>
                </a:solidFill>
              </a:rPr>
              <a:t>Ps. 50:12,  If I were hungry,  I would not tell you;  For the world is Mine,  and all its fullness.</a:t>
            </a:r>
            <a:endParaRPr lang="en-US" dirty="0">
              <a:solidFill>
                <a:schemeClr val="bg1"/>
              </a:solidFill>
            </a:endParaRP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4">
                                            <p:bg/>
                                          </p:spTgt>
                                        </p:tgtEl>
                                        <p:attrNameLst>
                                          <p:attrName>style.visibility</p:attrName>
                                        </p:attrNameLst>
                                      </p:cBhvr>
                                      <p:to>
                                        <p:strVal val="visible"/>
                                      </p:to>
                                    </p:set>
                                    <p:anim calcmode="lin" valueType="num">
                                      <p:cBhvr>
                                        <p:cTn id="7" dur="3000" fill="hold"/>
                                        <p:tgtEl>
                                          <p:spTgt spid="4">
                                            <p:bg/>
                                          </p:spTgt>
                                        </p:tgtEl>
                                        <p:attrNameLst>
                                          <p:attrName>ppt_w</p:attrName>
                                        </p:attrNameLst>
                                      </p:cBhvr>
                                      <p:tavLst>
                                        <p:tav tm="0">
                                          <p:val>
                                            <p:fltVal val="0"/>
                                          </p:val>
                                        </p:tav>
                                        <p:tav tm="100000">
                                          <p:val>
                                            <p:strVal val="#ppt_w"/>
                                          </p:val>
                                        </p:tav>
                                      </p:tavLst>
                                    </p:anim>
                                    <p:anim calcmode="lin" valueType="num">
                                      <p:cBhvr>
                                        <p:cTn id="8" dur="3000" fill="hold"/>
                                        <p:tgtEl>
                                          <p:spTgt spid="4">
                                            <p:bg/>
                                          </p:spTgt>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 calcmode="lin" valueType="num">
                                      <p:cBhvr>
                                        <p:cTn id="11" dur="3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12" dur="3000" fill="hold"/>
                                        <p:tgtEl>
                                          <p:spTgt spid="4">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right)">
                                      <p:cBhvr>
                                        <p:cTn id="17" dur="20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7" presetClass="entr" presetSubtype="2"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p:cTn id="22" dur="2000" fill="hold"/>
                                        <p:tgtEl>
                                          <p:spTgt spid="5"/>
                                        </p:tgtEl>
                                        <p:attrNameLst>
                                          <p:attrName>ppt_x</p:attrName>
                                        </p:attrNameLst>
                                      </p:cBhvr>
                                      <p:tavLst>
                                        <p:tav tm="0">
                                          <p:val>
                                            <p:strVal val="#ppt_x+#ppt_w/2"/>
                                          </p:val>
                                        </p:tav>
                                        <p:tav tm="100000">
                                          <p:val>
                                            <p:strVal val="#ppt_x"/>
                                          </p:val>
                                        </p:tav>
                                      </p:tavLst>
                                    </p:anim>
                                    <p:anim calcmode="lin" valueType="num">
                                      <p:cBhvr>
                                        <p:cTn id="23" dur="2000" fill="hold"/>
                                        <p:tgtEl>
                                          <p:spTgt spid="5"/>
                                        </p:tgtEl>
                                        <p:attrNameLst>
                                          <p:attrName>ppt_y</p:attrName>
                                        </p:attrNameLst>
                                      </p:cBhvr>
                                      <p:tavLst>
                                        <p:tav tm="0">
                                          <p:val>
                                            <p:strVal val="#ppt_y"/>
                                          </p:val>
                                        </p:tav>
                                        <p:tav tm="100000">
                                          <p:val>
                                            <p:strVal val="#ppt_y"/>
                                          </p:val>
                                        </p:tav>
                                      </p:tavLst>
                                    </p:anim>
                                    <p:anim calcmode="lin" valueType="num">
                                      <p:cBhvr>
                                        <p:cTn id="24" dur="2000" fill="hold"/>
                                        <p:tgtEl>
                                          <p:spTgt spid="5"/>
                                        </p:tgtEl>
                                        <p:attrNameLst>
                                          <p:attrName>ppt_w</p:attrName>
                                        </p:attrNameLst>
                                      </p:cBhvr>
                                      <p:tavLst>
                                        <p:tav tm="0">
                                          <p:val>
                                            <p:fltVal val="0"/>
                                          </p:val>
                                        </p:tav>
                                        <p:tav tm="100000">
                                          <p:val>
                                            <p:strVal val="#ppt_w"/>
                                          </p:val>
                                        </p:tav>
                                      </p:tavLst>
                                    </p:anim>
                                    <p:anim calcmode="lin" valueType="num">
                                      <p:cBhvr>
                                        <p:cTn id="25" dur="2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allAtOnce" animBg="1"/>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153400" cy="523220"/>
          </a:xfrm>
          <a:prstGeom prst="rect">
            <a:avLst/>
          </a:prstGeom>
          <a:noFill/>
        </p:spPr>
        <p:txBody>
          <a:bodyPr wrap="square" rtlCol="0">
            <a:spAutoFit/>
          </a:bodyPr>
          <a:lstStyle/>
          <a:p>
            <a:r>
              <a:rPr lang="en-US" sz="2800" b="1" dirty="0" smtClean="0">
                <a:solidFill>
                  <a:schemeClr val="bg1"/>
                </a:solidFill>
                <a:latin typeface="Arial Black" pitchFamily="34" charset="0"/>
              </a:rPr>
              <a:t>III. GOD “INHABITS” ETERNITY</a:t>
            </a:r>
            <a:endParaRPr lang="en-US" sz="2800" b="1" dirty="0">
              <a:solidFill>
                <a:schemeClr val="bg1"/>
              </a:solidFill>
              <a:latin typeface="Arial Black" pitchFamily="34" charset="0"/>
            </a:endParaRPr>
          </a:p>
        </p:txBody>
      </p:sp>
      <p:sp>
        <p:nvSpPr>
          <p:cNvPr id="3" name="TextBox 2"/>
          <p:cNvSpPr txBox="1"/>
          <p:nvPr/>
        </p:nvSpPr>
        <p:spPr>
          <a:xfrm>
            <a:off x="381000" y="1066800"/>
            <a:ext cx="8382000" cy="1107996"/>
          </a:xfrm>
          <a:prstGeom prst="rect">
            <a:avLst/>
          </a:prstGeom>
          <a:noFill/>
        </p:spPr>
        <p:txBody>
          <a:bodyPr wrap="square" rtlCol="0">
            <a:spAutoFit/>
          </a:bodyPr>
          <a:lstStyle/>
          <a:p>
            <a:pPr>
              <a:spcAft>
                <a:spcPts val="1200"/>
              </a:spcAft>
              <a:buClr>
                <a:srgbClr val="66FFFF"/>
              </a:buClr>
              <a:buFont typeface="Wingdings" pitchFamily="2" charset="2"/>
              <a:buChar char="q"/>
            </a:pPr>
            <a:r>
              <a:rPr lang="en-US" sz="2800" b="1" dirty="0" smtClean="0">
                <a:solidFill>
                  <a:srgbClr val="FFFF00"/>
                </a:solidFill>
              </a:rPr>
              <a:t> He constantly abides</a:t>
            </a:r>
          </a:p>
          <a:p>
            <a:pPr>
              <a:spcAft>
                <a:spcPts val="1200"/>
              </a:spcAft>
              <a:buClr>
                <a:srgbClr val="66FF66"/>
              </a:buClr>
              <a:buFont typeface="Wingdings" pitchFamily="2" charset="2"/>
              <a:buChar char="q"/>
            </a:pPr>
            <a:r>
              <a:rPr lang="en-US" sz="2800" b="1" dirty="0">
                <a:solidFill>
                  <a:srgbClr val="FFFF00"/>
                </a:solidFill>
              </a:rPr>
              <a:t> </a:t>
            </a:r>
            <a:r>
              <a:rPr lang="en-US" sz="2800" b="1" dirty="0" smtClean="0">
                <a:solidFill>
                  <a:srgbClr val="FFFF00"/>
                </a:solidFill>
              </a:rPr>
              <a:t>He is omnipresent</a:t>
            </a:r>
            <a:endParaRPr lang="en-US" sz="2800" b="1" dirty="0">
              <a:solidFill>
                <a:srgbClr val="FFFF00"/>
              </a:solidFill>
            </a:endParaRPr>
          </a:p>
        </p:txBody>
      </p:sp>
      <p:sp>
        <p:nvSpPr>
          <p:cNvPr id="4" name="TextBox 3"/>
          <p:cNvSpPr txBox="1"/>
          <p:nvPr/>
        </p:nvSpPr>
        <p:spPr>
          <a:xfrm>
            <a:off x="152400" y="2362200"/>
            <a:ext cx="8839200" cy="3816429"/>
          </a:xfrm>
          <a:prstGeom prst="rect">
            <a:avLst/>
          </a:prstGeom>
          <a:noFill/>
        </p:spPr>
        <p:txBody>
          <a:bodyPr wrap="square" rtlCol="0">
            <a:spAutoFit/>
          </a:bodyPr>
          <a:lstStyle/>
          <a:p>
            <a:r>
              <a:rPr lang="en-US" sz="2800" b="1" dirty="0" smtClean="0">
                <a:solidFill>
                  <a:schemeClr val="accent6">
                    <a:lumMod val="20000"/>
                    <a:lumOff val="80000"/>
                  </a:schemeClr>
                </a:solidFill>
              </a:rPr>
              <a:t>2 </a:t>
            </a:r>
            <a:r>
              <a:rPr lang="en-US" sz="2800" b="1" dirty="0" err="1" smtClean="0">
                <a:solidFill>
                  <a:schemeClr val="accent6">
                    <a:lumMod val="20000"/>
                    <a:lumOff val="80000"/>
                  </a:schemeClr>
                </a:solidFill>
              </a:rPr>
              <a:t>Chrn</a:t>
            </a:r>
            <a:r>
              <a:rPr lang="en-US" sz="2800" b="1" dirty="0" smtClean="0">
                <a:solidFill>
                  <a:schemeClr val="accent6">
                    <a:lumMod val="20000"/>
                    <a:lumOff val="80000"/>
                  </a:schemeClr>
                </a:solidFill>
              </a:rPr>
              <a:t>. 2:6,  But who is able to build Him a temple,  since heaven and the heaven of heavens cannot contain Him? Who am I then,  that I should build Him a temple,  except to burn sacrifice before Him?</a:t>
            </a:r>
          </a:p>
          <a:p>
            <a:endParaRPr lang="en-US" sz="1600" b="1" dirty="0" smtClean="0">
              <a:solidFill>
                <a:schemeClr val="accent6">
                  <a:lumMod val="20000"/>
                  <a:lumOff val="80000"/>
                </a:schemeClr>
              </a:solidFill>
            </a:endParaRPr>
          </a:p>
          <a:p>
            <a:r>
              <a:rPr lang="en-US" sz="2800" b="1" dirty="0" smtClean="0">
                <a:solidFill>
                  <a:schemeClr val="accent6">
                    <a:lumMod val="20000"/>
                    <a:lumOff val="80000"/>
                  </a:schemeClr>
                </a:solidFill>
              </a:rPr>
              <a:t>Jer.  23:24,  Can anyone hide himself in secret places, So I shall not see him?  says the LORD;  Do I not fill heaven and earth?  says the LORD.</a:t>
            </a: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8" presetClass="entr" presetSubtype="0" accel="5000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3">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 from="(-#ppt_w/2)" to="(#ppt_x)" calcmode="lin" valueType="num">
                                      <p:cBhvr>
                                        <p:cTn id="15" dur="600" fill="hold">
                                          <p:stCondLst>
                                            <p:cond delay="0"/>
                                          </p:stCondLst>
                                        </p:cTn>
                                        <p:tgtEl>
                                          <p:spTgt spid="4">
                                            <p:txEl>
                                              <p:pRg st="0" end="0"/>
                                            </p:txEl>
                                          </p:spTgt>
                                        </p:tgtEl>
                                        <p:attrNameLst>
                                          <p:attrName>ppt_x</p:attrName>
                                        </p:attrNameLst>
                                      </p:cBhvr>
                                    </p:anim>
                                    <p:anim from="0" to="-1.0" calcmode="lin" valueType="num">
                                      <p:cBhvr>
                                        <p:cTn id="16" dur="200" decel="50000" autoRev="1" fill="hold">
                                          <p:stCondLst>
                                            <p:cond delay="600"/>
                                          </p:stCondLst>
                                        </p:cTn>
                                        <p:tgtEl>
                                          <p:spTgt spid="4">
                                            <p:txEl>
                                              <p:pRg st="0" end="0"/>
                                            </p:txEl>
                                          </p:spTgt>
                                        </p:tgtEl>
                                        <p:attrNameLst>
                                          <p:attrName>xshear</p:attrName>
                                        </p:attrNameLst>
                                      </p:cBhvr>
                                    </p:anim>
                                    <p:animScale>
                                      <p:cBhvr>
                                        <p:cTn id="17" dur="200" decel="100000" autoRev="1" fill="hold">
                                          <p:stCondLst>
                                            <p:cond delay="600"/>
                                          </p:stCondLst>
                                        </p:cTn>
                                        <p:tgtEl>
                                          <p:spTgt spid="4">
                                            <p:txEl>
                                              <p:pRg st="0" end="0"/>
                                            </p:txEl>
                                          </p:spTgt>
                                        </p:tgtEl>
                                      </p:cBhvr>
                                      <p:from x="100000" y="100000"/>
                                      <p:to x="80000" y="100000"/>
                                    </p:animScale>
                                    <p:anim by="(#ppt_h/3+#ppt_w*0.1)" calcmode="lin" valueType="num">
                                      <p:cBhvr additive="sum">
                                        <p:cTn id="18" dur="200" decel="100000" autoRev="1" fill="hold">
                                          <p:stCondLst>
                                            <p:cond delay="600"/>
                                          </p:stCondLst>
                                        </p:cTn>
                                        <p:tgtEl>
                                          <p:spTgt spid="4">
                                            <p:txEl>
                                              <p:pRg st="0" end="0"/>
                                            </p:txEl>
                                          </p:spTgt>
                                        </p:tgtEl>
                                        <p:attrNameLst>
                                          <p:attrName>ppt_x</p:attrName>
                                        </p:attrNameLst>
                                      </p:cBhvr>
                                    </p:anim>
                                  </p:childTnLst>
                                </p:cTn>
                              </p:par>
                            </p:childTnLst>
                          </p:cTn>
                        </p:par>
                      </p:childTnLst>
                    </p:cTn>
                  </p:par>
                  <p:par>
                    <p:cTn id="19" fill="hold">
                      <p:stCondLst>
                        <p:cond delay="indefinite"/>
                      </p:stCondLst>
                      <p:childTnLst>
                        <p:par>
                          <p:cTn id="20" fill="hold">
                            <p:stCondLst>
                              <p:cond delay="0"/>
                            </p:stCondLst>
                            <p:childTnLst>
                              <p:par>
                                <p:cTn id="21" presetID="34" presetClass="entr" presetSubtype="0" fill="hold"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 from="(-#ppt_w/2)" to="(#ppt_x)" calcmode="lin" valueType="num">
                                      <p:cBhvr>
                                        <p:cTn id="23" dur="600" fill="hold">
                                          <p:stCondLst>
                                            <p:cond delay="0"/>
                                          </p:stCondLst>
                                        </p:cTn>
                                        <p:tgtEl>
                                          <p:spTgt spid="4">
                                            <p:txEl>
                                              <p:pRg st="2" end="2"/>
                                            </p:txEl>
                                          </p:spTgt>
                                        </p:tgtEl>
                                        <p:attrNameLst>
                                          <p:attrName>ppt_x</p:attrName>
                                        </p:attrNameLst>
                                      </p:cBhvr>
                                    </p:anim>
                                    <p:anim from="0" to="-1.0" calcmode="lin" valueType="num">
                                      <p:cBhvr>
                                        <p:cTn id="24" dur="200" decel="50000" autoRev="1" fill="hold">
                                          <p:stCondLst>
                                            <p:cond delay="600"/>
                                          </p:stCondLst>
                                        </p:cTn>
                                        <p:tgtEl>
                                          <p:spTgt spid="4">
                                            <p:txEl>
                                              <p:pRg st="2" end="2"/>
                                            </p:txEl>
                                          </p:spTgt>
                                        </p:tgtEl>
                                        <p:attrNameLst>
                                          <p:attrName>xshear</p:attrName>
                                        </p:attrNameLst>
                                      </p:cBhvr>
                                    </p:anim>
                                    <p:animScale>
                                      <p:cBhvr>
                                        <p:cTn id="25" dur="200" decel="100000" autoRev="1" fill="hold">
                                          <p:stCondLst>
                                            <p:cond delay="600"/>
                                          </p:stCondLst>
                                        </p:cTn>
                                        <p:tgtEl>
                                          <p:spTgt spid="4">
                                            <p:txEl>
                                              <p:pRg st="2" end="2"/>
                                            </p:txEl>
                                          </p:spTgt>
                                        </p:tgtEl>
                                      </p:cBhvr>
                                      <p:from x="100000" y="100000"/>
                                      <p:to x="80000" y="100000"/>
                                    </p:animScale>
                                    <p:anim by="(#ppt_h/3+#ppt_w*0.1)" calcmode="lin" valueType="num">
                                      <p:cBhvr additive="sum">
                                        <p:cTn id="26" dur="200" decel="100000" autoRev="1" fill="hold">
                                          <p:stCondLst>
                                            <p:cond delay="600"/>
                                          </p:stCondLst>
                                        </p:cTn>
                                        <p:tgtEl>
                                          <p:spTgt spid="4">
                                            <p:txEl>
                                              <p:pRg st="2" end="2"/>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1-1-1-space1.jpg"/>
          <p:cNvPicPr>
            <a:picLocks noChangeAspect="1"/>
          </p:cNvPicPr>
          <p:nvPr/>
        </p:nvPicPr>
        <p:blipFill>
          <a:blip r:embed="rId2" cstate="print"/>
          <a:stretch>
            <a:fillRect/>
          </a:stretch>
        </p:blipFill>
        <p:spPr>
          <a:xfrm>
            <a:off x="0" y="0"/>
            <a:ext cx="9144000" cy="6858000"/>
          </a:xfrm>
          <a:prstGeom prst="rect">
            <a:avLst/>
          </a:prstGeom>
        </p:spPr>
      </p:pic>
      <p:sp>
        <p:nvSpPr>
          <p:cNvPr id="4" name="TextBox 3"/>
          <p:cNvSpPr txBox="1"/>
          <p:nvPr/>
        </p:nvSpPr>
        <p:spPr>
          <a:xfrm>
            <a:off x="76200" y="1524000"/>
            <a:ext cx="7924800" cy="1569660"/>
          </a:xfrm>
          <a:prstGeom prst="rect">
            <a:avLst/>
          </a:prstGeom>
          <a:noFill/>
        </p:spPr>
        <p:txBody>
          <a:bodyPr wrap="square" rtlCol="0">
            <a:spAutoFit/>
          </a:bodyPr>
          <a:lstStyle/>
          <a:p>
            <a:r>
              <a:rPr lang="en-US" sz="9600" dirty="0" smtClean="0">
                <a:solidFill>
                  <a:schemeClr val="accent2">
                    <a:lumMod val="20000"/>
                    <a:lumOff val="80000"/>
                  </a:schemeClr>
                </a:solidFill>
                <a:latin typeface="Arial Black" pitchFamily="34" charset="0"/>
              </a:rPr>
              <a:t>ETERNITY</a:t>
            </a:r>
            <a:endParaRPr lang="en-US" sz="9600" dirty="0">
              <a:solidFill>
                <a:schemeClr val="accent2">
                  <a:lumMod val="20000"/>
                  <a:lumOff val="80000"/>
                </a:schemeClr>
              </a:solidFill>
              <a:latin typeface="Arial Black" pitchFamily="34" charset="0"/>
            </a:endParaRPr>
          </a:p>
        </p:txBody>
      </p:sp>
      <p:sp>
        <p:nvSpPr>
          <p:cNvPr id="5" name="TextBox 4"/>
          <p:cNvSpPr txBox="1"/>
          <p:nvPr/>
        </p:nvSpPr>
        <p:spPr>
          <a:xfrm>
            <a:off x="76200" y="3048000"/>
            <a:ext cx="9067800" cy="3724096"/>
          </a:xfrm>
          <a:prstGeom prst="rect">
            <a:avLst/>
          </a:prstGeom>
          <a:solidFill>
            <a:schemeClr val="tx1">
              <a:lumMod val="85000"/>
              <a:lumOff val="15000"/>
            </a:schemeClr>
          </a:solidFill>
          <a:ln>
            <a:solidFill>
              <a:schemeClr val="tx1">
                <a:lumMod val="75000"/>
                <a:lumOff val="25000"/>
              </a:schemeClr>
            </a:solidFill>
          </a:ln>
        </p:spPr>
        <p:txBody>
          <a:bodyPr wrap="square" rtlCol="0">
            <a:spAutoFit/>
          </a:bodyPr>
          <a:lstStyle/>
          <a:p>
            <a:pPr>
              <a:spcAft>
                <a:spcPts val="1200"/>
              </a:spcAft>
            </a:pPr>
            <a:r>
              <a:rPr lang="en-US" sz="2800" b="1" dirty="0" smtClean="0">
                <a:solidFill>
                  <a:schemeClr val="bg1">
                    <a:lumMod val="95000"/>
                  </a:schemeClr>
                </a:solidFill>
              </a:rPr>
              <a:t>“perpetuity,  eternity” (Davidson, 587) </a:t>
            </a:r>
          </a:p>
          <a:p>
            <a:pPr marL="514350" indent="-514350">
              <a:spcAft>
                <a:spcPts val="1200"/>
              </a:spcAft>
            </a:pPr>
            <a:r>
              <a:rPr lang="en-US" sz="2800" b="1" dirty="0" smtClean="0">
                <a:solidFill>
                  <a:schemeClr val="bg1">
                    <a:lumMod val="95000"/>
                  </a:schemeClr>
                </a:solidFill>
              </a:rPr>
              <a:t>“1. infinite time;  duration without beginning or end. </a:t>
            </a:r>
          </a:p>
          <a:p>
            <a:pPr>
              <a:spcAft>
                <a:spcPts val="1200"/>
              </a:spcAft>
            </a:pPr>
            <a:r>
              <a:rPr lang="en-US" sz="2800" b="1" dirty="0" smtClean="0">
                <a:solidFill>
                  <a:schemeClr val="bg1">
                    <a:lumMod val="95000"/>
                  </a:schemeClr>
                </a:solidFill>
              </a:rPr>
              <a:t>2. eternal existence,  especially as contrasted with </a:t>
            </a:r>
            <a:br>
              <a:rPr lang="en-US" sz="2800" b="1" dirty="0" smtClean="0">
                <a:solidFill>
                  <a:schemeClr val="bg1">
                    <a:lumMod val="95000"/>
                  </a:schemeClr>
                </a:solidFill>
              </a:rPr>
            </a:br>
            <a:r>
              <a:rPr lang="en-US" sz="2800" b="1" dirty="0" smtClean="0">
                <a:solidFill>
                  <a:schemeClr val="bg1">
                    <a:lumMod val="95000"/>
                  </a:schemeClr>
                </a:solidFill>
              </a:rPr>
              <a:t>mortal life:  </a:t>
            </a:r>
            <a:r>
              <a:rPr lang="en-US" sz="2800" b="1" i="1" dirty="0" smtClean="0">
                <a:solidFill>
                  <a:schemeClr val="bg1">
                    <a:lumMod val="95000"/>
                  </a:schemeClr>
                </a:solidFill>
              </a:rPr>
              <a:t>the eternity of God.</a:t>
            </a:r>
            <a:r>
              <a:rPr lang="en-US" sz="2800" b="1" dirty="0" smtClean="0">
                <a:solidFill>
                  <a:schemeClr val="bg1">
                    <a:lumMod val="95000"/>
                  </a:schemeClr>
                </a:solidFill>
              </a:rPr>
              <a:t> </a:t>
            </a:r>
          </a:p>
          <a:p>
            <a:pPr>
              <a:spcAft>
                <a:spcPts val="1200"/>
              </a:spcAft>
            </a:pPr>
            <a:r>
              <a:rPr lang="en-US" sz="2800" b="1" i="1" dirty="0" smtClean="0">
                <a:solidFill>
                  <a:schemeClr val="bg1">
                    <a:lumMod val="95000"/>
                  </a:schemeClr>
                </a:solidFill>
              </a:rPr>
              <a:t>3. Theology.  </a:t>
            </a:r>
            <a:r>
              <a:rPr lang="en-US" sz="2800" b="1" dirty="0" smtClean="0">
                <a:solidFill>
                  <a:schemeClr val="bg1">
                    <a:lumMod val="95000"/>
                  </a:schemeClr>
                </a:solidFill>
              </a:rPr>
              <a:t>the timeless state into which the soul </a:t>
            </a:r>
            <a:br>
              <a:rPr lang="en-US" sz="2800" b="1" dirty="0" smtClean="0">
                <a:solidFill>
                  <a:schemeClr val="bg1">
                    <a:lumMod val="95000"/>
                  </a:schemeClr>
                </a:solidFill>
              </a:rPr>
            </a:br>
            <a:r>
              <a:rPr lang="en-US" sz="2800" b="1" dirty="0" smtClean="0">
                <a:solidFill>
                  <a:schemeClr val="bg1">
                    <a:lumMod val="95000"/>
                  </a:schemeClr>
                </a:solidFill>
              </a:rPr>
              <a:t>passes at a person's death.”</a:t>
            </a:r>
          </a:p>
          <a:p>
            <a:pPr>
              <a:spcAft>
                <a:spcPts val="1200"/>
              </a:spcAft>
            </a:pPr>
            <a:r>
              <a:rPr lang="en-US" sz="2800" b="1" dirty="0" smtClean="0">
                <a:solidFill>
                  <a:schemeClr val="bg1">
                    <a:lumMod val="95000"/>
                  </a:schemeClr>
                </a:solidFill>
              </a:rPr>
              <a:t>http://www.dictionary.com/browse/eternity (6/16)</a:t>
            </a:r>
            <a:endParaRPr lang="en-US" dirty="0"/>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3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153400" cy="523220"/>
          </a:xfrm>
          <a:prstGeom prst="rect">
            <a:avLst/>
          </a:prstGeom>
          <a:noFill/>
        </p:spPr>
        <p:txBody>
          <a:bodyPr wrap="square" rtlCol="0">
            <a:spAutoFit/>
          </a:bodyPr>
          <a:lstStyle/>
          <a:p>
            <a:r>
              <a:rPr lang="en-US" sz="2800" b="1" dirty="0" smtClean="0">
                <a:solidFill>
                  <a:schemeClr val="bg1"/>
                </a:solidFill>
                <a:latin typeface="Arial Black" pitchFamily="34" charset="0"/>
              </a:rPr>
              <a:t>III. GOD “INHABITS” ETERNITY</a:t>
            </a:r>
            <a:endParaRPr lang="en-US" sz="2800" b="1" dirty="0">
              <a:solidFill>
                <a:schemeClr val="bg1"/>
              </a:solidFill>
              <a:latin typeface="Arial Black" pitchFamily="34" charset="0"/>
            </a:endParaRPr>
          </a:p>
        </p:txBody>
      </p:sp>
      <p:sp>
        <p:nvSpPr>
          <p:cNvPr id="3" name="TextBox 2"/>
          <p:cNvSpPr txBox="1"/>
          <p:nvPr/>
        </p:nvSpPr>
        <p:spPr>
          <a:xfrm>
            <a:off x="381000" y="1066800"/>
            <a:ext cx="8382000" cy="1692771"/>
          </a:xfrm>
          <a:prstGeom prst="rect">
            <a:avLst/>
          </a:prstGeom>
          <a:noFill/>
        </p:spPr>
        <p:txBody>
          <a:bodyPr wrap="square" rtlCol="0">
            <a:spAutoFit/>
          </a:bodyPr>
          <a:lstStyle/>
          <a:p>
            <a:pPr>
              <a:spcAft>
                <a:spcPts val="1200"/>
              </a:spcAft>
              <a:buClr>
                <a:srgbClr val="66FFFF"/>
              </a:buClr>
              <a:buFont typeface="Wingdings" pitchFamily="2" charset="2"/>
              <a:buChar char="q"/>
            </a:pPr>
            <a:r>
              <a:rPr lang="en-US" sz="2800" b="1" dirty="0" smtClean="0">
                <a:solidFill>
                  <a:srgbClr val="FFFF00"/>
                </a:solidFill>
              </a:rPr>
              <a:t> He constantly abides</a:t>
            </a:r>
          </a:p>
          <a:p>
            <a:pPr>
              <a:spcAft>
                <a:spcPts val="1200"/>
              </a:spcAft>
              <a:buClr>
                <a:srgbClr val="66FF66"/>
              </a:buClr>
              <a:buFont typeface="Wingdings" pitchFamily="2" charset="2"/>
              <a:buChar char="q"/>
            </a:pPr>
            <a:r>
              <a:rPr lang="en-US" sz="2800" b="1" dirty="0">
                <a:solidFill>
                  <a:srgbClr val="FFFF00"/>
                </a:solidFill>
              </a:rPr>
              <a:t> </a:t>
            </a:r>
            <a:r>
              <a:rPr lang="en-US" sz="2800" b="1" dirty="0" smtClean="0">
                <a:solidFill>
                  <a:srgbClr val="FFFF00"/>
                </a:solidFill>
              </a:rPr>
              <a:t>He is omnipresent</a:t>
            </a:r>
          </a:p>
          <a:p>
            <a:pPr>
              <a:spcAft>
                <a:spcPts val="1200"/>
              </a:spcAft>
              <a:buClr>
                <a:srgbClr val="FFCC00"/>
              </a:buClr>
              <a:buFont typeface="Wingdings" pitchFamily="2" charset="2"/>
              <a:buChar char="q"/>
            </a:pPr>
            <a:r>
              <a:rPr lang="en-US" sz="2800" b="1" dirty="0">
                <a:solidFill>
                  <a:srgbClr val="FFFF00"/>
                </a:solidFill>
              </a:rPr>
              <a:t> </a:t>
            </a:r>
            <a:r>
              <a:rPr lang="en-US" sz="2800" b="1" dirty="0" smtClean="0">
                <a:solidFill>
                  <a:srgbClr val="FFFF00"/>
                </a:solidFill>
              </a:rPr>
              <a:t>He is omniscient</a:t>
            </a:r>
            <a:endParaRPr lang="en-US" sz="2800" b="1" dirty="0">
              <a:solidFill>
                <a:srgbClr val="FFFF00"/>
              </a:solidFill>
            </a:endParaRP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8" presetClass="entr" presetSubtype="0" accel="50000" fill="hold" nodeType="with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3">
                                            <p:txEl>
                                              <p:pRg st="2" end="2"/>
                                            </p:txEl>
                                          </p:spTgt>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10"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1-1-1-space1.jpg"/>
          <p:cNvPicPr>
            <a:picLocks noChangeAspect="1"/>
          </p:cNvPicPr>
          <p:nvPr/>
        </p:nvPicPr>
        <p:blipFill>
          <a:blip r:embed="rId2" cstate="print"/>
          <a:stretch>
            <a:fillRect/>
          </a:stretch>
        </p:blipFill>
        <p:spPr>
          <a:xfrm>
            <a:off x="0" y="0"/>
            <a:ext cx="9144000" cy="6858000"/>
          </a:xfrm>
          <a:prstGeom prst="rect">
            <a:avLst/>
          </a:prstGeom>
        </p:spPr>
      </p:pic>
      <p:sp>
        <p:nvSpPr>
          <p:cNvPr id="4" name="TextBox 3"/>
          <p:cNvSpPr txBox="1"/>
          <p:nvPr/>
        </p:nvSpPr>
        <p:spPr>
          <a:xfrm>
            <a:off x="304800" y="677644"/>
            <a:ext cx="8534400" cy="4965462"/>
          </a:xfrm>
          <a:prstGeom prst="rect">
            <a:avLst/>
          </a:prstGeom>
          <a:solidFill>
            <a:schemeClr val="tx1">
              <a:alpha val="42000"/>
            </a:schemeClr>
          </a:solidFill>
        </p:spPr>
        <p:txBody>
          <a:bodyPr wrap="square" rtlCol="0">
            <a:spAutoFit/>
          </a:bodyPr>
          <a:lstStyle/>
          <a:p>
            <a:pPr>
              <a:lnSpc>
                <a:spcPts val="4300"/>
              </a:lnSpc>
              <a:spcAft>
                <a:spcPts val="1800"/>
              </a:spcAft>
            </a:pPr>
            <a:r>
              <a:rPr lang="en-US" sz="2800" b="1" dirty="0" smtClean="0">
                <a:solidFill>
                  <a:schemeClr val="accent6">
                    <a:lumMod val="20000"/>
                    <a:lumOff val="80000"/>
                  </a:schemeClr>
                </a:solidFill>
              </a:rPr>
              <a:t>Mat. 10:30,  But the very hairs of your head are all numbered.</a:t>
            </a:r>
          </a:p>
          <a:p>
            <a:pPr>
              <a:lnSpc>
                <a:spcPts val="4300"/>
              </a:lnSpc>
              <a:spcAft>
                <a:spcPts val="1800"/>
              </a:spcAft>
            </a:pPr>
            <a:r>
              <a:rPr lang="en-US" sz="2800" b="1" dirty="0" smtClean="0">
                <a:solidFill>
                  <a:schemeClr val="accent6">
                    <a:lumMod val="20000"/>
                    <a:lumOff val="80000"/>
                  </a:schemeClr>
                </a:solidFill>
              </a:rPr>
              <a:t>Heb. 1:13,  And there is no creature hidden from His sight,  but all things are naked and open to the eyes of Him to whom we must give account.</a:t>
            </a:r>
          </a:p>
          <a:p>
            <a:pPr>
              <a:lnSpc>
                <a:spcPts val="4300"/>
              </a:lnSpc>
              <a:spcAft>
                <a:spcPts val="1800"/>
              </a:spcAft>
            </a:pPr>
            <a:r>
              <a:rPr lang="en-US" sz="2800" b="1" dirty="0" smtClean="0">
                <a:solidFill>
                  <a:schemeClr val="accent6">
                    <a:lumMod val="20000"/>
                    <a:lumOff val="80000"/>
                  </a:schemeClr>
                </a:solidFill>
              </a:rPr>
              <a:t>Dan. 2:22,  He reveals deep and secret things;  He knows what is in the darkness,  And light dwells with Him.</a:t>
            </a:r>
            <a:endParaRPr lang="en-US" sz="2800" b="1" dirty="0" smtClean="0"/>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4">
                                            <p:bg/>
                                          </p:spTgt>
                                        </p:tgtEl>
                                        <p:attrNameLst>
                                          <p:attrName>style.visibility</p:attrName>
                                        </p:attrNameLst>
                                      </p:cBhvr>
                                      <p:to>
                                        <p:strVal val="visible"/>
                                      </p:to>
                                    </p:set>
                                    <p:anim calcmode="lin" valueType="num">
                                      <p:cBhvr>
                                        <p:cTn id="7" dur="2000" fill="hold"/>
                                        <p:tgtEl>
                                          <p:spTgt spid="4">
                                            <p:bg/>
                                          </p:spTgt>
                                        </p:tgtEl>
                                        <p:attrNameLst>
                                          <p:attrName>ppt_w</p:attrName>
                                        </p:attrNameLst>
                                      </p:cBhvr>
                                      <p:tavLst>
                                        <p:tav tm="0">
                                          <p:val>
                                            <p:fltVal val="0"/>
                                          </p:val>
                                        </p:tav>
                                        <p:tav tm="100000">
                                          <p:val>
                                            <p:strVal val="#ppt_w"/>
                                          </p:val>
                                        </p:tav>
                                      </p:tavLst>
                                    </p:anim>
                                    <p:anim calcmode="lin" valueType="num">
                                      <p:cBhvr>
                                        <p:cTn id="8" dur="2000" fill="hold"/>
                                        <p:tgtEl>
                                          <p:spTgt spid="4">
                                            <p:bg/>
                                          </p:spTgt>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 calcmode="lin" valueType="num">
                                      <p:cBhvr>
                                        <p:cTn id="11" dur="2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12" dur="2000" fill="hold"/>
                                        <p:tgtEl>
                                          <p:spTgt spid="4">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 calcmode="lin" valueType="num">
                                      <p:cBhvr>
                                        <p:cTn id="17" dur="1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8" dur="1000" fill="hold"/>
                                        <p:tgtEl>
                                          <p:spTgt spid="4">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 calcmode="lin" valueType="num">
                                      <p:cBhvr>
                                        <p:cTn id="23" dur="10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4">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allAtOnce"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1-1-1-space1.jpg"/>
          <p:cNvPicPr>
            <a:picLocks noChangeAspect="1"/>
          </p:cNvPicPr>
          <p:nvPr/>
        </p:nvPicPr>
        <p:blipFill>
          <a:blip r:embed="rId2" cstate="print"/>
          <a:stretch>
            <a:fillRect/>
          </a:stretch>
        </p:blipFill>
        <p:spPr>
          <a:xfrm>
            <a:off x="0" y="0"/>
            <a:ext cx="9144000" cy="6858000"/>
          </a:xfrm>
          <a:prstGeom prst="rect">
            <a:avLst/>
          </a:prstGeom>
        </p:spPr>
      </p:pic>
      <p:sp>
        <p:nvSpPr>
          <p:cNvPr id="4" name="TextBox 3"/>
          <p:cNvSpPr txBox="1"/>
          <p:nvPr/>
        </p:nvSpPr>
        <p:spPr>
          <a:xfrm>
            <a:off x="304800" y="677644"/>
            <a:ext cx="8534400" cy="3785652"/>
          </a:xfrm>
          <a:prstGeom prst="rect">
            <a:avLst/>
          </a:prstGeom>
          <a:solidFill>
            <a:schemeClr val="tx1">
              <a:alpha val="42000"/>
            </a:schemeClr>
          </a:solidFill>
        </p:spPr>
        <p:txBody>
          <a:bodyPr wrap="square" rtlCol="0">
            <a:spAutoFit/>
          </a:bodyPr>
          <a:lstStyle/>
          <a:p>
            <a:pPr>
              <a:lnSpc>
                <a:spcPts val="4800"/>
              </a:lnSpc>
            </a:pPr>
            <a:r>
              <a:rPr lang="en-US" sz="2800" b="1" dirty="0" smtClean="0">
                <a:solidFill>
                  <a:schemeClr val="accent6">
                    <a:lumMod val="20000"/>
                    <a:lumOff val="80000"/>
                  </a:schemeClr>
                </a:solidFill>
              </a:rPr>
              <a:t>Isa. 57:15,   </a:t>
            </a:r>
            <a:r>
              <a:rPr lang="en-US" sz="2800" b="1" dirty="0">
                <a:solidFill>
                  <a:schemeClr val="accent6">
                    <a:lumMod val="20000"/>
                    <a:lumOff val="80000"/>
                  </a:schemeClr>
                </a:solidFill>
              </a:rPr>
              <a:t>For thus says the One who is high and lifted up</a:t>
            </a:r>
            <a:r>
              <a:rPr lang="en-US" sz="2800" b="1" dirty="0" smtClean="0">
                <a:solidFill>
                  <a:schemeClr val="accent6">
                    <a:lumMod val="20000"/>
                    <a:lumOff val="80000"/>
                  </a:schemeClr>
                </a:solidFill>
              </a:rPr>
              <a:t>, </a:t>
            </a:r>
            <a:r>
              <a:rPr lang="en-US" sz="2800" b="1" dirty="0">
                <a:solidFill>
                  <a:schemeClr val="accent6">
                    <a:lumMod val="20000"/>
                    <a:lumOff val="80000"/>
                  </a:schemeClr>
                </a:solidFill>
              </a:rPr>
              <a:t>  </a:t>
            </a:r>
            <a:r>
              <a:rPr lang="en-US" sz="2800" b="1" dirty="0">
                <a:solidFill>
                  <a:srgbClr val="FFFF00"/>
                </a:solidFill>
              </a:rPr>
              <a:t>who inhabits eternity</a:t>
            </a:r>
            <a:r>
              <a:rPr lang="en-US" sz="2800" b="1" dirty="0" smtClean="0">
                <a:solidFill>
                  <a:schemeClr val="accent6">
                    <a:lumMod val="20000"/>
                    <a:lumOff val="80000"/>
                  </a:schemeClr>
                </a:solidFill>
              </a:rPr>
              <a:t>,  </a:t>
            </a:r>
            <a:r>
              <a:rPr lang="en-US" sz="2800" b="1" dirty="0">
                <a:solidFill>
                  <a:schemeClr val="accent6">
                    <a:lumMod val="20000"/>
                    <a:lumOff val="80000"/>
                  </a:schemeClr>
                </a:solidFill>
              </a:rPr>
              <a:t>whose name is Holy</a:t>
            </a:r>
            <a:r>
              <a:rPr lang="en-US" sz="2800" b="1" dirty="0" smtClean="0">
                <a:solidFill>
                  <a:schemeClr val="accent6">
                    <a:lumMod val="20000"/>
                    <a:lumOff val="80000"/>
                  </a:schemeClr>
                </a:solidFill>
              </a:rPr>
              <a:t>:  I </a:t>
            </a:r>
            <a:r>
              <a:rPr lang="en-US" sz="2800" b="1" dirty="0">
                <a:solidFill>
                  <a:schemeClr val="accent6">
                    <a:lumMod val="20000"/>
                    <a:lumOff val="80000"/>
                  </a:schemeClr>
                </a:solidFill>
              </a:rPr>
              <a:t>dwell in the high and holy place</a:t>
            </a:r>
            <a:r>
              <a:rPr lang="en-US" sz="2800" b="1" dirty="0" smtClean="0">
                <a:solidFill>
                  <a:schemeClr val="accent6">
                    <a:lumMod val="20000"/>
                    <a:lumOff val="80000"/>
                  </a:schemeClr>
                </a:solidFill>
              </a:rPr>
              <a:t>, </a:t>
            </a:r>
            <a:r>
              <a:rPr lang="en-US" sz="2800" b="1" dirty="0">
                <a:solidFill>
                  <a:schemeClr val="accent6">
                    <a:lumMod val="20000"/>
                    <a:lumOff val="80000"/>
                  </a:schemeClr>
                </a:solidFill>
              </a:rPr>
              <a:t>  and also with him who is of a contrite and lowly </a:t>
            </a:r>
            <a:r>
              <a:rPr lang="en-US" sz="2800" b="1" dirty="0" smtClean="0">
                <a:solidFill>
                  <a:schemeClr val="accent6">
                    <a:lumMod val="20000"/>
                    <a:lumOff val="80000"/>
                  </a:schemeClr>
                </a:solidFill>
              </a:rPr>
              <a:t>spirit,  to </a:t>
            </a:r>
            <a:r>
              <a:rPr lang="en-US" sz="2800" b="1" dirty="0">
                <a:solidFill>
                  <a:schemeClr val="accent6">
                    <a:lumMod val="20000"/>
                    <a:lumOff val="80000"/>
                  </a:schemeClr>
                </a:solidFill>
              </a:rPr>
              <a:t>revive the spirit of the lowly,</a:t>
            </a:r>
            <a:r>
              <a:rPr lang="en-US" sz="2800" b="1" dirty="0" smtClean="0">
                <a:solidFill>
                  <a:schemeClr val="accent6">
                    <a:lumMod val="20000"/>
                    <a:lumOff val="80000"/>
                  </a:schemeClr>
                </a:solidFill>
              </a:rPr>
              <a:t/>
            </a:r>
            <a:br>
              <a:rPr lang="en-US" sz="2800" b="1" dirty="0" smtClean="0">
                <a:solidFill>
                  <a:schemeClr val="accent6">
                    <a:lumMod val="20000"/>
                    <a:lumOff val="80000"/>
                  </a:schemeClr>
                </a:solidFill>
              </a:rPr>
            </a:br>
            <a:r>
              <a:rPr lang="en-US" sz="2800" b="1" dirty="0">
                <a:solidFill>
                  <a:schemeClr val="accent6">
                    <a:lumMod val="20000"/>
                    <a:lumOff val="80000"/>
                  </a:schemeClr>
                </a:solidFill>
              </a:rPr>
              <a:t> and to revive the heart of the contrite</a:t>
            </a:r>
            <a:r>
              <a:rPr lang="en-US" sz="2800" b="1" dirty="0" smtClean="0">
                <a:solidFill>
                  <a:schemeClr val="accent6">
                    <a:lumMod val="20000"/>
                    <a:lumOff val="80000"/>
                  </a:schemeClr>
                </a:solidFill>
              </a:rPr>
              <a:t>. (</a:t>
            </a:r>
            <a:r>
              <a:rPr lang="en-US" sz="2800" b="1" i="1" dirty="0" smtClean="0">
                <a:solidFill>
                  <a:schemeClr val="accent6">
                    <a:lumMod val="20000"/>
                    <a:lumOff val="80000"/>
                  </a:schemeClr>
                </a:solidFill>
              </a:rPr>
              <a:t>ESV</a:t>
            </a:r>
            <a:r>
              <a:rPr lang="en-US" sz="2800" b="1" dirty="0" smtClean="0">
                <a:solidFill>
                  <a:schemeClr val="accent6">
                    <a:lumMod val="20000"/>
                    <a:lumOff val="80000"/>
                  </a:schemeClr>
                </a:solidFill>
              </a:rPr>
              <a:t>)</a:t>
            </a:r>
            <a:endParaRPr lang="en-US" sz="2800" b="1" dirty="0" smtClean="0"/>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3000" fill="hold"/>
                                        <p:tgtEl>
                                          <p:spTgt spid="4"/>
                                        </p:tgtEl>
                                        <p:attrNameLst>
                                          <p:attrName>ppt_w</p:attrName>
                                        </p:attrNameLst>
                                      </p:cBhvr>
                                      <p:tavLst>
                                        <p:tav tm="0">
                                          <p:val>
                                            <p:fltVal val="0"/>
                                          </p:val>
                                        </p:tav>
                                        <p:tav tm="100000">
                                          <p:val>
                                            <p:strVal val="#ppt_w"/>
                                          </p:val>
                                        </p:tav>
                                      </p:tavLst>
                                    </p:anim>
                                    <p:anim calcmode="lin" valueType="num">
                                      <p:cBhvr>
                                        <p:cTn id="8" dur="30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153400" cy="523220"/>
          </a:xfrm>
          <a:prstGeom prst="rect">
            <a:avLst/>
          </a:prstGeom>
          <a:noFill/>
        </p:spPr>
        <p:txBody>
          <a:bodyPr wrap="square" rtlCol="0">
            <a:spAutoFit/>
          </a:bodyPr>
          <a:lstStyle/>
          <a:p>
            <a:r>
              <a:rPr lang="en-US" sz="2800" b="1" dirty="0" smtClean="0">
                <a:solidFill>
                  <a:schemeClr val="bg1"/>
                </a:solidFill>
                <a:latin typeface="Arial Black" pitchFamily="34" charset="0"/>
              </a:rPr>
              <a:t>III. GOD “INHABITS” ETERNITY</a:t>
            </a:r>
            <a:endParaRPr lang="en-US" sz="2800" b="1" dirty="0">
              <a:solidFill>
                <a:schemeClr val="bg1"/>
              </a:solidFill>
              <a:latin typeface="Arial Black" pitchFamily="34" charset="0"/>
            </a:endParaRPr>
          </a:p>
        </p:txBody>
      </p:sp>
      <p:sp>
        <p:nvSpPr>
          <p:cNvPr id="3" name="TextBox 2"/>
          <p:cNvSpPr txBox="1"/>
          <p:nvPr/>
        </p:nvSpPr>
        <p:spPr>
          <a:xfrm>
            <a:off x="381000" y="1066800"/>
            <a:ext cx="8382000" cy="2277547"/>
          </a:xfrm>
          <a:prstGeom prst="rect">
            <a:avLst/>
          </a:prstGeom>
          <a:noFill/>
        </p:spPr>
        <p:txBody>
          <a:bodyPr wrap="square" rtlCol="0">
            <a:spAutoFit/>
          </a:bodyPr>
          <a:lstStyle/>
          <a:p>
            <a:pPr>
              <a:spcAft>
                <a:spcPts val="1200"/>
              </a:spcAft>
              <a:buClr>
                <a:srgbClr val="66FFFF"/>
              </a:buClr>
              <a:buFont typeface="Wingdings" pitchFamily="2" charset="2"/>
              <a:buChar char="q"/>
            </a:pPr>
            <a:r>
              <a:rPr lang="en-US" sz="2800" b="1" dirty="0" smtClean="0">
                <a:solidFill>
                  <a:srgbClr val="FFFF00"/>
                </a:solidFill>
              </a:rPr>
              <a:t> He constantly abides</a:t>
            </a:r>
          </a:p>
          <a:p>
            <a:pPr>
              <a:spcAft>
                <a:spcPts val="1200"/>
              </a:spcAft>
              <a:buClr>
                <a:srgbClr val="66FF66"/>
              </a:buClr>
              <a:buFont typeface="Wingdings" pitchFamily="2" charset="2"/>
              <a:buChar char="q"/>
            </a:pPr>
            <a:r>
              <a:rPr lang="en-US" sz="2800" b="1" dirty="0">
                <a:solidFill>
                  <a:srgbClr val="FFFF00"/>
                </a:solidFill>
              </a:rPr>
              <a:t> </a:t>
            </a:r>
            <a:r>
              <a:rPr lang="en-US" sz="2800" b="1" dirty="0" smtClean="0">
                <a:solidFill>
                  <a:srgbClr val="FFFF00"/>
                </a:solidFill>
              </a:rPr>
              <a:t>He is omnipresent</a:t>
            </a:r>
          </a:p>
          <a:p>
            <a:pPr>
              <a:spcAft>
                <a:spcPts val="1200"/>
              </a:spcAft>
              <a:buClr>
                <a:srgbClr val="FFCC00"/>
              </a:buClr>
              <a:buFont typeface="Wingdings" pitchFamily="2" charset="2"/>
              <a:buChar char="q"/>
            </a:pPr>
            <a:r>
              <a:rPr lang="en-US" sz="2800" b="1" dirty="0">
                <a:solidFill>
                  <a:srgbClr val="FFFF00"/>
                </a:solidFill>
              </a:rPr>
              <a:t> </a:t>
            </a:r>
            <a:r>
              <a:rPr lang="en-US" sz="2800" b="1" dirty="0" smtClean="0">
                <a:solidFill>
                  <a:srgbClr val="FFFF00"/>
                </a:solidFill>
              </a:rPr>
              <a:t>He is omniscient</a:t>
            </a:r>
          </a:p>
          <a:p>
            <a:pPr>
              <a:spcAft>
                <a:spcPts val="1200"/>
              </a:spcAft>
              <a:buClr>
                <a:srgbClr val="FF7C80"/>
              </a:buClr>
              <a:buFont typeface="Wingdings" pitchFamily="2" charset="2"/>
              <a:buChar char="q"/>
            </a:pPr>
            <a:r>
              <a:rPr lang="en-US" sz="2800" b="1" dirty="0">
                <a:solidFill>
                  <a:srgbClr val="FFFF00"/>
                </a:solidFill>
              </a:rPr>
              <a:t> He is omnipotent</a:t>
            </a: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8" presetClass="entr" presetSubtype="0" accel="50000"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1000" fill="hold"/>
                                        <p:tgtEl>
                                          <p:spTgt spid="3">
                                            <p:txEl>
                                              <p:pRg st="3" end="3"/>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3">
                                            <p:txEl>
                                              <p:pRg st="3" end="3"/>
                                            </p:txEl>
                                          </p:spTgt>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
                                          </p:val>
                                        </p:tav>
                                        <p:tav tm="100000">
                                          <p:val>
                                            <p:strVal val="#ppt_y"/>
                                          </p:val>
                                        </p:tav>
                                      </p:tavLst>
                                    </p:anim>
                                    <p:animEffect transition="in" filter="fade">
                                      <p:cBhvr>
                                        <p:cTn id="1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1-1-1-space1.jpg"/>
          <p:cNvPicPr>
            <a:picLocks noChangeAspect="1"/>
          </p:cNvPicPr>
          <p:nvPr/>
        </p:nvPicPr>
        <p:blipFill>
          <a:blip r:embed="rId2" cstate="print"/>
          <a:stretch>
            <a:fillRect/>
          </a:stretch>
        </p:blipFill>
        <p:spPr>
          <a:xfrm>
            <a:off x="0" y="0"/>
            <a:ext cx="9144000" cy="6858000"/>
          </a:xfrm>
          <a:prstGeom prst="rect">
            <a:avLst/>
          </a:prstGeom>
        </p:spPr>
      </p:pic>
      <p:sp>
        <p:nvSpPr>
          <p:cNvPr id="4" name="TextBox 3"/>
          <p:cNvSpPr txBox="1"/>
          <p:nvPr/>
        </p:nvSpPr>
        <p:spPr>
          <a:xfrm>
            <a:off x="304800" y="677644"/>
            <a:ext cx="8534400" cy="3631763"/>
          </a:xfrm>
          <a:prstGeom prst="rect">
            <a:avLst/>
          </a:prstGeom>
          <a:solidFill>
            <a:schemeClr val="tx1">
              <a:alpha val="42000"/>
            </a:schemeClr>
          </a:solidFill>
        </p:spPr>
        <p:txBody>
          <a:bodyPr wrap="square" rtlCol="0">
            <a:spAutoFit/>
          </a:bodyPr>
          <a:lstStyle/>
          <a:p>
            <a:pPr>
              <a:lnSpc>
                <a:spcPts val="4300"/>
              </a:lnSpc>
              <a:spcAft>
                <a:spcPts val="1800"/>
              </a:spcAft>
            </a:pPr>
            <a:r>
              <a:rPr lang="en-US" sz="2800" b="1" dirty="0" smtClean="0">
                <a:solidFill>
                  <a:schemeClr val="accent6">
                    <a:lumMod val="20000"/>
                    <a:lumOff val="80000"/>
                  </a:schemeClr>
                </a:solidFill>
              </a:rPr>
              <a:t>Job 42:2,  I know that You can do everything, And that no purpose of Yours can be withheld from You.</a:t>
            </a:r>
          </a:p>
          <a:p>
            <a:pPr>
              <a:lnSpc>
                <a:spcPts val="4300"/>
              </a:lnSpc>
              <a:spcAft>
                <a:spcPts val="1800"/>
              </a:spcAft>
            </a:pPr>
            <a:r>
              <a:rPr lang="en-US" sz="2800" b="1" dirty="0" smtClean="0">
                <a:solidFill>
                  <a:schemeClr val="accent6">
                    <a:lumMod val="20000"/>
                    <a:lumOff val="80000"/>
                  </a:schemeClr>
                </a:solidFill>
              </a:rPr>
              <a:t>Matt. 19:26,  But Jesus looked at them and said to them,  With men this is impossible,  but with God all things are possible.</a:t>
            </a:r>
          </a:p>
        </p:txBody>
      </p:sp>
      <p:sp>
        <p:nvSpPr>
          <p:cNvPr id="5" name="TextBox 4"/>
          <p:cNvSpPr txBox="1"/>
          <p:nvPr/>
        </p:nvSpPr>
        <p:spPr>
          <a:xfrm>
            <a:off x="152400" y="609600"/>
            <a:ext cx="8839200" cy="4005264"/>
          </a:xfrm>
          <a:prstGeom prst="rect">
            <a:avLst/>
          </a:prstGeom>
          <a:solidFill>
            <a:schemeClr val="tx1"/>
          </a:solidFill>
        </p:spPr>
        <p:txBody>
          <a:bodyPr wrap="square" rtlCol="0">
            <a:spAutoFit/>
          </a:bodyPr>
          <a:lstStyle/>
          <a:p>
            <a:pPr>
              <a:lnSpc>
                <a:spcPts val="3700"/>
              </a:lnSpc>
              <a:spcAft>
                <a:spcPts val="1200"/>
              </a:spcAft>
            </a:pPr>
            <a:r>
              <a:rPr lang="en-US" sz="2800" b="1" dirty="0" smtClean="0">
                <a:solidFill>
                  <a:schemeClr val="bg1"/>
                </a:solidFill>
              </a:rPr>
              <a:t>Dan. 4:35,  All the inhabitants of the earth are reputed as nothing;  He does according to His will in the army of heaven And among the inhabitants of the earth.  No one can restrain His hand Or say to Him,  What have You done?</a:t>
            </a:r>
          </a:p>
          <a:p>
            <a:pPr>
              <a:lnSpc>
                <a:spcPts val="3700"/>
              </a:lnSpc>
              <a:spcAft>
                <a:spcPts val="1200"/>
              </a:spcAft>
            </a:pPr>
            <a:r>
              <a:rPr lang="en-US" sz="2800" b="1" dirty="0" smtClean="0">
                <a:solidFill>
                  <a:schemeClr val="bg1"/>
                </a:solidFill>
              </a:rPr>
              <a:t>Eph. 3:20,  Now to Him who is able to do exceedingly abundantly above all that we ask or think,  according to the power that works in us…</a:t>
            </a:r>
            <a:endParaRPr lang="en-US" b="1" dirty="0"/>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4">
                                            <p:bg/>
                                          </p:spTgt>
                                        </p:tgtEl>
                                        <p:attrNameLst>
                                          <p:attrName>style.visibility</p:attrName>
                                        </p:attrNameLst>
                                      </p:cBhvr>
                                      <p:to>
                                        <p:strVal val="visible"/>
                                      </p:to>
                                    </p:set>
                                    <p:anim calcmode="lin" valueType="num">
                                      <p:cBhvr>
                                        <p:cTn id="7" dur="2000" fill="hold"/>
                                        <p:tgtEl>
                                          <p:spTgt spid="4">
                                            <p:bg/>
                                          </p:spTgt>
                                        </p:tgtEl>
                                        <p:attrNameLst>
                                          <p:attrName>ppt_w</p:attrName>
                                        </p:attrNameLst>
                                      </p:cBhvr>
                                      <p:tavLst>
                                        <p:tav tm="0">
                                          <p:val>
                                            <p:fltVal val="0"/>
                                          </p:val>
                                        </p:tav>
                                        <p:tav tm="100000">
                                          <p:val>
                                            <p:strVal val="#ppt_w"/>
                                          </p:val>
                                        </p:tav>
                                      </p:tavLst>
                                    </p:anim>
                                    <p:anim calcmode="lin" valueType="num">
                                      <p:cBhvr>
                                        <p:cTn id="8" dur="2000" fill="hold"/>
                                        <p:tgtEl>
                                          <p:spTgt spid="4">
                                            <p:bg/>
                                          </p:spTgt>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 calcmode="lin" valueType="num">
                                      <p:cBhvr>
                                        <p:cTn id="11" dur="2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12" dur="2000" fill="hold"/>
                                        <p:tgtEl>
                                          <p:spTgt spid="4">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 calcmode="lin" valueType="num">
                                      <p:cBhvr>
                                        <p:cTn id="17" dur="2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8" dur="2000" fill="hold"/>
                                        <p:tgtEl>
                                          <p:spTgt spid="4">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17" presetClass="entr" presetSubtype="1"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p:cTn id="23" dur="1000" fill="hold"/>
                                        <p:tgtEl>
                                          <p:spTgt spid="5"/>
                                        </p:tgtEl>
                                        <p:attrNameLst>
                                          <p:attrName>ppt_x</p:attrName>
                                        </p:attrNameLst>
                                      </p:cBhvr>
                                      <p:tavLst>
                                        <p:tav tm="0">
                                          <p:val>
                                            <p:strVal val="#ppt_x"/>
                                          </p:val>
                                        </p:tav>
                                        <p:tav tm="100000">
                                          <p:val>
                                            <p:strVal val="#ppt_x"/>
                                          </p:val>
                                        </p:tav>
                                      </p:tavLst>
                                    </p:anim>
                                    <p:anim calcmode="lin" valueType="num">
                                      <p:cBhvr>
                                        <p:cTn id="24" dur="1000" fill="hold"/>
                                        <p:tgtEl>
                                          <p:spTgt spid="5"/>
                                        </p:tgtEl>
                                        <p:attrNameLst>
                                          <p:attrName>ppt_y</p:attrName>
                                        </p:attrNameLst>
                                      </p:cBhvr>
                                      <p:tavLst>
                                        <p:tav tm="0">
                                          <p:val>
                                            <p:strVal val="#ppt_y-#ppt_h/2"/>
                                          </p:val>
                                        </p:tav>
                                        <p:tav tm="100000">
                                          <p:val>
                                            <p:strVal val="#ppt_y"/>
                                          </p:val>
                                        </p:tav>
                                      </p:tavLst>
                                    </p:anim>
                                    <p:anim calcmode="lin" valueType="num">
                                      <p:cBhvr>
                                        <p:cTn id="25" dur="1000" fill="hold"/>
                                        <p:tgtEl>
                                          <p:spTgt spid="5"/>
                                        </p:tgtEl>
                                        <p:attrNameLst>
                                          <p:attrName>ppt_w</p:attrName>
                                        </p:attrNameLst>
                                      </p:cBhvr>
                                      <p:tavLst>
                                        <p:tav tm="0">
                                          <p:val>
                                            <p:strVal val="#ppt_w"/>
                                          </p:val>
                                        </p:tav>
                                        <p:tav tm="100000">
                                          <p:val>
                                            <p:strVal val="#ppt_w"/>
                                          </p:val>
                                        </p:tav>
                                      </p:tavLst>
                                    </p:anim>
                                    <p:anim calcmode="lin" valueType="num">
                                      <p:cBhvr>
                                        <p:cTn id="26" dur="10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allAtOnce" animBg="1"/>
      <p:bldP spid="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153400" cy="523220"/>
          </a:xfrm>
          <a:prstGeom prst="rect">
            <a:avLst/>
          </a:prstGeom>
          <a:noFill/>
        </p:spPr>
        <p:txBody>
          <a:bodyPr wrap="square" rtlCol="0">
            <a:spAutoFit/>
          </a:bodyPr>
          <a:lstStyle/>
          <a:p>
            <a:r>
              <a:rPr lang="en-US" sz="2800" b="1" dirty="0" smtClean="0">
                <a:solidFill>
                  <a:schemeClr val="bg1"/>
                </a:solidFill>
                <a:latin typeface="Arial Black" pitchFamily="34" charset="0"/>
              </a:rPr>
              <a:t>III. GOD “INHABITS” ETERNITY</a:t>
            </a:r>
            <a:endParaRPr lang="en-US" sz="2800" b="1" dirty="0">
              <a:solidFill>
                <a:schemeClr val="bg1"/>
              </a:solidFill>
              <a:latin typeface="Arial Black" pitchFamily="34" charset="0"/>
            </a:endParaRPr>
          </a:p>
        </p:txBody>
      </p:sp>
      <p:sp>
        <p:nvSpPr>
          <p:cNvPr id="3" name="TextBox 2"/>
          <p:cNvSpPr txBox="1"/>
          <p:nvPr/>
        </p:nvSpPr>
        <p:spPr>
          <a:xfrm>
            <a:off x="381000" y="1066800"/>
            <a:ext cx="8382000" cy="2862322"/>
          </a:xfrm>
          <a:prstGeom prst="rect">
            <a:avLst/>
          </a:prstGeom>
          <a:noFill/>
        </p:spPr>
        <p:txBody>
          <a:bodyPr wrap="square" rtlCol="0">
            <a:spAutoFit/>
          </a:bodyPr>
          <a:lstStyle/>
          <a:p>
            <a:pPr>
              <a:spcAft>
                <a:spcPts val="1200"/>
              </a:spcAft>
              <a:buClr>
                <a:srgbClr val="66FFFF"/>
              </a:buClr>
              <a:buFont typeface="Wingdings" pitchFamily="2" charset="2"/>
              <a:buChar char="q"/>
            </a:pPr>
            <a:r>
              <a:rPr lang="en-US" sz="2800" b="1" dirty="0" smtClean="0">
                <a:solidFill>
                  <a:srgbClr val="FFFF00"/>
                </a:solidFill>
              </a:rPr>
              <a:t> He constantly abides</a:t>
            </a:r>
          </a:p>
          <a:p>
            <a:pPr>
              <a:spcAft>
                <a:spcPts val="1200"/>
              </a:spcAft>
              <a:buClr>
                <a:srgbClr val="66FF66"/>
              </a:buClr>
              <a:buFont typeface="Wingdings" pitchFamily="2" charset="2"/>
              <a:buChar char="q"/>
            </a:pPr>
            <a:r>
              <a:rPr lang="en-US" sz="2800" b="1" dirty="0">
                <a:solidFill>
                  <a:srgbClr val="FFFF00"/>
                </a:solidFill>
              </a:rPr>
              <a:t> </a:t>
            </a:r>
            <a:r>
              <a:rPr lang="en-US" sz="2800" b="1" dirty="0" smtClean="0">
                <a:solidFill>
                  <a:srgbClr val="FFFF00"/>
                </a:solidFill>
              </a:rPr>
              <a:t>He is omnipresent</a:t>
            </a:r>
          </a:p>
          <a:p>
            <a:pPr>
              <a:spcAft>
                <a:spcPts val="1200"/>
              </a:spcAft>
              <a:buClr>
                <a:srgbClr val="FFCC00"/>
              </a:buClr>
              <a:buFont typeface="Wingdings" pitchFamily="2" charset="2"/>
              <a:buChar char="q"/>
            </a:pPr>
            <a:r>
              <a:rPr lang="en-US" sz="2800" b="1" dirty="0">
                <a:solidFill>
                  <a:srgbClr val="FFFF00"/>
                </a:solidFill>
              </a:rPr>
              <a:t> </a:t>
            </a:r>
            <a:r>
              <a:rPr lang="en-US" sz="2800" b="1" dirty="0" smtClean="0">
                <a:solidFill>
                  <a:srgbClr val="FFFF00"/>
                </a:solidFill>
              </a:rPr>
              <a:t>He is omniscient</a:t>
            </a:r>
          </a:p>
          <a:p>
            <a:pPr>
              <a:spcAft>
                <a:spcPts val="1200"/>
              </a:spcAft>
              <a:buClr>
                <a:srgbClr val="FF7C80"/>
              </a:buClr>
              <a:buFont typeface="Wingdings" pitchFamily="2" charset="2"/>
              <a:buChar char="q"/>
            </a:pPr>
            <a:r>
              <a:rPr lang="en-US" sz="2800" b="1" dirty="0">
                <a:solidFill>
                  <a:srgbClr val="FFFF00"/>
                </a:solidFill>
              </a:rPr>
              <a:t> He is </a:t>
            </a:r>
            <a:r>
              <a:rPr lang="en-US" sz="2800" b="1" dirty="0" smtClean="0">
                <a:solidFill>
                  <a:srgbClr val="FFFF00"/>
                </a:solidFill>
              </a:rPr>
              <a:t>omnipotent</a:t>
            </a:r>
          </a:p>
          <a:p>
            <a:pPr>
              <a:spcAft>
                <a:spcPts val="1200"/>
              </a:spcAft>
              <a:buClr>
                <a:srgbClr val="FF00FF"/>
              </a:buClr>
              <a:buFont typeface="Wingdings" pitchFamily="2" charset="2"/>
              <a:buChar char="q"/>
            </a:pPr>
            <a:r>
              <a:rPr lang="en-US" sz="2800" b="1" dirty="0">
                <a:solidFill>
                  <a:srgbClr val="FFFF00"/>
                </a:solidFill>
              </a:rPr>
              <a:t> </a:t>
            </a:r>
            <a:r>
              <a:rPr lang="en-US" sz="2800" b="1" dirty="0" smtClean="0">
                <a:solidFill>
                  <a:srgbClr val="FFFF00"/>
                </a:solidFill>
              </a:rPr>
              <a:t> </a:t>
            </a:r>
            <a:r>
              <a:rPr lang="en-US" sz="2800" b="1" dirty="0">
                <a:solidFill>
                  <a:srgbClr val="FFFF00"/>
                </a:solidFill>
              </a:rPr>
              <a:t>He is unchangeable</a:t>
            </a:r>
          </a:p>
        </p:txBody>
      </p:sp>
    </p:spTree>
  </p:cSld>
  <p:clrMapOvr>
    <a:masterClrMapping/>
  </p:clrMapOvr>
  <p:transition spd="slow">
    <p:newsflash/>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1-1-1-space1.jpg"/>
          <p:cNvPicPr>
            <a:picLocks noChangeAspect="1"/>
          </p:cNvPicPr>
          <p:nvPr/>
        </p:nvPicPr>
        <p:blipFill>
          <a:blip r:embed="rId2" cstate="print"/>
          <a:stretch>
            <a:fillRect/>
          </a:stretch>
        </p:blipFill>
        <p:spPr>
          <a:xfrm>
            <a:off x="0" y="0"/>
            <a:ext cx="9144000" cy="6858000"/>
          </a:xfrm>
          <a:prstGeom prst="rect">
            <a:avLst/>
          </a:prstGeom>
        </p:spPr>
      </p:pic>
      <p:sp>
        <p:nvSpPr>
          <p:cNvPr id="4" name="TextBox 3"/>
          <p:cNvSpPr txBox="1"/>
          <p:nvPr/>
        </p:nvSpPr>
        <p:spPr>
          <a:xfrm>
            <a:off x="304800" y="677644"/>
            <a:ext cx="8534400" cy="6068328"/>
          </a:xfrm>
          <a:prstGeom prst="rect">
            <a:avLst/>
          </a:prstGeom>
          <a:solidFill>
            <a:schemeClr val="tx1">
              <a:alpha val="42000"/>
            </a:schemeClr>
          </a:solidFill>
        </p:spPr>
        <p:txBody>
          <a:bodyPr wrap="square" rtlCol="0">
            <a:spAutoFit/>
          </a:bodyPr>
          <a:lstStyle/>
          <a:p>
            <a:pPr>
              <a:lnSpc>
                <a:spcPts val="4300"/>
              </a:lnSpc>
              <a:spcAft>
                <a:spcPts val="1800"/>
              </a:spcAft>
            </a:pPr>
            <a:r>
              <a:rPr lang="en-US" sz="2800" b="1" dirty="0" smtClean="0">
                <a:solidFill>
                  <a:schemeClr val="accent6">
                    <a:lumMod val="20000"/>
                    <a:lumOff val="80000"/>
                  </a:schemeClr>
                </a:solidFill>
              </a:rPr>
              <a:t>Num. 23:19,  God is not a man,  that He should lie,  Nor a son of man,  that He should repent.  Has He said, and will He not do?  Or has He spoken,  and will He not make it good?</a:t>
            </a:r>
          </a:p>
          <a:p>
            <a:pPr>
              <a:lnSpc>
                <a:spcPts val="4300"/>
              </a:lnSpc>
              <a:spcAft>
                <a:spcPts val="1800"/>
              </a:spcAft>
            </a:pPr>
            <a:r>
              <a:rPr lang="en-US" sz="2800" b="1" dirty="0" smtClean="0">
                <a:solidFill>
                  <a:schemeClr val="accent6">
                    <a:lumMod val="20000"/>
                    <a:lumOff val="80000"/>
                  </a:schemeClr>
                </a:solidFill>
              </a:rPr>
              <a:t>Ps. 33:11, The counsel of the LORD stands forever,  The plans of His heart to all generations.</a:t>
            </a:r>
          </a:p>
          <a:p>
            <a:pPr>
              <a:lnSpc>
                <a:spcPts val="4300"/>
              </a:lnSpc>
              <a:spcAft>
                <a:spcPts val="1800"/>
              </a:spcAft>
            </a:pPr>
            <a:r>
              <a:rPr lang="en-US" sz="2800" b="1" dirty="0" smtClean="0">
                <a:solidFill>
                  <a:schemeClr val="accent6">
                    <a:lumMod val="20000"/>
                    <a:lumOff val="80000"/>
                  </a:schemeClr>
                </a:solidFill>
              </a:rPr>
              <a:t>Jas. 1:17,  Every good gift and every perfect gift is from above,  and comes down from the Father of lights,  with whom there is no variation or shadow of turning.</a:t>
            </a: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4">
                                            <p:bg/>
                                          </p:spTgt>
                                        </p:tgtEl>
                                        <p:attrNameLst>
                                          <p:attrName>style.visibility</p:attrName>
                                        </p:attrNameLst>
                                      </p:cBhvr>
                                      <p:to>
                                        <p:strVal val="visible"/>
                                      </p:to>
                                    </p:set>
                                    <p:anim calcmode="lin" valueType="num">
                                      <p:cBhvr>
                                        <p:cTn id="7" dur="2000" fill="hold"/>
                                        <p:tgtEl>
                                          <p:spTgt spid="4">
                                            <p:bg/>
                                          </p:spTgt>
                                        </p:tgtEl>
                                        <p:attrNameLst>
                                          <p:attrName>ppt_w</p:attrName>
                                        </p:attrNameLst>
                                      </p:cBhvr>
                                      <p:tavLst>
                                        <p:tav tm="0">
                                          <p:val>
                                            <p:fltVal val="0"/>
                                          </p:val>
                                        </p:tav>
                                        <p:tav tm="100000">
                                          <p:val>
                                            <p:strVal val="#ppt_w"/>
                                          </p:val>
                                        </p:tav>
                                      </p:tavLst>
                                    </p:anim>
                                    <p:anim calcmode="lin" valueType="num">
                                      <p:cBhvr>
                                        <p:cTn id="8" dur="2000" fill="hold"/>
                                        <p:tgtEl>
                                          <p:spTgt spid="4">
                                            <p:bg/>
                                          </p:spTgt>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 calcmode="lin" valueType="num">
                                      <p:cBhvr>
                                        <p:cTn id="11" dur="2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12" dur="2000" fill="hold"/>
                                        <p:tgtEl>
                                          <p:spTgt spid="4">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 calcmode="lin" valueType="num">
                                      <p:cBhvr>
                                        <p:cTn id="17" dur="2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8" dur="2000" fill="hold"/>
                                        <p:tgtEl>
                                          <p:spTgt spid="4">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grpId="0"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 calcmode="lin" valueType="num">
                                      <p:cBhvr>
                                        <p:cTn id="23" dur="20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4" dur="2000" fill="hold"/>
                                        <p:tgtEl>
                                          <p:spTgt spid="4">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allAtOnce"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153400" cy="523220"/>
          </a:xfrm>
          <a:prstGeom prst="rect">
            <a:avLst/>
          </a:prstGeom>
          <a:noFill/>
        </p:spPr>
        <p:txBody>
          <a:bodyPr wrap="square" rtlCol="0">
            <a:spAutoFit/>
          </a:bodyPr>
          <a:lstStyle/>
          <a:p>
            <a:r>
              <a:rPr lang="en-US" sz="2800" b="1" dirty="0" smtClean="0">
                <a:solidFill>
                  <a:schemeClr val="bg1"/>
                </a:solidFill>
                <a:latin typeface="Arial Black" pitchFamily="34" charset="0"/>
              </a:rPr>
              <a:t>III. GOD “INHABITS” ETERNITY</a:t>
            </a:r>
            <a:endParaRPr lang="en-US" sz="2800" b="1" dirty="0">
              <a:solidFill>
                <a:schemeClr val="bg1"/>
              </a:solidFill>
              <a:latin typeface="Arial Black" pitchFamily="34" charset="0"/>
            </a:endParaRPr>
          </a:p>
        </p:txBody>
      </p:sp>
      <p:sp>
        <p:nvSpPr>
          <p:cNvPr id="3" name="TextBox 2"/>
          <p:cNvSpPr txBox="1"/>
          <p:nvPr/>
        </p:nvSpPr>
        <p:spPr>
          <a:xfrm>
            <a:off x="381000" y="1066800"/>
            <a:ext cx="8382000" cy="3447098"/>
          </a:xfrm>
          <a:prstGeom prst="rect">
            <a:avLst/>
          </a:prstGeom>
          <a:noFill/>
        </p:spPr>
        <p:txBody>
          <a:bodyPr wrap="square" rtlCol="0">
            <a:spAutoFit/>
          </a:bodyPr>
          <a:lstStyle/>
          <a:p>
            <a:pPr>
              <a:spcAft>
                <a:spcPts val="1200"/>
              </a:spcAft>
              <a:buClr>
                <a:srgbClr val="66FFFF"/>
              </a:buClr>
              <a:buFont typeface="Wingdings" pitchFamily="2" charset="2"/>
              <a:buChar char="q"/>
            </a:pPr>
            <a:r>
              <a:rPr lang="en-US" sz="2800" b="1" dirty="0" smtClean="0">
                <a:solidFill>
                  <a:srgbClr val="FFFF00"/>
                </a:solidFill>
              </a:rPr>
              <a:t> He constantly abides</a:t>
            </a:r>
          </a:p>
          <a:p>
            <a:pPr>
              <a:spcAft>
                <a:spcPts val="1200"/>
              </a:spcAft>
              <a:buClr>
                <a:srgbClr val="66FF66"/>
              </a:buClr>
              <a:buFont typeface="Wingdings" pitchFamily="2" charset="2"/>
              <a:buChar char="q"/>
            </a:pPr>
            <a:r>
              <a:rPr lang="en-US" sz="2800" b="1" dirty="0">
                <a:solidFill>
                  <a:srgbClr val="FFFF00"/>
                </a:solidFill>
              </a:rPr>
              <a:t> </a:t>
            </a:r>
            <a:r>
              <a:rPr lang="en-US" sz="2800" b="1" dirty="0" smtClean="0">
                <a:solidFill>
                  <a:srgbClr val="FFFF00"/>
                </a:solidFill>
              </a:rPr>
              <a:t>He is omnipresent</a:t>
            </a:r>
          </a:p>
          <a:p>
            <a:pPr>
              <a:spcAft>
                <a:spcPts val="1200"/>
              </a:spcAft>
              <a:buClr>
                <a:srgbClr val="FFCC00"/>
              </a:buClr>
              <a:buFont typeface="Wingdings" pitchFamily="2" charset="2"/>
              <a:buChar char="q"/>
            </a:pPr>
            <a:r>
              <a:rPr lang="en-US" sz="2800" b="1" dirty="0">
                <a:solidFill>
                  <a:srgbClr val="FFFF00"/>
                </a:solidFill>
              </a:rPr>
              <a:t> </a:t>
            </a:r>
            <a:r>
              <a:rPr lang="en-US" sz="2800" b="1" dirty="0" smtClean="0">
                <a:solidFill>
                  <a:srgbClr val="FFFF00"/>
                </a:solidFill>
              </a:rPr>
              <a:t>He is omniscient</a:t>
            </a:r>
          </a:p>
          <a:p>
            <a:pPr>
              <a:spcAft>
                <a:spcPts val="1200"/>
              </a:spcAft>
              <a:buClr>
                <a:srgbClr val="FF7C80"/>
              </a:buClr>
              <a:buFont typeface="Wingdings" pitchFamily="2" charset="2"/>
              <a:buChar char="q"/>
            </a:pPr>
            <a:r>
              <a:rPr lang="en-US" sz="2800" b="1" dirty="0">
                <a:solidFill>
                  <a:srgbClr val="FFFF00"/>
                </a:solidFill>
              </a:rPr>
              <a:t> He is </a:t>
            </a:r>
            <a:r>
              <a:rPr lang="en-US" sz="2800" b="1" dirty="0" smtClean="0">
                <a:solidFill>
                  <a:srgbClr val="FFFF00"/>
                </a:solidFill>
              </a:rPr>
              <a:t>omnipotent</a:t>
            </a:r>
          </a:p>
          <a:p>
            <a:pPr>
              <a:spcAft>
                <a:spcPts val="1200"/>
              </a:spcAft>
              <a:buClr>
                <a:srgbClr val="FF00FF"/>
              </a:buClr>
              <a:buFont typeface="Wingdings" pitchFamily="2" charset="2"/>
              <a:buChar char="q"/>
            </a:pPr>
            <a:r>
              <a:rPr lang="en-US" sz="2800" b="1" dirty="0">
                <a:solidFill>
                  <a:srgbClr val="FFFF00"/>
                </a:solidFill>
              </a:rPr>
              <a:t> </a:t>
            </a:r>
            <a:r>
              <a:rPr lang="en-US" sz="2800" b="1" dirty="0" smtClean="0">
                <a:solidFill>
                  <a:srgbClr val="FFFF00"/>
                </a:solidFill>
              </a:rPr>
              <a:t> </a:t>
            </a:r>
            <a:r>
              <a:rPr lang="en-US" sz="2800" b="1" dirty="0">
                <a:solidFill>
                  <a:srgbClr val="FFFF00"/>
                </a:solidFill>
              </a:rPr>
              <a:t>He is </a:t>
            </a:r>
            <a:r>
              <a:rPr lang="en-US" sz="2800" b="1" dirty="0" smtClean="0">
                <a:solidFill>
                  <a:srgbClr val="FFFF00"/>
                </a:solidFill>
              </a:rPr>
              <a:t>unchangeable</a:t>
            </a:r>
          </a:p>
          <a:p>
            <a:pPr>
              <a:spcAft>
                <a:spcPts val="1200"/>
              </a:spcAft>
              <a:buClr>
                <a:srgbClr val="99CCFF"/>
              </a:buClr>
              <a:buFont typeface="Wingdings" pitchFamily="2" charset="2"/>
              <a:buChar char="q"/>
            </a:pPr>
            <a:r>
              <a:rPr lang="en-US" sz="2800" b="1" dirty="0">
                <a:solidFill>
                  <a:srgbClr val="FFFF00"/>
                </a:solidFill>
              </a:rPr>
              <a:t> </a:t>
            </a:r>
            <a:r>
              <a:rPr lang="en-US" sz="2800" b="1" dirty="0" smtClean="0">
                <a:solidFill>
                  <a:srgbClr val="FFFF00"/>
                </a:solidFill>
              </a:rPr>
              <a:t>He gives life</a:t>
            </a:r>
            <a:endParaRPr lang="en-US" sz="2800" b="1" dirty="0">
              <a:solidFill>
                <a:srgbClr val="FFFF00"/>
              </a:solidFill>
            </a:endParaRPr>
          </a:p>
        </p:txBody>
      </p:sp>
      <p:sp>
        <p:nvSpPr>
          <p:cNvPr id="4" name="TextBox 3"/>
          <p:cNvSpPr txBox="1"/>
          <p:nvPr/>
        </p:nvSpPr>
        <p:spPr>
          <a:xfrm>
            <a:off x="304800" y="4800600"/>
            <a:ext cx="8534400" cy="954107"/>
          </a:xfrm>
          <a:prstGeom prst="rect">
            <a:avLst/>
          </a:prstGeom>
          <a:noFill/>
        </p:spPr>
        <p:txBody>
          <a:bodyPr wrap="square" rtlCol="0">
            <a:spAutoFit/>
          </a:bodyPr>
          <a:lstStyle/>
          <a:p>
            <a:r>
              <a:rPr lang="en-US" sz="2800" b="1" dirty="0" err="1" smtClean="0">
                <a:solidFill>
                  <a:schemeClr val="bg1"/>
                </a:solidFill>
              </a:rPr>
              <a:t>Jno</a:t>
            </a:r>
            <a:r>
              <a:rPr lang="en-US" sz="2800" b="1" dirty="0" smtClean="0">
                <a:solidFill>
                  <a:schemeClr val="bg1"/>
                </a:solidFill>
              </a:rPr>
              <a:t>. 5:26.  For as the Father has life in Himself, so He has granted the Son to have life in Himself.</a:t>
            </a:r>
            <a:endParaRPr lang="en-US" dirty="0"/>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8" presetClass="entr" presetSubtype="0" accel="50000" fill="hold" nodeType="with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p:cTn id="7" dur="1000" fill="hold"/>
                                        <p:tgtEl>
                                          <p:spTgt spid="3">
                                            <p:txEl>
                                              <p:pRg st="5" end="5"/>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3">
                                            <p:txEl>
                                              <p:pRg st="5" end="5"/>
                                            </p:txEl>
                                          </p:spTgt>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3">
                                            <p:txEl>
                                              <p:pRg st="5" end="5"/>
                                            </p:txEl>
                                          </p:spTgt>
                                        </p:tgtEl>
                                        <p:attrNameLst>
                                          <p:attrName>ppt_y</p:attrName>
                                        </p:attrNameLst>
                                      </p:cBhvr>
                                      <p:tavLst>
                                        <p:tav tm="0">
                                          <p:val>
                                            <p:strVal val="#ppt_y"/>
                                          </p:val>
                                        </p:tav>
                                        <p:tav tm="100000">
                                          <p:val>
                                            <p:strVal val="#ppt_y"/>
                                          </p:val>
                                        </p:tav>
                                      </p:tavLst>
                                    </p:anim>
                                    <p:animEffect transition="in" filter="fade">
                                      <p:cBhvr>
                                        <p:cTn id="10" dur="1000"/>
                                        <p:tgtEl>
                                          <p:spTgt spid="3">
                                            <p:txEl>
                                              <p:pRg st="5" end="5"/>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8" presetClass="entr" presetSubtype="0" accel="100000"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 calcmode="lin" valueType="num">
                                      <p:cBhvr>
                                        <p:cTn id="15" dur="500" fill="hold"/>
                                        <p:tgtEl>
                                          <p:spTgt spid="4">
                                            <p:txEl>
                                              <p:pRg st="0" end="0"/>
                                            </p:txEl>
                                          </p:spTgt>
                                        </p:tgtEl>
                                        <p:attrNameLst>
                                          <p:attrName>ppt_w</p:attrName>
                                        </p:attrNameLst>
                                      </p:cBhvr>
                                      <p:tavLst>
                                        <p:tav tm="0">
                                          <p:val>
                                            <p:strVal val="#ppt_w*2.5"/>
                                          </p:val>
                                        </p:tav>
                                        <p:tav tm="100000">
                                          <p:val>
                                            <p:strVal val="#ppt_w"/>
                                          </p:val>
                                        </p:tav>
                                      </p:tavLst>
                                    </p:anim>
                                    <p:anim calcmode="lin" valueType="num">
                                      <p:cBhvr>
                                        <p:cTn id="16" dur="500" fill="hold"/>
                                        <p:tgtEl>
                                          <p:spTgt spid="4">
                                            <p:txEl>
                                              <p:pRg st="0" end="0"/>
                                            </p:txEl>
                                          </p:spTgt>
                                        </p:tgtEl>
                                        <p:attrNameLst>
                                          <p:attrName>ppt_h</p:attrName>
                                        </p:attrNameLst>
                                      </p:cBhvr>
                                      <p:tavLst>
                                        <p:tav tm="0">
                                          <p:val>
                                            <p:strVal val="#ppt_h*0.01"/>
                                          </p:val>
                                        </p:tav>
                                        <p:tav tm="100000">
                                          <p:val>
                                            <p:strVal val="#ppt_h"/>
                                          </p:val>
                                        </p:tav>
                                      </p:tavLst>
                                    </p:anim>
                                    <p:anim calcmode="lin" valueType="num">
                                      <p:cBhvr>
                                        <p:cTn id="1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8" dur="500" fill="hold"/>
                                        <p:tgtEl>
                                          <p:spTgt spid="4">
                                            <p:txEl>
                                              <p:pRg st="0" end="0"/>
                                            </p:txEl>
                                          </p:spTgt>
                                        </p:tgtEl>
                                        <p:attrNameLst>
                                          <p:attrName>ppt_y</p:attrName>
                                        </p:attrNameLst>
                                      </p:cBhvr>
                                      <p:tavLst>
                                        <p:tav tm="0">
                                          <p:val>
                                            <p:strVal val="#ppt_h+1"/>
                                          </p:val>
                                        </p:tav>
                                        <p:tav tm="100000">
                                          <p:val>
                                            <p:strVal val="#ppt_y"/>
                                          </p:val>
                                        </p:tav>
                                      </p:tavLst>
                                    </p:anim>
                                    <p:animEffect transition="in" filter="fade">
                                      <p:cBhvr>
                                        <p:cTn id="19"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981200"/>
            <a:ext cx="8153400" cy="523220"/>
          </a:xfrm>
          <a:prstGeom prst="rect">
            <a:avLst/>
          </a:prstGeom>
          <a:noFill/>
        </p:spPr>
        <p:txBody>
          <a:bodyPr wrap="square" rtlCol="0">
            <a:spAutoFit/>
          </a:bodyPr>
          <a:lstStyle/>
          <a:p>
            <a:r>
              <a:rPr lang="en-US" sz="2800" b="1" dirty="0" smtClean="0">
                <a:solidFill>
                  <a:schemeClr val="bg1"/>
                </a:solidFill>
                <a:latin typeface="Arial Black" pitchFamily="34" charset="0"/>
              </a:rPr>
              <a:t>III. GOD “INHABITS” ETERNITY</a:t>
            </a:r>
            <a:endParaRPr lang="en-US" sz="2800" b="1" dirty="0">
              <a:solidFill>
                <a:schemeClr val="bg1"/>
              </a:solidFill>
              <a:latin typeface="Arial Black" pitchFamily="34" charset="0"/>
            </a:endParaRPr>
          </a:p>
        </p:txBody>
      </p:sp>
      <p:sp>
        <p:nvSpPr>
          <p:cNvPr id="3" name="TextBox 2"/>
          <p:cNvSpPr txBox="1"/>
          <p:nvPr/>
        </p:nvSpPr>
        <p:spPr>
          <a:xfrm>
            <a:off x="381000" y="2667000"/>
            <a:ext cx="8382000" cy="3447098"/>
          </a:xfrm>
          <a:prstGeom prst="rect">
            <a:avLst/>
          </a:prstGeom>
          <a:noFill/>
        </p:spPr>
        <p:txBody>
          <a:bodyPr wrap="square" rtlCol="0">
            <a:spAutoFit/>
          </a:bodyPr>
          <a:lstStyle/>
          <a:p>
            <a:pPr>
              <a:spcAft>
                <a:spcPts val="1200"/>
              </a:spcAft>
              <a:buClr>
                <a:srgbClr val="66FFFF"/>
              </a:buClr>
              <a:buFont typeface="Wingdings" pitchFamily="2" charset="2"/>
              <a:buChar char="q"/>
            </a:pPr>
            <a:r>
              <a:rPr lang="en-US" sz="2800" b="1" dirty="0" smtClean="0">
                <a:solidFill>
                  <a:srgbClr val="FFFF00"/>
                </a:solidFill>
              </a:rPr>
              <a:t> He constantly abides</a:t>
            </a:r>
          </a:p>
          <a:p>
            <a:pPr>
              <a:spcAft>
                <a:spcPts val="1200"/>
              </a:spcAft>
              <a:buClr>
                <a:srgbClr val="66FF66"/>
              </a:buClr>
              <a:buFont typeface="Wingdings" pitchFamily="2" charset="2"/>
              <a:buChar char="q"/>
            </a:pPr>
            <a:r>
              <a:rPr lang="en-US" sz="2800" b="1" dirty="0">
                <a:solidFill>
                  <a:srgbClr val="FFFF00"/>
                </a:solidFill>
              </a:rPr>
              <a:t> </a:t>
            </a:r>
            <a:r>
              <a:rPr lang="en-US" sz="2800" b="1" dirty="0" smtClean="0">
                <a:solidFill>
                  <a:srgbClr val="FFFF00"/>
                </a:solidFill>
              </a:rPr>
              <a:t>He is omnipresent</a:t>
            </a:r>
          </a:p>
          <a:p>
            <a:pPr>
              <a:spcAft>
                <a:spcPts val="1200"/>
              </a:spcAft>
              <a:buClr>
                <a:srgbClr val="FFCC00"/>
              </a:buClr>
              <a:buFont typeface="Wingdings" pitchFamily="2" charset="2"/>
              <a:buChar char="q"/>
            </a:pPr>
            <a:r>
              <a:rPr lang="en-US" sz="2800" b="1" dirty="0">
                <a:solidFill>
                  <a:srgbClr val="FFFF00"/>
                </a:solidFill>
              </a:rPr>
              <a:t> </a:t>
            </a:r>
            <a:r>
              <a:rPr lang="en-US" sz="2800" b="1" dirty="0" smtClean="0">
                <a:solidFill>
                  <a:srgbClr val="FFFF00"/>
                </a:solidFill>
              </a:rPr>
              <a:t>He is omniscient</a:t>
            </a:r>
          </a:p>
          <a:p>
            <a:pPr>
              <a:spcAft>
                <a:spcPts val="1200"/>
              </a:spcAft>
              <a:buClr>
                <a:srgbClr val="FF7C80"/>
              </a:buClr>
              <a:buFont typeface="Wingdings" pitchFamily="2" charset="2"/>
              <a:buChar char="q"/>
            </a:pPr>
            <a:r>
              <a:rPr lang="en-US" sz="2800" b="1" dirty="0">
                <a:solidFill>
                  <a:srgbClr val="FFFF00"/>
                </a:solidFill>
              </a:rPr>
              <a:t> He is </a:t>
            </a:r>
            <a:r>
              <a:rPr lang="en-US" sz="2800" b="1" dirty="0" smtClean="0">
                <a:solidFill>
                  <a:srgbClr val="FFFF00"/>
                </a:solidFill>
              </a:rPr>
              <a:t>omnipotent</a:t>
            </a:r>
          </a:p>
          <a:p>
            <a:pPr>
              <a:spcAft>
                <a:spcPts val="1200"/>
              </a:spcAft>
              <a:buClr>
                <a:srgbClr val="FF00FF"/>
              </a:buClr>
              <a:buFont typeface="Wingdings" pitchFamily="2" charset="2"/>
              <a:buChar char="q"/>
            </a:pPr>
            <a:r>
              <a:rPr lang="en-US" sz="2800" b="1" dirty="0">
                <a:solidFill>
                  <a:srgbClr val="FFFF00"/>
                </a:solidFill>
              </a:rPr>
              <a:t> </a:t>
            </a:r>
            <a:r>
              <a:rPr lang="en-US" sz="2800" b="1" dirty="0" smtClean="0">
                <a:solidFill>
                  <a:srgbClr val="FFFF00"/>
                </a:solidFill>
              </a:rPr>
              <a:t> </a:t>
            </a:r>
            <a:r>
              <a:rPr lang="en-US" sz="2800" b="1" dirty="0">
                <a:solidFill>
                  <a:srgbClr val="FFFF00"/>
                </a:solidFill>
              </a:rPr>
              <a:t>He is </a:t>
            </a:r>
            <a:r>
              <a:rPr lang="en-US" sz="2800" b="1" dirty="0" smtClean="0">
                <a:solidFill>
                  <a:srgbClr val="FFFF00"/>
                </a:solidFill>
              </a:rPr>
              <a:t>unchangeable</a:t>
            </a:r>
          </a:p>
          <a:p>
            <a:pPr>
              <a:spcAft>
                <a:spcPts val="1200"/>
              </a:spcAft>
              <a:buClr>
                <a:srgbClr val="99CCFF"/>
              </a:buClr>
              <a:buFont typeface="Wingdings" pitchFamily="2" charset="2"/>
              <a:buChar char="q"/>
            </a:pPr>
            <a:r>
              <a:rPr lang="en-US" sz="2800" b="1" dirty="0">
                <a:solidFill>
                  <a:srgbClr val="FFFF00"/>
                </a:solidFill>
              </a:rPr>
              <a:t> </a:t>
            </a:r>
            <a:r>
              <a:rPr lang="en-US" sz="2800" b="1" dirty="0" smtClean="0">
                <a:solidFill>
                  <a:srgbClr val="FFFF00"/>
                </a:solidFill>
              </a:rPr>
              <a:t>He gives life</a:t>
            </a:r>
            <a:endParaRPr lang="en-US" sz="2800" b="1" dirty="0">
              <a:solidFill>
                <a:srgbClr val="FFFF00"/>
              </a:solidFill>
            </a:endParaRPr>
          </a:p>
        </p:txBody>
      </p:sp>
      <p:sp>
        <p:nvSpPr>
          <p:cNvPr id="4" name="TextBox 3"/>
          <p:cNvSpPr txBox="1"/>
          <p:nvPr/>
        </p:nvSpPr>
        <p:spPr>
          <a:xfrm>
            <a:off x="304800" y="228600"/>
            <a:ext cx="8534400" cy="1692771"/>
          </a:xfrm>
          <a:prstGeom prst="rect">
            <a:avLst/>
          </a:prstGeom>
          <a:noFill/>
        </p:spPr>
        <p:txBody>
          <a:bodyPr wrap="square" rtlCol="0">
            <a:spAutoFit/>
          </a:bodyPr>
          <a:lstStyle/>
          <a:p>
            <a:pPr algn="ctr">
              <a:spcAft>
                <a:spcPts val="1200"/>
              </a:spcAft>
            </a:pPr>
            <a:r>
              <a:rPr lang="en-US" sz="2800" b="1" dirty="0" smtClean="0">
                <a:solidFill>
                  <a:schemeClr val="bg1"/>
                </a:solidFill>
                <a:latin typeface="Arial Black" pitchFamily="34" charset="0"/>
              </a:rPr>
              <a:t>ETERNITY</a:t>
            </a:r>
          </a:p>
          <a:p>
            <a:pPr marL="400050" indent="-400050">
              <a:spcAft>
                <a:spcPts val="1200"/>
              </a:spcAft>
            </a:pPr>
            <a:r>
              <a:rPr lang="en-US" sz="2800" b="1" dirty="0" smtClean="0">
                <a:solidFill>
                  <a:schemeClr val="bg1"/>
                </a:solidFill>
                <a:latin typeface="Arial Black" pitchFamily="34" charset="0"/>
              </a:rPr>
              <a:t>I. “IN THE BEGINNING”</a:t>
            </a:r>
          </a:p>
          <a:p>
            <a:pPr marL="400050" indent="-400050">
              <a:spcAft>
                <a:spcPts val="1200"/>
              </a:spcAft>
            </a:pPr>
            <a:r>
              <a:rPr lang="en-US" sz="2800" b="1" dirty="0" smtClean="0">
                <a:solidFill>
                  <a:schemeClr val="bg1"/>
                </a:solidFill>
                <a:latin typeface="Arial Black" pitchFamily="34" charset="0"/>
              </a:rPr>
              <a:t>II. TIME AND ETERNITY</a:t>
            </a:r>
            <a:endParaRPr lang="en-US" sz="2800" b="1" dirty="0">
              <a:solidFill>
                <a:schemeClr val="bg1"/>
              </a:solidFill>
              <a:latin typeface="Arial Black" pitchFamily="34" charset="0"/>
            </a:endParaRPr>
          </a:p>
        </p:txBody>
      </p:sp>
    </p:spTree>
  </p:cSld>
  <p:clrMapOvr>
    <a:masterClrMapping/>
  </p:clrMapOvr>
  <p:transition spd="slow">
    <p:newsflash/>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 name="Straight Connector 2"/>
          <p:cNvCxnSpPr/>
          <p:nvPr/>
        </p:nvCxnSpPr>
        <p:spPr>
          <a:xfrm>
            <a:off x="990600" y="5103812"/>
            <a:ext cx="8077200" cy="1588"/>
          </a:xfrm>
          <a:prstGeom prst="line">
            <a:avLst/>
          </a:prstGeom>
          <a:ln w="95250"/>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rot="18732116">
            <a:off x="438204" y="3651827"/>
            <a:ext cx="2883213" cy="523220"/>
          </a:xfrm>
          <a:prstGeom prst="rect">
            <a:avLst/>
          </a:prstGeom>
          <a:noFill/>
        </p:spPr>
        <p:txBody>
          <a:bodyPr wrap="square" rtlCol="0">
            <a:spAutoFit/>
          </a:bodyPr>
          <a:lstStyle/>
          <a:p>
            <a:r>
              <a:rPr lang="en-US" sz="2800" b="1" dirty="0" smtClean="0"/>
              <a:t>The beginning</a:t>
            </a:r>
            <a:endParaRPr lang="en-US" sz="2800" b="1" dirty="0"/>
          </a:p>
        </p:txBody>
      </p:sp>
      <p:sp>
        <p:nvSpPr>
          <p:cNvPr id="9" name="TextBox 8"/>
          <p:cNvSpPr txBox="1"/>
          <p:nvPr/>
        </p:nvSpPr>
        <p:spPr>
          <a:xfrm rot="18732116">
            <a:off x="7445411" y="3789087"/>
            <a:ext cx="2438400" cy="523220"/>
          </a:xfrm>
          <a:prstGeom prst="rect">
            <a:avLst/>
          </a:prstGeom>
          <a:noFill/>
        </p:spPr>
        <p:txBody>
          <a:bodyPr wrap="square" rtlCol="0">
            <a:spAutoFit/>
          </a:bodyPr>
          <a:lstStyle/>
          <a:p>
            <a:r>
              <a:rPr lang="en-US" sz="2800" b="1" dirty="0" smtClean="0"/>
              <a:t>Today</a:t>
            </a:r>
            <a:endParaRPr lang="en-US" sz="2800" b="1" dirty="0"/>
          </a:p>
        </p:txBody>
      </p:sp>
      <p:sp>
        <p:nvSpPr>
          <p:cNvPr id="10" name="Left Arrow 9"/>
          <p:cNvSpPr/>
          <p:nvPr/>
        </p:nvSpPr>
        <p:spPr>
          <a:xfrm>
            <a:off x="0" y="1524000"/>
            <a:ext cx="9982200" cy="5334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Left Arrow 10"/>
          <p:cNvSpPr/>
          <p:nvPr/>
        </p:nvSpPr>
        <p:spPr>
          <a:xfrm rot="10800000">
            <a:off x="-838200" y="2362199"/>
            <a:ext cx="9982200" cy="5334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0" fill="hold"/>
                                        <p:tgtEl>
                                          <p:spTgt spid="11"/>
                                        </p:tgtEl>
                                        <p:attrNameLst>
                                          <p:attrName>ppt_x</p:attrName>
                                        </p:attrNameLst>
                                      </p:cBhvr>
                                      <p:tavLst>
                                        <p:tav tm="0">
                                          <p:val>
                                            <p:strVal val="0-#ppt_w/2"/>
                                          </p:val>
                                        </p:tav>
                                        <p:tav tm="100000">
                                          <p:val>
                                            <p:strVal val="#ppt_x"/>
                                          </p:val>
                                        </p:tav>
                                      </p:tavLst>
                                    </p:anim>
                                    <p:anim calcmode="lin" valueType="num">
                                      <p:cBhvr additive="base">
                                        <p:cTn id="8" dur="50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 name="Straight Connector 2"/>
          <p:cNvCxnSpPr/>
          <p:nvPr/>
        </p:nvCxnSpPr>
        <p:spPr>
          <a:xfrm>
            <a:off x="990600" y="5103812"/>
            <a:ext cx="8077200" cy="1588"/>
          </a:xfrm>
          <a:prstGeom prst="line">
            <a:avLst/>
          </a:prstGeom>
          <a:ln w="95250"/>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rot="18732116">
            <a:off x="465135" y="3712601"/>
            <a:ext cx="2719131" cy="523220"/>
          </a:xfrm>
          <a:prstGeom prst="rect">
            <a:avLst/>
          </a:prstGeom>
          <a:noFill/>
        </p:spPr>
        <p:txBody>
          <a:bodyPr wrap="square" rtlCol="0">
            <a:spAutoFit/>
          </a:bodyPr>
          <a:lstStyle/>
          <a:p>
            <a:r>
              <a:rPr lang="en-US" sz="2800" b="1" dirty="0" smtClean="0"/>
              <a:t>The beginning</a:t>
            </a:r>
            <a:endParaRPr lang="en-US" sz="2800" b="1" dirty="0"/>
          </a:p>
        </p:txBody>
      </p:sp>
      <p:sp>
        <p:nvSpPr>
          <p:cNvPr id="9" name="TextBox 8"/>
          <p:cNvSpPr txBox="1"/>
          <p:nvPr/>
        </p:nvSpPr>
        <p:spPr>
          <a:xfrm rot="18732116">
            <a:off x="6988211" y="3817223"/>
            <a:ext cx="2438400" cy="523220"/>
          </a:xfrm>
          <a:prstGeom prst="rect">
            <a:avLst/>
          </a:prstGeom>
          <a:noFill/>
        </p:spPr>
        <p:txBody>
          <a:bodyPr wrap="square" rtlCol="0">
            <a:spAutoFit/>
          </a:bodyPr>
          <a:lstStyle/>
          <a:p>
            <a:r>
              <a:rPr lang="en-US" sz="2800" b="1" dirty="0" smtClean="0"/>
              <a:t>Today</a:t>
            </a:r>
            <a:endParaRPr lang="en-US" sz="2800" b="1" dirty="0"/>
          </a:p>
        </p:txBody>
      </p:sp>
      <p:sp>
        <p:nvSpPr>
          <p:cNvPr id="10" name="Left Arrow 9"/>
          <p:cNvSpPr/>
          <p:nvPr/>
        </p:nvSpPr>
        <p:spPr>
          <a:xfrm>
            <a:off x="0" y="1524000"/>
            <a:ext cx="9982200" cy="5334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3000" fill="hold"/>
                                        <p:tgtEl>
                                          <p:spTgt spid="10"/>
                                        </p:tgtEl>
                                        <p:attrNameLst>
                                          <p:attrName>ppt_x</p:attrName>
                                        </p:attrNameLst>
                                      </p:cBhvr>
                                      <p:tavLst>
                                        <p:tav tm="0">
                                          <p:val>
                                            <p:strVal val="1+#ppt_w/2"/>
                                          </p:val>
                                        </p:tav>
                                        <p:tav tm="100000">
                                          <p:val>
                                            <p:strVal val="#ppt_x"/>
                                          </p:val>
                                        </p:tav>
                                      </p:tavLst>
                                    </p:anim>
                                    <p:anim calcmode="lin" valueType="num">
                                      <p:cBhvr additive="base">
                                        <p:cTn id="8" dur="30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838200"/>
            <a:ext cx="7543800" cy="3416320"/>
          </a:xfrm>
          <a:prstGeom prst="rect">
            <a:avLst/>
          </a:prstGeom>
          <a:noFill/>
        </p:spPr>
        <p:txBody>
          <a:bodyPr wrap="square" rtlCol="0">
            <a:spAutoFit/>
          </a:bodyPr>
          <a:lstStyle/>
          <a:p>
            <a:r>
              <a:rPr lang="en-US" sz="3600" b="1" dirty="0" smtClean="0">
                <a:solidFill>
                  <a:schemeClr val="bg1"/>
                </a:solidFill>
              </a:rPr>
              <a:t>2 Cor. 4:18 … </a:t>
            </a:r>
            <a:r>
              <a:rPr lang="en-US" sz="3600" b="1" dirty="0" smtClean="0">
                <a:solidFill>
                  <a:schemeClr val="bg1"/>
                </a:solidFill>
              </a:rPr>
              <a:t>For the things which are seen are temporary, but the things which are not seen are eternal.</a:t>
            </a:r>
          </a:p>
          <a:p>
            <a:endParaRPr lang="en-US" sz="3600" dirty="0" smtClean="0">
              <a:solidFill>
                <a:schemeClr val="bg1"/>
              </a:solidFill>
            </a:endParaRPr>
          </a:p>
          <a:p>
            <a:endParaRPr lang="en-US" sz="3600" dirty="0">
              <a:solidFill>
                <a:schemeClr val="bg1"/>
              </a:solidFill>
            </a:endParaRPr>
          </a:p>
        </p:txBody>
      </p:sp>
    </p:spTree>
  </p:cSld>
  <p:clrMapOvr>
    <a:masterClrMapping/>
  </p:clrMapOvr>
  <p:transition spd="slow">
    <p:newsflash/>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1-1-1-space1.jpg"/>
          <p:cNvPicPr>
            <a:picLocks noChangeAspect="1"/>
          </p:cNvPicPr>
          <p:nvPr/>
        </p:nvPicPr>
        <p:blipFill>
          <a:blip r:embed="rId2" cstate="print"/>
          <a:stretch>
            <a:fillRect/>
          </a:stretch>
        </p:blipFill>
        <p:spPr>
          <a:xfrm>
            <a:off x="0" y="0"/>
            <a:ext cx="9144000" cy="6858000"/>
          </a:xfrm>
          <a:prstGeom prst="rect">
            <a:avLst/>
          </a:prstGeom>
        </p:spPr>
      </p:pic>
      <p:sp>
        <p:nvSpPr>
          <p:cNvPr id="4" name="TextBox 3"/>
          <p:cNvSpPr txBox="1"/>
          <p:nvPr/>
        </p:nvSpPr>
        <p:spPr>
          <a:xfrm>
            <a:off x="152400" y="152400"/>
            <a:ext cx="8839200" cy="6158096"/>
          </a:xfrm>
          <a:prstGeom prst="rect">
            <a:avLst/>
          </a:prstGeom>
          <a:solidFill>
            <a:schemeClr val="tx1">
              <a:alpha val="42000"/>
            </a:schemeClr>
          </a:solidFill>
        </p:spPr>
        <p:txBody>
          <a:bodyPr wrap="square" rtlCol="0">
            <a:spAutoFit/>
          </a:bodyPr>
          <a:lstStyle/>
          <a:p>
            <a:pPr>
              <a:lnSpc>
                <a:spcPts val="4300"/>
              </a:lnSpc>
              <a:spcAft>
                <a:spcPts val="1800"/>
              </a:spcAft>
            </a:pPr>
            <a:r>
              <a:rPr lang="en-US" sz="2800" b="1" dirty="0" smtClean="0">
                <a:solidFill>
                  <a:schemeClr val="accent6">
                    <a:lumMod val="20000"/>
                    <a:lumOff val="80000"/>
                  </a:schemeClr>
                </a:solidFill>
              </a:rPr>
              <a:t>Isa. 40:28, Have you not known?  Have you not heard?  The everlasting God,  the LORD,  The Creator of the ends of the earth,  Neither faints nor is weary.  His understanding is unsearchable. 29 He gives power to the weak,  And to those who have no might He increases strength.  30 Even the youths shall faint and be weary,  And the young men shall utterly fall,  31 But those who wait on the LORD Shall renew their strength;  They shall mount up with wings like eagles,  They shall run and not be weary,  They shall walk and not faint.</a:t>
            </a: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4">
                                            <p:bg/>
                                          </p:spTgt>
                                        </p:tgtEl>
                                        <p:attrNameLst>
                                          <p:attrName>style.visibility</p:attrName>
                                        </p:attrNameLst>
                                      </p:cBhvr>
                                      <p:to>
                                        <p:strVal val="visible"/>
                                      </p:to>
                                    </p:set>
                                    <p:anim calcmode="lin" valueType="num">
                                      <p:cBhvr>
                                        <p:cTn id="7" dur="2000" fill="hold"/>
                                        <p:tgtEl>
                                          <p:spTgt spid="4">
                                            <p:bg/>
                                          </p:spTgt>
                                        </p:tgtEl>
                                        <p:attrNameLst>
                                          <p:attrName>ppt_w</p:attrName>
                                        </p:attrNameLst>
                                      </p:cBhvr>
                                      <p:tavLst>
                                        <p:tav tm="0">
                                          <p:val>
                                            <p:fltVal val="0"/>
                                          </p:val>
                                        </p:tav>
                                        <p:tav tm="100000">
                                          <p:val>
                                            <p:strVal val="#ppt_w"/>
                                          </p:val>
                                        </p:tav>
                                      </p:tavLst>
                                    </p:anim>
                                    <p:anim calcmode="lin" valueType="num">
                                      <p:cBhvr>
                                        <p:cTn id="8" dur="2000" fill="hold"/>
                                        <p:tgtEl>
                                          <p:spTgt spid="4">
                                            <p:bg/>
                                          </p:spTgt>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 calcmode="lin" valueType="num">
                                      <p:cBhvr>
                                        <p:cTn id="11" dur="2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12" dur="2000" fill="hold"/>
                                        <p:tgtEl>
                                          <p:spTgt spid="4">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allAtOnce"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153400" cy="523220"/>
          </a:xfrm>
          <a:prstGeom prst="rect">
            <a:avLst/>
          </a:prstGeom>
          <a:noFill/>
        </p:spPr>
        <p:txBody>
          <a:bodyPr wrap="square" rtlCol="0">
            <a:spAutoFit/>
          </a:bodyPr>
          <a:lstStyle/>
          <a:p>
            <a:r>
              <a:rPr lang="en-US" sz="2800" b="1" dirty="0" smtClean="0">
                <a:solidFill>
                  <a:schemeClr val="bg1"/>
                </a:solidFill>
                <a:latin typeface="Arial Black" pitchFamily="34" charset="0"/>
              </a:rPr>
              <a:t>I. “IN THE BEGINNING”</a:t>
            </a:r>
            <a:endParaRPr lang="en-US" sz="2800" b="1" dirty="0">
              <a:solidFill>
                <a:schemeClr val="bg1"/>
              </a:solidFill>
              <a:latin typeface="Arial Black" pitchFamily="34" charset="0"/>
            </a:endParaRPr>
          </a:p>
        </p:txBody>
      </p:sp>
      <p:sp>
        <p:nvSpPr>
          <p:cNvPr id="3" name="TextBox 2"/>
          <p:cNvSpPr txBox="1"/>
          <p:nvPr/>
        </p:nvSpPr>
        <p:spPr>
          <a:xfrm>
            <a:off x="1066800" y="1219200"/>
            <a:ext cx="7010400" cy="954107"/>
          </a:xfrm>
          <a:prstGeom prst="rect">
            <a:avLst/>
          </a:prstGeom>
          <a:noFill/>
        </p:spPr>
        <p:txBody>
          <a:bodyPr wrap="square" rtlCol="0">
            <a:spAutoFit/>
          </a:bodyPr>
          <a:lstStyle/>
          <a:p>
            <a:r>
              <a:rPr lang="en-US" sz="2800" b="1" dirty="0" smtClean="0">
                <a:solidFill>
                  <a:srgbClr val="FFFF00"/>
                </a:solidFill>
              </a:rPr>
              <a:t>Gen. 1:1, …God created the heavens and the earth.</a:t>
            </a:r>
            <a:endParaRPr lang="en-US" dirty="0">
              <a:solidFill>
                <a:srgbClr val="FFFF00"/>
              </a:solidFill>
            </a:endParaRP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1-1-1-space1.jpg"/>
          <p:cNvPicPr>
            <a:picLocks noChangeAspect="1"/>
          </p:cNvPicPr>
          <p:nvPr/>
        </p:nvPicPr>
        <p:blipFill>
          <a:blip r:embed="rId2" cstate="print"/>
          <a:stretch>
            <a:fillRect/>
          </a:stretch>
        </p:blipFill>
        <p:spPr>
          <a:xfrm>
            <a:off x="0" y="0"/>
            <a:ext cx="9144000" cy="6858000"/>
          </a:xfrm>
          <a:prstGeom prst="rect">
            <a:avLst/>
          </a:prstGeom>
        </p:spPr>
      </p:pic>
      <p:sp>
        <p:nvSpPr>
          <p:cNvPr id="4" name="TextBox 3"/>
          <p:cNvSpPr txBox="1"/>
          <p:nvPr/>
        </p:nvSpPr>
        <p:spPr>
          <a:xfrm>
            <a:off x="685800" y="838200"/>
            <a:ext cx="7924800" cy="2677656"/>
          </a:xfrm>
          <a:prstGeom prst="rect">
            <a:avLst/>
          </a:prstGeom>
          <a:noFill/>
        </p:spPr>
        <p:txBody>
          <a:bodyPr wrap="square" rtlCol="0">
            <a:spAutoFit/>
          </a:bodyPr>
          <a:lstStyle/>
          <a:p>
            <a:r>
              <a:rPr lang="en-US" sz="2800" b="1" dirty="0" smtClean="0">
                <a:solidFill>
                  <a:schemeClr val="accent6">
                    <a:lumMod val="20000"/>
                    <a:lumOff val="80000"/>
                  </a:schemeClr>
                </a:solidFill>
              </a:rPr>
              <a:t>Ps. 19:1,   The heavens declare the glory of God;  And the firmament shows His handiwork.  2 Day unto day utters speech, And night unto night reveals knowledge.</a:t>
            </a:r>
          </a:p>
          <a:p>
            <a:r>
              <a:rPr lang="en-US" sz="2800" b="1" dirty="0" smtClean="0">
                <a:solidFill>
                  <a:schemeClr val="accent6">
                    <a:lumMod val="20000"/>
                    <a:lumOff val="80000"/>
                  </a:schemeClr>
                </a:solidFill>
              </a:rPr>
              <a:t> 3 There is no speech nor language where their voice is not heard.</a:t>
            </a:r>
            <a:r>
              <a:rPr lang="en-US" sz="2800" b="1" dirty="0" smtClean="0">
                <a:solidFill>
                  <a:srgbClr val="FFFF00"/>
                </a:solidFill>
              </a:rPr>
              <a:t> </a:t>
            </a:r>
            <a:endParaRPr lang="en-US" dirty="0">
              <a:solidFill>
                <a:srgbClr val="FFFF00"/>
              </a:solidFill>
            </a:endParaRP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3000" fill="hold"/>
                                        <p:tgtEl>
                                          <p:spTgt spid="4"/>
                                        </p:tgtEl>
                                        <p:attrNameLst>
                                          <p:attrName>ppt_w</p:attrName>
                                        </p:attrNameLst>
                                      </p:cBhvr>
                                      <p:tavLst>
                                        <p:tav tm="0">
                                          <p:val>
                                            <p:fltVal val="0"/>
                                          </p:val>
                                        </p:tav>
                                        <p:tav tm="100000">
                                          <p:val>
                                            <p:strVal val="#ppt_w"/>
                                          </p:val>
                                        </p:tav>
                                      </p:tavLst>
                                    </p:anim>
                                    <p:anim calcmode="lin" valueType="num">
                                      <p:cBhvr>
                                        <p:cTn id="8" dur="30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C:\My Documents\My Pictures\Solar system diagr.jpg"/>
          <p:cNvPicPr>
            <a:picLocks noChangeAspect="1" noChangeArrowheads="1"/>
          </p:cNvPicPr>
          <p:nvPr/>
        </p:nvPicPr>
        <p:blipFill>
          <a:blip r:embed="rId2" cstate="print"/>
          <a:srcRect/>
          <a:stretch>
            <a:fillRect/>
          </a:stretch>
        </p:blipFill>
        <p:spPr bwMode="auto">
          <a:xfrm>
            <a:off x="-63500" y="0"/>
            <a:ext cx="9207500" cy="4095750"/>
          </a:xfrm>
          <a:prstGeom prst="rect">
            <a:avLst/>
          </a:prstGeom>
          <a:noFill/>
          <a:effectLst/>
        </p:spPr>
      </p:pic>
      <p:sp>
        <p:nvSpPr>
          <p:cNvPr id="9220" name="Text Box 4"/>
          <p:cNvSpPr txBox="1">
            <a:spLocks noChangeArrowheads="1"/>
          </p:cNvSpPr>
          <p:nvPr/>
        </p:nvSpPr>
        <p:spPr bwMode="auto">
          <a:xfrm>
            <a:off x="0" y="838200"/>
            <a:ext cx="9144000" cy="579438"/>
          </a:xfrm>
          <a:prstGeom prst="rect">
            <a:avLst/>
          </a:prstGeom>
          <a:solidFill>
            <a:schemeClr val="accent2"/>
          </a:solidFill>
          <a:ln w="9525">
            <a:noFill/>
            <a:miter lim="800000"/>
            <a:headEnd/>
            <a:tailEnd/>
          </a:ln>
          <a:effectLst/>
        </p:spPr>
        <p:txBody>
          <a:bodyPr wrap="square">
            <a:spAutoFit/>
          </a:bodyPr>
          <a:lstStyle/>
          <a:p>
            <a:pPr algn="ctr">
              <a:spcBef>
                <a:spcPct val="50000"/>
              </a:spcBef>
            </a:pPr>
            <a:r>
              <a:rPr lang="en-US" sz="3200" b="1">
                <a:solidFill>
                  <a:srgbClr val="FFFF00"/>
                </a:solidFill>
                <a:latin typeface="Arial" charset="0"/>
              </a:rPr>
              <a:t>LAWS HOLD THE PLANETS IN ORBIT</a:t>
            </a:r>
            <a:endParaRPr lang="en-US">
              <a:solidFill>
                <a:srgbClr val="FFFF00"/>
              </a:solidFill>
              <a:latin typeface="Arial" charset="0"/>
            </a:endParaRPr>
          </a:p>
        </p:txBody>
      </p:sp>
      <p:sp>
        <p:nvSpPr>
          <p:cNvPr id="9221" name="Text Box 5"/>
          <p:cNvSpPr txBox="1">
            <a:spLocks noChangeArrowheads="1"/>
          </p:cNvSpPr>
          <p:nvPr/>
        </p:nvSpPr>
        <p:spPr bwMode="auto">
          <a:xfrm>
            <a:off x="0" y="2667000"/>
            <a:ext cx="9144000" cy="579438"/>
          </a:xfrm>
          <a:prstGeom prst="rect">
            <a:avLst/>
          </a:prstGeom>
          <a:solidFill>
            <a:schemeClr val="accent2"/>
          </a:solidFill>
          <a:ln w="9525">
            <a:noFill/>
            <a:miter lim="800000"/>
            <a:headEnd/>
            <a:tailEnd/>
          </a:ln>
          <a:effectLst/>
        </p:spPr>
        <p:txBody>
          <a:bodyPr>
            <a:spAutoFit/>
          </a:bodyPr>
          <a:lstStyle/>
          <a:p>
            <a:pPr algn="ctr">
              <a:spcBef>
                <a:spcPct val="50000"/>
              </a:spcBef>
            </a:pPr>
            <a:r>
              <a:rPr lang="en-US" sz="3200" b="1">
                <a:solidFill>
                  <a:srgbClr val="FFFF00"/>
                </a:solidFill>
                <a:latin typeface="Arial" charset="0"/>
              </a:rPr>
              <a:t>LAW EVIDENCES A LAWGIVER</a:t>
            </a:r>
            <a:endParaRPr lang="en-US">
              <a:solidFill>
                <a:srgbClr val="FFFF00"/>
              </a:solidFill>
              <a:latin typeface="Arial" charset="0"/>
            </a:endParaRPr>
          </a:p>
        </p:txBody>
      </p:sp>
      <p:sp>
        <p:nvSpPr>
          <p:cNvPr id="9222" name="Text Box 6"/>
          <p:cNvSpPr txBox="1">
            <a:spLocks noChangeArrowheads="1"/>
          </p:cNvSpPr>
          <p:nvPr/>
        </p:nvSpPr>
        <p:spPr bwMode="auto">
          <a:xfrm>
            <a:off x="152400" y="4724400"/>
            <a:ext cx="8991600" cy="579438"/>
          </a:xfrm>
          <a:prstGeom prst="rect">
            <a:avLst/>
          </a:prstGeom>
          <a:solidFill>
            <a:schemeClr val="accent2"/>
          </a:solidFill>
          <a:ln w="9525">
            <a:noFill/>
            <a:miter lim="800000"/>
            <a:headEnd/>
            <a:tailEnd/>
          </a:ln>
          <a:effectLst/>
        </p:spPr>
        <p:txBody>
          <a:bodyPr>
            <a:spAutoFit/>
          </a:bodyPr>
          <a:lstStyle/>
          <a:p>
            <a:pPr algn="ctr">
              <a:spcBef>
                <a:spcPct val="50000"/>
              </a:spcBef>
            </a:pPr>
            <a:r>
              <a:rPr lang="en-US" sz="3200" b="1" dirty="0">
                <a:solidFill>
                  <a:srgbClr val="FFFF00"/>
                </a:solidFill>
                <a:latin typeface="Arial" charset="0"/>
              </a:rPr>
              <a:t>A LAWGIVER MUST </a:t>
            </a:r>
            <a:r>
              <a:rPr lang="en-US" sz="3200" b="1" dirty="0" smtClean="0">
                <a:solidFill>
                  <a:srgbClr val="FFFF00"/>
                </a:solidFill>
                <a:latin typeface="Arial" charset="0"/>
              </a:rPr>
              <a:t>EXIST</a:t>
            </a:r>
            <a:endParaRPr lang="en-US" dirty="0">
              <a:solidFill>
                <a:srgbClr val="FFFF00"/>
              </a:solidFill>
              <a:latin typeface="Arial" charset="0"/>
            </a:endParaRPr>
          </a:p>
        </p:txBody>
      </p:sp>
      <p:sp>
        <p:nvSpPr>
          <p:cNvPr id="7" name="TextBox 6"/>
          <p:cNvSpPr txBox="1"/>
          <p:nvPr/>
        </p:nvSpPr>
        <p:spPr>
          <a:xfrm>
            <a:off x="1066800" y="5599093"/>
            <a:ext cx="7010400" cy="954107"/>
          </a:xfrm>
          <a:prstGeom prst="rect">
            <a:avLst/>
          </a:prstGeom>
          <a:noFill/>
        </p:spPr>
        <p:txBody>
          <a:bodyPr wrap="square" rtlCol="0">
            <a:spAutoFit/>
          </a:bodyPr>
          <a:lstStyle/>
          <a:p>
            <a:r>
              <a:rPr lang="en-US" sz="2800" b="1" dirty="0" smtClean="0">
                <a:solidFill>
                  <a:schemeClr val="bg1"/>
                </a:solidFill>
              </a:rPr>
              <a:t>Gen. 1:1, …God created the heavens and the earth.</a:t>
            </a:r>
            <a:endParaRPr lang="en-US" dirty="0"/>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9220"/>
                                        </p:tgtEl>
                                        <p:attrNameLst>
                                          <p:attrName>style.visibility</p:attrName>
                                        </p:attrNameLst>
                                      </p:cBhvr>
                                      <p:to>
                                        <p:strVal val="visible"/>
                                      </p:to>
                                    </p:set>
                                    <p:anim calcmode="lin" valueType="num">
                                      <p:cBhvr>
                                        <p:cTn id="7" dur="500" fill="hold"/>
                                        <p:tgtEl>
                                          <p:spTgt spid="9220"/>
                                        </p:tgtEl>
                                        <p:attrNameLst>
                                          <p:attrName>ppt_w</p:attrName>
                                        </p:attrNameLst>
                                      </p:cBhvr>
                                      <p:tavLst>
                                        <p:tav tm="0">
                                          <p:val>
                                            <p:fltVal val="0"/>
                                          </p:val>
                                        </p:tav>
                                        <p:tav tm="100000">
                                          <p:val>
                                            <p:strVal val="#ppt_w"/>
                                          </p:val>
                                        </p:tav>
                                      </p:tavLst>
                                    </p:anim>
                                    <p:anim calcmode="lin" valueType="num">
                                      <p:cBhvr>
                                        <p:cTn id="8" dur="500" fill="hold"/>
                                        <p:tgtEl>
                                          <p:spTgt spid="9220"/>
                                        </p:tgtEl>
                                        <p:attrNameLst>
                                          <p:attrName>ppt_h</p:attrName>
                                        </p:attrNameLst>
                                      </p:cBhvr>
                                      <p:tavLst>
                                        <p:tav tm="0">
                                          <p:val>
                                            <p:fltVal val="0"/>
                                          </p:val>
                                        </p:tav>
                                        <p:tav tm="100000">
                                          <p:val>
                                            <p:strVal val="#ppt_h"/>
                                          </p:val>
                                        </p:tav>
                                      </p:tavLst>
                                    </p:anim>
                                    <p:anim calcmode="lin" valueType="num">
                                      <p:cBhvr>
                                        <p:cTn id="9" dur="500" fill="hold"/>
                                        <p:tgtEl>
                                          <p:spTgt spid="9220"/>
                                        </p:tgtEl>
                                        <p:attrNameLst>
                                          <p:attrName>ppt_x</p:attrName>
                                        </p:attrNameLst>
                                      </p:cBhvr>
                                      <p:tavLst>
                                        <p:tav tm="0">
                                          <p:val>
                                            <p:fltVal val="0.5"/>
                                          </p:val>
                                        </p:tav>
                                        <p:tav tm="100000">
                                          <p:val>
                                            <p:strVal val="#ppt_x"/>
                                          </p:val>
                                        </p:tav>
                                      </p:tavLst>
                                    </p:anim>
                                    <p:anim calcmode="lin" valueType="num">
                                      <p:cBhvr>
                                        <p:cTn id="10" dur="500" fill="hold"/>
                                        <p:tgtEl>
                                          <p:spTgt spid="9220"/>
                                        </p:tgtEl>
                                        <p:attrNameLst>
                                          <p:attrName>ppt_y</p:attrName>
                                        </p:attrNameLst>
                                      </p:cBhvr>
                                      <p:tavLst>
                                        <p:tav tm="0">
                                          <p:val>
                                            <p:fltVal val="0.5"/>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3" presetClass="entr" presetSubtype="528" fill="hold" grpId="0" nodeType="clickEffect">
                                  <p:stCondLst>
                                    <p:cond delay="0"/>
                                  </p:stCondLst>
                                  <p:childTnLst>
                                    <p:set>
                                      <p:cBhvr>
                                        <p:cTn id="14" dur="1" fill="hold">
                                          <p:stCondLst>
                                            <p:cond delay="0"/>
                                          </p:stCondLst>
                                        </p:cTn>
                                        <p:tgtEl>
                                          <p:spTgt spid="9221"/>
                                        </p:tgtEl>
                                        <p:attrNameLst>
                                          <p:attrName>style.visibility</p:attrName>
                                        </p:attrNameLst>
                                      </p:cBhvr>
                                      <p:to>
                                        <p:strVal val="visible"/>
                                      </p:to>
                                    </p:set>
                                    <p:anim calcmode="lin" valueType="num">
                                      <p:cBhvr>
                                        <p:cTn id="15" dur="500" fill="hold"/>
                                        <p:tgtEl>
                                          <p:spTgt spid="9221"/>
                                        </p:tgtEl>
                                        <p:attrNameLst>
                                          <p:attrName>ppt_w</p:attrName>
                                        </p:attrNameLst>
                                      </p:cBhvr>
                                      <p:tavLst>
                                        <p:tav tm="0">
                                          <p:val>
                                            <p:fltVal val="0"/>
                                          </p:val>
                                        </p:tav>
                                        <p:tav tm="100000">
                                          <p:val>
                                            <p:strVal val="#ppt_w"/>
                                          </p:val>
                                        </p:tav>
                                      </p:tavLst>
                                    </p:anim>
                                    <p:anim calcmode="lin" valueType="num">
                                      <p:cBhvr>
                                        <p:cTn id="16" dur="500" fill="hold"/>
                                        <p:tgtEl>
                                          <p:spTgt spid="9221"/>
                                        </p:tgtEl>
                                        <p:attrNameLst>
                                          <p:attrName>ppt_h</p:attrName>
                                        </p:attrNameLst>
                                      </p:cBhvr>
                                      <p:tavLst>
                                        <p:tav tm="0">
                                          <p:val>
                                            <p:fltVal val="0"/>
                                          </p:val>
                                        </p:tav>
                                        <p:tav tm="100000">
                                          <p:val>
                                            <p:strVal val="#ppt_h"/>
                                          </p:val>
                                        </p:tav>
                                      </p:tavLst>
                                    </p:anim>
                                    <p:anim calcmode="lin" valueType="num">
                                      <p:cBhvr>
                                        <p:cTn id="17" dur="500" fill="hold"/>
                                        <p:tgtEl>
                                          <p:spTgt spid="9221"/>
                                        </p:tgtEl>
                                        <p:attrNameLst>
                                          <p:attrName>ppt_x</p:attrName>
                                        </p:attrNameLst>
                                      </p:cBhvr>
                                      <p:tavLst>
                                        <p:tav tm="0">
                                          <p:val>
                                            <p:fltVal val="0.5"/>
                                          </p:val>
                                        </p:tav>
                                        <p:tav tm="100000">
                                          <p:val>
                                            <p:strVal val="#ppt_x"/>
                                          </p:val>
                                        </p:tav>
                                      </p:tavLst>
                                    </p:anim>
                                    <p:anim calcmode="lin" valueType="num">
                                      <p:cBhvr>
                                        <p:cTn id="18" dur="500" fill="hold"/>
                                        <p:tgtEl>
                                          <p:spTgt spid="9221"/>
                                        </p:tgtEl>
                                        <p:attrNameLst>
                                          <p:attrName>ppt_y</p:attrName>
                                        </p:attrNameLst>
                                      </p:cBhvr>
                                      <p:tavLst>
                                        <p:tav tm="0">
                                          <p:val>
                                            <p:fltVal val="0.5"/>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528" fill="hold" grpId="0" nodeType="clickEffect">
                                  <p:stCondLst>
                                    <p:cond delay="0"/>
                                  </p:stCondLst>
                                  <p:childTnLst>
                                    <p:set>
                                      <p:cBhvr>
                                        <p:cTn id="22" dur="1" fill="hold">
                                          <p:stCondLst>
                                            <p:cond delay="0"/>
                                          </p:stCondLst>
                                        </p:cTn>
                                        <p:tgtEl>
                                          <p:spTgt spid="9222"/>
                                        </p:tgtEl>
                                        <p:attrNameLst>
                                          <p:attrName>style.visibility</p:attrName>
                                        </p:attrNameLst>
                                      </p:cBhvr>
                                      <p:to>
                                        <p:strVal val="visible"/>
                                      </p:to>
                                    </p:set>
                                    <p:anim calcmode="lin" valueType="num">
                                      <p:cBhvr>
                                        <p:cTn id="23" dur="500" fill="hold"/>
                                        <p:tgtEl>
                                          <p:spTgt spid="9222"/>
                                        </p:tgtEl>
                                        <p:attrNameLst>
                                          <p:attrName>ppt_w</p:attrName>
                                        </p:attrNameLst>
                                      </p:cBhvr>
                                      <p:tavLst>
                                        <p:tav tm="0">
                                          <p:val>
                                            <p:fltVal val="0"/>
                                          </p:val>
                                        </p:tav>
                                        <p:tav tm="100000">
                                          <p:val>
                                            <p:strVal val="#ppt_w"/>
                                          </p:val>
                                        </p:tav>
                                      </p:tavLst>
                                    </p:anim>
                                    <p:anim calcmode="lin" valueType="num">
                                      <p:cBhvr>
                                        <p:cTn id="24" dur="500" fill="hold"/>
                                        <p:tgtEl>
                                          <p:spTgt spid="9222"/>
                                        </p:tgtEl>
                                        <p:attrNameLst>
                                          <p:attrName>ppt_h</p:attrName>
                                        </p:attrNameLst>
                                      </p:cBhvr>
                                      <p:tavLst>
                                        <p:tav tm="0">
                                          <p:val>
                                            <p:fltVal val="0"/>
                                          </p:val>
                                        </p:tav>
                                        <p:tav tm="100000">
                                          <p:val>
                                            <p:strVal val="#ppt_h"/>
                                          </p:val>
                                        </p:tav>
                                      </p:tavLst>
                                    </p:anim>
                                    <p:anim calcmode="lin" valueType="num">
                                      <p:cBhvr>
                                        <p:cTn id="25" dur="500" fill="hold"/>
                                        <p:tgtEl>
                                          <p:spTgt spid="9222"/>
                                        </p:tgtEl>
                                        <p:attrNameLst>
                                          <p:attrName>ppt_x</p:attrName>
                                        </p:attrNameLst>
                                      </p:cBhvr>
                                      <p:tavLst>
                                        <p:tav tm="0">
                                          <p:val>
                                            <p:fltVal val="0.5"/>
                                          </p:val>
                                        </p:tav>
                                        <p:tav tm="100000">
                                          <p:val>
                                            <p:strVal val="#ppt_x"/>
                                          </p:val>
                                        </p:tav>
                                      </p:tavLst>
                                    </p:anim>
                                    <p:anim calcmode="lin" valueType="num">
                                      <p:cBhvr>
                                        <p:cTn id="26" dur="500" fill="hold"/>
                                        <p:tgtEl>
                                          <p:spTgt spid="9222"/>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animBg="1" autoUpdateAnimBg="0"/>
      <p:bldP spid="9221" grpId="0" animBg="1" autoUpdateAnimBg="0"/>
      <p:bldP spid="9222"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0" y="0"/>
            <a:ext cx="9144000" cy="641350"/>
          </a:xfrm>
          <a:prstGeom prst="rect">
            <a:avLst/>
          </a:prstGeom>
          <a:noFill/>
          <a:ln w="9525">
            <a:noFill/>
            <a:miter lim="800000"/>
            <a:headEnd/>
            <a:tailEnd/>
          </a:ln>
          <a:effectLst/>
        </p:spPr>
        <p:txBody>
          <a:bodyPr>
            <a:spAutoFit/>
          </a:bodyPr>
          <a:lstStyle/>
          <a:p>
            <a:pPr algn="ctr">
              <a:spcBef>
                <a:spcPct val="50000"/>
              </a:spcBef>
            </a:pPr>
            <a:r>
              <a:rPr lang="en-US" sz="3600" b="1" dirty="0" smtClean="0">
                <a:solidFill>
                  <a:schemeClr val="bg1"/>
                </a:solidFill>
                <a:latin typeface="Arial" charset="0"/>
              </a:rPr>
              <a:t>Design</a:t>
            </a:r>
            <a:endParaRPr lang="en-US" sz="3600" b="1" dirty="0">
              <a:solidFill>
                <a:schemeClr val="bg1"/>
              </a:solidFill>
              <a:latin typeface="Arial" charset="0"/>
            </a:endParaRPr>
          </a:p>
        </p:txBody>
      </p:sp>
      <p:sp>
        <p:nvSpPr>
          <p:cNvPr id="12291" name="Text Box 3"/>
          <p:cNvSpPr txBox="1">
            <a:spLocks noChangeArrowheads="1"/>
          </p:cNvSpPr>
          <p:nvPr/>
        </p:nvSpPr>
        <p:spPr bwMode="auto">
          <a:xfrm>
            <a:off x="0" y="762000"/>
            <a:ext cx="9144000" cy="523220"/>
          </a:xfrm>
          <a:prstGeom prst="rect">
            <a:avLst/>
          </a:prstGeom>
          <a:noFill/>
          <a:ln w="9525">
            <a:noFill/>
            <a:miter lim="800000"/>
            <a:headEnd/>
            <a:tailEnd/>
          </a:ln>
          <a:effectLst/>
        </p:spPr>
        <p:txBody>
          <a:bodyPr>
            <a:spAutoFit/>
          </a:bodyPr>
          <a:lstStyle/>
          <a:p>
            <a:pPr>
              <a:spcBef>
                <a:spcPct val="50000"/>
              </a:spcBef>
            </a:pPr>
            <a:r>
              <a:rPr lang="en-US" sz="2800" b="1" dirty="0">
                <a:solidFill>
                  <a:srgbClr val="FFFF00"/>
                </a:solidFill>
                <a:latin typeface="Arial" charset="0"/>
              </a:rPr>
              <a:t>1. Design demands a designer.</a:t>
            </a:r>
            <a:endParaRPr lang="en-US" sz="2800" dirty="0">
              <a:solidFill>
                <a:srgbClr val="FFFF00"/>
              </a:solidFill>
              <a:latin typeface="Arial" charset="0"/>
            </a:endParaRPr>
          </a:p>
        </p:txBody>
      </p:sp>
      <p:sp>
        <p:nvSpPr>
          <p:cNvPr id="12292" name="Text Box 4"/>
          <p:cNvSpPr txBox="1">
            <a:spLocks noChangeArrowheads="1"/>
          </p:cNvSpPr>
          <p:nvPr/>
        </p:nvSpPr>
        <p:spPr bwMode="auto">
          <a:xfrm>
            <a:off x="0" y="1600200"/>
            <a:ext cx="9144000" cy="523220"/>
          </a:xfrm>
          <a:prstGeom prst="rect">
            <a:avLst/>
          </a:prstGeom>
          <a:noFill/>
          <a:ln w="9525">
            <a:noFill/>
            <a:miter lim="800000"/>
            <a:headEnd/>
            <a:tailEnd/>
          </a:ln>
          <a:effectLst/>
        </p:spPr>
        <p:txBody>
          <a:bodyPr>
            <a:spAutoFit/>
          </a:bodyPr>
          <a:lstStyle/>
          <a:p>
            <a:pPr>
              <a:spcBef>
                <a:spcPct val="50000"/>
              </a:spcBef>
            </a:pPr>
            <a:r>
              <a:rPr lang="en-US" sz="2800" b="1" dirty="0">
                <a:solidFill>
                  <a:srgbClr val="FFFF00"/>
                </a:solidFill>
                <a:latin typeface="Arial" charset="0"/>
              </a:rPr>
              <a:t>2. Creation evidences design.</a:t>
            </a:r>
            <a:endParaRPr lang="en-US" sz="2800" dirty="0">
              <a:solidFill>
                <a:srgbClr val="FFFF00"/>
              </a:solidFill>
              <a:latin typeface="Arial" charset="0"/>
            </a:endParaRPr>
          </a:p>
        </p:txBody>
      </p:sp>
      <p:sp>
        <p:nvSpPr>
          <p:cNvPr id="12293" name="Text Box 5"/>
          <p:cNvSpPr txBox="1">
            <a:spLocks noChangeArrowheads="1"/>
          </p:cNvSpPr>
          <p:nvPr/>
        </p:nvSpPr>
        <p:spPr bwMode="auto">
          <a:xfrm>
            <a:off x="0" y="2438400"/>
            <a:ext cx="9144000" cy="523220"/>
          </a:xfrm>
          <a:prstGeom prst="rect">
            <a:avLst/>
          </a:prstGeom>
          <a:noFill/>
          <a:ln w="9525">
            <a:noFill/>
            <a:miter lim="800000"/>
            <a:headEnd/>
            <a:tailEnd/>
          </a:ln>
          <a:effectLst/>
        </p:spPr>
        <p:txBody>
          <a:bodyPr>
            <a:spAutoFit/>
          </a:bodyPr>
          <a:lstStyle/>
          <a:p>
            <a:pPr algn="just"/>
            <a:r>
              <a:rPr lang="en-US" sz="2800" b="1" dirty="0">
                <a:solidFill>
                  <a:srgbClr val="FFFF00"/>
                </a:solidFill>
                <a:latin typeface="Arial" charset="0"/>
              </a:rPr>
              <a:t>3. Therefore,   </a:t>
            </a:r>
            <a:r>
              <a:rPr lang="en-US" sz="2800" b="1" dirty="0" smtClean="0">
                <a:solidFill>
                  <a:srgbClr val="FFFF00"/>
                </a:solidFill>
                <a:latin typeface="Arial" charset="0"/>
              </a:rPr>
              <a:t>there must be </a:t>
            </a:r>
            <a:r>
              <a:rPr lang="en-US" sz="2800" b="1" dirty="0">
                <a:solidFill>
                  <a:srgbClr val="FFFF00"/>
                </a:solidFill>
                <a:latin typeface="Arial" charset="0"/>
              </a:rPr>
              <a:t>a </a:t>
            </a:r>
            <a:r>
              <a:rPr lang="en-US" sz="2800" b="1" dirty="0" smtClean="0">
                <a:solidFill>
                  <a:srgbClr val="FFFF00"/>
                </a:solidFill>
                <a:latin typeface="Arial" charset="0"/>
              </a:rPr>
              <a:t>Designer </a:t>
            </a:r>
            <a:r>
              <a:rPr lang="en-US" sz="2800" b="1" dirty="0">
                <a:solidFill>
                  <a:srgbClr val="FFFF00"/>
                </a:solidFill>
                <a:latin typeface="Arial" charset="0"/>
              </a:rPr>
              <a:t>of </a:t>
            </a:r>
            <a:r>
              <a:rPr lang="en-US" sz="2800" b="1" dirty="0" smtClean="0">
                <a:solidFill>
                  <a:srgbClr val="FFFF00"/>
                </a:solidFill>
                <a:latin typeface="Arial" charset="0"/>
              </a:rPr>
              <a:t>creation.</a:t>
            </a:r>
            <a:endParaRPr lang="en-US" sz="2800" dirty="0">
              <a:solidFill>
                <a:srgbClr val="FFFF00"/>
              </a:solidFill>
              <a:latin typeface="Arial" charset="0"/>
            </a:endParaRPr>
          </a:p>
        </p:txBody>
      </p:sp>
      <p:pic>
        <p:nvPicPr>
          <p:cNvPr id="12294" name="Picture 6" descr="C:\My Documents\My Pictures\Solar system diagr.jpg"/>
          <p:cNvPicPr>
            <a:picLocks noChangeAspect="1" noChangeArrowheads="1"/>
          </p:cNvPicPr>
          <p:nvPr/>
        </p:nvPicPr>
        <p:blipFill>
          <a:blip r:embed="rId2" cstate="print"/>
          <a:srcRect/>
          <a:stretch>
            <a:fillRect/>
          </a:stretch>
        </p:blipFill>
        <p:spPr bwMode="auto">
          <a:xfrm>
            <a:off x="0" y="3067050"/>
            <a:ext cx="9207500" cy="4095750"/>
          </a:xfrm>
          <a:prstGeom prst="rect">
            <a:avLst/>
          </a:prstGeom>
          <a:noFill/>
          <a:effectLst/>
        </p:spPr>
      </p:pic>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291"/>
                                        </p:tgtEl>
                                        <p:attrNameLst>
                                          <p:attrName>style.visibility</p:attrName>
                                        </p:attrNameLst>
                                      </p:cBhvr>
                                      <p:to>
                                        <p:strVal val="visible"/>
                                      </p:to>
                                    </p:set>
                                    <p:anim calcmode="lin" valueType="num">
                                      <p:cBhvr additive="base">
                                        <p:cTn id="7" dur="500" fill="hold"/>
                                        <p:tgtEl>
                                          <p:spTgt spid="12291"/>
                                        </p:tgtEl>
                                        <p:attrNameLst>
                                          <p:attrName>ppt_x</p:attrName>
                                        </p:attrNameLst>
                                      </p:cBhvr>
                                      <p:tavLst>
                                        <p:tav tm="0">
                                          <p:val>
                                            <p:strVal val="0-#ppt_w/2"/>
                                          </p:val>
                                        </p:tav>
                                        <p:tav tm="100000">
                                          <p:val>
                                            <p:strVal val="#ppt_x"/>
                                          </p:val>
                                        </p:tav>
                                      </p:tavLst>
                                    </p:anim>
                                    <p:anim calcmode="lin" valueType="num">
                                      <p:cBhvr additive="base">
                                        <p:cTn id="8" dur="500" fill="hold"/>
                                        <p:tgtEl>
                                          <p:spTgt spid="1229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2292"/>
                                        </p:tgtEl>
                                        <p:attrNameLst>
                                          <p:attrName>style.visibility</p:attrName>
                                        </p:attrNameLst>
                                      </p:cBhvr>
                                      <p:to>
                                        <p:strVal val="visible"/>
                                      </p:to>
                                    </p:set>
                                    <p:anim calcmode="lin" valueType="num">
                                      <p:cBhvr additive="base">
                                        <p:cTn id="13" dur="500" fill="hold"/>
                                        <p:tgtEl>
                                          <p:spTgt spid="12292"/>
                                        </p:tgtEl>
                                        <p:attrNameLst>
                                          <p:attrName>ppt_x</p:attrName>
                                        </p:attrNameLst>
                                      </p:cBhvr>
                                      <p:tavLst>
                                        <p:tav tm="0">
                                          <p:val>
                                            <p:strVal val="0-#ppt_w/2"/>
                                          </p:val>
                                        </p:tav>
                                        <p:tav tm="100000">
                                          <p:val>
                                            <p:strVal val="#ppt_x"/>
                                          </p:val>
                                        </p:tav>
                                      </p:tavLst>
                                    </p:anim>
                                    <p:anim calcmode="lin" valueType="num">
                                      <p:cBhvr additive="base">
                                        <p:cTn id="14" dur="500" fill="hold"/>
                                        <p:tgtEl>
                                          <p:spTgt spid="12292"/>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2293"/>
                                        </p:tgtEl>
                                        <p:attrNameLst>
                                          <p:attrName>style.visibility</p:attrName>
                                        </p:attrNameLst>
                                      </p:cBhvr>
                                      <p:to>
                                        <p:strVal val="visible"/>
                                      </p:to>
                                    </p:set>
                                    <p:anim calcmode="lin" valueType="num">
                                      <p:cBhvr additive="base">
                                        <p:cTn id="19" dur="500" fill="hold"/>
                                        <p:tgtEl>
                                          <p:spTgt spid="12293"/>
                                        </p:tgtEl>
                                        <p:attrNameLst>
                                          <p:attrName>ppt_x</p:attrName>
                                        </p:attrNameLst>
                                      </p:cBhvr>
                                      <p:tavLst>
                                        <p:tav tm="0">
                                          <p:val>
                                            <p:strVal val="0-#ppt_w/2"/>
                                          </p:val>
                                        </p:tav>
                                        <p:tav tm="100000">
                                          <p:val>
                                            <p:strVal val="#ppt_x"/>
                                          </p:val>
                                        </p:tav>
                                      </p:tavLst>
                                    </p:anim>
                                    <p:anim calcmode="lin" valueType="num">
                                      <p:cBhvr additive="base">
                                        <p:cTn id="20" dur="500" fill="hold"/>
                                        <p:tgtEl>
                                          <p:spTgt spid="1229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autoUpdateAnimBg="0"/>
      <p:bldP spid="12292" grpId="0" autoUpdateAnimBg="0"/>
      <p:bldP spid="12293"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153400" cy="523220"/>
          </a:xfrm>
          <a:prstGeom prst="rect">
            <a:avLst/>
          </a:prstGeom>
          <a:noFill/>
        </p:spPr>
        <p:txBody>
          <a:bodyPr wrap="square" rtlCol="0">
            <a:spAutoFit/>
          </a:bodyPr>
          <a:lstStyle/>
          <a:p>
            <a:r>
              <a:rPr lang="en-US" sz="2800" b="1" dirty="0" smtClean="0">
                <a:solidFill>
                  <a:schemeClr val="bg1"/>
                </a:solidFill>
                <a:latin typeface="Arial Black" pitchFamily="34" charset="0"/>
              </a:rPr>
              <a:t>I. “IN THE BEGINNING”</a:t>
            </a:r>
            <a:endParaRPr lang="en-US" sz="2800" b="1" dirty="0">
              <a:solidFill>
                <a:schemeClr val="bg1"/>
              </a:solidFill>
              <a:latin typeface="Arial Black" pitchFamily="34" charset="0"/>
            </a:endParaRPr>
          </a:p>
        </p:txBody>
      </p:sp>
      <p:sp>
        <p:nvSpPr>
          <p:cNvPr id="3" name="TextBox 2"/>
          <p:cNvSpPr txBox="1"/>
          <p:nvPr/>
        </p:nvSpPr>
        <p:spPr>
          <a:xfrm>
            <a:off x="1066800" y="1219200"/>
            <a:ext cx="7010400" cy="5262979"/>
          </a:xfrm>
          <a:prstGeom prst="rect">
            <a:avLst/>
          </a:prstGeom>
          <a:noFill/>
        </p:spPr>
        <p:txBody>
          <a:bodyPr wrap="square" rtlCol="0">
            <a:spAutoFit/>
          </a:bodyPr>
          <a:lstStyle/>
          <a:p>
            <a:r>
              <a:rPr lang="en-US" sz="2800" b="1" dirty="0" smtClean="0">
                <a:solidFill>
                  <a:srgbClr val="FFFF00"/>
                </a:solidFill>
              </a:rPr>
              <a:t>Man and woman as God created them</a:t>
            </a:r>
          </a:p>
          <a:p>
            <a:endParaRPr lang="en-US" sz="2800" b="1" dirty="0">
              <a:solidFill>
                <a:schemeClr val="bg1"/>
              </a:solidFill>
            </a:endParaRPr>
          </a:p>
          <a:p>
            <a:r>
              <a:rPr lang="en-US" sz="2800" b="1" dirty="0" smtClean="0">
                <a:solidFill>
                  <a:schemeClr val="bg1"/>
                </a:solidFill>
              </a:rPr>
              <a:t>Gen. 1:26,  Then God said,  Let Us make man in Our image, according to Our likeness;  let them have dominion over the fish of the sea,  over the birds of the air,  and over the cattle,  over all the earth and over every creeping thing that creeps on the earth. 27 So God created man in His own image;  in the image of God He created him;  male and female He created them.</a:t>
            </a:r>
            <a:endParaRPr lang="en-US" sz="2800" b="1" dirty="0">
              <a:solidFill>
                <a:schemeClr val="bg1"/>
              </a:solidFill>
            </a:endParaRP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153400" cy="523220"/>
          </a:xfrm>
          <a:prstGeom prst="rect">
            <a:avLst/>
          </a:prstGeom>
          <a:noFill/>
        </p:spPr>
        <p:txBody>
          <a:bodyPr wrap="square" rtlCol="0">
            <a:spAutoFit/>
          </a:bodyPr>
          <a:lstStyle/>
          <a:p>
            <a:r>
              <a:rPr lang="en-US" sz="2800" b="1" dirty="0" smtClean="0">
                <a:solidFill>
                  <a:schemeClr val="bg1"/>
                </a:solidFill>
                <a:latin typeface="Arial Black" pitchFamily="34" charset="0"/>
              </a:rPr>
              <a:t>I. “IN THE BEGINNING”</a:t>
            </a:r>
            <a:endParaRPr lang="en-US" sz="2800" b="1" dirty="0">
              <a:solidFill>
                <a:schemeClr val="bg1"/>
              </a:solidFill>
              <a:latin typeface="Arial Black" pitchFamily="34" charset="0"/>
            </a:endParaRPr>
          </a:p>
        </p:txBody>
      </p:sp>
      <p:sp>
        <p:nvSpPr>
          <p:cNvPr id="3" name="TextBox 2"/>
          <p:cNvSpPr txBox="1"/>
          <p:nvPr/>
        </p:nvSpPr>
        <p:spPr>
          <a:xfrm>
            <a:off x="228600" y="1143000"/>
            <a:ext cx="8763000" cy="4416594"/>
          </a:xfrm>
          <a:prstGeom prst="rect">
            <a:avLst/>
          </a:prstGeom>
          <a:noFill/>
        </p:spPr>
        <p:txBody>
          <a:bodyPr wrap="square" rtlCol="0">
            <a:spAutoFit/>
          </a:bodyPr>
          <a:lstStyle/>
          <a:p>
            <a:pPr>
              <a:spcAft>
                <a:spcPts val="1800"/>
              </a:spcAft>
            </a:pPr>
            <a:r>
              <a:rPr lang="en-US" sz="2800" b="1" dirty="0" smtClean="0">
                <a:solidFill>
                  <a:srgbClr val="FFFF00"/>
                </a:solidFill>
              </a:rPr>
              <a:t>Man and woman as God created them</a:t>
            </a:r>
          </a:p>
          <a:p>
            <a:pPr>
              <a:spcAft>
                <a:spcPts val="1800"/>
              </a:spcAft>
            </a:pPr>
            <a:r>
              <a:rPr lang="en-US" sz="2600" b="1" dirty="0" smtClean="0">
                <a:solidFill>
                  <a:schemeClr val="bg1"/>
                </a:solidFill>
              </a:rPr>
              <a:t>Gen 3:3,   But of the fruit of the tree which is in the midst of the garden,  </a:t>
            </a:r>
            <a:r>
              <a:rPr lang="en-US" sz="2600" b="1" u="sng" dirty="0" smtClean="0">
                <a:solidFill>
                  <a:schemeClr val="accent5">
                    <a:lumMod val="20000"/>
                    <a:lumOff val="80000"/>
                  </a:schemeClr>
                </a:solidFill>
              </a:rPr>
              <a:t>God has said,  You shall not eat it,  nor shall you touch it,  lest you die.</a:t>
            </a:r>
          </a:p>
          <a:p>
            <a:pPr>
              <a:spcAft>
                <a:spcPts val="1800"/>
              </a:spcAft>
            </a:pPr>
            <a:r>
              <a:rPr lang="en-US" sz="2600" b="1" dirty="0" smtClean="0">
                <a:solidFill>
                  <a:schemeClr val="bg1"/>
                </a:solidFill>
              </a:rPr>
              <a:t>7 Then the eyes of both of them were opened,  and </a:t>
            </a:r>
            <a:r>
              <a:rPr lang="en-US" sz="2600" b="1" u="sng" dirty="0" smtClean="0">
                <a:solidFill>
                  <a:schemeClr val="accent5">
                    <a:lumMod val="20000"/>
                    <a:lumOff val="80000"/>
                  </a:schemeClr>
                </a:solidFill>
              </a:rPr>
              <a:t>they knew that they were naked</a:t>
            </a:r>
            <a:r>
              <a:rPr lang="en-US" sz="2600" b="1" dirty="0" smtClean="0">
                <a:solidFill>
                  <a:schemeClr val="bg1"/>
                </a:solidFill>
              </a:rPr>
              <a:t>;  and they sewed fig leaves together and made themselves coverings.</a:t>
            </a:r>
          </a:p>
          <a:p>
            <a:pPr>
              <a:spcAft>
                <a:spcPts val="1800"/>
              </a:spcAft>
            </a:pPr>
            <a:r>
              <a:rPr lang="en-US" sz="2600" b="1" dirty="0" smtClean="0">
                <a:solidFill>
                  <a:schemeClr val="bg1"/>
                </a:solidFill>
              </a:rPr>
              <a:t>10 So he said,  I heard Your voice in the garden,  and </a:t>
            </a:r>
            <a:r>
              <a:rPr lang="en-US" sz="2600" b="1" u="sng" dirty="0" smtClean="0">
                <a:solidFill>
                  <a:schemeClr val="bg1"/>
                </a:solidFill>
              </a:rPr>
              <a:t>I was </a:t>
            </a:r>
            <a:r>
              <a:rPr lang="en-US" sz="2600" b="1" u="sng" dirty="0" smtClean="0">
                <a:solidFill>
                  <a:schemeClr val="accent5">
                    <a:lumMod val="20000"/>
                    <a:lumOff val="80000"/>
                  </a:schemeClr>
                </a:solidFill>
              </a:rPr>
              <a:t>afraid</a:t>
            </a:r>
            <a:r>
              <a:rPr lang="en-US" sz="2600" b="1" u="sng" dirty="0" smtClean="0">
                <a:solidFill>
                  <a:schemeClr val="bg1"/>
                </a:solidFill>
              </a:rPr>
              <a:t> because I was naked</a:t>
            </a:r>
            <a:r>
              <a:rPr lang="en-US" sz="2600" b="1" dirty="0" smtClean="0">
                <a:solidFill>
                  <a:schemeClr val="bg1"/>
                </a:solidFill>
              </a:rPr>
              <a:t>;  and I hid myself.</a:t>
            </a:r>
            <a:endParaRPr lang="en-US" sz="2600" b="1" dirty="0">
              <a:solidFill>
                <a:schemeClr val="bg1"/>
              </a:solidFill>
            </a:endParaRPr>
          </a:p>
        </p:txBody>
      </p:sp>
      <p:sp>
        <p:nvSpPr>
          <p:cNvPr id="4" name="TextBox 3"/>
          <p:cNvSpPr txBox="1"/>
          <p:nvPr/>
        </p:nvSpPr>
        <p:spPr>
          <a:xfrm>
            <a:off x="838200" y="5486400"/>
            <a:ext cx="1219200" cy="584775"/>
          </a:xfrm>
          <a:prstGeom prst="rect">
            <a:avLst/>
          </a:prstGeom>
          <a:noFill/>
        </p:spPr>
        <p:txBody>
          <a:bodyPr wrap="square" rtlCol="0">
            <a:spAutoFit/>
          </a:bodyPr>
          <a:lstStyle/>
          <a:p>
            <a:pPr algn="ctr"/>
            <a:r>
              <a:rPr lang="en-US" sz="3200" b="1" dirty="0" smtClean="0">
                <a:solidFill>
                  <a:schemeClr val="accent6">
                    <a:lumMod val="20000"/>
                    <a:lumOff val="80000"/>
                  </a:schemeClr>
                </a:solidFill>
              </a:rPr>
              <a:t>Fear</a:t>
            </a:r>
            <a:endParaRPr lang="en-US" sz="3200" b="1" dirty="0">
              <a:solidFill>
                <a:schemeClr val="accent6">
                  <a:lumMod val="20000"/>
                  <a:lumOff val="80000"/>
                </a:schemeClr>
              </a:solidFill>
            </a:endParaRPr>
          </a:p>
        </p:txBody>
      </p:sp>
      <p:sp>
        <p:nvSpPr>
          <p:cNvPr id="5" name="TextBox 4"/>
          <p:cNvSpPr txBox="1"/>
          <p:nvPr/>
        </p:nvSpPr>
        <p:spPr>
          <a:xfrm>
            <a:off x="6477000" y="2514600"/>
            <a:ext cx="1981200" cy="584775"/>
          </a:xfrm>
          <a:prstGeom prst="rect">
            <a:avLst/>
          </a:prstGeom>
          <a:noFill/>
        </p:spPr>
        <p:txBody>
          <a:bodyPr wrap="square" rtlCol="0">
            <a:spAutoFit/>
          </a:bodyPr>
          <a:lstStyle/>
          <a:p>
            <a:pPr algn="ctr"/>
            <a:r>
              <a:rPr lang="en-US" sz="3200" b="1" dirty="0" smtClean="0">
                <a:solidFill>
                  <a:schemeClr val="accent6">
                    <a:lumMod val="20000"/>
                    <a:lumOff val="80000"/>
                  </a:schemeClr>
                </a:solidFill>
              </a:rPr>
              <a:t>Memory</a:t>
            </a:r>
            <a:endParaRPr lang="en-US" sz="3200" b="1" dirty="0">
              <a:solidFill>
                <a:schemeClr val="accent6">
                  <a:lumMod val="20000"/>
                  <a:lumOff val="80000"/>
                </a:schemeClr>
              </a:solidFill>
            </a:endParaRPr>
          </a:p>
        </p:txBody>
      </p:sp>
      <p:sp>
        <p:nvSpPr>
          <p:cNvPr id="6" name="TextBox 5"/>
          <p:cNvSpPr txBox="1"/>
          <p:nvPr/>
        </p:nvSpPr>
        <p:spPr>
          <a:xfrm>
            <a:off x="5486400" y="3606225"/>
            <a:ext cx="2743200" cy="584775"/>
          </a:xfrm>
          <a:prstGeom prst="rect">
            <a:avLst/>
          </a:prstGeom>
          <a:solidFill>
            <a:schemeClr val="tx1"/>
          </a:solidFill>
        </p:spPr>
        <p:txBody>
          <a:bodyPr wrap="square" rtlCol="0">
            <a:spAutoFit/>
          </a:bodyPr>
          <a:lstStyle/>
          <a:p>
            <a:pPr algn="ctr"/>
            <a:r>
              <a:rPr lang="en-US" sz="3200" b="1" dirty="0" smtClean="0">
                <a:solidFill>
                  <a:schemeClr val="accent6">
                    <a:lumMod val="20000"/>
                    <a:lumOff val="80000"/>
                  </a:schemeClr>
                </a:solidFill>
              </a:rPr>
              <a:t>Conscience</a:t>
            </a: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8" dur="1000" fill="hold"/>
                                        <p:tgtEl>
                                          <p:spTgt spid="3">
                                            <p:txEl>
                                              <p:pRg st="1" end="1"/>
                                            </p:txEl>
                                          </p:spTgt>
                                        </p:tgtEl>
                                        <p:attrNameLst>
                                          <p:attrName>ppt_y</p:attrName>
                                        </p:attrNameLst>
                                      </p:cBhvr>
                                      <p:tavLst>
                                        <p:tav tm="0">
                                          <p:val>
                                            <p:strVal val="#ppt_y+#ppt_h/2"/>
                                          </p:val>
                                        </p:tav>
                                        <p:tav tm="100000">
                                          <p:val>
                                            <p:strVal val="#ppt_y"/>
                                          </p:val>
                                        </p:tav>
                                      </p:tavLst>
                                    </p:anim>
                                    <p:anim calcmode="lin" valueType="num">
                                      <p:cBhvr>
                                        <p:cTn id="9" dur="1000" fill="hold"/>
                                        <p:tgtEl>
                                          <p:spTgt spid="3">
                                            <p:txEl>
                                              <p:pRg st="1" end="1"/>
                                            </p:txEl>
                                          </p:spTgt>
                                        </p:tgtEl>
                                        <p:attrNameLst>
                                          <p:attrName>ppt_w</p:attrName>
                                        </p:attrNameLst>
                                      </p:cBhvr>
                                      <p:tavLst>
                                        <p:tav tm="0">
                                          <p:val>
                                            <p:strVal val="#ppt_w"/>
                                          </p:val>
                                        </p:tav>
                                        <p:tav tm="100000">
                                          <p:val>
                                            <p:strVal val="#ppt_w"/>
                                          </p:val>
                                        </p:tav>
                                      </p:tavLst>
                                    </p:anim>
                                    <p:anim calcmode="lin" valueType="num">
                                      <p:cBhvr>
                                        <p:cTn id="10" dur="10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17" presetClass="entr" presetSubtype="4"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ppt_h/2"/>
                                          </p:val>
                                        </p:tav>
                                        <p:tav tm="100000">
                                          <p:val>
                                            <p:strVal val="#ppt_y"/>
                                          </p:val>
                                        </p:tav>
                                      </p:tavLst>
                                    </p:anim>
                                    <p:anim calcmode="lin" valueType="num">
                                      <p:cBhvr>
                                        <p:cTn id="17" dur="1000" fill="hold"/>
                                        <p:tgtEl>
                                          <p:spTgt spid="3">
                                            <p:txEl>
                                              <p:pRg st="2" end="2"/>
                                            </p:txEl>
                                          </p:spTgt>
                                        </p:tgtEl>
                                        <p:attrNameLst>
                                          <p:attrName>ppt_w</p:attrName>
                                        </p:attrNameLst>
                                      </p:cBhvr>
                                      <p:tavLst>
                                        <p:tav tm="0">
                                          <p:val>
                                            <p:strVal val="#ppt_w"/>
                                          </p:val>
                                        </p:tav>
                                        <p:tav tm="100000">
                                          <p:val>
                                            <p:strVal val="#ppt_w"/>
                                          </p:val>
                                        </p:tav>
                                      </p:tavLst>
                                    </p:anim>
                                    <p:anim calcmode="lin" valueType="num">
                                      <p:cBhvr>
                                        <p:cTn id="18" dur="10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17"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ppt_h/2"/>
                                          </p:val>
                                        </p:tav>
                                        <p:tav tm="100000">
                                          <p:val>
                                            <p:strVal val="#ppt_y"/>
                                          </p:val>
                                        </p:tav>
                                      </p:tavLst>
                                    </p:anim>
                                    <p:anim calcmode="lin" valueType="num">
                                      <p:cBhvr>
                                        <p:cTn id="25" dur="1000" fill="hold"/>
                                        <p:tgtEl>
                                          <p:spTgt spid="3">
                                            <p:txEl>
                                              <p:pRg st="3" end="3"/>
                                            </p:txEl>
                                          </p:spTgt>
                                        </p:tgtEl>
                                        <p:attrNameLst>
                                          <p:attrName>ppt_w</p:attrName>
                                        </p:attrNameLst>
                                      </p:cBhvr>
                                      <p:tavLst>
                                        <p:tav tm="0">
                                          <p:val>
                                            <p:strVal val="#ppt_w"/>
                                          </p:val>
                                        </p:tav>
                                        <p:tav tm="100000">
                                          <p:val>
                                            <p:strVal val="#ppt_w"/>
                                          </p:val>
                                        </p:tav>
                                      </p:tavLst>
                                    </p:anim>
                                    <p:anim calcmode="lin" valueType="num">
                                      <p:cBhvr>
                                        <p:cTn id="26" dur="10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19" presetClass="entr" presetSubtype="10"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p:cTn id="31" dur="5000" fill="hold"/>
                                        <p:tgtEl>
                                          <p:spTgt spid="5"/>
                                        </p:tgtEl>
                                        <p:attrNameLst>
                                          <p:attrName>ppt_w</p:attrName>
                                        </p:attrNameLst>
                                      </p:cBhvr>
                                      <p:tavLst>
                                        <p:tav tm="0" fmla="#ppt_w*sin(2.5*pi*$)">
                                          <p:val>
                                            <p:fltVal val="0"/>
                                          </p:val>
                                        </p:tav>
                                        <p:tav tm="100000">
                                          <p:val>
                                            <p:fltVal val="1"/>
                                          </p:val>
                                        </p:tav>
                                      </p:tavLst>
                                    </p:anim>
                                    <p:anim calcmode="lin" valueType="num">
                                      <p:cBhvr>
                                        <p:cTn id="32" dur="5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19" presetClass="entr" presetSubtype="1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p:cTn id="37" dur="5000" fill="hold"/>
                                        <p:tgtEl>
                                          <p:spTgt spid="6"/>
                                        </p:tgtEl>
                                        <p:attrNameLst>
                                          <p:attrName>ppt_w</p:attrName>
                                        </p:attrNameLst>
                                      </p:cBhvr>
                                      <p:tavLst>
                                        <p:tav tm="0" fmla="#ppt_w*sin(2.5*pi*$)">
                                          <p:val>
                                            <p:fltVal val="0"/>
                                          </p:val>
                                        </p:tav>
                                        <p:tav tm="100000">
                                          <p:val>
                                            <p:fltVal val="1"/>
                                          </p:val>
                                        </p:tav>
                                      </p:tavLst>
                                    </p:anim>
                                    <p:anim calcmode="lin" valueType="num">
                                      <p:cBhvr>
                                        <p:cTn id="38" dur="50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19" presetClass="entr" presetSubtype="10" fill="hold" grpId="0" nodeType="clickEffect">
                                  <p:stCondLst>
                                    <p:cond delay="0"/>
                                  </p:stCondLst>
                                  <p:childTnLst>
                                    <p:set>
                                      <p:cBhvr>
                                        <p:cTn id="42" dur="1" fill="hold">
                                          <p:stCondLst>
                                            <p:cond delay="0"/>
                                          </p:stCondLst>
                                        </p:cTn>
                                        <p:tgtEl>
                                          <p:spTgt spid="4"/>
                                        </p:tgtEl>
                                        <p:attrNameLst>
                                          <p:attrName>style.visibility</p:attrName>
                                        </p:attrNameLst>
                                      </p:cBhvr>
                                      <p:to>
                                        <p:strVal val="visible"/>
                                      </p:to>
                                    </p:set>
                                    <p:anim calcmode="lin" valueType="num">
                                      <p:cBhvr>
                                        <p:cTn id="43" dur="5000" fill="hold"/>
                                        <p:tgtEl>
                                          <p:spTgt spid="4"/>
                                        </p:tgtEl>
                                        <p:attrNameLst>
                                          <p:attrName>ppt_w</p:attrName>
                                        </p:attrNameLst>
                                      </p:cBhvr>
                                      <p:tavLst>
                                        <p:tav tm="0" fmla="#ppt_w*sin(2.5*pi*$)">
                                          <p:val>
                                            <p:fltVal val="0"/>
                                          </p:val>
                                        </p:tav>
                                        <p:tav tm="100000">
                                          <p:val>
                                            <p:fltVal val="1"/>
                                          </p:val>
                                        </p:tav>
                                      </p:tavLst>
                                    </p:anim>
                                    <p:anim calcmode="lin" valueType="num">
                                      <p:cBhvr>
                                        <p:cTn id="44" dur="5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633</TotalTime>
  <Words>1486</Words>
  <Application>Microsoft Office PowerPoint</Application>
  <PresentationFormat>On-screen Show (4:3)</PresentationFormat>
  <Paragraphs>100</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Steve Wallace</dc:creator>
  <cp:lastModifiedBy>Steve</cp:lastModifiedBy>
  <cp:revision>41</cp:revision>
  <dcterms:created xsi:type="dcterms:W3CDTF">2016-06-15T02:48:11Z</dcterms:created>
  <dcterms:modified xsi:type="dcterms:W3CDTF">2016-08-28T08:28:27Z</dcterms:modified>
</cp:coreProperties>
</file>