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2"/>
  </p:notesMasterIdLst>
  <p:sldIdLst>
    <p:sldId id="257" r:id="rId2"/>
    <p:sldId id="263" r:id="rId3"/>
    <p:sldId id="264" r:id="rId4"/>
    <p:sldId id="258" r:id="rId5"/>
    <p:sldId id="259" r:id="rId6"/>
    <p:sldId id="260" r:id="rId7"/>
    <p:sldId id="261" r:id="rId8"/>
    <p:sldId id="262" r:id="rId9"/>
    <p:sldId id="265" r:id="rId10"/>
    <p:sldId id="266" r:id="rId11"/>
  </p:sldIdLst>
  <p:sldSz cx="9144000" cy="6858000" type="screen4x3"/>
  <p:notesSz cx="6858000" cy="9144000"/>
  <p:embeddedFontLst>
    <p:embeddedFont>
      <p:font typeface="Aharoni" panose="02010803020104030203" pitchFamily="2" charset="-79"/>
      <p:bold r:id="rId13"/>
    </p:embeddedFont>
    <p:embeddedFont>
      <p:font typeface="Arial Black" panose="020B0A04020102020204" pitchFamily="34" charset="0"/>
      <p:bold r:id="rId14"/>
    </p:embeddedFont>
    <p:embeddedFont>
      <p:font typeface="Baskerville Old Face" panose="02020602080505020303" pitchFamily="18" charset="0"/>
      <p:regular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649" autoAdjust="0"/>
  </p:normalViewPr>
  <p:slideViewPr>
    <p:cSldViewPr>
      <p:cViewPr varScale="1">
        <p:scale>
          <a:sx n="49" d="100"/>
          <a:sy n="49" d="100"/>
        </p:scale>
        <p:origin x="-19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1EBCA-E2BD-48B5-87EB-2718ED766CC6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EA26C-8DC5-4004-8E23-AF8F85A8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88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EA26C-8DC5-4004-8E23-AF8F85A8EB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91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57A5-51AD-441D-A9CA-54F61EEC8D3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922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57A5-51AD-441D-A9CA-54F61EEC8D31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948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EA26C-8DC5-4004-8E23-AF8F85A8EB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5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57A5-51AD-441D-A9CA-54F61EEC8D31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948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57A5-51AD-441D-A9CA-54F61EEC8D31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948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EA26C-8DC5-4004-8E23-AF8F85A8EB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89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lang="en-US" sz="4800" b="0" cap="none" spc="-150" dirty="0">
                <a:ln w="3175">
                  <a:solidFill>
                    <a:schemeClr val="bg2">
                      <a:lumMod val="75000"/>
                      <a:lumOff val="25000"/>
                      <a:alpha val="75000"/>
                    </a:schemeClr>
                  </a:solidFill>
                </a:ln>
                <a:gradFill flip="none" rotWithShape="1">
                  <a:gsLst>
                    <a:gs pos="0">
                      <a:schemeClr val="tx1"/>
                    </a:gs>
                    <a:gs pos="61000">
                      <a:schemeClr val="accent2">
                        <a:lumMod val="20000"/>
                        <a:lumOff val="80000"/>
                      </a:schemeClr>
                    </a:gs>
                    <a:gs pos="86000">
                      <a:schemeClr val="tx1"/>
                    </a:gs>
                  </a:gsLst>
                  <a:lin ang="5400000" scaled="0"/>
                  <a:tileRect/>
                </a:gradFill>
                <a:effectLst>
                  <a:outerShdw blurRad="114300" dir="2700000" algn="tl" rotWithShape="0">
                    <a:prstClr val="black">
                      <a:alpha val="51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pPr lvl="0" algn="l" defTabSz="109537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729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74678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96491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-01055_Template_Ba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-955675" y="1905000"/>
            <a:ext cx="10099675" cy="22816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lang="en-US" sz="12000" b="1" kern="1200" spc="-770" dirty="0" smtClean="0">
                <a:ln w="11430">
                  <a:solidFill>
                    <a:schemeClr val="bg2">
                      <a:lumMod val="50000"/>
                      <a:lumOff val="50000"/>
                    </a:schemeClr>
                  </a:solidFill>
                </a:ln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7000">
                      <a:schemeClr val="tx1"/>
                    </a:gs>
                    <a:gs pos="85000">
                      <a:srgbClr val="2D8499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marL="0" lvl="0" indent="0" algn="r" defTabSz="109537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pitchFamily="34" charset="0"/>
              <a:buNone/>
            </a:pPr>
            <a:r>
              <a:rPr lang="en-US" dirty="0" smtClean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13029217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dobe Devanagari" pitchFamily="18" charset="0"/>
                <a:cs typeface="Adobe Devanagari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/>
          <a:lstStyle/>
          <a:p>
            <a:fld id="{B94A0822-DAB5-4725-8D42-42FEE1258FDD}" type="datetimeFigureOut">
              <a:rPr lang="en-US">
                <a:solidFill>
                  <a:srgbClr val="FFFFFF"/>
                </a:solidFill>
              </a:rPr>
              <a:pPr/>
              <a:t>9/22/2014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F66142FD-1943-4AB9-A598-9D258B9EF1F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-01055_Template_Ba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-955675" y="1905000"/>
            <a:ext cx="10099675" cy="22816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lang="en-US" sz="12000" b="1" kern="1200" spc="-770" dirty="0" smtClean="0">
                <a:ln w="11430">
                  <a:solidFill>
                    <a:schemeClr val="bg2">
                      <a:lumMod val="50000"/>
                      <a:lumOff val="50000"/>
                    </a:schemeClr>
                  </a:solidFill>
                </a:ln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7000">
                      <a:schemeClr val="tx1"/>
                    </a:gs>
                    <a:gs pos="85000">
                      <a:srgbClr val="2D8499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marL="0" lvl="0" indent="0" algn="r" defTabSz="109537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pitchFamily="34" charset="0"/>
              <a:buNone/>
            </a:pPr>
            <a:r>
              <a:rPr lang="en-US" dirty="0" smtClean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9702213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550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etalic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4987925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0484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4760648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2"/>
            <a:ext cx="4114800" cy="4760648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91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4"/>
            <a:ext cx="4114800" cy="4073525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4"/>
            <a:ext cx="4117974" cy="4073525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3326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88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655229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945069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lvl="0" algn="l" defTabSz="1095376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1673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>
          <a:ln w="3175">
            <a:solidFill>
              <a:schemeClr val="bg2">
                <a:lumMod val="75000"/>
                <a:lumOff val="25000"/>
                <a:alpha val="75000"/>
              </a:schemeClr>
            </a:solidFill>
          </a:ln>
          <a:gradFill flip="none" rotWithShape="1">
            <a:gsLst>
              <a:gs pos="0">
                <a:schemeClr val="tx1"/>
              </a:gs>
              <a:gs pos="61000">
                <a:schemeClr val="accent2">
                  <a:lumMod val="20000"/>
                  <a:lumOff val="80000"/>
                </a:schemeClr>
              </a:gs>
              <a:gs pos="86000">
                <a:schemeClr val="tx1"/>
              </a:gs>
            </a:gsLst>
            <a:lin ang="5400000" scaled="0"/>
            <a:tileRect/>
          </a:gradFill>
          <a:effectLst>
            <a:outerShdw blurRad="114300" dir="2700000" algn="tl" rotWithShape="0">
              <a:prstClr val="black">
                <a:alpha val="51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Truth Misunderstood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TODAY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(part 2)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9:39-41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52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4376583"/>
          </a:xfrm>
        </p:spPr>
        <p:txBody>
          <a:bodyPr/>
          <a:lstStyle/>
          <a:p>
            <a:r>
              <a:rPr lang="en-US" dirty="0" smtClean="0"/>
              <a:t>Repented of your sins (Acts 17:30)?</a:t>
            </a:r>
          </a:p>
          <a:p>
            <a:r>
              <a:rPr lang="en-US" dirty="0" smtClean="0"/>
              <a:t>Confessed that Jesus is the Son of God (Acts 8:37)?</a:t>
            </a:r>
          </a:p>
          <a:p>
            <a:r>
              <a:rPr lang="en-US" dirty="0" smtClean="0"/>
              <a:t>Been baptized into Christ (Gal. 3:27)?</a:t>
            </a:r>
          </a:p>
          <a:p>
            <a:r>
              <a:rPr lang="en-US" dirty="0" smtClean="0"/>
              <a:t>Been striving to live faithfully to His name (Rev. 2:10)?</a:t>
            </a:r>
          </a:p>
          <a:p>
            <a:pPr lvl="1"/>
            <a:r>
              <a:rPr lang="en-US" dirty="0" smtClean="0"/>
              <a:t>Not a false professor</a:t>
            </a:r>
          </a:p>
          <a:p>
            <a:pPr lvl="1"/>
            <a:r>
              <a:rPr lang="en-US" dirty="0" smtClean="0"/>
              <a:t>Not a double tongued person</a:t>
            </a:r>
          </a:p>
          <a:p>
            <a:pPr lvl="1"/>
            <a:r>
              <a:rPr lang="en-US" dirty="0" smtClean="0"/>
              <a:t>Psalm 1:6; 2 </a:t>
            </a:r>
            <a:r>
              <a:rPr lang="en-US" smtClean="0"/>
              <a:t>Timothy 2:19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50841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5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522412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Despite That Truth Was Often Misunderstood</a:t>
            </a:r>
            <a:endParaRPr lang="en-US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057400"/>
            <a:ext cx="8382000" cy="46482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We can know the truth (Jn. 8:32; Eph. 5:17; Rom. 12:2)</a:t>
            </a:r>
          </a:p>
          <a:p>
            <a:pPr lvl="1"/>
            <a:r>
              <a:rPr lang="en-US" sz="3200" dirty="0" smtClean="0"/>
              <a:t>If anyone wants to do His will (Jn. 7:17)</a:t>
            </a:r>
          </a:p>
          <a:p>
            <a:pPr lvl="1"/>
            <a:r>
              <a:rPr lang="en-US" sz="3200" dirty="0" smtClean="0"/>
              <a:t>If we follow in fear and humility (Ps. 25:5-12)</a:t>
            </a:r>
          </a:p>
          <a:p>
            <a:pPr lvl="1"/>
            <a:r>
              <a:rPr lang="en-US" sz="3200" dirty="0" smtClean="0"/>
              <a:t>If we treasure truth (Prov. 2:1-6)</a:t>
            </a:r>
          </a:p>
          <a:p>
            <a:pPr lvl="1"/>
            <a:r>
              <a:rPr lang="en-US" sz="3200" dirty="0" smtClean="0"/>
              <a:t>If we are willing to be yoked (Matt. 11:29)</a:t>
            </a:r>
          </a:p>
          <a:p>
            <a:r>
              <a:rPr lang="en-US" sz="3600" dirty="0"/>
              <a:t>It liberates </a:t>
            </a:r>
            <a:r>
              <a:rPr lang="en-US" sz="3600" dirty="0" smtClean="0"/>
              <a:t>us from sin and ignorance (Jn. 8:32; Eph. 4:17-21)</a:t>
            </a:r>
            <a:r>
              <a:rPr lang="en-US" sz="3600" dirty="0"/>
              <a:t> </a:t>
            </a:r>
            <a:endParaRPr lang="en-US" sz="3600" dirty="0" smtClean="0"/>
          </a:p>
          <a:p>
            <a:r>
              <a:rPr lang="en-US" sz="3600" dirty="0" smtClean="0"/>
              <a:t>Its </a:t>
            </a:r>
            <a:r>
              <a:rPr lang="en-US" sz="3600" dirty="0"/>
              <a:t>path can be bright and clear (Prov. 4:18)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379487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77143" cy="5257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NIV</a:t>
            </a:r>
            <a:r>
              <a:rPr lang="en-US" dirty="0" smtClean="0"/>
              <a:t> translation published on shirts, cards, book markers, etc.</a:t>
            </a:r>
          </a:p>
          <a:p>
            <a:r>
              <a:rPr lang="en-US" dirty="0" smtClean="0"/>
              <a:t>Interpreted as an idea of standing still in trials and the Lord will deliver</a:t>
            </a:r>
          </a:p>
          <a:p>
            <a:r>
              <a:rPr lang="en-US" dirty="0" smtClean="0"/>
              <a:t>Progeny of “faith alone”</a:t>
            </a:r>
          </a:p>
          <a:p>
            <a:r>
              <a:rPr lang="en-US" dirty="0" smtClean="0"/>
              <a:t>Exodus 14:15, 16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1026" name="Picture 2" descr="http://37.media.tumblr.com/57ecf27eff55c8f4de2ec204f6a6db00/tumblr_miqi70kzw71qhmhdfo1_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343" y="0"/>
            <a:ext cx="4509658" cy="688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34343" y="5534561"/>
            <a:ext cx="4509657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“Do not be afraid. Stand still, and see the salvation of the LORD…The LORD will fight for you, and you shall hold your peace” (Ex. 14:13, 14, </a:t>
            </a:r>
            <a:r>
              <a:rPr lang="en-US" sz="2000" dirty="0" err="1">
                <a:solidFill>
                  <a:srgbClr val="FFFFFF"/>
                </a:solidFill>
              </a:rPr>
              <a:t>NKJV</a:t>
            </a:r>
            <a:r>
              <a:rPr lang="en-US" sz="2000" dirty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41771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n w="11430"/>
                <a:gradFill>
                  <a:gsLst>
                    <a:gs pos="0">
                      <a:srgbClr val="F5C201">
                        <a:tint val="70000"/>
                        <a:satMod val="245000"/>
                      </a:srgbClr>
                    </a:gs>
                    <a:gs pos="75000">
                      <a:srgbClr val="F5C201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F5C201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Misunderstood Truth Today</a:t>
            </a:r>
          </a:p>
        </p:txBody>
      </p:sp>
    </p:spTree>
    <p:extLst>
      <p:ext uri="{BB962C8B-B14F-4D97-AF65-F5344CB8AC3E}">
        <p14:creationId xmlns:p14="http://schemas.microsoft.com/office/powerpoint/2010/main" val="34644146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hometown-pasadena.com/wp-content/uploads/2014/04/Ten-Commandments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77473"/>
            <a:ext cx="3276599" cy="187992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086"/>
            <a:ext cx="8305800" cy="4953914"/>
          </a:xfrm>
        </p:spPr>
        <p:txBody>
          <a:bodyPr>
            <a:normAutofit/>
          </a:bodyPr>
          <a:lstStyle/>
          <a:p>
            <a:r>
              <a:rPr lang="en-US" dirty="0" smtClean="0"/>
              <a:t>“Do not think that I came to destroy the Law or the Prophets. I did not come to destroy but to fulfill. For assuredly, I say to you, till heaven and earth pass away, one jot or one tittle will by no means pass from the law…” (Matt. 5:17, 18)</a:t>
            </a:r>
          </a:p>
          <a:p>
            <a:r>
              <a:rPr lang="en-US" dirty="0" smtClean="0"/>
              <a:t>Interpreted as:</a:t>
            </a:r>
          </a:p>
          <a:p>
            <a:pPr lvl="1"/>
            <a:r>
              <a:rPr lang="en-US" dirty="0" smtClean="0"/>
              <a:t>Jesus did not abolish the least of the commandments—Ten Commandments must be in force</a:t>
            </a:r>
          </a:p>
          <a:p>
            <a:pPr lvl="1"/>
            <a:r>
              <a:rPr lang="en-US" dirty="0" smtClean="0"/>
              <a:t>Sabbath will not pass until heaven and earth pass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41771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n w="11430"/>
                <a:gradFill>
                  <a:gsLst>
                    <a:gs pos="0">
                      <a:srgbClr val="F5C201">
                        <a:tint val="70000"/>
                        <a:satMod val="245000"/>
                      </a:srgbClr>
                    </a:gs>
                    <a:gs pos="75000">
                      <a:srgbClr val="F5C201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F5C201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Misunderstood Truth Today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1" y="533400"/>
            <a:ext cx="3124198" cy="1143000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TEN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COMMANDMENTS</a:t>
            </a:r>
          </a:p>
        </p:txBody>
      </p:sp>
    </p:spTree>
    <p:extLst>
      <p:ext uri="{BB962C8B-B14F-4D97-AF65-F5344CB8AC3E}">
        <p14:creationId xmlns:p14="http://schemas.microsoft.com/office/powerpoint/2010/main" val="11129611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5181601" cy="6647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Conclusions Which Most Sabbath-Keepers Will Not Accept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Jesus did not abolish the law, then the “jot and tittle” remain along with the Sabbath</a:t>
            </a:r>
          </a:p>
          <a:p>
            <a:pPr lvl="1"/>
            <a:r>
              <a:rPr lang="en-US" dirty="0" smtClean="0"/>
              <a:t>Death penalty for Sabbath breakers</a:t>
            </a:r>
          </a:p>
          <a:p>
            <a:pPr lvl="1"/>
            <a:r>
              <a:rPr lang="en-US" dirty="0" smtClean="0"/>
              <a:t>Every single sacrifice, feast day, and commandment of Moses remains</a:t>
            </a:r>
          </a:p>
          <a:p>
            <a:r>
              <a:rPr lang="en-US" dirty="0" smtClean="0"/>
              <a:t>The “jot and tittle” remain wherever the Sabbath remains</a:t>
            </a:r>
          </a:p>
          <a:p>
            <a:pPr lvl="1"/>
            <a:r>
              <a:rPr lang="en-US" dirty="0" smtClean="0"/>
              <a:t>Agricultural and clothing laws (Lev. 19:19) </a:t>
            </a:r>
          </a:p>
          <a:p>
            <a:pPr lvl="1"/>
            <a:r>
              <a:rPr lang="en-US" dirty="0" smtClean="0"/>
              <a:t>Dietary rules (Lev. 11:6-8)</a:t>
            </a:r>
          </a:p>
          <a:p>
            <a:pPr lvl="1"/>
            <a:r>
              <a:rPr lang="en-US" dirty="0" smtClean="0"/>
              <a:t>Laws of uncleanness and circumcision (Lev. 12:2-5)</a:t>
            </a:r>
          </a:p>
          <a:p>
            <a:pPr lvl="1"/>
            <a:r>
              <a:rPr lang="en-US" dirty="0" smtClean="0"/>
              <a:t>Sacrifices for uncleanness  (Lev. 12:6)</a:t>
            </a:r>
            <a:endParaRPr lang="en-US" dirty="0"/>
          </a:p>
        </p:txBody>
      </p:sp>
      <p:pic>
        <p:nvPicPr>
          <p:cNvPr id="4" name="Picture 6" descr="http://hometown-pasadena.com/wp-content/uploads/2014/04/Ten-Commandment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77473"/>
            <a:ext cx="3276599" cy="187992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62601" y="533400"/>
            <a:ext cx="3124198" cy="1143000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TEN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  <a:p>
            <a:pPr algn="ctr"/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COMMANDMENTS</a:t>
            </a:r>
          </a:p>
        </p:txBody>
      </p:sp>
    </p:spTree>
    <p:extLst>
      <p:ext uri="{BB962C8B-B14F-4D97-AF65-F5344CB8AC3E}">
        <p14:creationId xmlns:p14="http://schemas.microsoft.com/office/powerpoint/2010/main" val="8925693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217612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r>
              <a:rPr lang="en-US" dirty="0" smtClean="0"/>
              <a:t>“…till all is fulfilled” (Matt. 5:18)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82000" cy="5029200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Changes the meaning of the entire verse when left out</a:t>
            </a:r>
          </a:p>
          <a:p>
            <a:r>
              <a:rPr lang="en-US" sz="4000" dirty="0" smtClean="0"/>
              <a:t>When fulfilled even the “jot and tittle” will pass from the law</a:t>
            </a:r>
          </a:p>
          <a:p>
            <a:r>
              <a:rPr lang="en-US" sz="4000" dirty="0" smtClean="0"/>
              <a:t>If the “jot and tittle” pass, then so does the Sabbath command!</a:t>
            </a:r>
          </a:p>
          <a:p>
            <a:r>
              <a:rPr lang="en-US" sz="4000" dirty="0" smtClean="0"/>
              <a:t>If circumcision has passed, then the whole law has passed (Gal. 5:1-7, 11; 6:12, 13, 15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242136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5105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“Owe no one anything except to love one another, for he who loves another has fulfilled the law” (Rom. 13:8)</a:t>
            </a:r>
          </a:p>
          <a:p>
            <a:r>
              <a:rPr lang="en-US" sz="3600" dirty="0" smtClean="0"/>
              <a:t>Interpreted as:</a:t>
            </a:r>
          </a:p>
          <a:p>
            <a:pPr lvl="1"/>
            <a:r>
              <a:rPr lang="en-US" sz="3200" dirty="0" smtClean="0"/>
              <a:t>“God’s love is unconditional and unlimited”</a:t>
            </a:r>
          </a:p>
          <a:p>
            <a:pPr lvl="1"/>
            <a:r>
              <a:rPr lang="en-US" sz="3200" dirty="0" smtClean="0"/>
              <a:t>“God’s only law—LOVE!”</a:t>
            </a:r>
          </a:p>
          <a:p>
            <a:pPr lvl="1"/>
            <a:r>
              <a:rPr lang="en-US" sz="3200" dirty="0" smtClean="0"/>
              <a:t>“</a:t>
            </a:r>
            <a:r>
              <a:rPr lang="en-US" sz="3200" dirty="0"/>
              <a:t> If you have LOVE, you have EVERYTHING! You are fulfilling ALL the laws of God</a:t>
            </a:r>
            <a:r>
              <a:rPr lang="en-US" sz="3200" dirty="0" smtClean="0"/>
              <a:t>!”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41771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n w="11430"/>
                <a:gradFill>
                  <a:gsLst>
                    <a:gs pos="0">
                      <a:srgbClr val="F5C201">
                        <a:tint val="70000"/>
                        <a:satMod val="245000"/>
                      </a:srgbClr>
                    </a:gs>
                    <a:gs pos="75000">
                      <a:srgbClr val="F5C201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F5C201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Misunderstood Truth Today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86400" y="381000"/>
            <a:ext cx="2895600" cy="1143000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>
                <a:ln w="11430"/>
                <a:gradFill>
                  <a:gsLst>
                    <a:gs pos="0">
                      <a:srgbClr val="F5C201">
                        <a:tint val="70000"/>
                        <a:satMod val="245000"/>
                      </a:srgbClr>
                    </a:gs>
                    <a:gs pos="75000">
                      <a:srgbClr val="F5C201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F5C201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</a:t>
            </a:r>
          </a:p>
        </p:txBody>
      </p:sp>
    </p:spTree>
    <p:extLst>
      <p:ext uri="{BB962C8B-B14F-4D97-AF65-F5344CB8AC3E}">
        <p14:creationId xmlns:p14="http://schemas.microsoft.com/office/powerpoint/2010/main" val="31133976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5105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“Owe no one anything except to love one another, for he who loves another has fulfilled the law” (Rom. 13:8)</a:t>
            </a:r>
          </a:p>
          <a:p>
            <a:r>
              <a:rPr lang="en-US" sz="3600" dirty="0" smtClean="0"/>
              <a:t>Yet…</a:t>
            </a:r>
          </a:p>
          <a:p>
            <a:pPr lvl="1"/>
            <a:r>
              <a:rPr lang="en-US" dirty="0" smtClean="0"/>
              <a:t>Love would prohibit lawlessness: adultery, murder, theft, false witness, covetousness (13:9, 10)</a:t>
            </a:r>
          </a:p>
          <a:p>
            <a:pPr lvl="1"/>
            <a:r>
              <a:rPr lang="en-US" dirty="0" smtClean="0"/>
              <a:t>Love would cast off works of darkness and walk properly (13:11-14)</a:t>
            </a:r>
          </a:p>
          <a:p>
            <a:pPr lvl="1"/>
            <a:r>
              <a:rPr lang="en-US" dirty="0" smtClean="0"/>
              <a:t>Love obeys Christ’s commandments (Jn. 14:15, 21, 23, 24; 15:9-14)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41771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n w="11430"/>
                <a:gradFill>
                  <a:gsLst>
                    <a:gs pos="0">
                      <a:srgbClr val="F5C201">
                        <a:tint val="70000"/>
                        <a:satMod val="245000"/>
                      </a:srgbClr>
                    </a:gs>
                    <a:gs pos="75000">
                      <a:srgbClr val="F5C201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F5C201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Misunderstood Truth Today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86400" y="381000"/>
            <a:ext cx="2895600" cy="1143000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</a:t>
            </a:r>
          </a:p>
        </p:txBody>
      </p:sp>
    </p:spTree>
    <p:extLst>
      <p:ext uri="{BB962C8B-B14F-4D97-AF65-F5344CB8AC3E}">
        <p14:creationId xmlns:p14="http://schemas.microsoft.com/office/powerpoint/2010/main" val="34929525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en-US" spc="-300" dirty="0" smtClean="0"/>
              <a:t>Is </a:t>
            </a:r>
            <a:r>
              <a:rPr lang="en-US" spc="-300" dirty="0" smtClean="0">
                <a:latin typeface="Arial Black" panose="020B0A04020102020204" pitchFamily="34" charset="0"/>
              </a:rPr>
              <a:t>Gods’ Love</a:t>
            </a:r>
            <a:r>
              <a:rPr lang="en-US" spc="-300" dirty="0" smtClean="0"/>
              <a:t> Perfected </a:t>
            </a:r>
            <a:r>
              <a:rPr lang="en-US" spc="-300" dirty="0" smtClean="0">
                <a:latin typeface="Arial Black" panose="020B0A04020102020204" pitchFamily="34" charset="0"/>
              </a:rPr>
              <a:t>In You?</a:t>
            </a:r>
            <a:endParaRPr lang="en-US" spc="-3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5219891"/>
          </a:xfrm>
        </p:spPr>
        <p:txBody>
          <a:bodyPr/>
          <a:lstStyle/>
          <a:p>
            <a:r>
              <a:rPr lang="en-US" sz="3600" dirty="0" smtClean="0"/>
              <a:t>Not through inconsistency but through </a:t>
            </a:r>
            <a:r>
              <a:rPr lang="en-US" sz="3600" smtClean="0"/>
              <a:t>obedience </a:t>
            </a:r>
            <a:r>
              <a:rPr lang="en-US" sz="3600" smtClean="0"/>
              <a:t>(1 Jn</a:t>
            </a:r>
            <a:r>
              <a:rPr lang="en-US" sz="3600" dirty="0" smtClean="0"/>
              <a:t>. 2:3-6; cf. Lk. 6:46)</a:t>
            </a:r>
          </a:p>
          <a:p>
            <a:pPr marL="862013" lvl="2" indent="-365760">
              <a:buNone/>
            </a:pPr>
            <a:r>
              <a:rPr lang="en-US" sz="2800" dirty="0" smtClean="0"/>
              <a:t>3  </a:t>
            </a:r>
            <a:r>
              <a:rPr lang="en-US" sz="2800" dirty="0"/>
              <a:t>Now by this we know that we know Him, </a:t>
            </a:r>
            <a:r>
              <a:rPr lang="en-US" sz="2800" dirty="0">
                <a:latin typeface="Arial Black" panose="020B0A04020102020204" pitchFamily="34" charset="0"/>
              </a:rPr>
              <a:t>if</a:t>
            </a:r>
            <a:r>
              <a:rPr lang="en-US" sz="2800" dirty="0"/>
              <a:t> we keep His commandments.</a:t>
            </a:r>
          </a:p>
          <a:p>
            <a:pPr marL="862013" lvl="2" indent="-365760">
              <a:buNone/>
            </a:pPr>
            <a:r>
              <a:rPr lang="en-US" sz="2800" dirty="0"/>
              <a:t>4  He who says, "I know Him," and does not keep His commandments, </a:t>
            </a:r>
            <a:r>
              <a:rPr lang="en-US" sz="2800" dirty="0">
                <a:latin typeface="Arial Black" panose="020B0A04020102020204" pitchFamily="34" charset="0"/>
              </a:rPr>
              <a:t>is a liar</a:t>
            </a:r>
            <a:r>
              <a:rPr lang="en-US" sz="2800" dirty="0"/>
              <a:t>, and the truth is not in him.</a:t>
            </a:r>
          </a:p>
          <a:p>
            <a:pPr marL="862013" lvl="2" indent="-365760">
              <a:buNone/>
            </a:pPr>
            <a:r>
              <a:rPr lang="en-US" sz="2800" dirty="0"/>
              <a:t>5  </a:t>
            </a:r>
            <a:r>
              <a:rPr lang="en-US" sz="2800" dirty="0">
                <a:solidFill>
                  <a:schemeClr val="accent2"/>
                </a:solidFill>
                <a:latin typeface="Arial Black" panose="020B0A04020102020204" pitchFamily="34" charset="0"/>
              </a:rPr>
              <a:t>But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dirty="0">
                <a:latin typeface="Arial Black" panose="020B0A04020102020204" pitchFamily="34" charset="0"/>
              </a:rPr>
              <a:t>whoever keeps His word</a:t>
            </a:r>
            <a:r>
              <a:rPr lang="en-US" sz="2800" dirty="0"/>
              <a:t>, truly the love of God is perfected in him. By this we know that we are in Him.</a:t>
            </a:r>
          </a:p>
          <a:p>
            <a:pPr marL="862013" lvl="2" indent="-365760">
              <a:buNone/>
            </a:pPr>
            <a:r>
              <a:rPr lang="en-US" sz="2800" dirty="0"/>
              <a:t>6  He who says he abides in Him ought himself also to </a:t>
            </a:r>
            <a:r>
              <a:rPr lang="en-US" sz="2800" dirty="0">
                <a:latin typeface="Arial Black" panose="020B0A04020102020204" pitchFamily="34" charset="0"/>
              </a:rPr>
              <a:t>walk just as He walked</a:t>
            </a:r>
            <a:r>
              <a:rPr lang="en-US" sz="28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928768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talic_Purpl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749</Words>
  <Application>Microsoft Office PowerPoint</Application>
  <PresentationFormat>On-screen Show (4:3)</PresentationFormat>
  <Paragraphs>74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Wingdings</vt:lpstr>
      <vt:lpstr>Aharoni</vt:lpstr>
      <vt:lpstr>Arial Black</vt:lpstr>
      <vt:lpstr>Baskerville Old Face</vt:lpstr>
      <vt:lpstr>Calibri</vt:lpstr>
      <vt:lpstr>Adobe Devanagari</vt:lpstr>
      <vt:lpstr>matalic_Purple</vt:lpstr>
      <vt:lpstr>Truth Misunderstood TODAY (part 2)</vt:lpstr>
      <vt:lpstr>Despite That Truth Was Often Misunderstood</vt:lpstr>
      <vt:lpstr>PowerPoint Presentation</vt:lpstr>
      <vt:lpstr>PowerPoint Presentation</vt:lpstr>
      <vt:lpstr>Conclusions Which Most Sabbath-Keepers Will Not Accept</vt:lpstr>
      <vt:lpstr>“…till all is fulfilled” (Matt. 5:18)</vt:lpstr>
      <vt:lpstr>PowerPoint Presentation</vt:lpstr>
      <vt:lpstr>PowerPoint Presentation</vt:lpstr>
      <vt:lpstr>Is Gods’ Love Perfected In You?</vt:lpstr>
      <vt:lpstr>Have You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Truth Misunderstood TODAY (part 2)</dc:title>
  <dc:creator>Steven J. Wallace</dc:creator>
  <cp:lastModifiedBy>Steven J. Wallace</cp:lastModifiedBy>
  <cp:revision>18</cp:revision>
  <dcterms:created xsi:type="dcterms:W3CDTF">2014-06-20T17:00:25Z</dcterms:created>
  <dcterms:modified xsi:type="dcterms:W3CDTF">2014-09-22T20:14:49Z</dcterms:modified>
</cp:coreProperties>
</file>