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36" r:id="rId1"/>
    <p:sldMasterId id="2147483949" r:id="rId2"/>
  </p:sldMasterIdLst>
  <p:notesMasterIdLst>
    <p:notesMasterId r:id="rId50"/>
  </p:notesMasterIdLst>
  <p:sldIdLst>
    <p:sldId id="256" r:id="rId3"/>
    <p:sldId id="306" r:id="rId4"/>
    <p:sldId id="305" r:id="rId5"/>
    <p:sldId id="257" r:id="rId6"/>
    <p:sldId id="258" r:id="rId7"/>
    <p:sldId id="259" r:id="rId8"/>
    <p:sldId id="261" r:id="rId9"/>
    <p:sldId id="264" r:id="rId10"/>
    <p:sldId id="263" r:id="rId11"/>
    <p:sldId id="265" r:id="rId12"/>
    <p:sldId id="268" r:id="rId13"/>
    <p:sldId id="276" r:id="rId14"/>
    <p:sldId id="293" r:id="rId15"/>
    <p:sldId id="266" r:id="rId16"/>
    <p:sldId id="269" r:id="rId17"/>
    <p:sldId id="297" r:id="rId18"/>
    <p:sldId id="271" r:id="rId19"/>
    <p:sldId id="298" r:id="rId20"/>
    <p:sldId id="270" r:id="rId21"/>
    <p:sldId id="272" r:id="rId22"/>
    <p:sldId id="273" r:id="rId23"/>
    <p:sldId id="274" r:id="rId24"/>
    <p:sldId id="267" r:id="rId25"/>
    <p:sldId id="275" r:id="rId26"/>
    <p:sldId id="277" r:id="rId27"/>
    <p:sldId id="279" r:id="rId28"/>
    <p:sldId id="280" r:id="rId29"/>
    <p:sldId id="278" r:id="rId30"/>
    <p:sldId id="281" r:id="rId31"/>
    <p:sldId id="292" r:id="rId32"/>
    <p:sldId id="282" r:id="rId33"/>
    <p:sldId id="283" r:id="rId34"/>
    <p:sldId id="284" r:id="rId35"/>
    <p:sldId id="286" r:id="rId36"/>
    <p:sldId id="294" r:id="rId37"/>
    <p:sldId id="290" r:id="rId38"/>
    <p:sldId id="287" r:id="rId39"/>
    <p:sldId id="307" r:id="rId40"/>
    <p:sldId id="288" r:id="rId41"/>
    <p:sldId id="291" r:id="rId42"/>
    <p:sldId id="289" r:id="rId43"/>
    <p:sldId id="295" r:id="rId44"/>
    <p:sldId id="303" r:id="rId45"/>
    <p:sldId id="301" r:id="rId46"/>
    <p:sldId id="302" r:id="rId47"/>
    <p:sldId id="304" r:id="rId48"/>
    <p:sldId id="260" r:id="rId49"/>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Berlin Sans FB Demi" panose="020E0802020502020306" pitchFamily="34" charset="0"/>
      <p:bold r:id="rId55"/>
    </p:embeddedFont>
    <p:embeddedFont>
      <p:font typeface="Aharoni" panose="02010803020104030203" pitchFamily="2" charset="-79"/>
      <p:bold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7027" autoAdjust="0"/>
  </p:normalViewPr>
  <p:slideViewPr>
    <p:cSldViewPr>
      <p:cViewPr varScale="1">
        <p:scale>
          <a:sx n="63" d="100"/>
          <a:sy n="63" d="100"/>
        </p:scale>
        <p:origin x="-1026" y="-96"/>
      </p:cViewPr>
      <p:guideLst>
        <p:guide orient="horz" pos="2160"/>
        <p:guide pos="2880"/>
      </p:guideLst>
    </p:cSldViewPr>
  </p:slideViewPr>
  <p:notesTextViewPr>
    <p:cViewPr>
      <p:scale>
        <a:sx n="1" d="1"/>
        <a:sy n="1" d="1"/>
      </p:scale>
      <p:origin x="0" y="0"/>
    </p:cViewPr>
  </p:notesTextViewPr>
  <p:sorterViewPr>
    <p:cViewPr>
      <p:scale>
        <a:sx n="100" d="100"/>
        <a:sy n="100" d="100"/>
      </p:scale>
      <p:origin x="0" y="9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A2233-406C-404B-A42D-6BE0FAE78B3A}"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93110E85-23EC-4D59-A4AC-0B3FCFF3FEF0}">
      <dgm:prSet phldrT="[Text]"/>
      <dgm:spPr/>
      <dgm:t>
        <a:bodyPr/>
        <a:lstStyle/>
        <a:p>
          <a:r>
            <a:rPr lang="en-US" smtClean="0"/>
            <a:t>Jesus</a:t>
          </a:r>
          <a:endParaRPr lang="en-US"/>
        </a:p>
      </dgm:t>
    </dgm:pt>
    <dgm:pt modelId="{8729A99C-E7BE-4C8E-A46D-599B310A7ADB}" type="parTrans" cxnId="{050735ED-5762-49DE-8975-1F84A1E66CC5}">
      <dgm:prSet/>
      <dgm:spPr/>
      <dgm:t>
        <a:bodyPr/>
        <a:lstStyle/>
        <a:p>
          <a:endParaRPr lang="en-US"/>
        </a:p>
      </dgm:t>
    </dgm:pt>
    <dgm:pt modelId="{5F4B8FB1-12D7-4F29-954F-E86195E90365}" type="sibTrans" cxnId="{050735ED-5762-49DE-8975-1F84A1E66CC5}">
      <dgm:prSet/>
      <dgm:spPr/>
      <dgm:t>
        <a:bodyPr/>
        <a:lstStyle/>
        <a:p>
          <a:endParaRPr lang="en-US"/>
        </a:p>
      </dgm:t>
    </dgm:pt>
    <dgm:pt modelId="{985B8617-A6B2-4F17-9BFA-C5E2B3A56B03}">
      <dgm:prSet phldrT="[Text]"/>
      <dgm:spPr/>
      <dgm:t>
        <a:bodyPr/>
        <a:lstStyle/>
        <a:p>
          <a:r>
            <a:rPr lang="en-US" dirty="0" smtClean="0"/>
            <a:t>Died</a:t>
          </a:r>
          <a:endParaRPr lang="en-US" dirty="0"/>
        </a:p>
      </dgm:t>
    </dgm:pt>
    <dgm:pt modelId="{BD7D5F2D-1DCD-4C96-B5F8-0E45E6F8E274}" type="parTrans" cxnId="{1E75664D-D8CF-417B-9F04-3D51D2339CAD}">
      <dgm:prSet/>
      <dgm:spPr/>
      <dgm:t>
        <a:bodyPr/>
        <a:lstStyle/>
        <a:p>
          <a:endParaRPr lang="en-US"/>
        </a:p>
      </dgm:t>
    </dgm:pt>
    <dgm:pt modelId="{58A2AAC2-6F4E-493A-BF71-DF89D53C4A84}" type="sibTrans" cxnId="{1E75664D-D8CF-417B-9F04-3D51D2339CAD}">
      <dgm:prSet/>
      <dgm:spPr/>
      <dgm:t>
        <a:bodyPr/>
        <a:lstStyle/>
        <a:p>
          <a:endParaRPr lang="en-US"/>
        </a:p>
      </dgm:t>
    </dgm:pt>
    <dgm:pt modelId="{3238F54C-8145-481C-ACFB-4B27F90364B8}">
      <dgm:prSet phldrT="[Text]"/>
      <dgm:spPr/>
      <dgm:t>
        <a:bodyPr/>
        <a:lstStyle/>
        <a:p>
          <a:r>
            <a:rPr lang="en-US" dirty="0" smtClean="0"/>
            <a:t>Buried</a:t>
          </a:r>
          <a:endParaRPr lang="en-US" dirty="0"/>
        </a:p>
      </dgm:t>
    </dgm:pt>
    <dgm:pt modelId="{13EF67C0-61BE-400A-A07C-92D1A81FB2DD}" type="parTrans" cxnId="{AD9345DB-373F-4F55-83D9-D9C999EC5C45}">
      <dgm:prSet/>
      <dgm:spPr/>
      <dgm:t>
        <a:bodyPr/>
        <a:lstStyle/>
        <a:p>
          <a:endParaRPr lang="en-US"/>
        </a:p>
      </dgm:t>
    </dgm:pt>
    <dgm:pt modelId="{AF249061-EC6A-4E92-91E1-FA7081E754B4}" type="sibTrans" cxnId="{AD9345DB-373F-4F55-83D9-D9C999EC5C45}">
      <dgm:prSet/>
      <dgm:spPr/>
      <dgm:t>
        <a:bodyPr/>
        <a:lstStyle/>
        <a:p>
          <a:endParaRPr lang="en-US"/>
        </a:p>
      </dgm:t>
    </dgm:pt>
    <dgm:pt modelId="{4609E0B0-4423-4BFB-86CB-672FB3349D6C}">
      <dgm:prSet phldrT="[Text]"/>
      <dgm:spPr/>
      <dgm:t>
        <a:bodyPr/>
        <a:lstStyle/>
        <a:p>
          <a:r>
            <a:rPr lang="en-US" dirty="0" smtClean="0"/>
            <a:t>Raised</a:t>
          </a:r>
          <a:endParaRPr lang="en-US" dirty="0"/>
        </a:p>
      </dgm:t>
    </dgm:pt>
    <dgm:pt modelId="{1C064E51-4DCF-40BF-AEC7-B90A920B033D}" type="parTrans" cxnId="{E5956A32-2CE9-4B13-AB7C-583D3B5906FF}">
      <dgm:prSet/>
      <dgm:spPr/>
      <dgm:t>
        <a:bodyPr/>
        <a:lstStyle/>
        <a:p>
          <a:endParaRPr lang="en-US"/>
        </a:p>
      </dgm:t>
    </dgm:pt>
    <dgm:pt modelId="{05173337-5F9D-4F81-9902-4C59F705370E}" type="sibTrans" cxnId="{E5956A32-2CE9-4B13-AB7C-583D3B5906FF}">
      <dgm:prSet/>
      <dgm:spPr/>
      <dgm:t>
        <a:bodyPr/>
        <a:lstStyle/>
        <a:p>
          <a:endParaRPr lang="en-US"/>
        </a:p>
      </dgm:t>
    </dgm:pt>
    <dgm:pt modelId="{185F2C36-F347-4A54-84AC-626156D72352}" type="pres">
      <dgm:prSet presAssocID="{BD5A2233-406C-404B-A42D-6BE0FAE78B3A}" presName="cycle" presStyleCnt="0">
        <dgm:presLayoutVars>
          <dgm:chMax val="1"/>
          <dgm:dir/>
          <dgm:animLvl val="ctr"/>
          <dgm:resizeHandles val="exact"/>
        </dgm:presLayoutVars>
      </dgm:prSet>
      <dgm:spPr/>
      <dgm:t>
        <a:bodyPr/>
        <a:lstStyle/>
        <a:p>
          <a:endParaRPr lang="en-US"/>
        </a:p>
      </dgm:t>
    </dgm:pt>
    <dgm:pt modelId="{63FFC31C-994E-417B-B0E3-94A3B9C3E35B}" type="pres">
      <dgm:prSet presAssocID="{93110E85-23EC-4D59-A4AC-0B3FCFF3FEF0}" presName="centerShape" presStyleLbl="node0" presStyleIdx="0" presStyleCnt="1"/>
      <dgm:spPr/>
      <dgm:t>
        <a:bodyPr/>
        <a:lstStyle/>
        <a:p>
          <a:endParaRPr lang="en-US"/>
        </a:p>
      </dgm:t>
    </dgm:pt>
    <dgm:pt modelId="{11E8CEC3-54CB-4844-9699-BAE8E4E80F1A}" type="pres">
      <dgm:prSet presAssocID="{BD7D5F2D-1DCD-4C96-B5F8-0E45E6F8E274}" presName="parTrans" presStyleLbl="bgSibTrans2D1" presStyleIdx="0" presStyleCnt="3"/>
      <dgm:spPr/>
      <dgm:t>
        <a:bodyPr/>
        <a:lstStyle/>
        <a:p>
          <a:endParaRPr lang="en-US"/>
        </a:p>
      </dgm:t>
    </dgm:pt>
    <dgm:pt modelId="{E9A36A17-41E8-4FB0-879C-C39C534FD103}" type="pres">
      <dgm:prSet presAssocID="{985B8617-A6B2-4F17-9BFA-C5E2B3A56B03}" presName="node" presStyleLbl="node1" presStyleIdx="0" presStyleCnt="3">
        <dgm:presLayoutVars>
          <dgm:bulletEnabled val="1"/>
        </dgm:presLayoutVars>
      </dgm:prSet>
      <dgm:spPr/>
      <dgm:t>
        <a:bodyPr/>
        <a:lstStyle/>
        <a:p>
          <a:endParaRPr lang="en-US"/>
        </a:p>
      </dgm:t>
    </dgm:pt>
    <dgm:pt modelId="{A56DD830-3A75-43EB-AACA-88469483FF28}" type="pres">
      <dgm:prSet presAssocID="{13EF67C0-61BE-400A-A07C-92D1A81FB2DD}" presName="parTrans" presStyleLbl="bgSibTrans2D1" presStyleIdx="1" presStyleCnt="3"/>
      <dgm:spPr/>
      <dgm:t>
        <a:bodyPr/>
        <a:lstStyle/>
        <a:p>
          <a:endParaRPr lang="en-US"/>
        </a:p>
      </dgm:t>
    </dgm:pt>
    <dgm:pt modelId="{C1C49DBB-A5D6-44E4-90FE-69457A71CF37}" type="pres">
      <dgm:prSet presAssocID="{3238F54C-8145-481C-ACFB-4B27F90364B8}" presName="node" presStyleLbl="node1" presStyleIdx="1" presStyleCnt="3">
        <dgm:presLayoutVars>
          <dgm:bulletEnabled val="1"/>
        </dgm:presLayoutVars>
      </dgm:prSet>
      <dgm:spPr/>
      <dgm:t>
        <a:bodyPr/>
        <a:lstStyle/>
        <a:p>
          <a:endParaRPr lang="en-US"/>
        </a:p>
      </dgm:t>
    </dgm:pt>
    <dgm:pt modelId="{63034143-A17D-4A34-8EBD-E064832EB388}" type="pres">
      <dgm:prSet presAssocID="{1C064E51-4DCF-40BF-AEC7-B90A920B033D}" presName="parTrans" presStyleLbl="bgSibTrans2D1" presStyleIdx="2" presStyleCnt="3"/>
      <dgm:spPr/>
      <dgm:t>
        <a:bodyPr/>
        <a:lstStyle/>
        <a:p>
          <a:endParaRPr lang="en-US"/>
        </a:p>
      </dgm:t>
    </dgm:pt>
    <dgm:pt modelId="{7E5F9875-3152-42DE-9EDD-16994C7428F8}" type="pres">
      <dgm:prSet presAssocID="{4609E0B0-4423-4BFB-86CB-672FB3349D6C}" presName="node" presStyleLbl="node1" presStyleIdx="2" presStyleCnt="3">
        <dgm:presLayoutVars>
          <dgm:bulletEnabled val="1"/>
        </dgm:presLayoutVars>
      </dgm:prSet>
      <dgm:spPr/>
      <dgm:t>
        <a:bodyPr/>
        <a:lstStyle/>
        <a:p>
          <a:endParaRPr lang="en-US"/>
        </a:p>
      </dgm:t>
    </dgm:pt>
  </dgm:ptLst>
  <dgm:cxnLst>
    <dgm:cxn modelId="{A1D5E5E3-101A-4C9A-9F49-AE064BDFA0A0}" type="presOf" srcId="{93110E85-23EC-4D59-A4AC-0B3FCFF3FEF0}" destId="{63FFC31C-994E-417B-B0E3-94A3B9C3E35B}" srcOrd="0" destOrd="0" presId="urn:microsoft.com/office/officeart/2005/8/layout/radial4"/>
    <dgm:cxn modelId="{A230BEFC-7949-4218-94AB-08A6F7C9C073}" type="presOf" srcId="{BD5A2233-406C-404B-A42D-6BE0FAE78B3A}" destId="{185F2C36-F347-4A54-84AC-626156D72352}" srcOrd="0" destOrd="0" presId="urn:microsoft.com/office/officeart/2005/8/layout/radial4"/>
    <dgm:cxn modelId="{5ACB1C8E-EB19-4F2E-A8FD-5C2E81C4A958}" type="presOf" srcId="{985B8617-A6B2-4F17-9BFA-C5E2B3A56B03}" destId="{E9A36A17-41E8-4FB0-879C-C39C534FD103}" srcOrd="0" destOrd="0" presId="urn:microsoft.com/office/officeart/2005/8/layout/radial4"/>
    <dgm:cxn modelId="{FF405075-2228-4561-8897-E806418B47AD}" type="presOf" srcId="{4609E0B0-4423-4BFB-86CB-672FB3349D6C}" destId="{7E5F9875-3152-42DE-9EDD-16994C7428F8}" srcOrd="0" destOrd="0" presId="urn:microsoft.com/office/officeart/2005/8/layout/radial4"/>
    <dgm:cxn modelId="{23626213-6B75-4C70-9DE4-097F7A5ACB13}" type="presOf" srcId="{13EF67C0-61BE-400A-A07C-92D1A81FB2DD}" destId="{A56DD830-3A75-43EB-AACA-88469483FF28}" srcOrd="0" destOrd="0" presId="urn:microsoft.com/office/officeart/2005/8/layout/radial4"/>
    <dgm:cxn modelId="{CD6EBE3C-0B7F-4095-88D5-8A7FEB541888}" type="presOf" srcId="{1C064E51-4DCF-40BF-AEC7-B90A920B033D}" destId="{63034143-A17D-4A34-8EBD-E064832EB388}" srcOrd="0" destOrd="0" presId="urn:microsoft.com/office/officeart/2005/8/layout/radial4"/>
    <dgm:cxn modelId="{050735ED-5762-49DE-8975-1F84A1E66CC5}" srcId="{BD5A2233-406C-404B-A42D-6BE0FAE78B3A}" destId="{93110E85-23EC-4D59-A4AC-0B3FCFF3FEF0}" srcOrd="0" destOrd="0" parTransId="{8729A99C-E7BE-4C8E-A46D-599B310A7ADB}" sibTransId="{5F4B8FB1-12D7-4F29-954F-E86195E90365}"/>
    <dgm:cxn modelId="{1E75664D-D8CF-417B-9F04-3D51D2339CAD}" srcId="{93110E85-23EC-4D59-A4AC-0B3FCFF3FEF0}" destId="{985B8617-A6B2-4F17-9BFA-C5E2B3A56B03}" srcOrd="0" destOrd="0" parTransId="{BD7D5F2D-1DCD-4C96-B5F8-0E45E6F8E274}" sibTransId="{58A2AAC2-6F4E-493A-BF71-DF89D53C4A84}"/>
    <dgm:cxn modelId="{AD9345DB-373F-4F55-83D9-D9C999EC5C45}" srcId="{93110E85-23EC-4D59-A4AC-0B3FCFF3FEF0}" destId="{3238F54C-8145-481C-ACFB-4B27F90364B8}" srcOrd="1" destOrd="0" parTransId="{13EF67C0-61BE-400A-A07C-92D1A81FB2DD}" sibTransId="{AF249061-EC6A-4E92-91E1-FA7081E754B4}"/>
    <dgm:cxn modelId="{E5956A32-2CE9-4B13-AB7C-583D3B5906FF}" srcId="{93110E85-23EC-4D59-A4AC-0B3FCFF3FEF0}" destId="{4609E0B0-4423-4BFB-86CB-672FB3349D6C}" srcOrd="2" destOrd="0" parTransId="{1C064E51-4DCF-40BF-AEC7-B90A920B033D}" sibTransId="{05173337-5F9D-4F81-9902-4C59F705370E}"/>
    <dgm:cxn modelId="{9A489C65-A54F-4239-81EE-D3D4EFD2FBBC}" type="presOf" srcId="{BD7D5F2D-1DCD-4C96-B5F8-0E45E6F8E274}" destId="{11E8CEC3-54CB-4844-9699-BAE8E4E80F1A}" srcOrd="0" destOrd="0" presId="urn:microsoft.com/office/officeart/2005/8/layout/radial4"/>
    <dgm:cxn modelId="{2F70C1D1-784A-48D0-A467-C2C2EB9DF6C5}" type="presOf" srcId="{3238F54C-8145-481C-ACFB-4B27F90364B8}" destId="{C1C49DBB-A5D6-44E4-90FE-69457A71CF37}" srcOrd="0" destOrd="0" presId="urn:microsoft.com/office/officeart/2005/8/layout/radial4"/>
    <dgm:cxn modelId="{937F792C-6D66-4717-AA6A-CA8A40AA4148}" type="presParOf" srcId="{185F2C36-F347-4A54-84AC-626156D72352}" destId="{63FFC31C-994E-417B-B0E3-94A3B9C3E35B}" srcOrd="0" destOrd="0" presId="urn:microsoft.com/office/officeart/2005/8/layout/radial4"/>
    <dgm:cxn modelId="{17A16520-4499-4401-BBF5-C73732A65A15}" type="presParOf" srcId="{185F2C36-F347-4A54-84AC-626156D72352}" destId="{11E8CEC3-54CB-4844-9699-BAE8E4E80F1A}" srcOrd="1" destOrd="0" presId="urn:microsoft.com/office/officeart/2005/8/layout/radial4"/>
    <dgm:cxn modelId="{D7EDAD2A-EA71-4619-9EDD-39DED2F54E78}" type="presParOf" srcId="{185F2C36-F347-4A54-84AC-626156D72352}" destId="{E9A36A17-41E8-4FB0-879C-C39C534FD103}" srcOrd="2" destOrd="0" presId="urn:microsoft.com/office/officeart/2005/8/layout/radial4"/>
    <dgm:cxn modelId="{188760FD-45FC-494E-A4EC-6A2079B97F5E}" type="presParOf" srcId="{185F2C36-F347-4A54-84AC-626156D72352}" destId="{A56DD830-3A75-43EB-AACA-88469483FF28}" srcOrd="3" destOrd="0" presId="urn:microsoft.com/office/officeart/2005/8/layout/radial4"/>
    <dgm:cxn modelId="{A3A9DCD6-42C9-4A7D-84FA-F0409AAEA39B}" type="presParOf" srcId="{185F2C36-F347-4A54-84AC-626156D72352}" destId="{C1C49DBB-A5D6-44E4-90FE-69457A71CF37}" srcOrd="4" destOrd="0" presId="urn:microsoft.com/office/officeart/2005/8/layout/radial4"/>
    <dgm:cxn modelId="{7529E50B-71B3-4127-9263-7E9C928E324C}" type="presParOf" srcId="{185F2C36-F347-4A54-84AC-626156D72352}" destId="{63034143-A17D-4A34-8EBD-E064832EB388}" srcOrd="5" destOrd="0" presId="urn:microsoft.com/office/officeart/2005/8/layout/radial4"/>
    <dgm:cxn modelId="{174730A2-D6EB-4E0B-928A-8CF004B7EEE8}" type="presParOf" srcId="{185F2C36-F347-4A54-84AC-626156D72352}" destId="{7E5F9875-3152-42DE-9EDD-16994C7428F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FC31C-994E-417B-B0E3-94A3B9C3E35B}">
      <dsp:nvSpPr>
        <dsp:cNvPr id="0" name=""/>
        <dsp:cNvSpPr/>
      </dsp:nvSpPr>
      <dsp:spPr>
        <a:xfrm>
          <a:off x="3050596" y="1901074"/>
          <a:ext cx="1595007" cy="1595007"/>
        </a:xfrm>
        <a:prstGeom prst="ellipse">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smtClean="0"/>
            <a:t>Jesus</a:t>
          </a:r>
          <a:endParaRPr lang="en-US" sz="3900" kern="1200"/>
        </a:p>
      </dsp:txBody>
      <dsp:txXfrm>
        <a:off x="3284179" y="2134657"/>
        <a:ext cx="1127841" cy="1127841"/>
      </dsp:txXfrm>
    </dsp:sp>
    <dsp:sp modelId="{11E8CEC3-54CB-4844-9699-BAE8E4E80F1A}">
      <dsp:nvSpPr>
        <dsp:cNvPr id="0" name=""/>
        <dsp:cNvSpPr/>
      </dsp:nvSpPr>
      <dsp:spPr>
        <a:xfrm rot="12900000">
          <a:off x="2023406" y="1622057"/>
          <a:ext cx="1223729" cy="45457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A36A17-41E8-4FB0-879C-C39C534FD103}">
      <dsp:nvSpPr>
        <dsp:cNvPr id="0" name=""/>
        <dsp:cNvSpPr/>
      </dsp:nvSpPr>
      <dsp:spPr>
        <a:xfrm>
          <a:off x="1376432" y="892292"/>
          <a:ext cx="1515257" cy="1212205"/>
        </a:xfrm>
        <a:prstGeom prst="roundRect">
          <a:avLst>
            <a:gd name="adj" fmla="val 10000"/>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en-US" sz="3800" kern="1200" dirty="0" smtClean="0"/>
            <a:t>Died</a:t>
          </a:r>
          <a:endParaRPr lang="en-US" sz="3800" kern="1200" dirty="0"/>
        </a:p>
      </dsp:txBody>
      <dsp:txXfrm>
        <a:off x="1411936" y="927796"/>
        <a:ext cx="1444249" cy="1141197"/>
      </dsp:txXfrm>
    </dsp:sp>
    <dsp:sp modelId="{A56DD830-3A75-43EB-AACA-88469483FF28}">
      <dsp:nvSpPr>
        <dsp:cNvPr id="0" name=""/>
        <dsp:cNvSpPr/>
      </dsp:nvSpPr>
      <dsp:spPr>
        <a:xfrm rot="16200000">
          <a:off x="3236235" y="990698"/>
          <a:ext cx="1223729" cy="45457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C49DBB-A5D6-44E4-90FE-69457A71CF37}">
      <dsp:nvSpPr>
        <dsp:cNvPr id="0" name=""/>
        <dsp:cNvSpPr/>
      </dsp:nvSpPr>
      <dsp:spPr>
        <a:xfrm>
          <a:off x="3090471" y="20"/>
          <a:ext cx="1515257" cy="1212205"/>
        </a:xfrm>
        <a:prstGeom prst="roundRect">
          <a:avLst>
            <a:gd name="adj" fmla="val 10000"/>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en-US" sz="3800" kern="1200" dirty="0" smtClean="0"/>
            <a:t>Buried</a:t>
          </a:r>
          <a:endParaRPr lang="en-US" sz="3800" kern="1200" dirty="0"/>
        </a:p>
      </dsp:txBody>
      <dsp:txXfrm>
        <a:off x="3125975" y="35524"/>
        <a:ext cx="1444249" cy="1141197"/>
      </dsp:txXfrm>
    </dsp:sp>
    <dsp:sp modelId="{63034143-A17D-4A34-8EBD-E064832EB388}">
      <dsp:nvSpPr>
        <dsp:cNvPr id="0" name=""/>
        <dsp:cNvSpPr/>
      </dsp:nvSpPr>
      <dsp:spPr>
        <a:xfrm rot="19500000">
          <a:off x="4449064" y="1622057"/>
          <a:ext cx="1223729" cy="454577"/>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5F9875-3152-42DE-9EDD-16994C7428F8}">
      <dsp:nvSpPr>
        <dsp:cNvPr id="0" name=""/>
        <dsp:cNvSpPr/>
      </dsp:nvSpPr>
      <dsp:spPr>
        <a:xfrm>
          <a:off x="4804510" y="892292"/>
          <a:ext cx="1515257" cy="1212205"/>
        </a:xfrm>
        <a:prstGeom prst="roundRect">
          <a:avLst>
            <a:gd name="adj" fmla="val 10000"/>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1689100">
            <a:lnSpc>
              <a:spcPct val="90000"/>
            </a:lnSpc>
            <a:spcBef>
              <a:spcPct val="0"/>
            </a:spcBef>
            <a:spcAft>
              <a:spcPct val="35000"/>
            </a:spcAft>
          </a:pPr>
          <a:r>
            <a:rPr lang="en-US" sz="3800" kern="1200" dirty="0" smtClean="0"/>
            <a:t>Raised</a:t>
          </a:r>
          <a:endParaRPr lang="en-US" sz="3800" kern="1200" dirty="0"/>
        </a:p>
      </dsp:txBody>
      <dsp:txXfrm>
        <a:off x="4840014" y="927796"/>
        <a:ext cx="1444249" cy="114119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2DD122-BD4D-49D1-83F6-04BADFC471CB}" type="datetimeFigureOut">
              <a:rPr lang="en-US" smtClean="0"/>
              <a:t>9/24/2014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F2140-E3AD-450A-8172-F14B7B3D15F5}" type="slidenum">
              <a:rPr lang="en-US" smtClean="0"/>
              <a:t>‹#›</a:t>
            </a:fld>
            <a:endParaRPr lang="en-US"/>
          </a:p>
        </p:txBody>
      </p:sp>
    </p:spTree>
    <p:extLst>
      <p:ext uri="{BB962C8B-B14F-4D97-AF65-F5344CB8AC3E}">
        <p14:creationId xmlns:p14="http://schemas.microsoft.com/office/powerpoint/2010/main" val="424190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9929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80655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80655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080BA5-032C-4C7A-9AE8-6B9FC21A78FF}" type="slidenum">
              <a:rPr lang="en-US" smtClean="0"/>
              <a:t>18</a:t>
            </a:fld>
            <a:endParaRPr lang="en-US"/>
          </a:p>
        </p:txBody>
      </p:sp>
    </p:spTree>
    <p:extLst>
      <p:ext uri="{BB962C8B-B14F-4D97-AF65-F5344CB8AC3E}">
        <p14:creationId xmlns:p14="http://schemas.microsoft.com/office/powerpoint/2010/main" val="3627874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80655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puh-THA-guh-rus</a:t>
            </a:r>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80655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smtClean="0">
                <a:solidFill>
                  <a:schemeClr val="tx1"/>
                </a:solidFill>
                <a:effectLst/>
                <a:latin typeface="+mn-lt"/>
                <a:ea typeface="+mn-ea"/>
                <a:cs typeface="+mn-cs"/>
              </a:rPr>
              <a:t>puh-THA-guh-rus</a:t>
            </a:r>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80655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the enemies admit the tomb was empty</a:t>
            </a:r>
            <a:r>
              <a:rPr lang="en-US" baseline="0" dirty="0" smtClean="0"/>
              <a:t> when they charge the body was stolen.</a:t>
            </a:r>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t>26</a:t>
            </a:fld>
            <a:endParaRPr lang="en-US"/>
          </a:p>
        </p:txBody>
      </p:sp>
    </p:spTree>
    <p:extLst>
      <p:ext uri="{BB962C8B-B14F-4D97-AF65-F5344CB8AC3E}">
        <p14:creationId xmlns:p14="http://schemas.microsoft.com/office/powerpoint/2010/main" val="41496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Clr>
                <a:schemeClr val="accent1"/>
              </a:buClr>
              <a:buSzPct val="125000"/>
              <a:buFont typeface="Wingdings" pitchFamily="2" charset="2"/>
              <a:buChar char="§"/>
            </a:pPr>
            <a:r>
              <a:rPr lang="en-US" sz="3200" dirty="0" smtClean="0"/>
              <a:t>Both stand and fall together</a:t>
            </a:r>
          </a:p>
          <a:p>
            <a:pPr lvl="2">
              <a:buClr>
                <a:schemeClr val="accent1"/>
              </a:buClr>
              <a:buSzPct val="125000"/>
              <a:buFont typeface="Wingdings" pitchFamily="2" charset="2"/>
              <a:buChar char="§"/>
            </a:pPr>
            <a:r>
              <a:rPr lang="en-US" sz="3200" dirty="0" smtClean="0"/>
              <a:t>Cannot embrace one and reject the other</a:t>
            </a:r>
          </a:p>
          <a:p>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t>44</a:t>
            </a:fld>
            <a:endParaRPr lang="en-US"/>
          </a:p>
        </p:txBody>
      </p:sp>
    </p:spTree>
    <p:extLst>
      <p:ext uri="{BB962C8B-B14F-4D97-AF65-F5344CB8AC3E}">
        <p14:creationId xmlns:p14="http://schemas.microsoft.com/office/powerpoint/2010/main" val="1663116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Re-emphasize</a:t>
            </a:r>
            <a:r>
              <a:rPr lang="en-US" baseline="0" dirty="0" smtClean="0"/>
              <a:t> </a:t>
            </a:r>
            <a:r>
              <a:rPr lang="en-US" baseline="0" smtClean="0"/>
              <a:t>Acts 17:30-32</a:t>
            </a:r>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t>47</a:t>
            </a:fld>
            <a:endParaRPr lang="en-US"/>
          </a:p>
        </p:txBody>
      </p:sp>
    </p:spTree>
    <p:extLst>
      <p:ext uri="{BB962C8B-B14F-4D97-AF65-F5344CB8AC3E}">
        <p14:creationId xmlns:p14="http://schemas.microsoft.com/office/powerpoint/2010/main" val="292892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9929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Applied to Jesus as the anointed</a:t>
            </a:r>
          </a:p>
          <a:p>
            <a:r>
              <a:rPr lang="en-US" dirty="0" smtClean="0"/>
              <a:t>Applied to the rejection and opposition to Him</a:t>
            </a:r>
          </a:p>
          <a:p>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t>5</a:t>
            </a:fld>
            <a:endParaRPr lang="en-US"/>
          </a:p>
        </p:txBody>
      </p:sp>
    </p:spTree>
    <p:extLst>
      <p:ext uri="{BB962C8B-B14F-4D97-AF65-F5344CB8AC3E}">
        <p14:creationId xmlns:p14="http://schemas.microsoft.com/office/powerpoint/2010/main" val="64933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r>
              <a:rPr lang="en-US" baseline="0" dirty="0" smtClean="0"/>
              <a:t> spoke of the Messiah as being the Son of God 1000 years before Jesus Christ came to earth. Was David right. What does this expression mean? If this ancient Psalm is correct, then we answer our question. So, let’s look at what this expression means and if there is evidence to believe it’s meaning.</a:t>
            </a:r>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t>6</a:t>
            </a:fld>
            <a:endParaRPr lang="en-US"/>
          </a:p>
        </p:txBody>
      </p:sp>
    </p:spTree>
    <p:extLst>
      <p:ext uri="{BB962C8B-B14F-4D97-AF65-F5344CB8AC3E}">
        <p14:creationId xmlns:p14="http://schemas.microsoft.com/office/powerpoint/2010/main" val="268481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in doing so, they admit there were some, in those times, who were convinced Jesus was real!</a:t>
            </a:r>
          </a:p>
          <a:p>
            <a:r>
              <a:rPr lang="en-US" dirty="0" smtClean="0"/>
              <a:t>Usually people who are written about are “real people”</a:t>
            </a:r>
          </a:p>
          <a:p>
            <a:r>
              <a:rPr lang="en-US" dirty="0" smtClean="0"/>
              <a:t>Yet even those who opposed Christianity wrote about Jesus</a:t>
            </a:r>
          </a:p>
          <a:p>
            <a:r>
              <a:rPr lang="en-US" dirty="0" smtClean="0"/>
              <a:t>Do people today</a:t>
            </a:r>
            <a:r>
              <a:rPr lang="en-US" baseline="0" dirty="0" smtClean="0"/>
              <a:t> from various backgrounds write about the same person, genealogy, teachings and actions from someone who currently does not exist?</a:t>
            </a:r>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t>11</a:t>
            </a:fld>
            <a:endParaRPr lang="en-US"/>
          </a:p>
        </p:txBody>
      </p:sp>
    </p:spTree>
    <p:extLst>
      <p:ext uri="{BB962C8B-B14F-4D97-AF65-F5344CB8AC3E}">
        <p14:creationId xmlns:p14="http://schemas.microsoft.com/office/powerpoint/2010/main" val="122328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Matthew</a:t>
            </a:r>
            <a:r>
              <a:rPr lang="en-US" baseline="0" dirty="0" smtClean="0"/>
              <a:t> 1:1</a:t>
            </a:r>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8065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Matthew</a:t>
            </a:r>
            <a:r>
              <a:rPr lang="en-US" baseline="0" dirty="0" smtClean="0"/>
              <a:t> 1:1</a:t>
            </a:r>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8065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t>14</a:t>
            </a:fld>
            <a:endParaRPr lang="en-US"/>
          </a:p>
        </p:txBody>
      </p:sp>
    </p:spTree>
    <p:extLst>
      <p:ext uri="{BB962C8B-B14F-4D97-AF65-F5344CB8AC3E}">
        <p14:creationId xmlns:p14="http://schemas.microsoft.com/office/powerpoint/2010/main" val="328065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F2140-E3AD-450A-8172-F14B7B3D15F5}" type="slidenum">
              <a:rPr lang="en-US" smtClean="0"/>
              <a:t>15</a:t>
            </a:fld>
            <a:endParaRPr lang="en-US"/>
          </a:p>
        </p:txBody>
      </p:sp>
    </p:spTree>
    <p:extLst>
      <p:ext uri="{BB962C8B-B14F-4D97-AF65-F5344CB8AC3E}">
        <p14:creationId xmlns:p14="http://schemas.microsoft.com/office/powerpoint/2010/main" val="328065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lang="en-US" sz="4800" b="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a:lstStyle>
          <a:p>
            <a:pPr lvl="0" algn="l" defTabSz="1095376" rtl="0" eaLnBrk="1" fontAlgn="base" hangingPunct="1">
              <a:lnSpc>
                <a:spcPct val="90000"/>
              </a:lnSpc>
              <a:spcBef>
                <a:spcPct val="0"/>
              </a:spcBef>
              <a:spcAft>
                <a:spcPct val="0"/>
              </a:spcAft>
            </a:pPr>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p:nvPicPr>
        <p:blipFill>
          <a:blip r:embed="rId2"/>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p:nvPicPr>
        <p:blipFill>
          <a:blip r:embed="rId2"/>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etalicPur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4"/>
            <a:ext cx="8382000" cy="49879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476064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2"/>
            <a:ext cx="4114800" cy="476064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4"/>
            <a:ext cx="4114800" cy="4073525"/>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4"/>
            <a:ext cx="4117974" cy="4073525"/>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pPr lvl="0" algn="l" defTabSz="1095376"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pPr lvl="0" algn="l" defTabSz="1095376"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50"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591305"/>
            <a:ext cx="7681913" cy="1142495"/>
          </a:xfrm>
        </p:spPr>
        <p:txBody>
          <a:bodyPr>
            <a:prstTxWarp prst="textPlain">
              <a:avLst/>
            </a:prstTxWarp>
          </a:bodyPr>
          <a:lstStyle/>
          <a:p>
            <a:r>
              <a:rPr lang="en-US" dirty="0" smtClean="0">
                <a:latin typeface="Berlin Sans FB Demi" pitchFamily="34" charset="0"/>
                <a:cs typeface="Aharoni" pitchFamily="2" charset="-79"/>
              </a:rPr>
              <a:t>“Jesus </a:t>
            </a:r>
            <a:r>
              <a:rPr lang="en-US" dirty="0" smtClean="0">
                <a:latin typeface="Berlin Sans FB Demi" pitchFamily="34" charset="0"/>
                <a:cs typeface="Aharoni" pitchFamily="2" charset="-79"/>
              </a:rPr>
              <a:t>The Son of </a:t>
            </a:r>
            <a:r>
              <a:rPr lang="en-US" dirty="0" smtClean="0">
                <a:latin typeface="Berlin Sans FB Demi" pitchFamily="34" charset="0"/>
                <a:cs typeface="Aharoni" pitchFamily="2" charset="-79"/>
              </a:rPr>
              <a:t>God”</a:t>
            </a:r>
            <a:endParaRPr lang="en-US" dirty="0">
              <a:latin typeface="Berlin Sans FB Demi" pitchFamily="34" charset="0"/>
              <a:cs typeface="Aharoni" pitchFamily="2" charset="-79"/>
            </a:endParaRPr>
          </a:p>
        </p:txBody>
      </p:sp>
      <p:sp>
        <p:nvSpPr>
          <p:cNvPr id="4" name="TextBox 3"/>
          <p:cNvSpPr txBox="1"/>
          <p:nvPr/>
        </p:nvSpPr>
        <p:spPr>
          <a:xfrm>
            <a:off x="0" y="6400800"/>
            <a:ext cx="9144000" cy="369332"/>
          </a:xfrm>
          <a:prstGeom prst="rect">
            <a:avLst/>
          </a:prstGeom>
          <a:noFill/>
        </p:spPr>
        <p:txBody>
          <a:bodyPr wrap="square" rtlCol="0">
            <a:spAutoFit/>
          </a:bodyPr>
          <a:lstStyle/>
          <a:p>
            <a:pPr algn="ctr"/>
            <a:r>
              <a:rPr lang="en-US" i="1" dirty="0" smtClean="0"/>
              <a:t>All verses are from the </a:t>
            </a:r>
            <a:r>
              <a:rPr lang="en-US" i="1" dirty="0" err="1" smtClean="0"/>
              <a:t>NKJV</a:t>
            </a:r>
            <a:r>
              <a:rPr lang="en-US" i="1" dirty="0" smtClean="0"/>
              <a:t> unless noted.</a:t>
            </a:r>
            <a:endParaRPr lang="en-US" i="1" dirty="0"/>
          </a:p>
        </p:txBody>
      </p:sp>
      <p:sp>
        <p:nvSpPr>
          <p:cNvPr id="3" name="TextBox 2"/>
          <p:cNvSpPr txBox="1"/>
          <p:nvPr/>
        </p:nvSpPr>
        <p:spPr>
          <a:xfrm>
            <a:off x="838200" y="882134"/>
            <a:ext cx="3841116" cy="461665"/>
          </a:xfrm>
          <a:prstGeom prst="rect">
            <a:avLst/>
          </a:prstGeom>
          <a:noFill/>
        </p:spPr>
        <p:txBody>
          <a:bodyPr wrap="none" rtlCol="0">
            <a:spAutoFit/>
          </a:bodyPr>
          <a:lstStyle/>
          <a:p>
            <a:r>
              <a:rPr lang="en-US" sz="2400" dirty="0" smtClean="0">
                <a:latin typeface="Aharoni" panose="02010803020104030203" pitchFamily="2" charset="-79"/>
                <a:cs typeface="Aharoni" panose="02010803020104030203" pitchFamily="2" charset="-79"/>
              </a:rPr>
              <a:t>THE TRUTH CONCERNING</a:t>
            </a:r>
            <a:endParaRPr lang="en-US"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6294356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is the</a:t>
            </a:r>
            <a:endParaRPr lang="en-US" dirty="0"/>
          </a:p>
        </p:txBody>
      </p:sp>
      <p:sp>
        <p:nvSpPr>
          <p:cNvPr id="5" name="Subtitle 4"/>
          <p:cNvSpPr>
            <a:spLocks noGrp="1"/>
          </p:cNvSpPr>
          <p:nvPr>
            <p:ph type="subTitle" idx="1"/>
          </p:nvPr>
        </p:nvSpPr>
        <p:spPr>
          <a:xfrm>
            <a:off x="3124199" y="4344988"/>
            <a:ext cx="5287963" cy="461665"/>
          </a:xfrm>
        </p:spPr>
        <p:txBody>
          <a:bodyPr/>
          <a:lstStyle/>
          <a:p>
            <a:r>
              <a:rPr lang="en-US" i="1" dirty="0" smtClean="0"/>
              <a:t>That Jesus lived and died?</a:t>
            </a:r>
            <a:endParaRPr lang="en-US" i="1" dirty="0"/>
          </a:p>
        </p:txBody>
      </p:sp>
      <p:sp>
        <p:nvSpPr>
          <p:cNvPr id="6" name="Text Placeholder 5"/>
          <p:cNvSpPr>
            <a:spLocks noGrp="1"/>
          </p:cNvSpPr>
          <p:nvPr>
            <p:ph type="body" sz="quarter" idx="10"/>
          </p:nvPr>
        </p:nvSpPr>
        <p:spPr/>
        <p:txBody>
          <a:bodyPr/>
          <a:lstStyle/>
          <a:p>
            <a:r>
              <a:rPr lang="en-US" spc="300" dirty="0" smtClean="0"/>
              <a:t>EVIDENCE</a:t>
            </a:r>
            <a:endParaRPr lang="en-US" dirty="0"/>
          </a:p>
        </p:txBody>
      </p:sp>
      <p:pic>
        <p:nvPicPr>
          <p:cNvPr id="1029" name="Picture 5" descr="C:\Users\Steven\AppData\Local\Microsoft\Windows\Temporary Internet Files\Content.IE5\7Y72QTNV\MC90043162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334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even\AppData\Local\Microsoft\Windows\Temporary Internet Files\Content.IE5\HZGYVHS3\MC90043153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91000"/>
            <a:ext cx="2285714" cy="175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129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SKEPTICS …</a:t>
            </a:r>
            <a:endParaRPr lang="en-US" dirty="0">
              <a:latin typeface="Aharoni" pitchFamily="2" charset="-79"/>
              <a:cs typeface="Aharoni" pitchFamily="2" charset="-79"/>
            </a:endParaRPr>
          </a:p>
        </p:txBody>
      </p:sp>
      <p:sp>
        <p:nvSpPr>
          <p:cNvPr id="6" name="Text Placeholder 5"/>
          <p:cNvSpPr>
            <a:spLocks noGrp="1"/>
          </p:cNvSpPr>
          <p:nvPr>
            <p:ph type="body" sz="quarter" idx="10"/>
          </p:nvPr>
        </p:nvSpPr>
        <p:spPr>
          <a:xfrm>
            <a:off x="381000" y="1411552"/>
            <a:ext cx="8382000" cy="3034677"/>
          </a:xfrm>
        </p:spPr>
        <p:txBody>
          <a:bodyPr/>
          <a:lstStyle/>
          <a:p>
            <a:r>
              <a:rPr lang="en-US" sz="3600" dirty="0" smtClean="0"/>
              <a:t>Deny Jesus even existed</a:t>
            </a:r>
          </a:p>
          <a:p>
            <a:r>
              <a:rPr lang="en-US" sz="3600" dirty="0" smtClean="0"/>
              <a:t>Claim that only those who believed in Him wrote about Him</a:t>
            </a:r>
          </a:p>
          <a:p>
            <a:pPr lvl="1"/>
            <a:r>
              <a:rPr lang="en-US" sz="3200" dirty="0" smtClean="0"/>
              <a:t>But in doing so, they admit there were some, in those times, who were convinced Jesus was real!</a:t>
            </a:r>
          </a:p>
        </p:txBody>
      </p:sp>
    </p:spTree>
    <p:extLst>
      <p:ext uri="{BB962C8B-B14F-4D97-AF65-F5344CB8AC3E}">
        <p14:creationId xmlns:p14="http://schemas.microsoft.com/office/powerpoint/2010/main" val="210241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6781800" cy="1348061"/>
          </a:xfrm>
        </p:spPr>
        <p:txBody>
          <a:bodyPr/>
          <a:lstStyle/>
          <a:p>
            <a:r>
              <a:rPr lang="en-US" dirty="0" smtClean="0">
                <a:latin typeface="Aharoni" pitchFamily="2" charset="-79"/>
                <a:cs typeface="Aharoni" pitchFamily="2" charset="-79"/>
              </a:rPr>
              <a:t>Evidence That Jesus Lived</a:t>
            </a:r>
            <a:r>
              <a:rPr lang="en-US" dirty="0">
                <a:latin typeface="Aharoni" pitchFamily="2" charset="-79"/>
                <a:cs typeface="Aharoni" pitchFamily="2" charset="-79"/>
              </a:rPr>
              <a:t> </a:t>
            </a:r>
            <a:r>
              <a:rPr lang="en-US" dirty="0" smtClean="0">
                <a:latin typeface="Aharoni" pitchFamily="2" charset="-79"/>
                <a:cs typeface="Aharoni" pitchFamily="2" charset="-79"/>
              </a:rPr>
              <a:t>&amp; Died</a:t>
            </a:r>
            <a:endParaRPr lang="en-US" dirty="0">
              <a:latin typeface="Aharoni" pitchFamily="2" charset="-79"/>
              <a:cs typeface="Aharoni" pitchFamily="2" charset="-79"/>
            </a:endParaRPr>
          </a:p>
        </p:txBody>
      </p:sp>
      <p:sp>
        <p:nvSpPr>
          <p:cNvPr id="6" name="Text Placeholder 5"/>
          <p:cNvSpPr>
            <a:spLocks noGrp="1"/>
          </p:cNvSpPr>
          <p:nvPr>
            <p:ph type="body" sz="quarter" idx="10"/>
          </p:nvPr>
        </p:nvSpPr>
        <p:spPr>
          <a:xfrm>
            <a:off x="381000" y="1614202"/>
            <a:ext cx="8382000" cy="4265783"/>
          </a:xfrm>
        </p:spPr>
        <p:txBody>
          <a:bodyPr/>
          <a:lstStyle/>
          <a:p>
            <a:r>
              <a:rPr lang="en-US" sz="4000" dirty="0" smtClean="0"/>
              <a:t>The four gospel writers and apostles</a:t>
            </a:r>
          </a:p>
          <a:p>
            <a:pPr lvl="1"/>
            <a:r>
              <a:rPr lang="en-US" sz="3600" dirty="0" smtClean="0"/>
              <a:t>“The </a:t>
            </a:r>
            <a:r>
              <a:rPr lang="en-US" sz="3600" dirty="0"/>
              <a:t>book of the genealogy of Jesus Christ, the Son of David, the Son of </a:t>
            </a:r>
            <a:r>
              <a:rPr lang="en-US" sz="3600" dirty="0" smtClean="0"/>
              <a:t>Abraham” (Matt. 1:1)</a:t>
            </a:r>
          </a:p>
          <a:p>
            <a:pPr lvl="1"/>
            <a:r>
              <a:rPr lang="en-US" sz="3600" dirty="0" smtClean="0"/>
              <a:t>“The </a:t>
            </a:r>
            <a:r>
              <a:rPr lang="en-US" sz="3600" dirty="0"/>
              <a:t>former account I made, O </a:t>
            </a:r>
            <a:r>
              <a:rPr lang="en-US" sz="3600" dirty="0" err="1"/>
              <a:t>Theophilus</a:t>
            </a:r>
            <a:r>
              <a:rPr lang="en-US" sz="3600" dirty="0"/>
              <a:t>, of all that Jesus began both to do and </a:t>
            </a:r>
            <a:r>
              <a:rPr lang="en-US" sz="3600" dirty="0" smtClean="0"/>
              <a:t>teach, until </a:t>
            </a:r>
            <a:r>
              <a:rPr lang="en-US" sz="3600" dirty="0"/>
              <a:t>the day in which He was taken </a:t>
            </a:r>
            <a:r>
              <a:rPr lang="en-US" sz="3600" dirty="0" smtClean="0"/>
              <a:t>up…” (Acts 1:1, 2)</a:t>
            </a:r>
          </a:p>
        </p:txBody>
      </p:sp>
      <p:pic>
        <p:nvPicPr>
          <p:cNvPr id="2050" name="Picture 2" descr="C:\Users\Steven\AppData\Local\Microsoft\Windows\Temporary Internet Files\Content.IE5\37E92NGQ\MC900431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24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978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6781800" cy="1348061"/>
          </a:xfrm>
        </p:spPr>
        <p:txBody>
          <a:bodyPr/>
          <a:lstStyle/>
          <a:p>
            <a:r>
              <a:rPr lang="en-US" dirty="0" smtClean="0">
                <a:latin typeface="Aharoni" pitchFamily="2" charset="-79"/>
                <a:cs typeface="Aharoni" pitchFamily="2" charset="-79"/>
              </a:rPr>
              <a:t>Evidence That Jesus Lived</a:t>
            </a:r>
            <a:r>
              <a:rPr lang="en-US" dirty="0">
                <a:latin typeface="Aharoni" pitchFamily="2" charset="-79"/>
                <a:cs typeface="Aharoni" pitchFamily="2" charset="-79"/>
              </a:rPr>
              <a:t> </a:t>
            </a:r>
            <a:r>
              <a:rPr lang="en-US" dirty="0" smtClean="0">
                <a:latin typeface="Aharoni" pitchFamily="2" charset="-79"/>
                <a:cs typeface="Aharoni" pitchFamily="2" charset="-79"/>
              </a:rPr>
              <a:t>&amp; Died</a:t>
            </a:r>
            <a:endParaRPr lang="en-US" dirty="0">
              <a:latin typeface="Aharoni" pitchFamily="2" charset="-79"/>
              <a:cs typeface="Aharoni" pitchFamily="2" charset="-79"/>
            </a:endParaRPr>
          </a:p>
        </p:txBody>
      </p:sp>
      <p:sp>
        <p:nvSpPr>
          <p:cNvPr id="6" name="Text Placeholder 5"/>
          <p:cNvSpPr>
            <a:spLocks noGrp="1"/>
          </p:cNvSpPr>
          <p:nvPr>
            <p:ph type="body" sz="quarter" idx="10"/>
          </p:nvPr>
        </p:nvSpPr>
        <p:spPr>
          <a:xfrm>
            <a:off x="381000" y="1614202"/>
            <a:ext cx="8382000" cy="4896725"/>
          </a:xfrm>
        </p:spPr>
        <p:txBody>
          <a:bodyPr/>
          <a:lstStyle/>
          <a:p>
            <a:r>
              <a:rPr lang="en-US" sz="4000" dirty="0" smtClean="0"/>
              <a:t>The four gospel writers and apostles</a:t>
            </a:r>
          </a:p>
          <a:p>
            <a:pPr lvl="1"/>
            <a:r>
              <a:rPr lang="en-US" sz="3400" dirty="0" smtClean="0"/>
              <a:t>“Inasmuch as many have taken in hand to set in order a narrative of those things which have been fulfilled among us, just as those who from the beginning were eyewitnesses…it seemed good to me also, having had perfect understanding of all things from the very first, to write to you an orderly account, most excellent </a:t>
            </a:r>
            <a:r>
              <a:rPr lang="en-US" sz="3400" dirty="0" err="1" smtClean="0"/>
              <a:t>Theophilus</a:t>
            </a:r>
            <a:r>
              <a:rPr lang="en-US" sz="3400" dirty="0" smtClean="0"/>
              <a:t>” (Lk. 1:1-3)</a:t>
            </a:r>
          </a:p>
        </p:txBody>
      </p:sp>
      <p:pic>
        <p:nvPicPr>
          <p:cNvPr id="2050" name="Picture 2" descr="C:\Users\Steven\AppData\Local\Microsoft\Windows\Temporary Internet Files\Content.IE5\37E92NGQ\MC900431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24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1024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6781800" cy="1348061"/>
          </a:xfrm>
        </p:spPr>
        <p:txBody>
          <a:bodyPr/>
          <a:lstStyle/>
          <a:p>
            <a:r>
              <a:rPr lang="en-US" dirty="0" smtClean="0">
                <a:latin typeface="Aharoni" pitchFamily="2" charset="-79"/>
                <a:cs typeface="Aharoni" pitchFamily="2" charset="-79"/>
              </a:rPr>
              <a:t>Evidence That Jesus Lived</a:t>
            </a:r>
            <a:r>
              <a:rPr lang="en-US" dirty="0">
                <a:latin typeface="Aharoni" pitchFamily="2" charset="-79"/>
                <a:cs typeface="Aharoni" pitchFamily="2" charset="-79"/>
              </a:rPr>
              <a:t> </a:t>
            </a:r>
            <a:r>
              <a:rPr lang="en-US" dirty="0" smtClean="0">
                <a:latin typeface="Aharoni" pitchFamily="2" charset="-79"/>
                <a:cs typeface="Aharoni" pitchFamily="2" charset="-79"/>
              </a:rPr>
              <a:t>&amp; Died</a:t>
            </a:r>
            <a:endParaRPr lang="en-US" dirty="0">
              <a:latin typeface="Aharoni" pitchFamily="2" charset="-79"/>
              <a:cs typeface="Aharoni" pitchFamily="2" charset="-79"/>
            </a:endParaRPr>
          </a:p>
        </p:txBody>
      </p:sp>
      <p:sp>
        <p:nvSpPr>
          <p:cNvPr id="6" name="Text Placeholder 5"/>
          <p:cNvSpPr>
            <a:spLocks noGrp="1"/>
          </p:cNvSpPr>
          <p:nvPr>
            <p:ph type="body" sz="quarter" idx="10"/>
          </p:nvPr>
        </p:nvSpPr>
        <p:spPr>
          <a:xfrm>
            <a:off x="381000" y="1614202"/>
            <a:ext cx="8382000" cy="5262979"/>
          </a:xfrm>
        </p:spPr>
        <p:txBody>
          <a:bodyPr/>
          <a:lstStyle/>
          <a:p>
            <a:r>
              <a:rPr lang="en-US" sz="3600" dirty="0" smtClean="0"/>
              <a:t>The four gospel writers and apostles</a:t>
            </a:r>
          </a:p>
          <a:p>
            <a:r>
              <a:rPr lang="en-US" sz="4000" dirty="0" smtClean="0"/>
              <a:t>Paul (from an enemy to a friend)</a:t>
            </a:r>
          </a:p>
          <a:p>
            <a:pPr lvl="1"/>
            <a:r>
              <a:rPr lang="en-US" sz="3200" dirty="0" smtClean="0"/>
              <a:t>“Indeed</a:t>
            </a:r>
            <a:r>
              <a:rPr lang="en-US" sz="3200" dirty="0"/>
              <a:t>, I myself thought I must do many things contrary to the name of Jesus of Nazareth. </a:t>
            </a:r>
            <a:r>
              <a:rPr lang="en-US" sz="3200" dirty="0" smtClean="0"/>
              <a:t>This </a:t>
            </a:r>
            <a:r>
              <a:rPr lang="en-US" sz="3200" dirty="0"/>
              <a:t>I also did in Jerusalem, and many of the saints I shut up in prison, having received authority from the chief priests; and when they </a:t>
            </a:r>
            <a:r>
              <a:rPr lang="en-US" sz="3200" dirty="0" smtClean="0"/>
              <a:t>were </a:t>
            </a:r>
            <a:r>
              <a:rPr lang="en-US" sz="3200" dirty="0"/>
              <a:t>put to death, I cast my vote against them. </a:t>
            </a:r>
            <a:r>
              <a:rPr lang="en-US" sz="3200" dirty="0" smtClean="0"/>
              <a:t>And </a:t>
            </a:r>
            <a:r>
              <a:rPr lang="en-US" sz="3200" dirty="0"/>
              <a:t>I punished them often in every synagogue and compelled them to </a:t>
            </a:r>
            <a:r>
              <a:rPr lang="en-US" sz="3200" dirty="0" smtClean="0"/>
              <a:t>blaspheme…” </a:t>
            </a:r>
            <a:r>
              <a:rPr lang="en-US" sz="3200" dirty="0"/>
              <a:t>(Acts </a:t>
            </a:r>
            <a:r>
              <a:rPr lang="en-US" sz="3200" dirty="0" smtClean="0"/>
              <a:t>26:9, 10)</a:t>
            </a:r>
          </a:p>
        </p:txBody>
      </p:sp>
      <p:pic>
        <p:nvPicPr>
          <p:cNvPr id="2050" name="Picture 2" descr="C:\Users\Steven\AppData\Local\Microsoft\Windows\Temporary Internet Files\Content.IE5\37E92NGQ\MC900431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24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55012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6781800" cy="1348061"/>
          </a:xfrm>
        </p:spPr>
        <p:txBody>
          <a:bodyPr/>
          <a:lstStyle/>
          <a:p>
            <a:r>
              <a:rPr lang="en-US" dirty="0" smtClean="0">
                <a:latin typeface="Aharoni" pitchFamily="2" charset="-79"/>
                <a:cs typeface="Aharoni" pitchFamily="2" charset="-79"/>
              </a:rPr>
              <a:t>Evidence That Jesus Lived</a:t>
            </a:r>
            <a:r>
              <a:rPr lang="en-US" dirty="0">
                <a:latin typeface="Aharoni" pitchFamily="2" charset="-79"/>
                <a:cs typeface="Aharoni" pitchFamily="2" charset="-79"/>
              </a:rPr>
              <a:t> </a:t>
            </a:r>
            <a:r>
              <a:rPr lang="en-US" dirty="0" smtClean="0">
                <a:latin typeface="Aharoni" pitchFamily="2" charset="-79"/>
                <a:cs typeface="Aharoni" pitchFamily="2" charset="-79"/>
              </a:rPr>
              <a:t>&amp; Died</a:t>
            </a:r>
            <a:endParaRPr lang="en-US" dirty="0">
              <a:latin typeface="Aharoni" pitchFamily="2" charset="-79"/>
              <a:cs typeface="Aharoni" pitchFamily="2" charset="-79"/>
            </a:endParaRPr>
          </a:p>
        </p:txBody>
      </p:sp>
      <p:sp>
        <p:nvSpPr>
          <p:cNvPr id="6" name="Text Placeholder 5"/>
          <p:cNvSpPr>
            <a:spLocks noGrp="1"/>
          </p:cNvSpPr>
          <p:nvPr>
            <p:ph type="body" sz="quarter" idx="10"/>
          </p:nvPr>
        </p:nvSpPr>
        <p:spPr>
          <a:xfrm>
            <a:off x="381000" y="1614202"/>
            <a:ext cx="8382000" cy="4887492"/>
          </a:xfrm>
        </p:spPr>
        <p:txBody>
          <a:bodyPr/>
          <a:lstStyle/>
          <a:p>
            <a:r>
              <a:rPr lang="en-US" sz="3600" dirty="0" smtClean="0"/>
              <a:t>The four gospel writers and apostles</a:t>
            </a:r>
          </a:p>
          <a:p>
            <a:r>
              <a:rPr lang="en-US" sz="4000" dirty="0" smtClean="0"/>
              <a:t>Paul (from an enemy to a friend)</a:t>
            </a:r>
          </a:p>
          <a:p>
            <a:pPr lvl="1"/>
            <a:r>
              <a:rPr lang="en-US" sz="3600" dirty="0" smtClean="0"/>
              <a:t>“although </a:t>
            </a:r>
            <a:r>
              <a:rPr lang="en-US" sz="3600" dirty="0"/>
              <a:t>I was formerly a blasphemer, a persecutor, and an insolent man; but I obtained mercy because I did it </a:t>
            </a:r>
            <a:r>
              <a:rPr lang="en-US" sz="3600" dirty="0" smtClean="0"/>
              <a:t>ignorantly” (1 Tim. 1:13)</a:t>
            </a:r>
          </a:p>
          <a:p>
            <a:pPr lvl="1"/>
            <a:r>
              <a:rPr lang="en-US" sz="3600" dirty="0" smtClean="0">
                <a:solidFill>
                  <a:schemeClr val="tx2">
                    <a:lumMod val="75000"/>
                  </a:schemeClr>
                </a:solidFill>
              </a:rPr>
              <a:t>Paul’s persecution was not based on a denial of </a:t>
            </a:r>
            <a:r>
              <a:rPr lang="en-US" sz="3600" dirty="0">
                <a:solidFill>
                  <a:schemeClr val="tx2">
                    <a:lumMod val="75000"/>
                  </a:schemeClr>
                </a:solidFill>
              </a:rPr>
              <a:t>the existence of Jesus, </a:t>
            </a:r>
            <a:r>
              <a:rPr lang="en-US" sz="3600" dirty="0" smtClean="0">
                <a:solidFill>
                  <a:schemeClr val="tx2">
                    <a:lumMod val="75000"/>
                  </a:schemeClr>
                </a:solidFill>
              </a:rPr>
              <a:t>but rather, the denial of the nature of Jesus!</a:t>
            </a:r>
            <a:endParaRPr lang="en-US" sz="3600" dirty="0">
              <a:solidFill>
                <a:schemeClr val="tx2">
                  <a:lumMod val="75000"/>
                </a:schemeClr>
              </a:solidFill>
            </a:endParaRPr>
          </a:p>
        </p:txBody>
      </p:sp>
      <p:pic>
        <p:nvPicPr>
          <p:cNvPr id="2050" name="Picture 2" descr="C:\Users\Steven\AppData\Local\Microsoft\Windows\Temporary Internet Files\Content.IE5\37E92NGQ\MC900431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24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476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6781800" cy="1348061"/>
          </a:xfrm>
        </p:spPr>
        <p:txBody>
          <a:bodyPr/>
          <a:lstStyle/>
          <a:p>
            <a:r>
              <a:rPr lang="en-US" dirty="0" smtClean="0">
                <a:latin typeface="Aharoni" pitchFamily="2" charset="-79"/>
                <a:cs typeface="Aharoni" pitchFamily="2" charset="-79"/>
              </a:rPr>
              <a:t>Evidence That Jesus Lived</a:t>
            </a:r>
            <a:r>
              <a:rPr lang="en-US" dirty="0">
                <a:latin typeface="Aharoni" pitchFamily="2" charset="-79"/>
                <a:cs typeface="Aharoni" pitchFamily="2" charset="-79"/>
              </a:rPr>
              <a:t> </a:t>
            </a:r>
            <a:r>
              <a:rPr lang="en-US" dirty="0" smtClean="0">
                <a:latin typeface="Aharoni" pitchFamily="2" charset="-79"/>
                <a:cs typeface="Aharoni" pitchFamily="2" charset="-79"/>
              </a:rPr>
              <a:t>&amp; Died</a:t>
            </a:r>
            <a:endParaRPr lang="en-US" dirty="0">
              <a:latin typeface="Aharoni" pitchFamily="2" charset="-79"/>
              <a:cs typeface="Aharoni" pitchFamily="2" charset="-79"/>
            </a:endParaRPr>
          </a:p>
        </p:txBody>
      </p:sp>
      <p:sp>
        <p:nvSpPr>
          <p:cNvPr id="6" name="Text Placeholder 5"/>
          <p:cNvSpPr>
            <a:spLocks noGrp="1"/>
          </p:cNvSpPr>
          <p:nvPr>
            <p:ph type="body" sz="quarter" idx="10"/>
          </p:nvPr>
        </p:nvSpPr>
        <p:spPr>
          <a:xfrm>
            <a:off x="381000" y="1614202"/>
            <a:ext cx="8382000" cy="4887492"/>
          </a:xfrm>
        </p:spPr>
        <p:txBody>
          <a:bodyPr/>
          <a:lstStyle/>
          <a:p>
            <a:r>
              <a:rPr lang="en-US" sz="3600" dirty="0" smtClean="0"/>
              <a:t>The four gospel writers and apostles</a:t>
            </a:r>
          </a:p>
          <a:p>
            <a:r>
              <a:rPr lang="en-US" sz="4000" dirty="0" smtClean="0"/>
              <a:t>Paul (from an enemy to a friend)</a:t>
            </a:r>
          </a:p>
          <a:p>
            <a:pPr lvl="1"/>
            <a:r>
              <a:rPr lang="en-US" sz="3600" dirty="0"/>
              <a:t>“But they were hearing only, </a:t>
            </a:r>
            <a:r>
              <a:rPr lang="en-US" sz="3600" dirty="0" smtClean="0"/>
              <a:t>‘He </a:t>
            </a:r>
            <a:r>
              <a:rPr lang="en-US" sz="3600" dirty="0"/>
              <a:t>who formerly persecuted us now preaches the faith which he once tried to </a:t>
            </a:r>
            <a:r>
              <a:rPr lang="en-US" sz="3600" dirty="0" smtClean="0"/>
              <a:t>destroy’” (Gal. 1:23)</a:t>
            </a:r>
          </a:p>
          <a:p>
            <a:pPr lvl="1"/>
            <a:r>
              <a:rPr lang="en-US" sz="3600" dirty="0">
                <a:solidFill>
                  <a:schemeClr val="tx2">
                    <a:lumMod val="75000"/>
                  </a:schemeClr>
                </a:solidFill>
              </a:rPr>
              <a:t>Embraced His Deity, </a:t>
            </a:r>
            <a:r>
              <a:rPr lang="en-US" sz="3600" dirty="0"/>
              <a:t>“And He is before all things, and in Him all things </a:t>
            </a:r>
            <a:r>
              <a:rPr lang="en-US" sz="3600" dirty="0" smtClean="0"/>
              <a:t>consist” (Col. 1:17)</a:t>
            </a:r>
            <a:endParaRPr lang="en-US" sz="3600" dirty="0"/>
          </a:p>
        </p:txBody>
      </p:sp>
      <p:pic>
        <p:nvPicPr>
          <p:cNvPr id="2050" name="Picture 2" descr="C:\Users\Steven\AppData\Local\Microsoft\Windows\Temporary Internet Files\Content.IE5\37E92NGQ\MC900431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24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173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6781800" cy="1348061"/>
          </a:xfrm>
        </p:spPr>
        <p:txBody>
          <a:bodyPr/>
          <a:lstStyle/>
          <a:p>
            <a:r>
              <a:rPr lang="en-US" dirty="0" smtClean="0">
                <a:latin typeface="Aharoni" pitchFamily="2" charset="-79"/>
                <a:cs typeface="Aharoni" pitchFamily="2" charset="-79"/>
              </a:rPr>
              <a:t>Evidence That Jesus Lived</a:t>
            </a:r>
            <a:r>
              <a:rPr lang="en-US" dirty="0">
                <a:latin typeface="Aharoni" pitchFamily="2" charset="-79"/>
                <a:cs typeface="Aharoni" pitchFamily="2" charset="-79"/>
              </a:rPr>
              <a:t> </a:t>
            </a:r>
            <a:r>
              <a:rPr lang="en-US" dirty="0" smtClean="0">
                <a:latin typeface="Aharoni" pitchFamily="2" charset="-79"/>
                <a:cs typeface="Aharoni" pitchFamily="2" charset="-79"/>
              </a:rPr>
              <a:t>&amp; Died</a:t>
            </a:r>
            <a:endParaRPr lang="en-US" dirty="0">
              <a:latin typeface="Aharoni" pitchFamily="2" charset="-79"/>
              <a:cs typeface="Aharoni" pitchFamily="2" charset="-79"/>
            </a:endParaRPr>
          </a:p>
        </p:txBody>
      </p:sp>
      <p:sp>
        <p:nvSpPr>
          <p:cNvPr id="6" name="Text Placeholder 5"/>
          <p:cNvSpPr>
            <a:spLocks noGrp="1"/>
          </p:cNvSpPr>
          <p:nvPr>
            <p:ph type="body" sz="quarter" idx="10"/>
          </p:nvPr>
        </p:nvSpPr>
        <p:spPr>
          <a:xfrm>
            <a:off x="381000" y="1614202"/>
            <a:ext cx="8382000" cy="4985980"/>
          </a:xfrm>
        </p:spPr>
        <p:txBody>
          <a:bodyPr/>
          <a:lstStyle/>
          <a:p>
            <a:r>
              <a:rPr lang="en-US" sz="3600" dirty="0" smtClean="0"/>
              <a:t>The four gospel writers and apostles</a:t>
            </a:r>
          </a:p>
          <a:p>
            <a:r>
              <a:rPr lang="en-US" sz="3600" dirty="0" smtClean="0"/>
              <a:t>Paul (from an enemy to a friend)</a:t>
            </a:r>
          </a:p>
          <a:p>
            <a:r>
              <a:rPr lang="en-US" sz="4000" dirty="0" smtClean="0"/>
              <a:t>Extra-biblical writers</a:t>
            </a:r>
          </a:p>
          <a:p>
            <a:pPr lvl="1"/>
            <a:r>
              <a:rPr lang="en-US" sz="3200" b="1" dirty="0" smtClean="0">
                <a:solidFill>
                  <a:schemeClr val="accent4"/>
                </a:solidFill>
              </a:rPr>
              <a:t>Pliny the Younger</a:t>
            </a:r>
            <a:r>
              <a:rPr lang="en-US" sz="3200" dirty="0" smtClean="0"/>
              <a:t>, AD 111, “They affirmed</a:t>
            </a:r>
            <a:r>
              <a:rPr lang="en-US" sz="3200" dirty="0"/>
              <a:t>, however, the whole of their guilt; or their error, was, that they were in the habit of meeting on a certain fixed day before it was light, when they sang in alternate verses a hymn </a:t>
            </a:r>
            <a:r>
              <a:rPr lang="en-US" sz="3200" b="1" dirty="0">
                <a:solidFill>
                  <a:srgbClr val="FFFF00"/>
                </a:solidFill>
              </a:rPr>
              <a:t>to Christ as to a god</a:t>
            </a:r>
            <a:r>
              <a:rPr lang="en-US" sz="3200" dirty="0"/>
              <a:t>…” (Pliny, </a:t>
            </a:r>
            <a:r>
              <a:rPr lang="en-US" sz="3200" i="1" dirty="0"/>
              <a:t>Letters to Trajan</a:t>
            </a:r>
            <a:r>
              <a:rPr lang="en-US" sz="3200" dirty="0"/>
              <a:t>, X, 96</a:t>
            </a:r>
            <a:r>
              <a:rPr lang="en-US" sz="3200" dirty="0" smtClean="0"/>
              <a:t>)</a:t>
            </a:r>
            <a:endParaRPr lang="en-US" sz="3200" dirty="0"/>
          </a:p>
        </p:txBody>
      </p:sp>
      <p:pic>
        <p:nvPicPr>
          <p:cNvPr id="9218" name="Picture 2" descr="http://www.learner.org/interactives/historical/media/stories/journal/journal_plinyTheYounger_ill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0"/>
            <a:ext cx="1600200" cy="1959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3717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Josephus,</a:t>
            </a:r>
            <a:r>
              <a:rPr lang="en-US" sz="4400" spc="-300" dirty="0"/>
              <a:t> </a:t>
            </a:r>
            <a:r>
              <a:rPr lang="en-US" sz="4400" i="1" spc="-300" dirty="0"/>
              <a:t>Antiquities of the Jews</a:t>
            </a:r>
            <a:r>
              <a:rPr lang="en-US" sz="4400" spc="-300" dirty="0"/>
              <a:t>, </a:t>
            </a:r>
            <a:r>
              <a:rPr lang="en-US" sz="4400" spc="-300" dirty="0" smtClean="0"/>
              <a:t>18.3.3</a:t>
            </a:r>
            <a:endParaRPr lang="en-US" sz="4400" spc="-300" dirty="0"/>
          </a:p>
        </p:txBody>
      </p:sp>
      <p:sp>
        <p:nvSpPr>
          <p:cNvPr id="3" name="Content Placeholder 2"/>
          <p:cNvSpPr>
            <a:spLocks noGrp="1"/>
          </p:cNvSpPr>
          <p:nvPr>
            <p:ph idx="1"/>
          </p:nvPr>
        </p:nvSpPr>
        <p:spPr>
          <a:xfrm>
            <a:off x="457200" y="1143000"/>
            <a:ext cx="8229600" cy="5498580"/>
          </a:xfrm>
        </p:spPr>
        <p:txBody>
          <a:bodyPr/>
          <a:lstStyle/>
          <a:p>
            <a:pPr marL="0" indent="0">
              <a:buNone/>
            </a:pPr>
            <a:r>
              <a:rPr lang="en-US" sz="3000" dirty="0" smtClean="0"/>
              <a:t>“Now </a:t>
            </a:r>
            <a:r>
              <a:rPr lang="en-US" sz="3000" dirty="0"/>
              <a:t>there was about this time Jesus, a wise man, if it be lawful to call him a man; for he was a doer of wonderful works — a teacher of such men as receive the truth with pleasure. He drew over to him both many of the Jews and many of the Gentiles. He was [the] Christ. </a:t>
            </a:r>
            <a:r>
              <a:rPr lang="en-US" sz="3000" dirty="0" smtClean="0"/>
              <a:t>And </a:t>
            </a:r>
            <a:r>
              <a:rPr lang="en-US" sz="3000" dirty="0"/>
              <a:t>when Pilate, at the suggestion of the principal men among us, had condemned him to the cross, </a:t>
            </a:r>
            <a:r>
              <a:rPr lang="en-US" sz="3000" dirty="0" smtClean="0"/>
              <a:t>those </a:t>
            </a:r>
            <a:r>
              <a:rPr lang="en-US" sz="3000" dirty="0"/>
              <a:t>that loved him at the first did not forsake him, for he appeared to them alive again the third day, </a:t>
            </a:r>
            <a:r>
              <a:rPr lang="en-US" sz="3000" dirty="0" smtClean="0"/>
              <a:t> </a:t>
            </a:r>
            <a:r>
              <a:rPr lang="en-US" sz="3000" dirty="0"/>
              <a:t>because the divine prophets had foretold these and ten thousand other wonderful things concerning him; and the sect of Christians, so named from him, are not extinct at this day</a:t>
            </a:r>
            <a:r>
              <a:rPr lang="en-US" sz="3000" dirty="0" smtClean="0"/>
              <a:t>.”</a:t>
            </a:r>
            <a:endParaRPr lang="en-US" sz="3000" dirty="0"/>
          </a:p>
        </p:txBody>
      </p:sp>
    </p:spTree>
    <p:extLst>
      <p:ext uri="{BB962C8B-B14F-4D97-AF65-F5344CB8AC3E}">
        <p14:creationId xmlns:p14="http://schemas.microsoft.com/office/powerpoint/2010/main" val="207001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6781800" cy="1348061"/>
          </a:xfrm>
        </p:spPr>
        <p:txBody>
          <a:bodyPr/>
          <a:lstStyle/>
          <a:p>
            <a:r>
              <a:rPr lang="en-US" dirty="0" smtClean="0">
                <a:latin typeface="Aharoni" pitchFamily="2" charset="-79"/>
                <a:cs typeface="Aharoni" pitchFamily="2" charset="-79"/>
              </a:rPr>
              <a:t>Evidence That Jesus Lived</a:t>
            </a:r>
            <a:r>
              <a:rPr lang="en-US" dirty="0">
                <a:latin typeface="Aharoni" pitchFamily="2" charset="-79"/>
                <a:cs typeface="Aharoni" pitchFamily="2" charset="-79"/>
              </a:rPr>
              <a:t> </a:t>
            </a:r>
            <a:r>
              <a:rPr lang="en-US" dirty="0" smtClean="0">
                <a:latin typeface="Aharoni" pitchFamily="2" charset="-79"/>
                <a:cs typeface="Aharoni" pitchFamily="2" charset="-79"/>
              </a:rPr>
              <a:t>&amp; Died</a:t>
            </a:r>
            <a:endParaRPr lang="en-US" dirty="0">
              <a:latin typeface="Aharoni" pitchFamily="2" charset="-79"/>
              <a:cs typeface="Aharoni" pitchFamily="2" charset="-79"/>
            </a:endParaRPr>
          </a:p>
        </p:txBody>
      </p:sp>
      <p:sp>
        <p:nvSpPr>
          <p:cNvPr id="6" name="Text Placeholder 5"/>
          <p:cNvSpPr>
            <a:spLocks noGrp="1"/>
          </p:cNvSpPr>
          <p:nvPr>
            <p:ph type="body" sz="quarter" idx="10"/>
          </p:nvPr>
        </p:nvSpPr>
        <p:spPr>
          <a:xfrm>
            <a:off x="381000" y="1524000"/>
            <a:ext cx="8382000" cy="4487382"/>
          </a:xfrm>
        </p:spPr>
        <p:txBody>
          <a:bodyPr/>
          <a:lstStyle/>
          <a:p>
            <a:r>
              <a:rPr lang="en-US" sz="3600" b="1" dirty="0" smtClean="0">
                <a:solidFill>
                  <a:schemeClr val="accent4"/>
                </a:solidFill>
              </a:rPr>
              <a:t>Tacitus</a:t>
            </a:r>
            <a:r>
              <a:rPr lang="en-US" sz="3600" dirty="0" smtClean="0"/>
              <a:t>, AD 116, “</a:t>
            </a:r>
            <a:r>
              <a:rPr lang="en-US" sz="3600" dirty="0"/>
              <a:t> Nero fastened the guilt and inflicted the most exquisite tortures on a class hated for their abominations, called Christians by the populace. </a:t>
            </a:r>
            <a:r>
              <a:rPr lang="en-US" sz="3600" dirty="0" err="1"/>
              <a:t>Christus</a:t>
            </a:r>
            <a:r>
              <a:rPr lang="en-US" sz="3600" dirty="0"/>
              <a:t>, from whom the name had its origin, suffered the extreme penalty during the reign of Tiberius at the hands of one of our procurators, Pontius </a:t>
            </a:r>
            <a:r>
              <a:rPr lang="en-US" sz="3600" dirty="0" smtClean="0"/>
              <a:t>Pilatus” (Tacitus, </a:t>
            </a:r>
            <a:r>
              <a:rPr lang="en-US" sz="3600" i="1" dirty="0" smtClean="0"/>
              <a:t>Annals</a:t>
            </a:r>
            <a:r>
              <a:rPr lang="en-US" sz="3600" dirty="0" smtClean="0"/>
              <a:t>, 15:44)</a:t>
            </a:r>
            <a:endParaRPr lang="en-US" sz="36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113" r="35943" b="76922"/>
          <a:stretch/>
        </p:blipFill>
        <p:spPr bwMode="auto">
          <a:xfrm>
            <a:off x="7391400" y="228599"/>
            <a:ext cx="1554329" cy="13167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358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5715000" y="4904313"/>
            <a:ext cx="3124200" cy="1731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4294967295"/>
          </p:nvPr>
        </p:nvSpPr>
        <p:spPr>
          <a:xfrm>
            <a:off x="685800" y="1143000"/>
            <a:ext cx="8229600" cy="3429000"/>
          </a:xfrm>
        </p:spPr>
        <p:txBody>
          <a:bodyPr>
            <a:normAutofit fontScale="92500"/>
          </a:bodyPr>
          <a:lstStyle/>
          <a:p>
            <a:pPr indent="-457200">
              <a:buNone/>
            </a:pPr>
            <a:r>
              <a:rPr lang="en-US" sz="3600" dirty="0" smtClean="0"/>
              <a:t>12 He </a:t>
            </a:r>
            <a:r>
              <a:rPr lang="en-US" sz="3600" dirty="0"/>
              <a:t>who has the Son has life; he who does not have the Son of God does not have life.</a:t>
            </a:r>
          </a:p>
          <a:p>
            <a:pPr indent="-457200">
              <a:buNone/>
            </a:pPr>
            <a:r>
              <a:rPr lang="en-US" sz="3600" dirty="0" smtClean="0"/>
              <a:t>13 These </a:t>
            </a:r>
            <a:r>
              <a:rPr lang="en-US" sz="3600" dirty="0"/>
              <a:t>things I have written to you who believe in the name of the Son of God, </a:t>
            </a:r>
            <a:r>
              <a:rPr lang="en-US" sz="3600" b="1" dirty="0">
                <a:solidFill>
                  <a:schemeClr val="tx2">
                    <a:lumMod val="75000"/>
                  </a:schemeClr>
                </a:solidFill>
              </a:rPr>
              <a:t>that you may know</a:t>
            </a:r>
            <a:r>
              <a:rPr lang="en-US" sz="3600" b="1" dirty="0"/>
              <a:t> </a:t>
            </a:r>
            <a:r>
              <a:rPr lang="en-US" sz="3600" dirty="0"/>
              <a:t>that you have eternal life, and that you may continue to believe in the name of the Son of God.</a:t>
            </a:r>
          </a:p>
        </p:txBody>
      </p:sp>
      <p:sp>
        <p:nvSpPr>
          <p:cNvPr id="6" name="Rectangle 5"/>
          <p:cNvSpPr/>
          <p:nvPr/>
        </p:nvSpPr>
        <p:spPr>
          <a:xfrm>
            <a:off x="685800" y="4907122"/>
            <a:ext cx="4936672" cy="1265078"/>
          </a:xfrm>
          <a:prstGeom prst="rect">
            <a:avLst/>
          </a:prstGeom>
        </p:spPr>
        <p:txBody>
          <a:bodyPr wrap="none">
            <a:prstTxWarp prst="textPlain">
              <a:avLst/>
            </a:prstTxWarp>
            <a:spAutoFit/>
          </a:bodyPr>
          <a:lstStyle/>
          <a:p>
            <a:pPr algn="r">
              <a:buClr>
                <a:srgbClr val="C00000"/>
              </a:buClr>
              <a:buSzPct val="80000"/>
            </a:pPr>
            <a:r>
              <a:rPr lang="en-US" sz="3600" b="1" kern="0" dirty="0" smtClean="0">
                <a:ln w="12700">
                  <a:solidFill>
                    <a:schemeClr val="tx1"/>
                  </a:solidFill>
                  <a:prstDash val="solid"/>
                </a:ln>
                <a:solidFill>
                  <a:srgbClr val="C00000"/>
                </a:solidFill>
                <a:effectLst>
                  <a:outerShdw blurRad="41275" dist="20320" dir="1800000" algn="tl" rotWithShape="0">
                    <a:srgbClr val="000000">
                      <a:alpha val="40000"/>
                    </a:srgbClr>
                  </a:outerShdw>
                </a:effectLst>
                <a:latin typeface="Berlin Sans FB Demi" pitchFamily="34" charset="0"/>
              </a:rPr>
              <a:t>1 John 5:12, 13</a:t>
            </a:r>
            <a:endParaRPr lang="en-US" sz="3600" b="1" kern="0" dirty="0">
              <a:ln w="12700">
                <a:solidFill>
                  <a:schemeClr val="tx1"/>
                </a:solidFill>
                <a:prstDash val="solid"/>
              </a:ln>
              <a:solidFill>
                <a:srgbClr val="C00000"/>
              </a:solidFill>
              <a:effectLst>
                <a:outerShdw blurRad="41275" dist="20320" dir="18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262296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6781800" cy="1348061"/>
          </a:xfrm>
        </p:spPr>
        <p:txBody>
          <a:bodyPr/>
          <a:lstStyle/>
          <a:p>
            <a:r>
              <a:rPr lang="en-US" dirty="0" smtClean="0">
                <a:latin typeface="Aharoni" pitchFamily="2" charset="-79"/>
                <a:cs typeface="Aharoni" pitchFamily="2" charset="-79"/>
              </a:rPr>
              <a:t>Evidence That Jesus Lived</a:t>
            </a:r>
            <a:r>
              <a:rPr lang="en-US" dirty="0">
                <a:latin typeface="Aharoni" pitchFamily="2" charset="-79"/>
                <a:cs typeface="Aharoni" pitchFamily="2" charset="-79"/>
              </a:rPr>
              <a:t> </a:t>
            </a:r>
            <a:r>
              <a:rPr lang="en-US" dirty="0" smtClean="0">
                <a:latin typeface="Aharoni" pitchFamily="2" charset="-79"/>
                <a:cs typeface="Aharoni" pitchFamily="2" charset="-79"/>
              </a:rPr>
              <a:t>&amp; Died</a:t>
            </a:r>
            <a:endParaRPr lang="en-US" dirty="0">
              <a:latin typeface="Aharoni" pitchFamily="2" charset="-79"/>
              <a:cs typeface="Aharoni" pitchFamily="2" charset="-79"/>
            </a:endParaRPr>
          </a:p>
        </p:txBody>
      </p:sp>
      <p:sp>
        <p:nvSpPr>
          <p:cNvPr id="6" name="Text Placeholder 5"/>
          <p:cNvSpPr>
            <a:spLocks noGrp="1"/>
          </p:cNvSpPr>
          <p:nvPr>
            <p:ph type="body" sz="quarter" idx="10"/>
          </p:nvPr>
        </p:nvSpPr>
        <p:spPr>
          <a:xfrm>
            <a:off x="381000" y="1614202"/>
            <a:ext cx="8382000" cy="5091398"/>
          </a:xfrm>
        </p:spPr>
        <p:txBody>
          <a:bodyPr/>
          <a:lstStyle/>
          <a:p>
            <a:r>
              <a:rPr lang="en-US" sz="3600" b="1" dirty="0" smtClean="0">
                <a:solidFill>
                  <a:schemeClr val="accent4"/>
                </a:solidFill>
              </a:rPr>
              <a:t>Mara Bar-</a:t>
            </a:r>
            <a:r>
              <a:rPr lang="en-US" sz="3600" b="1" dirty="0" err="1" smtClean="0">
                <a:solidFill>
                  <a:schemeClr val="accent4"/>
                </a:solidFill>
              </a:rPr>
              <a:t>Serapion</a:t>
            </a:r>
            <a:r>
              <a:rPr lang="en-US" sz="3600" dirty="0" smtClean="0"/>
              <a:t>, ~</a:t>
            </a:r>
            <a:r>
              <a:rPr lang="en-US" sz="3600" spc="-40" dirty="0" smtClean="0"/>
              <a:t>AD 73, “</a:t>
            </a:r>
            <a:r>
              <a:rPr lang="en-US" sz="3600" dirty="0" smtClean="0"/>
              <a:t>What are </a:t>
            </a:r>
            <a:br>
              <a:rPr lang="en-US" sz="3600" dirty="0" smtClean="0"/>
            </a:br>
            <a:r>
              <a:rPr lang="en-US" sz="3600" dirty="0" smtClean="0"/>
              <a:t>we </a:t>
            </a:r>
            <a:r>
              <a:rPr lang="en-US" sz="3600" dirty="0"/>
              <a:t>to say, when the wise are </a:t>
            </a:r>
            <a:r>
              <a:rPr lang="en-US" sz="3600" dirty="0" smtClean="0"/>
              <a:t>dragged </a:t>
            </a:r>
            <a:br>
              <a:rPr lang="en-US" sz="3600" dirty="0" smtClean="0"/>
            </a:br>
            <a:r>
              <a:rPr lang="en-US" sz="3600" dirty="0" smtClean="0"/>
              <a:t>by </a:t>
            </a:r>
            <a:r>
              <a:rPr lang="en-US" sz="3600" dirty="0"/>
              <a:t>force by the hands of </a:t>
            </a:r>
            <a:r>
              <a:rPr lang="en-US" sz="3600" dirty="0" smtClean="0"/>
              <a:t>tyrants…</a:t>
            </a:r>
            <a:r>
              <a:rPr lang="en-US" sz="3600" dirty="0"/>
              <a:t>For </a:t>
            </a:r>
            <a:r>
              <a:rPr lang="en-US" sz="3600" dirty="0" smtClean="0"/>
              <a:t/>
            </a:r>
            <a:br>
              <a:rPr lang="en-US" sz="3600" dirty="0" smtClean="0"/>
            </a:br>
            <a:r>
              <a:rPr lang="en-US" sz="3600" dirty="0" smtClean="0"/>
              <a:t>what </a:t>
            </a:r>
            <a:r>
              <a:rPr lang="en-US" sz="3600" dirty="0"/>
              <a:t>benefit did the Athenians </a:t>
            </a:r>
            <a:r>
              <a:rPr lang="en-US" sz="3600" dirty="0" smtClean="0"/>
              <a:t>obtain</a:t>
            </a:r>
            <a:br>
              <a:rPr lang="en-US" sz="3600" dirty="0" smtClean="0"/>
            </a:br>
            <a:r>
              <a:rPr lang="en-US" sz="3600" dirty="0" smtClean="0"/>
              <a:t>by </a:t>
            </a:r>
            <a:r>
              <a:rPr lang="en-US" sz="3600" dirty="0"/>
              <a:t>putting Socrates to death, seeing that they received as retribution for it famine and pestilence?  Or the people of Samos by the burning of Pythagoras, seeing that in one hour the </a:t>
            </a:r>
            <a:r>
              <a:rPr lang="en-US" sz="3600" dirty="0" smtClean="0"/>
              <a:t>whole</a:t>
            </a:r>
            <a:r>
              <a:rPr lang="en-US" sz="3600" dirty="0"/>
              <a:t> of their country was covered with sand</a:t>
            </a:r>
            <a:r>
              <a:rPr lang="en-US" sz="3600" dirty="0" smtClean="0"/>
              <a:t>?”</a:t>
            </a:r>
          </a:p>
        </p:txBody>
      </p:sp>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401126" y="0"/>
            <a:ext cx="1706780" cy="175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0492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6781800" cy="1348061"/>
          </a:xfrm>
        </p:spPr>
        <p:txBody>
          <a:bodyPr/>
          <a:lstStyle/>
          <a:p>
            <a:r>
              <a:rPr lang="en-US" dirty="0" smtClean="0">
                <a:latin typeface="Aharoni" pitchFamily="2" charset="-79"/>
                <a:cs typeface="Aharoni" pitchFamily="2" charset="-79"/>
              </a:rPr>
              <a:t>Evidence That Jesus Lived</a:t>
            </a:r>
            <a:r>
              <a:rPr lang="en-US" dirty="0">
                <a:latin typeface="Aharoni" pitchFamily="2" charset="-79"/>
                <a:cs typeface="Aharoni" pitchFamily="2" charset="-79"/>
              </a:rPr>
              <a:t> </a:t>
            </a:r>
            <a:r>
              <a:rPr lang="en-US" dirty="0" smtClean="0">
                <a:latin typeface="Aharoni" pitchFamily="2" charset="-79"/>
                <a:cs typeface="Aharoni" pitchFamily="2" charset="-79"/>
              </a:rPr>
              <a:t>&amp; Died</a:t>
            </a:r>
            <a:endParaRPr lang="en-US" dirty="0">
              <a:latin typeface="Aharoni" pitchFamily="2" charset="-79"/>
              <a:cs typeface="Aharoni" pitchFamily="2" charset="-79"/>
            </a:endParaRPr>
          </a:p>
        </p:txBody>
      </p:sp>
      <p:sp>
        <p:nvSpPr>
          <p:cNvPr id="6" name="Text Placeholder 5"/>
          <p:cNvSpPr>
            <a:spLocks noGrp="1"/>
          </p:cNvSpPr>
          <p:nvPr>
            <p:ph type="body" sz="quarter" idx="10"/>
          </p:nvPr>
        </p:nvSpPr>
        <p:spPr>
          <a:xfrm>
            <a:off x="381000" y="1614202"/>
            <a:ext cx="8382000" cy="5096780"/>
          </a:xfrm>
        </p:spPr>
        <p:txBody>
          <a:bodyPr/>
          <a:lstStyle/>
          <a:p>
            <a:r>
              <a:rPr lang="en-US" sz="3600" b="1" dirty="0" smtClean="0">
                <a:solidFill>
                  <a:schemeClr val="accent4"/>
                </a:solidFill>
              </a:rPr>
              <a:t>Mara Bar-</a:t>
            </a:r>
            <a:r>
              <a:rPr lang="en-US" sz="3600" b="1" dirty="0" err="1" smtClean="0">
                <a:solidFill>
                  <a:schemeClr val="accent4"/>
                </a:solidFill>
              </a:rPr>
              <a:t>Serapion</a:t>
            </a:r>
            <a:r>
              <a:rPr lang="en-US" sz="3600" dirty="0" smtClean="0"/>
              <a:t>, ~AD 73, “…Or </a:t>
            </a:r>
            <a:r>
              <a:rPr lang="en-US" sz="3600" dirty="0"/>
              <a:t>the Jews </a:t>
            </a:r>
            <a:r>
              <a:rPr lang="en-US" sz="3600" i="1" dirty="0"/>
              <a:t>by the murder</a:t>
            </a:r>
            <a:r>
              <a:rPr lang="en-US" sz="3600" dirty="0"/>
              <a:t> of their Wise King, seeing that from that very time their kingdom was driven away </a:t>
            </a:r>
            <a:r>
              <a:rPr lang="en-US" sz="3600" i="1" dirty="0"/>
              <a:t>from</a:t>
            </a:r>
            <a:r>
              <a:rPr lang="en-US" sz="3600" dirty="0"/>
              <a:t> </a:t>
            </a:r>
            <a:r>
              <a:rPr lang="en-US" sz="3600" dirty="0" smtClean="0"/>
              <a:t>them?</a:t>
            </a:r>
            <a:r>
              <a:rPr lang="en-US" sz="3600" i="1" dirty="0" smtClean="0"/>
              <a:t>... </a:t>
            </a:r>
            <a:r>
              <a:rPr lang="en-US" sz="3600" i="1" dirty="0"/>
              <a:t>Nay</a:t>
            </a:r>
            <a:r>
              <a:rPr lang="en-US" sz="3600" dirty="0"/>
              <a:t>, Socrates did </a:t>
            </a:r>
            <a:r>
              <a:rPr lang="en-US" sz="3600" dirty="0" smtClean="0"/>
              <a:t>‘not’ </a:t>
            </a:r>
            <a:r>
              <a:rPr lang="en-US" sz="3600" dirty="0"/>
              <a:t>die, because of Plato; nor yet Pythagoras, because of the statue of Hera; nor yet the Wise King, because of the new laws which he </a:t>
            </a:r>
            <a:r>
              <a:rPr lang="en-US" sz="3600" dirty="0" smtClean="0"/>
              <a:t>enacted.” </a:t>
            </a:r>
            <a:r>
              <a:rPr lang="en-US" sz="2200" dirty="0"/>
              <a:t>(http://</a:t>
            </a:r>
            <a:r>
              <a:rPr lang="en-US" sz="2200" dirty="0" smtClean="0"/>
              <a:t>en.wikisource.org/wiki/Ante-Nicene_Fathers /Volume_VIII/Memoirs_of_Edessa_And_Other_Ancient_Syriac_Documents/A_Letter_of_Mara</a:t>
            </a:r>
            <a:r>
              <a:rPr lang="en-US" sz="2200" dirty="0"/>
              <a:t>,_</a:t>
            </a:r>
            <a:r>
              <a:rPr lang="en-US" sz="2200" dirty="0" smtClean="0"/>
              <a:t>Son_of_Serapion#cite_note-6)</a:t>
            </a:r>
          </a:p>
        </p:txBody>
      </p:sp>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401126" y="0"/>
            <a:ext cx="1706780" cy="175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84387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Is The</a:t>
            </a:r>
            <a:endParaRPr lang="en-US" dirty="0"/>
          </a:p>
        </p:txBody>
      </p:sp>
      <p:sp>
        <p:nvSpPr>
          <p:cNvPr id="5" name="Subtitle 4"/>
          <p:cNvSpPr>
            <a:spLocks noGrp="1"/>
          </p:cNvSpPr>
          <p:nvPr>
            <p:ph type="subTitle" idx="1"/>
          </p:nvPr>
        </p:nvSpPr>
        <p:spPr/>
        <p:txBody>
          <a:bodyPr/>
          <a:lstStyle/>
          <a:p>
            <a:r>
              <a:rPr lang="en-US" dirty="0" smtClean="0"/>
              <a:t>That He Rose Again?</a:t>
            </a:r>
            <a:endParaRPr lang="en-US" dirty="0"/>
          </a:p>
        </p:txBody>
      </p:sp>
      <p:sp>
        <p:nvSpPr>
          <p:cNvPr id="6" name="Text Placeholder 5"/>
          <p:cNvSpPr>
            <a:spLocks noGrp="1"/>
          </p:cNvSpPr>
          <p:nvPr>
            <p:ph type="body" sz="quarter" idx="10"/>
          </p:nvPr>
        </p:nvSpPr>
        <p:spPr/>
        <p:txBody>
          <a:bodyPr/>
          <a:lstStyle/>
          <a:p>
            <a:r>
              <a:rPr lang="en-US" spc="300" dirty="0" smtClean="0"/>
              <a:t>EVIDENCE</a:t>
            </a:r>
            <a:endParaRPr lang="en-US" spc="300" dirty="0"/>
          </a:p>
        </p:txBody>
      </p:sp>
      <p:sp>
        <p:nvSpPr>
          <p:cNvPr id="7" name="TextBox 6"/>
          <p:cNvSpPr txBox="1"/>
          <p:nvPr/>
        </p:nvSpPr>
        <p:spPr>
          <a:xfrm>
            <a:off x="0" y="5903893"/>
            <a:ext cx="9144000" cy="95410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800" dirty="0" smtClean="0"/>
              <a:t>“For </a:t>
            </a:r>
            <a:r>
              <a:rPr lang="en-US" sz="2800" dirty="0"/>
              <a:t>You will not leave my soul in </a:t>
            </a:r>
            <a:r>
              <a:rPr lang="en-US" sz="2800" dirty="0" err="1"/>
              <a:t>Sheol</a:t>
            </a:r>
            <a:r>
              <a:rPr lang="en-US" sz="2800" dirty="0"/>
              <a:t>, Nor will You allow Your Holy One to see </a:t>
            </a:r>
            <a:r>
              <a:rPr lang="en-US" sz="2800" dirty="0" smtClean="0"/>
              <a:t>corruption” (Ps. 16:10)</a:t>
            </a:r>
            <a:endParaRPr lang="en-US" sz="2800" dirty="0"/>
          </a:p>
        </p:txBody>
      </p:sp>
    </p:spTree>
    <p:extLst>
      <p:ext uri="{BB962C8B-B14F-4D97-AF65-F5344CB8AC3E}">
        <p14:creationId xmlns:p14="http://schemas.microsoft.com/office/powerpoint/2010/main" val="18989982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anim calcmode="lin" valueType="num">
                                      <p:cBhvr>
                                        <p:cTn id="8"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1  The former account I made, O </a:t>
            </a:r>
            <a:r>
              <a:rPr lang="en-US" dirty="0" err="1" smtClean="0"/>
              <a:t>Theophilus</a:t>
            </a:r>
            <a:r>
              <a:rPr lang="en-US" dirty="0" smtClean="0"/>
              <a:t>, of all that Jesus began both to do and teach,</a:t>
            </a:r>
          </a:p>
          <a:p>
            <a:pPr marL="0" indent="0">
              <a:buNone/>
            </a:pPr>
            <a:r>
              <a:rPr lang="en-US" dirty="0" smtClean="0"/>
              <a:t>2  until the day in which He was taken up, after He through the Holy Spirit had given commandments to the apostles whom He had chosen,</a:t>
            </a:r>
          </a:p>
          <a:p>
            <a:pPr marL="0" indent="0">
              <a:buNone/>
            </a:pPr>
            <a:r>
              <a:rPr lang="en-US" dirty="0" smtClean="0"/>
              <a:t>3  to whom He also presented Himself alive after His suffering by </a:t>
            </a:r>
            <a:r>
              <a:rPr lang="en-US" dirty="0" smtClean="0">
                <a:effectLst>
                  <a:glow rad="139700">
                    <a:schemeClr val="accent2">
                      <a:satMod val="175000"/>
                      <a:alpha val="40000"/>
                    </a:schemeClr>
                  </a:glow>
                </a:effectLst>
              </a:rPr>
              <a:t>many infallible proofs</a:t>
            </a:r>
            <a:r>
              <a:rPr lang="en-US" dirty="0" smtClean="0"/>
              <a:t>, being seen by them during forty days and speaking of the things pertaining to the kingdom of God.</a:t>
            </a:r>
          </a:p>
          <a:p>
            <a:pPr marL="0" indent="0">
              <a:buNone/>
            </a:pPr>
            <a:endParaRPr lang="en-US" dirty="0"/>
          </a:p>
        </p:txBody>
      </p:sp>
      <p:sp>
        <p:nvSpPr>
          <p:cNvPr id="2" name="Title 1"/>
          <p:cNvSpPr>
            <a:spLocks noGrp="1"/>
          </p:cNvSpPr>
          <p:nvPr>
            <p:ph type="title"/>
          </p:nvPr>
        </p:nvSpPr>
        <p:spPr/>
        <p:txBody>
          <a:bodyPr/>
          <a:lstStyle/>
          <a:p>
            <a:r>
              <a:rPr lang="en-US" dirty="0" smtClean="0">
                <a:latin typeface="Berlin Sans FB Demi" pitchFamily="34" charset="0"/>
              </a:rPr>
              <a:t>Acts 1:1-3</a:t>
            </a:r>
            <a:endParaRPr lang="en-US" dirty="0">
              <a:latin typeface="Berlin Sans FB Demi" pitchFamily="34" charset="0"/>
            </a:endParaRPr>
          </a:p>
        </p:txBody>
      </p:sp>
      <p:sp>
        <p:nvSpPr>
          <p:cNvPr id="4" name="Down Arrow 3"/>
          <p:cNvSpPr/>
          <p:nvPr/>
        </p:nvSpPr>
        <p:spPr>
          <a:xfrm flipV="1">
            <a:off x="3886200" y="4724400"/>
            <a:ext cx="1295400" cy="1524000"/>
          </a:xfrm>
          <a:prstGeom prst="downArrow">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43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412874"/>
            <a:ext cx="8382000" cy="1354217"/>
          </a:xfrm>
        </p:spPr>
        <p:txBody>
          <a:bodyPr/>
          <a:lstStyle/>
          <a:p>
            <a:r>
              <a:rPr lang="en-US" sz="4400" dirty="0" smtClean="0"/>
              <a:t>A fraud could not raise himself</a:t>
            </a:r>
          </a:p>
          <a:p>
            <a:r>
              <a:rPr lang="en-US" sz="4400" dirty="0" smtClean="0"/>
              <a:t>A fraud could not be raised by God</a:t>
            </a:r>
          </a:p>
        </p:txBody>
      </p:sp>
    </p:spTree>
    <p:extLst>
      <p:ext uri="{BB962C8B-B14F-4D97-AF65-F5344CB8AC3E}">
        <p14:creationId xmlns:p14="http://schemas.microsoft.com/office/powerpoint/2010/main" val="1394686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Evidence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381000" y="1412874"/>
            <a:ext cx="8382000" cy="1772793"/>
          </a:xfrm>
        </p:spPr>
        <p:txBody>
          <a:bodyPr/>
          <a:lstStyle/>
          <a:p>
            <a:pPr marL="742950" indent="-742950">
              <a:buFont typeface="+mj-lt"/>
              <a:buAutoNum type="arabicPeriod"/>
            </a:pPr>
            <a:r>
              <a:rPr lang="en-US" sz="4000" dirty="0" smtClean="0"/>
              <a:t>The tomb was empty</a:t>
            </a:r>
          </a:p>
          <a:p>
            <a:pPr lvl="1">
              <a:buClr>
                <a:schemeClr val="accent1"/>
              </a:buClr>
              <a:buSzPct val="125000"/>
              <a:buFont typeface="Calibri" pitchFamily="34" charset="0"/>
              <a:buChar char="□"/>
            </a:pPr>
            <a:r>
              <a:rPr lang="en-US" sz="3600" dirty="0"/>
              <a:t>S</a:t>
            </a:r>
            <a:r>
              <a:rPr lang="en-US" sz="3600" dirty="0" smtClean="0"/>
              <a:t>tolen?</a:t>
            </a:r>
          </a:p>
          <a:p>
            <a:pPr lvl="1">
              <a:buClr>
                <a:schemeClr val="accent1"/>
              </a:buClr>
              <a:buSzPct val="125000"/>
              <a:buFont typeface="Calibri" pitchFamily="34" charset="0"/>
              <a:buChar char="□"/>
            </a:pPr>
            <a:r>
              <a:rPr lang="en-US" sz="3600" dirty="0" smtClean="0"/>
              <a:t>Exited on own free-will?</a:t>
            </a:r>
          </a:p>
        </p:txBody>
      </p:sp>
    </p:spTree>
    <p:extLst>
      <p:ext uri="{BB962C8B-B14F-4D97-AF65-F5344CB8AC3E}">
        <p14:creationId xmlns:p14="http://schemas.microsoft.com/office/powerpoint/2010/main" val="209508154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Why The Body Was Not Stolen</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381000" y="1412874"/>
            <a:ext cx="8382000" cy="4930581"/>
          </a:xfrm>
        </p:spPr>
        <p:txBody>
          <a:bodyPr/>
          <a:lstStyle/>
          <a:p>
            <a:r>
              <a:rPr lang="en-US" sz="3600" dirty="0" smtClean="0"/>
              <a:t>Matthew 27:57-28:15</a:t>
            </a:r>
          </a:p>
          <a:p>
            <a:pPr lvl="1"/>
            <a:r>
              <a:rPr lang="en-US" sz="3200" dirty="0" smtClean="0"/>
              <a:t>Proper precaution was taken to prevent such an act –</a:t>
            </a:r>
            <a:r>
              <a:rPr lang="en-US" sz="2800" dirty="0" smtClean="0"/>
              <a:t>A guard of professional roman soldiers</a:t>
            </a:r>
          </a:p>
          <a:p>
            <a:pPr lvl="2"/>
            <a:r>
              <a:rPr lang="en-US" sz="2800" dirty="0" smtClean="0"/>
              <a:t>The disciples were too few and timid at this time to seek to steal His body (Jn. 20:19)</a:t>
            </a:r>
          </a:p>
          <a:p>
            <a:pPr lvl="2"/>
            <a:r>
              <a:rPr lang="en-US" sz="2800" dirty="0" smtClean="0"/>
              <a:t>Never do we find the Jews confronting the disciples to give the body back</a:t>
            </a:r>
          </a:p>
          <a:p>
            <a:pPr lvl="2"/>
            <a:r>
              <a:rPr lang="en-US" sz="2800" dirty="0" smtClean="0"/>
              <a:t>Thieves would not properly fold grave garments (Jn. 20:6, 7)</a:t>
            </a:r>
          </a:p>
          <a:p>
            <a:pPr lvl="2"/>
            <a:r>
              <a:rPr lang="en-US" sz="2800" dirty="0" smtClean="0"/>
              <a:t>If the guard did fall asleep, they would not know how the body left the tomb</a:t>
            </a:r>
            <a:endParaRPr lang="en-US" sz="2800" dirty="0"/>
          </a:p>
        </p:txBody>
      </p:sp>
    </p:spTree>
    <p:extLst>
      <p:ext uri="{BB962C8B-B14F-4D97-AF65-F5344CB8AC3E}">
        <p14:creationId xmlns:p14="http://schemas.microsoft.com/office/powerpoint/2010/main" val="3233963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Evidence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381000" y="1412874"/>
            <a:ext cx="8382000" cy="1772793"/>
          </a:xfrm>
        </p:spPr>
        <p:txBody>
          <a:bodyPr/>
          <a:lstStyle/>
          <a:p>
            <a:pPr marL="742950" indent="-742950">
              <a:buFont typeface="+mj-lt"/>
              <a:buAutoNum type="arabicPeriod"/>
            </a:pPr>
            <a:r>
              <a:rPr lang="en-US" sz="4000" dirty="0" smtClean="0"/>
              <a:t>The tomb was empty</a:t>
            </a:r>
          </a:p>
          <a:p>
            <a:pPr lvl="1">
              <a:buClr>
                <a:schemeClr val="accent1"/>
              </a:buClr>
              <a:buSzPct val="125000"/>
              <a:buFont typeface="Calibri" pitchFamily="34" charset="0"/>
              <a:buChar char="□"/>
            </a:pPr>
            <a:r>
              <a:rPr lang="en-US" sz="3600" strike="sngStrike" dirty="0"/>
              <a:t>S</a:t>
            </a:r>
            <a:r>
              <a:rPr lang="en-US" sz="3600" strike="sngStrike" dirty="0" smtClean="0"/>
              <a:t>tolen</a:t>
            </a:r>
            <a:r>
              <a:rPr lang="en-US" sz="3600" dirty="0" smtClean="0"/>
              <a:t>?</a:t>
            </a:r>
          </a:p>
          <a:p>
            <a:pPr lvl="1">
              <a:buClr>
                <a:schemeClr val="accent1"/>
              </a:buClr>
              <a:buSzPct val="125000"/>
              <a:buFont typeface="Calibri" pitchFamily="34" charset="0"/>
              <a:buChar char="□"/>
            </a:pPr>
            <a:r>
              <a:rPr lang="en-US" sz="3600" dirty="0" smtClean="0"/>
              <a:t>Exited on own free-will?</a:t>
            </a:r>
          </a:p>
        </p:txBody>
      </p:sp>
      <p:pic>
        <p:nvPicPr>
          <p:cNvPr id="4098" name="Picture 2" descr="C:\Users\Steven\AppData\Local\Microsoft\Windows\Temporary Internet Files\Content.IE5\BLT44RN4\MC9004346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265" y="2422567"/>
            <a:ext cx="547037" cy="72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575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Evidence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381000" y="1412874"/>
            <a:ext cx="8382000" cy="2640723"/>
          </a:xfrm>
        </p:spPr>
        <p:txBody>
          <a:bodyPr/>
          <a:lstStyle/>
          <a:p>
            <a:pPr marL="742950" indent="-742950">
              <a:buFont typeface="+mj-lt"/>
              <a:buAutoNum type="arabicPeriod" startAt="2"/>
            </a:pPr>
            <a:r>
              <a:rPr lang="en-US" sz="4400" dirty="0" smtClean="0"/>
              <a:t>The testimony of the witnesses</a:t>
            </a:r>
          </a:p>
          <a:p>
            <a:pPr lvl="1">
              <a:buClr>
                <a:schemeClr val="accent1"/>
              </a:buClr>
              <a:buSzPct val="120000"/>
              <a:buFont typeface="Calibri" pitchFamily="34" charset="0"/>
              <a:buChar char="□"/>
            </a:pPr>
            <a:r>
              <a:rPr lang="en-US" sz="4000" dirty="0" smtClean="0"/>
              <a:t>False witnesses</a:t>
            </a:r>
          </a:p>
          <a:p>
            <a:pPr lvl="1">
              <a:buClr>
                <a:schemeClr val="accent1"/>
              </a:buClr>
              <a:buSzPct val="120000"/>
              <a:buFont typeface="Calibri" pitchFamily="34" charset="0"/>
              <a:buChar char="□"/>
            </a:pPr>
            <a:r>
              <a:rPr lang="en-US" sz="4000" dirty="0" smtClean="0"/>
              <a:t>Mistaken witnesses</a:t>
            </a:r>
          </a:p>
          <a:p>
            <a:pPr lvl="1">
              <a:buClr>
                <a:schemeClr val="accent1"/>
              </a:buClr>
              <a:buSzPct val="120000"/>
              <a:buFont typeface="Calibri" pitchFamily="34" charset="0"/>
              <a:buChar char="□"/>
            </a:pPr>
            <a:r>
              <a:rPr lang="en-US" sz="4000" dirty="0" smtClean="0"/>
              <a:t>Credible witnesses</a:t>
            </a:r>
            <a:endParaRPr lang="en-US" sz="4000" dirty="0"/>
          </a:p>
        </p:txBody>
      </p:sp>
    </p:spTree>
    <p:extLst>
      <p:ext uri="{BB962C8B-B14F-4D97-AF65-F5344CB8AC3E}">
        <p14:creationId xmlns:p14="http://schemas.microsoft.com/office/powerpoint/2010/main" val="50079308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spc="-300" dirty="0" smtClean="0">
                <a:latin typeface="Aharoni" pitchFamily="2" charset="-79"/>
                <a:cs typeface="Aharoni" pitchFamily="2" charset="-79"/>
              </a:rPr>
              <a:t>They Cannot Be False Witnesses</a:t>
            </a:r>
            <a:endParaRPr lang="en-US" spc="-300" dirty="0">
              <a:latin typeface="Aharoni" pitchFamily="2" charset="-79"/>
              <a:cs typeface="Aharoni" pitchFamily="2" charset="-79"/>
            </a:endParaRPr>
          </a:p>
        </p:txBody>
      </p:sp>
      <p:sp>
        <p:nvSpPr>
          <p:cNvPr id="3" name="Content Placeholder 2"/>
          <p:cNvSpPr>
            <a:spLocks noGrp="1"/>
          </p:cNvSpPr>
          <p:nvPr>
            <p:ph idx="1"/>
          </p:nvPr>
        </p:nvSpPr>
        <p:spPr>
          <a:xfrm>
            <a:off x="381000" y="1412874"/>
            <a:ext cx="8382000" cy="4998291"/>
          </a:xfrm>
        </p:spPr>
        <p:txBody>
          <a:bodyPr/>
          <a:lstStyle/>
          <a:p>
            <a:r>
              <a:rPr lang="en-US" sz="3600" dirty="0" smtClean="0"/>
              <a:t>Affirmed things which could easily have been falsified</a:t>
            </a:r>
          </a:p>
          <a:p>
            <a:pPr lvl="1"/>
            <a:r>
              <a:rPr lang="en-US" sz="3200" dirty="0" smtClean="0"/>
              <a:t>Advocated public details which could have been </a:t>
            </a:r>
            <a:r>
              <a:rPr lang="en-US" sz="3200" smtClean="0"/>
              <a:t>openly denied </a:t>
            </a:r>
            <a:r>
              <a:rPr lang="en-US" sz="3200" dirty="0" smtClean="0"/>
              <a:t>(Matt. 27:50-54)</a:t>
            </a:r>
          </a:p>
          <a:p>
            <a:pPr lvl="2"/>
            <a:r>
              <a:rPr lang="en-US" sz="2800" dirty="0" smtClean="0"/>
              <a:t>Tearing of the veil</a:t>
            </a:r>
          </a:p>
          <a:p>
            <a:pPr lvl="2"/>
            <a:r>
              <a:rPr lang="en-US" sz="2800" dirty="0" smtClean="0"/>
              <a:t>Resurrected saints going into Jerusalem</a:t>
            </a:r>
          </a:p>
          <a:p>
            <a:pPr lvl="2"/>
            <a:r>
              <a:rPr lang="en-US" sz="2800" dirty="0" smtClean="0"/>
              <a:t>Confession and fear of centurion and guards</a:t>
            </a:r>
          </a:p>
          <a:p>
            <a:pPr lvl="1"/>
            <a:r>
              <a:rPr lang="en-US" sz="3200" dirty="0" smtClean="0"/>
              <a:t>Claimed to work miracles through the risen savior (Acts 3:2, 12-16; 4:16) </a:t>
            </a:r>
          </a:p>
          <a:p>
            <a:r>
              <a:rPr lang="en-US" sz="3600" dirty="0"/>
              <a:t>No marks of </a:t>
            </a:r>
            <a:r>
              <a:rPr lang="en-US" sz="3600" dirty="0" smtClean="0"/>
              <a:t>dishonesty</a:t>
            </a:r>
            <a:endParaRPr lang="en-US" sz="3600" dirty="0"/>
          </a:p>
        </p:txBody>
      </p:sp>
    </p:spTree>
    <p:extLst>
      <p:ext uri="{BB962C8B-B14F-4D97-AF65-F5344CB8AC3E}">
        <p14:creationId xmlns:p14="http://schemas.microsoft.com/office/powerpoint/2010/main" val="3946161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5715000" y="4904313"/>
            <a:ext cx="3124200" cy="1731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4294967295"/>
          </p:nvPr>
        </p:nvSpPr>
        <p:spPr>
          <a:xfrm>
            <a:off x="685800" y="1143000"/>
            <a:ext cx="8229600" cy="3429000"/>
          </a:xfrm>
        </p:spPr>
        <p:txBody>
          <a:bodyPr>
            <a:normAutofit/>
          </a:bodyPr>
          <a:lstStyle/>
          <a:p>
            <a:pPr indent="0">
              <a:buNone/>
            </a:pPr>
            <a:r>
              <a:rPr lang="en-US" sz="3600" dirty="0" smtClean="0"/>
              <a:t>"</a:t>
            </a:r>
            <a:r>
              <a:rPr lang="en-US" sz="3600" dirty="0"/>
              <a:t>but if I do, though you do not believe Me, believe the works, </a:t>
            </a:r>
            <a:r>
              <a:rPr lang="en-US" sz="3600" b="1" dirty="0">
                <a:solidFill>
                  <a:schemeClr val="tx2">
                    <a:lumMod val="75000"/>
                  </a:schemeClr>
                </a:solidFill>
              </a:rPr>
              <a:t>that you may know</a:t>
            </a:r>
            <a:r>
              <a:rPr lang="en-US" sz="3600" dirty="0"/>
              <a:t> and believe that the Father is in Me, and I in Him."</a:t>
            </a:r>
          </a:p>
        </p:txBody>
      </p:sp>
      <p:sp>
        <p:nvSpPr>
          <p:cNvPr id="6" name="Rectangle 5"/>
          <p:cNvSpPr/>
          <p:nvPr/>
        </p:nvSpPr>
        <p:spPr>
          <a:xfrm>
            <a:off x="685800" y="4907122"/>
            <a:ext cx="4936672" cy="1265078"/>
          </a:xfrm>
          <a:prstGeom prst="rect">
            <a:avLst/>
          </a:prstGeom>
        </p:spPr>
        <p:txBody>
          <a:bodyPr wrap="none">
            <a:prstTxWarp prst="textPlain">
              <a:avLst/>
            </a:prstTxWarp>
            <a:spAutoFit/>
          </a:bodyPr>
          <a:lstStyle/>
          <a:p>
            <a:pPr algn="r">
              <a:buClr>
                <a:srgbClr val="C00000"/>
              </a:buClr>
              <a:buSzPct val="80000"/>
            </a:pPr>
            <a:r>
              <a:rPr lang="en-US" sz="3600" b="1" kern="0" dirty="0" smtClean="0">
                <a:ln w="12700">
                  <a:solidFill>
                    <a:schemeClr val="tx1"/>
                  </a:solidFill>
                  <a:prstDash val="solid"/>
                </a:ln>
                <a:solidFill>
                  <a:srgbClr val="C00000"/>
                </a:solidFill>
                <a:effectLst>
                  <a:outerShdw blurRad="41275" dist="20320" dir="1800000" algn="tl" rotWithShape="0">
                    <a:srgbClr val="000000">
                      <a:alpha val="40000"/>
                    </a:srgbClr>
                  </a:outerShdw>
                </a:effectLst>
                <a:latin typeface="Berlin Sans FB Demi" pitchFamily="34" charset="0"/>
              </a:rPr>
              <a:t>John 10:38</a:t>
            </a:r>
            <a:endParaRPr lang="en-US" sz="3600" b="1" kern="0" dirty="0">
              <a:ln w="12700">
                <a:solidFill>
                  <a:schemeClr val="tx1"/>
                </a:solidFill>
                <a:prstDash val="solid"/>
              </a:ln>
              <a:solidFill>
                <a:srgbClr val="C00000"/>
              </a:solidFill>
              <a:effectLst>
                <a:outerShdw blurRad="41275" dist="20320" dir="18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258225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3600" dirty="0" smtClean="0"/>
              <a:t>“That Jesus rose from the dead, if not true, was the most unpopular and unwelcome story that any man or set of men could have told at the time in which they lived. The idea, that these timid men would have had the boldness and determination to face the world, Jews and pagans, and declare persistently that Jesus rose from the dead, knowing it to be false, is the very climax of absurdity” </a:t>
            </a:r>
            <a:r>
              <a:rPr lang="en-US" dirty="0" smtClean="0"/>
              <a:t>(</a:t>
            </a:r>
            <a:r>
              <a:rPr lang="en-US" i="1" dirty="0" smtClean="0"/>
              <a:t>The Gospel Preacher</a:t>
            </a:r>
            <a:r>
              <a:rPr lang="en-US" dirty="0" smtClean="0"/>
              <a:t>, Vol. 1, p. 22)</a:t>
            </a:r>
            <a:endParaRPr lang="en-US" sz="3600" dirty="0"/>
          </a:p>
        </p:txBody>
      </p:sp>
      <p:sp>
        <p:nvSpPr>
          <p:cNvPr id="3" name="Title 2"/>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Benjamin Franklin</a:t>
            </a:r>
            <a:endParaRPr lang="en-US" dirty="0">
              <a:latin typeface="Aharoni" pitchFamily="2" charset="-79"/>
              <a:cs typeface="Aharoni" pitchFamily="2" charset="-79"/>
            </a:endParaRPr>
          </a:p>
        </p:txBody>
      </p:sp>
    </p:spTree>
    <p:extLst>
      <p:ext uri="{BB962C8B-B14F-4D97-AF65-F5344CB8AC3E}">
        <p14:creationId xmlns:p14="http://schemas.microsoft.com/office/powerpoint/2010/main" val="10711469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sz="3600" dirty="0" smtClean="0"/>
              <a:t>“Getting </a:t>
            </a:r>
            <a:r>
              <a:rPr lang="en-US" sz="3600" dirty="0"/>
              <a:t>treasures by a lying tongue Is the fleeting fantasy of those who seek death</a:t>
            </a:r>
            <a:r>
              <a:rPr lang="en-US" sz="3600" dirty="0" smtClean="0"/>
              <a:t>.”</a:t>
            </a:r>
          </a:p>
          <a:p>
            <a:pPr lvl="1"/>
            <a:r>
              <a:rPr lang="en-US" sz="3400" dirty="0" smtClean="0"/>
              <a:t>What </a:t>
            </a:r>
            <a:r>
              <a:rPr lang="en-US" sz="3400" i="1" dirty="0" smtClean="0"/>
              <a:t>treasures</a:t>
            </a:r>
            <a:r>
              <a:rPr lang="en-US" sz="3400" dirty="0" smtClean="0"/>
              <a:t> would the disciples have gained by lying?</a:t>
            </a:r>
          </a:p>
          <a:p>
            <a:pPr lvl="1"/>
            <a:r>
              <a:rPr lang="en-US" sz="3400" dirty="0" smtClean="0"/>
              <a:t>Nothing advantageous to their physical lives in advocating the resurrected Christ (1 Cor. 15:30-32)</a:t>
            </a:r>
          </a:p>
          <a:p>
            <a:pPr lvl="1"/>
            <a:r>
              <a:rPr lang="en-US" sz="3400" dirty="0" smtClean="0"/>
              <a:t>Insisted the resurrection even during trial and suffering—what they stated in the first is what they stated in the last!</a:t>
            </a:r>
            <a:endParaRPr lang="en-US" sz="3000" dirty="0"/>
          </a:p>
          <a:p>
            <a:pPr marL="0" indent="0">
              <a:buNone/>
            </a:pPr>
            <a:endParaRPr lang="en-US" sz="3600" dirty="0"/>
          </a:p>
        </p:txBody>
      </p:sp>
      <p:sp>
        <p:nvSpPr>
          <p:cNvPr id="3" name="Title 2"/>
          <p:cNvSpPr>
            <a:spLocks noGrp="1"/>
          </p:cNvSpPr>
          <p:nvPr>
            <p:ph type="title"/>
          </p:nvPr>
        </p:nvSpPr>
        <p:spPr>
          <a:xfrm>
            <a:off x="381000" y="230188"/>
            <a:ext cx="8382000" cy="830997"/>
          </a:xfrm>
        </p:spPr>
        <p:txBody>
          <a:bodyPr/>
          <a:lstStyle/>
          <a:p>
            <a:r>
              <a:rPr lang="en-US" sz="6000" dirty="0" smtClean="0">
                <a:latin typeface="Berlin Sans FB Demi" pitchFamily="34" charset="0"/>
              </a:rPr>
              <a:t>Proverbs 21:6</a:t>
            </a:r>
            <a:endParaRPr lang="en-US" sz="6000" dirty="0">
              <a:latin typeface="Berlin Sans FB Demi" pitchFamily="34" charset="0"/>
            </a:endParaRPr>
          </a:p>
        </p:txBody>
      </p:sp>
    </p:spTree>
    <p:extLst>
      <p:ext uri="{BB962C8B-B14F-4D97-AF65-F5344CB8AC3E}">
        <p14:creationId xmlns:p14="http://schemas.microsoft.com/office/powerpoint/2010/main" val="16839173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68672"/>
          </a:xfrm>
        </p:spPr>
        <p:txBody>
          <a:bodyPr/>
          <a:lstStyle/>
          <a:p>
            <a:r>
              <a:rPr lang="en-US" sz="5400" dirty="0" smtClean="0">
                <a:latin typeface="Aharoni" pitchFamily="2" charset="-79"/>
                <a:cs typeface="Aharoni" pitchFamily="2" charset="-79"/>
              </a:rPr>
              <a:t>ACTS 13:29-33</a:t>
            </a:r>
            <a:endParaRPr lang="en-US" sz="5400" dirty="0">
              <a:latin typeface="Aharoni" pitchFamily="2" charset="-79"/>
              <a:cs typeface="Aharoni" pitchFamily="2" charset="-79"/>
            </a:endParaRPr>
          </a:p>
        </p:txBody>
      </p:sp>
      <p:sp>
        <p:nvSpPr>
          <p:cNvPr id="3" name="Content Placeholder 2"/>
          <p:cNvSpPr>
            <a:spLocks noGrp="1"/>
          </p:cNvSpPr>
          <p:nvPr>
            <p:ph idx="1"/>
          </p:nvPr>
        </p:nvSpPr>
        <p:spPr>
          <a:xfrm>
            <a:off x="381000" y="1066800"/>
            <a:ext cx="8382000" cy="5770811"/>
          </a:xfrm>
        </p:spPr>
        <p:txBody>
          <a:bodyPr/>
          <a:lstStyle/>
          <a:p>
            <a:pPr marL="457200" indent="-457200">
              <a:buNone/>
            </a:pPr>
            <a:r>
              <a:rPr lang="en-US" sz="3000" dirty="0"/>
              <a:t>29 </a:t>
            </a:r>
            <a:r>
              <a:rPr lang="en-US" sz="3000" dirty="0" smtClean="0"/>
              <a:t>"</a:t>
            </a:r>
            <a:r>
              <a:rPr lang="en-US" sz="3000" dirty="0"/>
              <a:t>Now when they had fulfilled all that was written concerning Him, </a:t>
            </a:r>
            <a:r>
              <a:rPr lang="en-US" sz="3000" b="1" dirty="0">
                <a:solidFill>
                  <a:schemeClr val="accent4"/>
                </a:solidFill>
              </a:rPr>
              <a:t>they took Him down from the tree and laid Him in a tomb.</a:t>
            </a:r>
          </a:p>
          <a:p>
            <a:pPr marL="457200" indent="-457200">
              <a:buNone/>
            </a:pPr>
            <a:r>
              <a:rPr lang="en-US" sz="3000" dirty="0"/>
              <a:t>30 </a:t>
            </a:r>
            <a:r>
              <a:rPr lang="en-US" sz="3000" dirty="0" smtClean="0"/>
              <a:t>"</a:t>
            </a:r>
            <a:r>
              <a:rPr lang="en-US" sz="3000" b="1" dirty="0">
                <a:solidFill>
                  <a:schemeClr val="accent4"/>
                </a:solidFill>
              </a:rPr>
              <a:t>But God raised Him </a:t>
            </a:r>
            <a:r>
              <a:rPr lang="en-US" sz="3000" dirty="0"/>
              <a:t>from the dead.</a:t>
            </a:r>
          </a:p>
          <a:p>
            <a:pPr marL="457200" indent="-457200">
              <a:buNone/>
            </a:pPr>
            <a:r>
              <a:rPr lang="en-US" sz="3000" dirty="0"/>
              <a:t>31 </a:t>
            </a:r>
            <a:r>
              <a:rPr lang="en-US" sz="3000" dirty="0" smtClean="0"/>
              <a:t>"</a:t>
            </a:r>
            <a:r>
              <a:rPr lang="en-US" sz="3000" b="1" dirty="0">
                <a:solidFill>
                  <a:schemeClr val="accent4"/>
                </a:solidFill>
              </a:rPr>
              <a:t>He was seen for many days </a:t>
            </a:r>
            <a:r>
              <a:rPr lang="en-US" sz="3000" dirty="0"/>
              <a:t>by those who came up with Him from Galilee to Jerusalem, who are His witnesses to the people.</a:t>
            </a:r>
          </a:p>
          <a:p>
            <a:pPr marL="457200" indent="-457200">
              <a:buNone/>
            </a:pPr>
            <a:r>
              <a:rPr lang="en-US" sz="3000" dirty="0"/>
              <a:t>32 </a:t>
            </a:r>
            <a:r>
              <a:rPr lang="en-US" sz="3000" dirty="0" smtClean="0"/>
              <a:t>"</a:t>
            </a:r>
            <a:r>
              <a:rPr lang="en-US" sz="3000" b="1" dirty="0">
                <a:solidFill>
                  <a:schemeClr val="accent4"/>
                </a:solidFill>
              </a:rPr>
              <a:t>And we declare to you</a:t>
            </a:r>
            <a:r>
              <a:rPr lang="en-US" sz="3000" dirty="0"/>
              <a:t> glad tidings—that promise which was made to the fathers.</a:t>
            </a:r>
          </a:p>
          <a:p>
            <a:pPr marL="457200" indent="-457200">
              <a:buNone/>
            </a:pPr>
            <a:r>
              <a:rPr lang="en-US" sz="3000" dirty="0"/>
              <a:t>33 </a:t>
            </a:r>
            <a:r>
              <a:rPr lang="en-US" sz="3000" dirty="0" smtClean="0"/>
              <a:t>"</a:t>
            </a:r>
            <a:r>
              <a:rPr lang="en-US" sz="3000" b="1" dirty="0">
                <a:solidFill>
                  <a:schemeClr val="accent4"/>
                </a:solidFill>
              </a:rPr>
              <a:t>God has fulfilled this for us their children, in that He has raised up Jesus</a:t>
            </a:r>
            <a:r>
              <a:rPr lang="en-US" sz="3000" dirty="0"/>
              <a:t>. As it is also written in the second Psalm: ‘You are My Son, Today I have begotten You</a:t>
            </a:r>
            <a:r>
              <a:rPr lang="en-US" sz="3000" dirty="0" smtClean="0"/>
              <a:t>.’</a:t>
            </a:r>
            <a:endParaRPr lang="en-US" sz="3000" dirty="0"/>
          </a:p>
        </p:txBody>
      </p:sp>
    </p:spTree>
    <p:extLst>
      <p:ext uri="{BB962C8B-B14F-4D97-AF65-F5344CB8AC3E}">
        <p14:creationId xmlns:p14="http://schemas.microsoft.com/office/powerpoint/2010/main" val="1173050622"/>
      </p:ext>
    </p:extLst>
  </p:cSld>
  <p:clrMapOvr>
    <a:masterClrMapping/>
  </p:clrMapOvr>
  <mc:AlternateContent xmlns:mc="http://schemas.openxmlformats.org/markup-compatibility/2006">
    <mc:Choice xmlns:p14="http://schemas.microsoft.com/office/powerpoint/2010/main" Requires="p14">
      <p:transition spd="slow" p14:dur="1500">
        <p:strips dir="rd"/>
      </p:transition>
    </mc:Choice>
    <mc:Fallback>
      <p:transition spd="slow">
        <p:strips dir="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68672"/>
          </a:xfrm>
        </p:spPr>
        <p:txBody>
          <a:bodyPr/>
          <a:lstStyle/>
          <a:p>
            <a:r>
              <a:rPr lang="en-US" sz="5400" dirty="0" smtClean="0">
                <a:latin typeface="Aharoni" pitchFamily="2" charset="-79"/>
                <a:cs typeface="Aharoni" pitchFamily="2" charset="-79"/>
              </a:rPr>
              <a:t>ACTS 17:31, 32</a:t>
            </a:r>
            <a:endParaRPr lang="en-US" sz="5400" dirty="0">
              <a:latin typeface="Aharoni" pitchFamily="2" charset="-79"/>
              <a:cs typeface="Aharoni" pitchFamily="2" charset="-79"/>
            </a:endParaRPr>
          </a:p>
        </p:txBody>
      </p:sp>
      <p:sp>
        <p:nvSpPr>
          <p:cNvPr id="3" name="Content Placeholder 2"/>
          <p:cNvSpPr>
            <a:spLocks noGrp="1"/>
          </p:cNvSpPr>
          <p:nvPr>
            <p:ph idx="1"/>
          </p:nvPr>
        </p:nvSpPr>
        <p:spPr>
          <a:xfrm>
            <a:off x="381000" y="1066800"/>
            <a:ext cx="8382000" cy="4598182"/>
          </a:xfrm>
        </p:spPr>
        <p:txBody>
          <a:bodyPr/>
          <a:lstStyle/>
          <a:p>
            <a:pPr marL="457200" indent="-457200">
              <a:buNone/>
            </a:pPr>
            <a:r>
              <a:rPr lang="en-US" sz="3600" dirty="0"/>
              <a:t>31 </a:t>
            </a:r>
            <a:r>
              <a:rPr lang="en-US" sz="3600" dirty="0" smtClean="0"/>
              <a:t>"</a:t>
            </a:r>
            <a:r>
              <a:rPr lang="en-US" sz="3600" dirty="0"/>
              <a:t>because He has appointed a day on which He will judge the world in righteousness by the Man whom He has ordained. </a:t>
            </a:r>
            <a:r>
              <a:rPr lang="en-US" sz="3600" b="1" dirty="0">
                <a:solidFill>
                  <a:schemeClr val="accent4"/>
                </a:solidFill>
              </a:rPr>
              <a:t>He has given assurance of this to all by raising Him from the dead</a:t>
            </a:r>
            <a:r>
              <a:rPr lang="en-US" sz="3600" dirty="0"/>
              <a:t>."</a:t>
            </a:r>
          </a:p>
          <a:p>
            <a:pPr marL="457200" indent="-457200">
              <a:buNone/>
            </a:pPr>
            <a:r>
              <a:rPr lang="en-US" sz="3600" dirty="0"/>
              <a:t>32 </a:t>
            </a:r>
            <a:r>
              <a:rPr lang="en-US" sz="3600" dirty="0" smtClean="0"/>
              <a:t> </a:t>
            </a:r>
            <a:r>
              <a:rPr lang="en-US" sz="3600" b="1" dirty="0">
                <a:solidFill>
                  <a:schemeClr val="accent4"/>
                </a:solidFill>
              </a:rPr>
              <a:t>And when they heard of the resurrection of the dead, some mocked</a:t>
            </a:r>
            <a:r>
              <a:rPr lang="en-US" sz="3600" dirty="0"/>
              <a:t>, while others said, "We will hear you again on this matter."</a:t>
            </a:r>
          </a:p>
        </p:txBody>
      </p:sp>
    </p:spTree>
    <p:extLst>
      <p:ext uri="{BB962C8B-B14F-4D97-AF65-F5344CB8AC3E}">
        <p14:creationId xmlns:p14="http://schemas.microsoft.com/office/powerpoint/2010/main" val="338554084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68672"/>
          </a:xfrm>
        </p:spPr>
        <p:txBody>
          <a:bodyPr/>
          <a:lstStyle/>
          <a:p>
            <a:r>
              <a:rPr lang="en-US" sz="5400" dirty="0" smtClean="0">
                <a:latin typeface="Aharoni" pitchFamily="2" charset="-79"/>
                <a:cs typeface="Aharoni" pitchFamily="2" charset="-79"/>
              </a:rPr>
              <a:t>ACTS 26:8</a:t>
            </a:r>
            <a:endParaRPr lang="en-US" sz="5400" dirty="0">
              <a:latin typeface="Aharoni" pitchFamily="2" charset="-79"/>
              <a:cs typeface="Aharoni" pitchFamily="2" charset="-79"/>
            </a:endParaRPr>
          </a:p>
        </p:txBody>
      </p:sp>
      <p:sp>
        <p:nvSpPr>
          <p:cNvPr id="3" name="Content Placeholder 2"/>
          <p:cNvSpPr>
            <a:spLocks noGrp="1"/>
          </p:cNvSpPr>
          <p:nvPr>
            <p:ph idx="1"/>
          </p:nvPr>
        </p:nvSpPr>
        <p:spPr>
          <a:xfrm>
            <a:off x="381000" y="1968008"/>
            <a:ext cx="8229600" cy="1994392"/>
          </a:xfrm>
        </p:spPr>
        <p:txBody>
          <a:bodyPr/>
          <a:lstStyle/>
          <a:p>
            <a:pPr marL="457200" indent="0">
              <a:buNone/>
            </a:pPr>
            <a:r>
              <a:rPr lang="en-US" sz="4800" dirty="0" smtClean="0">
                <a:solidFill>
                  <a:schemeClr val="accent4"/>
                </a:solidFill>
                <a:latin typeface="Aharoni" pitchFamily="2" charset="-79"/>
                <a:cs typeface="Aharoni" pitchFamily="2" charset="-79"/>
              </a:rPr>
              <a:t>“</a:t>
            </a:r>
            <a:r>
              <a:rPr lang="en-US" sz="4800" dirty="0" smtClean="0">
                <a:latin typeface="Aharoni" pitchFamily="2" charset="-79"/>
                <a:cs typeface="Aharoni" pitchFamily="2" charset="-79"/>
              </a:rPr>
              <a:t>Why</a:t>
            </a:r>
            <a:r>
              <a:rPr lang="en-US" sz="4800" dirty="0" smtClean="0">
                <a:solidFill>
                  <a:schemeClr val="accent4"/>
                </a:solidFill>
                <a:latin typeface="Aharoni" pitchFamily="2" charset="-79"/>
                <a:cs typeface="Aharoni" pitchFamily="2" charset="-79"/>
              </a:rPr>
              <a:t> </a:t>
            </a:r>
            <a:r>
              <a:rPr lang="en-US" sz="4800" dirty="0">
                <a:solidFill>
                  <a:schemeClr val="accent4"/>
                </a:solidFill>
                <a:latin typeface="Aharoni" pitchFamily="2" charset="-79"/>
                <a:cs typeface="Aharoni" pitchFamily="2" charset="-79"/>
              </a:rPr>
              <a:t>should it be thought incredible by you that God raises the dead</a:t>
            </a:r>
            <a:r>
              <a:rPr lang="en-US" sz="4800" dirty="0" smtClean="0">
                <a:solidFill>
                  <a:schemeClr val="accent4"/>
                </a:solidFill>
                <a:latin typeface="Aharoni" pitchFamily="2" charset="-79"/>
                <a:cs typeface="Aharoni" pitchFamily="2" charset="-79"/>
              </a:rPr>
              <a:t>?”</a:t>
            </a:r>
            <a:endParaRPr lang="en-US" sz="4800" dirty="0">
              <a:solidFill>
                <a:schemeClr val="accent4"/>
              </a:solidFill>
              <a:latin typeface="Aharoni" pitchFamily="2" charset="-79"/>
              <a:cs typeface="Aharoni" pitchFamily="2" charset="-79"/>
            </a:endParaRPr>
          </a:p>
        </p:txBody>
      </p:sp>
    </p:spTree>
    <p:extLst>
      <p:ext uri="{BB962C8B-B14F-4D97-AF65-F5344CB8AC3E}">
        <p14:creationId xmlns:p14="http://schemas.microsoft.com/office/powerpoint/2010/main" val="405053745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Evidence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381000" y="1412874"/>
            <a:ext cx="8382000" cy="2640723"/>
          </a:xfrm>
        </p:spPr>
        <p:txBody>
          <a:bodyPr/>
          <a:lstStyle/>
          <a:p>
            <a:pPr marL="742950" lvl="0" indent="-742950">
              <a:buFont typeface="+mj-lt"/>
              <a:buAutoNum type="arabicPeriod" startAt="2"/>
            </a:pPr>
            <a:r>
              <a:rPr lang="en-US" sz="4400" dirty="0">
                <a:solidFill>
                  <a:srgbClr val="FFFFFF"/>
                </a:solidFill>
              </a:rPr>
              <a:t>The testimony of the witnesses</a:t>
            </a:r>
          </a:p>
          <a:p>
            <a:pPr lvl="1">
              <a:buClr>
                <a:schemeClr val="accent1"/>
              </a:buClr>
              <a:buSzPct val="120000"/>
              <a:buFont typeface="Calibri" pitchFamily="34" charset="0"/>
              <a:buChar char="□"/>
            </a:pPr>
            <a:r>
              <a:rPr lang="en-US" sz="4000" strike="sngStrike" dirty="0" smtClean="0"/>
              <a:t>False witnesses</a:t>
            </a:r>
          </a:p>
          <a:p>
            <a:pPr lvl="1">
              <a:buClr>
                <a:schemeClr val="accent1"/>
              </a:buClr>
              <a:buSzPct val="120000"/>
              <a:buFont typeface="Calibri" pitchFamily="34" charset="0"/>
              <a:buChar char="□"/>
            </a:pPr>
            <a:r>
              <a:rPr lang="en-US" sz="4000" dirty="0" smtClean="0"/>
              <a:t>Mistaken witnesses</a:t>
            </a:r>
          </a:p>
          <a:p>
            <a:pPr lvl="1">
              <a:buClr>
                <a:schemeClr val="accent1"/>
              </a:buClr>
              <a:buSzPct val="120000"/>
              <a:buFont typeface="Calibri" pitchFamily="34" charset="0"/>
              <a:buChar char="□"/>
            </a:pPr>
            <a:r>
              <a:rPr lang="en-US" sz="4000" dirty="0" smtClean="0"/>
              <a:t>Credible witnesses</a:t>
            </a:r>
            <a:endParaRPr lang="en-US" sz="4000" dirty="0"/>
          </a:p>
        </p:txBody>
      </p:sp>
    </p:spTree>
    <p:extLst>
      <p:ext uri="{BB962C8B-B14F-4D97-AF65-F5344CB8AC3E}">
        <p14:creationId xmlns:p14="http://schemas.microsoft.com/office/powerpoint/2010/main" val="332874937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Could The Witnesses Be</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en-US" spc="300" dirty="0" smtClean="0"/>
              <a:t>Mistaken?</a:t>
            </a:r>
            <a:endParaRPr lang="en-US" spc="300" dirty="0"/>
          </a:p>
        </p:txBody>
      </p:sp>
    </p:spTree>
    <p:extLst>
      <p:ext uri="{BB962C8B-B14F-4D97-AF65-F5344CB8AC3E}">
        <p14:creationId xmlns:p14="http://schemas.microsoft.com/office/powerpoint/2010/main" val="5583261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48061"/>
          </a:xfrm>
        </p:spPr>
        <p:txBody>
          <a:bodyPr/>
          <a:lstStyle/>
          <a:p>
            <a:r>
              <a:rPr lang="en-US" dirty="0" smtClean="0">
                <a:latin typeface="Aharoni" pitchFamily="2" charset="-79"/>
                <a:cs typeface="Aharoni" pitchFamily="2" charset="-79"/>
              </a:rPr>
              <a:t>1. There </a:t>
            </a:r>
            <a:r>
              <a:rPr lang="en-US" dirty="0">
                <a:latin typeface="Aharoni" pitchFamily="2" charset="-79"/>
                <a:cs typeface="Aharoni" pitchFamily="2" charset="-79"/>
              </a:rPr>
              <a:t>are </a:t>
            </a:r>
            <a:r>
              <a:rPr lang="en-US"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too </a:t>
            </a:r>
            <a:r>
              <a:rPr lang="en-US" dirty="0">
                <a:latin typeface="Aharoni" pitchFamily="2" charset="-79"/>
                <a:cs typeface="Aharoni" pitchFamily="2" charset="-79"/>
              </a:rPr>
              <a:t>many </a:t>
            </a:r>
            <a:r>
              <a:rPr lang="en-US" dirty="0" smtClean="0">
                <a:latin typeface="Aharoni" pitchFamily="2" charset="-79"/>
                <a:cs typeface="Aharoni" pitchFamily="2" charset="-79"/>
              </a:rPr>
              <a:t>witnesses</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381000" y="1676400"/>
            <a:ext cx="8382000" cy="4001095"/>
          </a:xfrm>
        </p:spPr>
        <p:txBody>
          <a:bodyPr/>
          <a:lstStyle/>
          <a:p>
            <a:r>
              <a:rPr lang="en-US" sz="4000" dirty="0" smtClean="0"/>
              <a:t>Acts </a:t>
            </a:r>
            <a:r>
              <a:rPr lang="en-US" sz="4000" dirty="0"/>
              <a:t>26:26, “For the king, before whom I also speak freely, knows these things; for I am convinced that none of these things escapes his attention, since this thing was not done in a corner</a:t>
            </a:r>
            <a:r>
              <a:rPr lang="en-US" sz="4000" dirty="0" smtClean="0"/>
              <a:t>.”</a:t>
            </a:r>
          </a:p>
          <a:p>
            <a:pPr lvl="1"/>
            <a:r>
              <a:rPr lang="en-US" sz="3600" dirty="0" smtClean="0"/>
              <a:t>1 Corinthians 15:1ff</a:t>
            </a:r>
            <a:endParaRPr lang="en-US" sz="3600" dirty="0"/>
          </a:p>
        </p:txBody>
      </p:sp>
    </p:spTree>
    <p:extLst>
      <p:ext uri="{BB962C8B-B14F-4D97-AF65-F5344CB8AC3E}">
        <p14:creationId xmlns:p14="http://schemas.microsoft.com/office/powerpoint/2010/main" val="1764116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pc="-130" dirty="0" smtClean="0">
                <a:latin typeface="Aharoni" pitchFamily="2" charset="-79"/>
                <a:cs typeface="Aharoni" pitchFamily="2" charset="-79"/>
              </a:rPr>
              <a:t>2</a:t>
            </a:r>
            <a:r>
              <a:rPr lang="en-US" spc="-130" dirty="0" smtClean="0">
                <a:latin typeface="Aharoni" pitchFamily="2" charset="-79"/>
                <a:cs typeface="Aharoni" pitchFamily="2" charset="-79"/>
              </a:rPr>
              <a:t>. </a:t>
            </a:r>
            <a:r>
              <a:rPr lang="en-US" spc="0" dirty="0" smtClean="0">
                <a:latin typeface="Aharoni" pitchFamily="2" charset="-79"/>
                <a:cs typeface="Aharoni" pitchFamily="2" charset="-79"/>
              </a:rPr>
              <a:t>There are </a:t>
            </a:r>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too </a:t>
            </a:r>
            <a:r>
              <a:rPr lang="en-US" spc="0" dirty="0" smtClean="0">
                <a:latin typeface="Aharoni" pitchFamily="2" charset="-79"/>
                <a:cs typeface="Aharoni" pitchFamily="2" charset="-79"/>
              </a:rPr>
              <a:t>many days</a:t>
            </a:r>
            <a:endParaRPr lang="en-US" spc="0" dirty="0">
              <a:latin typeface="Aharoni" pitchFamily="2" charset="-79"/>
              <a:cs typeface="Aharoni" pitchFamily="2" charset="-79"/>
            </a:endParaRPr>
          </a:p>
        </p:txBody>
      </p:sp>
      <p:sp>
        <p:nvSpPr>
          <p:cNvPr id="3" name="Content Placeholder 2"/>
          <p:cNvSpPr>
            <a:spLocks noGrp="1"/>
          </p:cNvSpPr>
          <p:nvPr>
            <p:ph idx="1"/>
          </p:nvPr>
        </p:nvSpPr>
        <p:spPr>
          <a:xfrm>
            <a:off x="381000" y="1676400"/>
            <a:ext cx="8382000" cy="3323987"/>
          </a:xfrm>
        </p:spPr>
        <p:txBody>
          <a:bodyPr/>
          <a:lstStyle/>
          <a:p>
            <a:r>
              <a:rPr lang="en-US" sz="4000" dirty="0" smtClean="0"/>
              <a:t>Acts 1:3, “to </a:t>
            </a:r>
            <a:r>
              <a:rPr lang="en-US" sz="4000" dirty="0"/>
              <a:t>whom He also presented Himself alive after His suffering by many infallible proofs, being seen by them </a:t>
            </a:r>
            <a:r>
              <a:rPr lang="en-US" sz="4000" b="1" dirty="0">
                <a:solidFill>
                  <a:schemeClr val="accent4"/>
                </a:solidFill>
              </a:rPr>
              <a:t>during forty days </a:t>
            </a:r>
            <a:r>
              <a:rPr lang="en-US" sz="4000" dirty="0"/>
              <a:t>and speaking of the things pertaining to the kingdom of God</a:t>
            </a:r>
            <a:r>
              <a:rPr lang="en-US" sz="4000" dirty="0" smtClean="0"/>
              <a:t>.”</a:t>
            </a:r>
            <a:endParaRPr lang="en-US" sz="4000" dirty="0" smtClean="0"/>
          </a:p>
        </p:txBody>
      </p:sp>
    </p:spTree>
    <p:extLst>
      <p:ext uri="{BB962C8B-B14F-4D97-AF65-F5344CB8AC3E}">
        <p14:creationId xmlns:p14="http://schemas.microsoft.com/office/powerpoint/2010/main" val="2556083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48061"/>
          </a:xfrm>
        </p:spPr>
        <p:txBody>
          <a:bodyPr/>
          <a:lstStyle/>
          <a:p>
            <a:r>
              <a:rPr lang="en-US" spc="-130" dirty="0">
                <a:latin typeface="Aharoni" pitchFamily="2" charset="-79"/>
                <a:cs typeface="Aharoni" pitchFamily="2" charset="-79"/>
              </a:rPr>
              <a:t>3</a:t>
            </a:r>
            <a:r>
              <a:rPr lang="en-US" spc="-130" dirty="0" smtClean="0">
                <a:latin typeface="Aharoni" pitchFamily="2" charset="-79"/>
                <a:cs typeface="Aharoni" pitchFamily="2" charset="-79"/>
              </a:rPr>
              <a:t>. </a:t>
            </a:r>
            <a:r>
              <a:rPr lang="en-US" spc="0" dirty="0">
                <a:latin typeface="Aharoni" pitchFamily="2" charset="-79"/>
                <a:cs typeface="Aharoni" pitchFamily="2" charset="-79"/>
              </a:rPr>
              <a:t>A</a:t>
            </a:r>
            <a:r>
              <a:rPr lang="en-US" spc="0" dirty="0" smtClean="0">
                <a:latin typeface="Aharoni" pitchFamily="2" charset="-79"/>
                <a:cs typeface="Aharoni" pitchFamily="2" charset="-79"/>
              </a:rPr>
              <a:t>ppearances with </a:t>
            </a:r>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dialogue </a:t>
            </a:r>
            <a:r>
              <a:rPr lang="en-US" spc="0" dirty="0" smtClean="0">
                <a:latin typeface="Aharoni" pitchFamily="2" charset="-79"/>
                <a:cs typeface="Aharoni" pitchFamily="2" charset="-79"/>
              </a:rPr>
              <a:t>and </a:t>
            </a:r>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teaching</a:t>
            </a:r>
            <a:endParaRPr lang="en-US" spc="0" dirty="0">
              <a:latin typeface="Aharoni" pitchFamily="2" charset="-79"/>
              <a:cs typeface="Aharoni" pitchFamily="2" charset="-79"/>
            </a:endParaRPr>
          </a:p>
        </p:txBody>
      </p:sp>
      <p:sp>
        <p:nvSpPr>
          <p:cNvPr id="3" name="Content Placeholder 2"/>
          <p:cNvSpPr>
            <a:spLocks noGrp="1"/>
          </p:cNvSpPr>
          <p:nvPr>
            <p:ph idx="1"/>
          </p:nvPr>
        </p:nvSpPr>
        <p:spPr>
          <a:xfrm>
            <a:off x="381000" y="1676400"/>
            <a:ext cx="8382000" cy="4001095"/>
          </a:xfrm>
        </p:spPr>
        <p:txBody>
          <a:bodyPr/>
          <a:lstStyle/>
          <a:p>
            <a:r>
              <a:rPr lang="en-US" sz="4000" dirty="0" smtClean="0"/>
              <a:t>Acts 1:3, “to </a:t>
            </a:r>
            <a:r>
              <a:rPr lang="en-US" sz="4000" dirty="0"/>
              <a:t>whom He also presented Himself alive after His suffering by many infallible proofs, being seen by them during forty days and </a:t>
            </a:r>
            <a:r>
              <a:rPr lang="en-US" sz="4000" b="1" dirty="0">
                <a:solidFill>
                  <a:srgbClr val="92D050"/>
                </a:solidFill>
              </a:rPr>
              <a:t>speaking of the things pertaining to the kingdom of God</a:t>
            </a:r>
            <a:r>
              <a:rPr lang="en-US" sz="4000" b="1" dirty="0" smtClean="0">
                <a:solidFill>
                  <a:srgbClr val="92D050"/>
                </a:solidFill>
              </a:rPr>
              <a:t>.</a:t>
            </a:r>
            <a:r>
              <a:rPr lang="en-US" sz="4000" dirty="0" smtClean="0"/>
              <a:t>”</a:t>
            </a:r>
          </a:p>
          <a:p>
            <a:pPr lvl="1"/>
            <a:r>
              <a:rPr lang="en-US" sz="3600" dirty="0" smtClean="0"/>
              <a:t>Luke 24:13-35; John </a:t>
            </a:r>
            <a:r>
              <a:rPr lang="en-US" sz="3600" dirty="0" smtClean="0"/>
              <a:t>21</a:t>
            </a:r>
            <a:endParaRPr lang="en-US" sz="3600" dirty="0"/>
          </a:p>
        </p:txBody>
      </p:sp>
    </p:spTree>
    <p:extLst>
      <p:ext uri="{BB962C8B-B14F-4D97-AF65-F5344CB8AC3E}">
        <p14:creationId xmlns:p14="http://schemas.microsoft.com/office/powerpoint/2010/main" val="518426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Psalm 2:1-6</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219200"/>
            <a:ext cx="8229600" cy="5334000"/>
          </a:xfrm>
        </p:spPr>
        <p:txBody>
          <a:bodyPr>
            <a:normAutofit fontScale="92500" lnSpcReduction="10000"/>
          </a:bodyPr>
          <a:lstStyle/>
          <a:p>
            <a:pPr marL="0" indent="0">
              <a:buNone/>
            </a:pPr>
            <a:r>
              <a:rPr lang="en-US" dirty="0" smtClean="0">
                <a:effectLst>
                  <a:outerShdw blurRad="63500" sx="102000" sy="102000" algn="ctr" rotWithShape="0">
                    <a:prstClr val="black">
                      <a:alpha val="40000"/>
                    </a:prstClr>
                  </a:outerShdw>
                </a:effectLst>
              </a:rPr>
              <a:t>1  Why do the nations rage, And the people plot a vain thing?</a:t>
            </a:r>
          </a:p>
          <a:p>
            <a:pPr marL="0" indent="0">
              <a:buNone/>
            </a:pPr>
            <a:r>
              <a:rPr lang="en-US" dirty="0" smtClean="0">
                <a:effectLst>
                  <a:outerShdw blurRad="63500" sx="102000" sy="102000" algn="ctr" rotWithShape="0">
                    <a:prstClr val="black">
                      <a:alpha val="40000"/>
                    </a:prstClr>
                  </a:outerShdw>
                </a:effectLst>
              </a:rPr>
              <a:t>2  The kings of the earth set themselves, And the rulers take counsel together, Against the LORD and against His Anointed, saying,</a:t>
            </a:r>
          </a:p>
          <a:p>
            <a:pPr marL="0" indent="0">
              <a:buNone/>
            </a:pPr>
            <a:r>
              <a:rPr lang="en-US" dirty="0" smtClean="0">
                <a:effectLst>
                  <a:outerShdw blurRad="63500" sx="102000" sy="102000" algn="ctr" rotWithShape="0">
                    <a:prstClr val="black">
                      <a:alpha val="40000"/>
                    </a:prstClr>
                  </a:outerShdw>
                </a:effectLst>
              </a:rPr>
              <a:t>3  "Let us break Their bonds in pieces And cast away Their cords from us."</a:t>
            </a:r>
          </a:p>
          <a:p>
            <a:pPr marL="0" indent="0">
              <a:buNone/>
            </a:pPr>
            <a:r>
              <a:rPr lang="en-US" dirty="0" smtClean="0">
                <a:effectLst>
                  <a:outerShdw blurRad="63500" sx="102000" sy="102000" algn="ctr" rotWithShape="0">
                    <a:prstClr val="black">
                      <a:alpha val="40000"/>
                    </a:prstClr>
                  </a:outerShdw>
                </a:effectLst>
              </a:rPr>
              <a:t>4  He who sits in the heavens shall laugh; The Lord shall hold them in derision.</a:t>
            </a:r>
          </a:p>
          <a:p>
            <a:pPr marL="0" indent="0">
              <a:buNone/>
            </a:pPr>
            <a:r>
              <a:rPr lang="en-US" dirty="0" smtClean="0">
                <a:effectLst>
                  <a:outerShdw blurRad="63500" sx="102000" sy="102000" algn="ctr" rotWithShape="0">
                    <a:prstClr val="black">
                      <a:alpha val="40000"/>
                    </a:prstClr>
                  </a:outerShdw>
                </a:effectLst>
              </a:rPr>
              <a:t>5  Then He shall speak to them in His wrath, And distress them in His deep displeasure:</a:t>
            </a:r>
          </a:p>
          <a:p>
            <a:pPr marL="0" indent="0">
              <a:buNone/>
            </a:pPr>
            <a:r>
              <a:rPr lang="en-US" dirty="0" smtClean="0">
                <a:solidFill>
                  <a:schemeClr val="tx2">
                    <a:lumMod val="75000"/>
                  </a:schemeClr>
                </a:solidFill>
                <a:effectLst>
                  <a:outerShdw blurRad="63500" sx="102000" sy="102000" algn="ctr" rotWithShape="0">
                    <a:prstClr val="black">
                      <a:alpha val="40000"/>
                    </a:prstClr>
                  </a:outerShdw>
                </a:effectLst>
              </a:rPr>
              <a:t>6  </a:t>
            </a:r>
            <a:r>
              <a:rPr lang="en-US"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"Yet I have set My King On My holy hill of Zion."</a:t>
            </a:r>
            <a:endParaRPr lang="en-US" dirty="0" smtClean="0">
              <a:solidFill>
                <a:schemeClr val="tx2">
                  <a:lumMod val="75000"/>
                </a:schemeClr>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5698176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dirty="0">
                <a:latin typeface="Aharoni" panose="02010803020104030203" pitchFamily="2" charset="-79"/>
                <a:cs typeface="Aharoni" panose="02010803020104030203" pitchFamily="2" charset="-79"/>
              </a:rPr>
              <a:t>4</a:t>
            </a:r>
            <a:r>
              <a:rPr lang="en-US" dirty="0" smtClean="0">
                <a:latin typeface="Aharoni" pitchFamily="2" charset="-79"/>
                <a:cs typeface="Aharoni" pitchFamily="2" charset="-79"/>
              </a:rPr>
              <a:t>. </a:t>
            </a:r>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Eating</a:t>
            </a:r>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 </a:t>
            </a:r>
            <a:r>
              <a:rPr lang="en-US" dirty="0" smtClean="0">
                <a:latin typeface="Aharoni" pitchFamily="2" charset="-79"/>
                <a:cs typeface="Aharoni" pitchFamily="2" charset="-79"/>
              </a:rPr>
              <a:t>With Him</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381000" y="1752600"/>
            <a:ext cx="8382000" cy="4099584"/>
          </a:xfrm>
        </p:spPr>
        <p:txBody>
          <a:bodyPr/>
          <a:lstStyle/>
          <a:p>
            <a:r>
              <a:rPr lang="en-US" sz="4400" b="1" dirty="0"/>
              <a:t>Luke </a:t>
            </a:r>
            <a:r>
              <a:rPr lang="en-US" sz="4400" b="1" dirty="0" smtClean="0"/>
              <a:t>24:41-43</a:t>
            </a:r>
            <a:r>
              <a:rPr lang="en-US" dirty="0"/>
              <a:t/>
            </a:r>
            <a:br>
              <a:rPr lang="en-US" dirty="0"/>
            </a:br>
            <a:r>
              <a:rPr lang="en-US" sz="3600" dirty="0"/>
              <a:t>41  But while they still did not believe for joy, and marveled, He said to them, "Have you any food here</a:t>
            </a:r>
            <a:r>
              <a:rPr lang="en-US" sz="3600" dirty="0" smtClean="0"/>
              <a:t>?“</a:t>
            </a:r>
            <a:br>
              <a:rPr lang="en-US" sz="3600" dirty="0" smtClean="0"/>
            </a:br>
            <a:r>
              <a:rPr lang="en-US" sz="3600" dirty="0" smtClean="0"/>
              <a:t>42  </a:t>
            </a:r>
            <a:r>
              <a:rPr lang="en-US" sz="3600" dirty="0"/>
              <a:t>So </a:t>
            </a:r>
            <a:r>
              <a:rPr lang="en-US" sz="3600" b="1" dirty="0">
                <a:solidFill>
                  <a:srgbClr val="92D050"/>
                </a:solidFill>
              </a:rPr>
              <a:t>they gave </a:t>
            </a:r>
            <a:r>
              <a:rPr lang="en-US" sz="3600" dirty="0"/>
              <a:t>Him a piece of a broiled fish and some </a:t>
            </a:r>
            <a:r>
              <a:rPr lang="en-US" sz="3600" dirty="0" smtClean="0"/>
              <a:t>honeycomb.</a:t>
            </a:r>
            <a:br>
              <a:rPr lang="en-US" sz="3600" dirty="0" smtClean="0"/>
            </a:br>
            <a:r>
              <a:rPr lang="en-US" sz="3600" dirty="0" smtClean="0"/>
              <a:t>43  </a:t>
            </a:r>
            <a:r>
              <a:rPr lang="en-US" sz="3600" dirty="0"/>
              <a:t>And </a:t>
            </a:r>
            <a:r>
              <a:rPr lang="en-US" sz="3600" b="1" dirty="0">
                <a:solidFill>
                  <a:srgbClr val="92D050"/>
                </a:solidFill>
              </a:rPr>
              <a:t>He took it </a:t>
            </a:r>
            <a:r>
              <a:rPr lang="en-US" sz="3600" dirty="0"/>
              <a:t>and </a:t>
            </a:r>
            <a:r>
              <a:rPr lang="en-US" sz="3600" b="1" dirty="0">
                <a:solidFill>
                  <a:srgbClr val="92D050"/>
                </a:solidFill>
              </a:rPr>
              <a:t>ate in their presence</a:t>
            </a:r>
            <a:r>
              <a:rPr lang="en-US" sz="3600" b="1" dirty="0" smtClean="0">
                <a:solidFill>
                  <a:srgbClr val="92D050"/>
                </a:solidFill>
              </a:rPr>
              <a:t>.</a:t>
            </a:r>
            <a:endParaRPr lang="en-US" sz="3600" b="1" dirty="0">
              <a:solidFill>
                <a:srgbClr val="92D050"/>
              </a:solidFill>
            </a:endParaRPr>
          </a:p>
        </p:txBody>
      </p:sp>
    </p:spTree>
    <p:extLst>
      <p:ext uri="{BB962C8B-B14F-4D97-AF65-F5344CB8AC3E}">
        <p14:creationId xmlns:p14="http://schemas.microsoft.com/office/powerpoint/2010/main" val="187090937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latin typeface="Aharoni" pitchFamily="2" charset="-79"/>
                <a:cs typeface="Aharoni" pitchFamily="2" charset="-79"/>
              </a:rPr>
              <a:t>5</a:t>
            </a:r>
            <a:r>
              <a:rPr lang="en-US" dirty="0" smtClean="0">
                <a:latin typeface="Aharoni" pitchFamily="2" charset="-79"/>
                <a:cs typeface="Aharoni" pitchFamily="2" charset="-79"/>
              </a:rPr>
              <a:t>. In </a:t>
            </a:r>
            <a:r>
              <a:rPr lang="en-US" dirty="0" smtClean="0">
                <a:latin typeface="Aharoni" pitchFamily="2" charset="-79"/>
                <a:cs typeface="Aharoni" pitchFamily="2" charset="-79"/>
              </a:rPr>
              <a:t>The </a:t>
            </a:r>
            <a:r>
              <a:rPr lang="en-US"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Daylight </a:t>
            </a:r>
            <a:r>
              <a:rPr lang="en-US" dirty="0" smtClean="0">
                <a:latin typeface="Aharoni" pitchFamily="2" charset="-79"/>
                <a:cs typeface="Aharoni" pitchFamily="2" charset="-79"/>
              </a:rPr>
              <a:t>(Jn. 21:4-7)</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381000" y="1676400"/>
            <a:ext cx="8382000" cy="5170646"/>
          </a:xfrm>
        </p:spPr>
        <p:txBody>
          <a:bodyPr/>
          <a:lstStyle/>
          <a:p>
            <a:pPr marL="457200" indent="-457200">
              <a:buNone/>
            </a:pPr>
            <a:r>
              <a:rPr lang="en-US" dirty="0"/>
              <a:t>4  </a:t>
            </a:r>
            <a:r>
              <a:rPr lang="en-US" b="1" dirty="0">
                <a:solidFill>
                  <a:srgbClr val="92D050"/>
                </a:solidFill>
              </a:rPr>
              <a:t>But when the morning had now come</a:t>
            </a:r>
            <a:r>
              <a:rPr lang="en-US" dirty="0"/>
              <a:t>, Jesus stood on the shore; yet the disciples did not know that it was Jesus.</a:t>
            </a:r>
          </a:p>
          <a:p>
            <a:pPr marL="457200" indent="-457200">
              <a:buNone/>
            </a:pPr>
            <a:r>
              <a:rPr lang="en-US" dirty="0"/>
              <a:t>5  Then Jesus said to them, "Children, have you any food?" They answered Him, "No."</a:t>
            </a:r>
          </a:p>
          <a:p>
            <a:pPr marL="457200" indent="-457200">
              <a:buNone/>
            </a:pPr>
            <a:r>
              <a:rPr lang="en-US" dirty="0"/>
              <a:t>6  And He said to them, "Cast the net on the right side of the boat, and you will find some." So they cast, and now they were not able to draw it in because of the multitude of fish.</a:t>
            </a:r>
          </a:p>
          <a:p>
            <a:pPr marL="457200" indent="-457200">
              <a:buNone/>
            </a:pPr>
            <a:r>
              <a:rPr lang="en-US" dirty="0"/>
              <a:t>7  Therefore that disciple whom Jesus loved said to Peter, </a:t>
            </a:r>
            <a:r>
              <a:rPr lang="en-US" b="1" dirty="0">
                <a:solidFill>
                  <a:srgbClr val="92D050"/>
                </a:solidFill>
              </a:rPr>
              <a:t>"It is the Lord</a:t>
            </a:r>
            <a:r>
              <a:rPr lang="en-US" b="1" dirty="0" smtClean="0">
                <a:solidFill>
                  <a:srgbClr val="92D050"/>
                </a:solidFill>
              </a:rPr>
              <a:t>!" </a:t>
            </a:r>
            <a:r>
              <a:rPr lang="en-US" dirty="0" smtClean="0"/>
              <a:t>…</a:t>
            </a:r>
            <a:endParaRPr lang="en-US" dirty="0"/>
          </a:p>
        </p:txBody>
      </p:sp>
    </p:spTree>
    <p:extLst>
      <p:ext uri="{BB962C8B-B14F-4D97-AF65-F5344CB8AC3E}">
        <p14:creationId xmlns:p14="http://schemas.microsoft.com/office/powerpoint/2010/main" val="330058289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Evidence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381000" y="1412874"/>
            <a:ext cx="8382000" cy="2640723"/>
          </a:xfrm>
        </p:spPr>
        <p:txBody>
          <a:bodyPr/>
          <a:lstStyle/>
          <a:p>
            <a:pPr marL="742950" lvl="0" indent="-742950">
              <a:buFont typeface="+mj-lt"/>
              <a:buAutoNum type="arabicPeriod" startAt="2"/>
            </a:pPr>
            <a:r>
              <a:rPr lang="en-US" sz="4400" dirty="0">
                <a:solidFill>
                  <a:srgbClr val="FFFFFF"/>
                </a:solidFill>
              </a:rPr>
              <a:t>The testimony of the witnesses</a:t>
            </a:r>
          </a:p>
          <a:p>
            <a:pPr lvl="1">
              <a:buClr>
                <a:schemeClr val="accent1"/>
              </a:buClr>
              <a:buSzPct val="120000"/>
              <a:buFont typeface="Calibri" pitchFamily="34" charset="0"/>
              <a:buChar char="□"/>
            </a:pPr>
            <a:r>
              <a:rPr lang="en-US" sz="4000" strike="sngStrike" dirty="0" smtClean="0"/>
              <a:t>False witnesses</a:t>
            </a:r>
          </a:p>
          <a:p>
            <a:pPr lvl="1">
              <a:buClr>
                <a:schemeClr val="accent1"/>
              </a:buClr>
              <a:buSzPct val="120000"/>
              <a:buFont typeface="Calibri" pitchFamily="34" charset="0"/>
              <a:buChar char="□"/>
            </a:pPr>
            <a:r>
              <a:rPr lang="en-US" sz="4000" strike="sngStrike" dirty="0" smtClean="0"/>
              <a:t>Mistaken witnesses</a:t>
            </a:r>
          </a:p>
          <a:p>
            <a:pPr lvl="1">
              <a:buClr>
                <a:schemeClr val="accent1"/>
              </a:buClr>
              <a:buSzPct val="120000"/>
              <a:buFont typeface="Calibri" pitchFamily="34" charset="0"/>
              <a:buChar char="□"/>
            </a:pPr>
            <a:r>
              <a:rPr lang="en-US" sz="4000" dirty="0" smtClean="0"/>
              <a:t>Credible witnesses</a:t>
            </a:r>
            <a:endParaRPr lang="en-US" sz="4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76600"/>
            <a:ext cx="54927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499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50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Evidence</a:t>
            </a:r>
            <a:endParaRPr lang="en-US" dirty="0">
              <a:latin typeface="Aharoni" pitchFamily="2" charset="-79"/>
              <a:cs typeface="Aharoni" pitchFamily="2" charset="-79"/>
            </a:endParaRPr>
          </a:p>
        </p:txBody>
      </p:sp>
      <p:graphicFrame>
        <p:nvGraphicFramePr>
          <p:cNvPr id="4" name="Diagram 3"/>
          <p:cNvGraphicFramePr/>
          <p:nvPr>
            <p:extLst>
              <p:ext uri="{D42A27DB-BD31-4B8C-83A1-F6EECF244321}">
                <p14:modId xmlns:p14="http://schemas.microsoft.com/office/powerpoint/2010/main" val="3735401775"/>
              </p:ext>
            </p:extLst>
          </p:nvPr>
        </p:nvGraphicFramePr>
        <p:xfrm>
          <a:off x="838200" y="2625298"/>
          <a:ext cx="7696200" cy="3496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81398" y="6172200"/>
            <a:ext cx="8314713" cy="523220"/>
          </a:xfrm>
          <a:prstGeom prst="rect">
            <a:avLst/>
          </a:prstGeom>
          <a:noFill/>
        </p:spPr>
        <p:txBody>
          <a:bodyPr wrap="none" rtlCol="0">
            <a:spAutoFit/>
          </a:bodyPr>
          <a:lstStyle/>
          <a:p>
            <a:pPr algn="ctr"/>
            <a:r>
              <a:rPr lang="en-US" sz="2800" i="1" spc="300" dirty="0" smtClean="0"/>
              <a:t>“According To The Scriptures” (1 Cor. 15:1-4)</a:t>
            </a:r>
            <a:endParaRPr lang="en-US" sz="2800" i="1" spc="300" dirty="0"/>
          </a:p>
        </p:txBody>
      </p:sp>
      <p:sp>
        <p:nvSpPr>
          <p:cNvPr id="7" name="TextBox 6"/>
          <p:cNvSpPr txBox="1"/>
          <p:nvPr/>
        </p:nvSpPr>
        <p:spPr>
          <a:xfrm>
            <a:off x="685800" y="2674203"/>
            <a:ext cx="2971800" cy="830997"/>
          </a:xfrm>
          <a:prstGeom prst="rect">
            <a:avLst/>
          </a:prstGeom>
          <a:noFill/>
        </p:spPr>
        <p:txBody>
          <a:bodyPr wrap="square" rtlCol="0">
            <a:spAutoFit/>
          </a:bodyPr>
          <a:lstStyle/>
          <a:p>
            <a:pPr algn="r"/>
            <a:r>
              <a:rPr lang="en-US" sz="2400" b="1" dirty="0" smtClean="0"/>
              <a:t>Ps. 22; Dan. 9:26; Zech. 12:10; Is. 53:8</a:t>
            </a:r>
            <a:endParaRPr lang="en-US" sz="2400" b="1" dirty="0"/>
          </a:p>
        </p:txBody>
      </p:sp>
      <p:sp>
        <p:nvSpPr>
          <p:cNvPr id="8" name="TextBox 7"/>
          <p:cNvSpPr txBox="1"/>
          <p:nvPr/>
        </p:nvSpPr>
        <p:spPr>
          <a:xfrm>
            <a:off x="3200400" y="2129135"/>
            <a:ext cx="2971800" cy="461665"/>
          </a:xfrm>
          <a:prstGeom prst="rect">
            <a:avLst/>
          </a:prstGeom>
          <a:noFill/>
        </p:spPr>
        <p:txBody>
          <a:bodyPr wrap="square" rtlCol="0">
            <a:spAutoFit/>
          </a:bodyPr>
          <a:lstStyle/>
          <a:p>
            <a:pPr algn="ctr"/>
            <a:r>
              <a:rPr lang="en-US" sz="2400" b="1" dirty="0" smtClean="0"/>
              <a:t>Is. 53:9</a:t>
            </a:r>
            <a:endParaRPr lang="en-US" sz="2400" b="1" dirty="0"/>
          </a:p>
        </p:txBody>
      </p:sp>
      <p:sp>
        <p:nvSpPr>
          <p:cNvPr id="9" name="TextBox 8"/>
          <p:cNvSpPr txBox="1"/>
          <p:nvPr/>
        </p:nvSpPr>
        <p:spPr>
          <a:xfrm>
            <a:off x="5715000" y="3043535"/>
            <a:ext cx="2971800" cy="461665"/>
          </a:xfrm>
          <a:prstGeom prst="rect">
            <a:avLst/>
          </a:prstGeom>
          <a:noFill/>
        </p:spPr>
        <p:txBody>
          <a:bodyPr wrap="square" rtlCol="0">
            <a:spAutoFit/>
          </a:bodyPr>
          <a:lstStyle/>
          <a:p>
            <a:r>
              <a:rPr lang="en-US" sz="2400" b="1" dirty="0" smtClean="0"/>
              <a:t>Ps. 16:10; Is. 53:10</a:t>
            </a:r>
            <a:endParaRPr lang="en-US" sz="2400" b="1" dirty="0"/>
          </a:p>
        </p:txBody>
      </p:sp>
      <p:sp>
        <p:nvSpPr>
          <p:cNvPr id="11" name="Rectangle 10"/>
          <p:cNvSpPr/>
          <p:nvPr/>
        </p:nvSpPr>
        <p:spPr>
          <a:xfrm>
            <a:off x="288758" y="1371600"/>
            <a:ext cx="3834448" cy="646331"/>
          </a:xfrm>
          <a:prstGeom prst="rect">
            <a:avLst/>
          </a:prstGeom>
        </p:spPr>
        <p:txBody>
          <a:bodyPr wrap="none">
            <a:spAutoFit/>
          </a:bodyPr>
          <a:lstStyle/>
          <a:p>
            <a:pPr marL="742950" lvl="0" indent="-742950" defTabSz="914363">
              <a:lnSpc>
                <a:spcPct val="90000"/>
              </a:lnSpc>
              <a:spcBef>
                <a:spcPct val="20000"/>
              </a:spcBef>
              <a:buFont typeface="+mj-lt"/>
              <a:buAutoNum type="arabicPeriod" startAt="3"/>
            </a:pPr>
            <a:r>
              <a:rPr lang="en-US" sz="4000" dirty="0">
                <a:solidFill>
                  <a:srgbClr val="FFFFFF"/>
                </a:solidFill>
              </a:rPr>
              <a:t>Prophecy Link</a:t>
            </a:r>
          </a:p>
        </p:txBody>
      </p:sp>
    </p:spTree>
    <p:extLst>
      <p:ext uri="{BB962C8B-B14F-4D97-AF65-F5344CB8AC3E}">
        <p14:creationId xmlns:p14="http://schemas.microsoft.com/office/powerpoint/2010/main" val="2579947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Evidence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381000" y="1412874"/>
            <a:ext cx="8382000" cy="5410712"/>
          </a:xfrm>
        </p:spPr>
        <p:txBody>
          <a:bodyPr/>
          <a:lstStyle/>
          <a:p>
            <a:pPr marL="742950" indent="-742950">
              <a:buFont typeface="+mj-lt"/>
              <a:buAutoNum type="arabicPeriod" startAt="3"/>
            </a:pPr>
            <a:r>
              <a:rPr lang="en-US" sz="4800" dirty="0" smtClean="0"/>
              <a:t>Prophecy Link</a:t>
            </a:r>
          </a:p>
          <a:p>
            <a:pPr lvl="1">
              <a:buClr>
                <a:schemeClr val="accent1"/>
              </a:buClr>
              <a:buSzPct val="125000"/>
              <a:buFont typeface="Wingdings" pitchFamily="2" charset="2"/>
              <a:buChar char="þ"/>
            </a:pPr>
            <a:r>
              <a:rPr lang="en-US" sz="4400" dirty="0" smtClean="0"/>
              <a:t>Tied To Scriptures</a:t>
            </a:r>
          </a:p>
          <a:p>
            <a:pPr lvl="2">
              <a:buClr>
                <a:schemeClr val="accent1"/>
              </a:buClr>
              <a:buSzPct val="125000"/>
              <a:buFont typeface="Wingdings" pitchFamily="2" charset="2"/>
              <a:buChar char="§"/>
            </a:pPr>
            <a:r>
              <a:rPr lang="en-US" sz="4000" dirty="0"/>
              <a:t>“Then He said to them, </a:t>
            </a:r>
            <a:r>
              <a:rPr lang="en-US" sz="4000" dirty="0" smtClean="0"/>
              <a:t>‘These </a:t>
            </a:r>
            <a:r>
              <a:rPr lang="en-US" sz="4000" dirty="0"/>
              <a:t>are the words which I spoke to you while I was still with you, that all things must be fulfilled which were written in the Law of Moses and the Prophets and the Psalms concerning </a:t>
            </a:r>
            <a:r>
              <a:rPr lang="en-US" sz="4000" dirty="0" smtClean="0"/>
              <a:t>Me’” (Lk. 24:44)</a:t>
            </a:r>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28601"/>
            <a:ext cx="4027246" cy="25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541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Evidence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381000" y="1412874"/>
            <a:ext cx="8382000" cy="5064126"/>
          </a:xfrm>
        </p:spPr>
        <p:txBody>
          <a:bodyPr/>
          <a:lstStyle/>
          <a:p>
            <a:pPr marL="742950" indent="-742950">
              <a:buFont typeface="+mj-lt"/>
              <a:buAutoNum type="arabicPeriod" startAt="3"/>
            </a:pPr>
            <a:r>
              <a:rPr lang="en-US" sz="4000" dirty="0" smtClean="0"/>
              <a:t>Prophecy Link</a:t>
            </a:r>
          </a:p>
          <a:p>
            <a:pPr lvl="1">
              <a:buClr>
                <a:schemeClr val="accent1"/>
              </a:buClr>
              <a:buSzPct val="125000"/>
              <a:buFont typeface="Wingdings" pitchFamily="2" charset="2"/>
              <a:buChar char="þ"/>
            </a:pPr>
            <a:r>
              <a:rPr lang="en-US" sz="3600" spc="-70" dirty="0" smtClean="0"/>
              <a:t>The scriptures </a:t>
            </a:r>
            <a:r>
              <a:rPr lang="en-US" sz="3600" spc="-70" dirty="0" smtClean="0">
                <a:latin typeface="Aharoni" pitchFamily="2" charset="-79"/>
                <a:cs typeface="Aharoni" pitchFamily="2" charset="-79"/>
              </a:rPr>
              <a:t>authorize</a:t>
            </a:r>
            <a:r>
              <a:rPr lang="en-US" sz="3600" spc="-70" dirty="0" smtClean="0"/>
              <a:t> His actions</a:t>
            </a:r>
          </a:p>
          <a:p>
            <a:pPr lvl="1">
              <a:buClr>
                <a:schemeClr val="accent1"/>
              </a:buClr>
              <a:buSzPct val="125000"/>
              <a:buFont typeface="Wingdings" pitchFamily="2" charset="2"/>
              <a:buChar char="þ"/>
            </a:pPr>
            <a:r>
              <a:rPr lang="en-US" sz="3600" spc="-70" dirty="0" smtClean="0"/>
              <a:t>His actions </a:t>
            </a:r>
            <a:r>
              <a:rPr lang="en-US" sz="3600" spc="-70" dirty="0" smtClean="0">
                <a:latin typeface="Aharoni" pitchFamily="2" charset="-79"/>
                <a:cs typeface="Aharoni" pitchFamily="2" charset="-79"/>
              </a:rPr>
              <a:t>authenticate</a:t>
            </a:r>
            <a:r>
              <a:rPr lang="en-US" sz="3600" spc="-70" dirty="0" smtClean="0"/>
              <a:t> the scriptures</a:t>
            </a:r>
          </a:p>
          <a:p>
            <a:pPr lvl="2">
              <a:buClr>
                <a:schemeClr val="accent1"/>
              </a:buClr>
              <a:buSzPct val="125000"/>
              <a:buFont typeface="Wingdings" pitchFamily="2" charset="2"/>
              <a:buChar char="§"/>
            </a:pPr>
            <a:r>
              <a:rPr lang="en-US" sz="2800" dirty="0" smtClean="0"/>
              <a:t>If Jesus did not rise:</a:t>
            </a:r>
          </a:p>
          <a:p>
            <a:pPr lvl="3">
              <a:buClr>
                <a:schemeClr val="accent1"/>
              </a:buClr>
              <a:buSzPct val="125000"/>
              <a:buFont typeface="Wingdings" pitchFamily="2" charset="2"/>
              <a:buChar char="ü"/>
            </a:pPr>
            <a:r>
              <a:rPr lang="en-US" sz="2800" dirty="0" smtClean="0"/>
              <a:t>All scripture is broken</a:t>
            </a:r>
          </a:p>
          <a:p>
            <a:pPr lvl="3">
              <a:buClr>
                <a:schemeClr val="accent1"/>
              </a:buClr>
              <a:buSzPct val="125000"/>
              <a:buFont typeface="Wingdings" pitchFamily="2" charset="2"/>
              <a:buChar char="ü"/>
            </a:pPr>
            <a:r>
              <a:rPr lang="en-US" sz="2800" dirty="0" smtClean="0"/>
              <a:t>Apostles are false witnesses (1 Cor. 15:15)</a:t>
            </a:r>
          </a:p>
          <a:p>
            <a:pPr lvl="3">
              <a:buClr>
                <a:schemeClr val="accent1"/>
              </a:buClr>
              <a:buSzPct val="125000"/>
              <a:buFont typeface="Wingdings" pitchFamily="2" charset="2"/>
              <a:buChar char="ü"/>
            </a:pPr>
            <a:r>
              <a:rPr lang="en-US" sz="2800" dirty="0" smtClean="0"/>
              <a:t>Faith is futile and sins remain (1 Cor. 15:17)</a:t>
            </a:r>
          </a:p>
          <a:p>
            <a:pPr lvl="3">
              <a:buClr>
                <a:schemeClr val="accent1"/>
              </a:buClr>
              <a:buSzPct val="125000"/>
              <a:buFont typeface="Wingdings" pitchFamily="2" charset="2"/>
              <a:buChar char="ü"/>
            </a:pPr>
            <a:r>
              <a:rPr lang="en-US" sz="2800" dirty="0" smtClean="0"/>
              <a:t>All the dead have perished (1 Cor. 15:18)</a:t>
            </a:r>
          </a:p>
          <a:p>
            <a:pPr lvl="3">
              <a:buClr>
                <a:schemeClr val="accent1"/>
              </a:buClr>
              <a:buSzPct val="125000"/>
              <a:buFont typeface="Wingdings" pitchFamily="2" charset="2"/>
              <a:buChar char="ü"/>
            </a:pPr>
            <a:r>
              <a:rPr lang="en-US" sz="2800" dirty="0" smtClean="0"/>
              <a:t>Our state is miserable (1 Cor. 15:19)</a:t>
            </a:r>
          </a:p>
        </p:txBody>
      </p:sp>
    </p:spTree>
    <p:extLst>
      <p:ext uri="{BB962C8B-B14F-4D97-AF65-F5344CB8AC3E}">
        <p14:creationId xmlns:p14="http://schemas.microsoft.com/office/powerpoint/2010/main" val="4198786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sz="5400" dirty="0" smtClean="0">
                <a:latin typeface="Berlin Sans FB Demi" pitchFamily="34" charset="0"/>
                <a:cs typeface="Aharoni" pitchFamily="2" charset="-79"/>
              </a:rPr>
              <a:t>1 Corinthians 15:20</a:t>
            </a:r>
            <a:endParaRPr lang="en-US" sz="5400" dirty="0">
              <a:latin typeface="Berlin Sans FB Demi" pitchFamily="34" charset="0"/>
              <a:cs typeface="Aharoni" pitchFamily="2" charset="-79"/>
            </a:endParaRPr>
          </a:p>
        </p:txBody>
      </p:sp>
      <p:sp>
        <p:nvSpPr>
          <p:cNvPr id="3" name="Content Placeholder 2"/>
          <p:cNvSpPr>
            <a:spLocks noGrp="1"/>
          </p:cNvSpPr>
          <p:nvPr>
            <p:ph idx="1"/>
          </p:nvPr>
        </p:nvSpPr>
        <p:spPr>
          <a:xfrm>
            <a:off x="381000" y="1531810"/>
            <a:ext cx="8382000" cy="2991588"/>
          </a:xfrm>
        </p:spPr>
        <p:txBody>
          <a:bodyPr/>
          <a:lstStyle/>
          <a:p>
            <a:pPr marL="0" indent="0" algn="ctr">
              <a:buNone/>
            </a:pPr>
            <a:r>
              <a:rPr lang="en-US" sz="5400" dirty="0" smtClean="0"/>
              <a:t>“But </a:t>
            </a:r>
            <a:r>
              <a:rPr lang="en-US" sz="5400" dirty="0"/>
              <a:t>now Christ is risen from the dead, and has become the </a:t>
            </a:r>
            <a:r>
              <a:rPr lang="en-US" sz="5400" dirty="0" err="1"/>
              <a:t>firstfruits</a:t>
            </a:r>
            <a:r>
              <a:rPr lang="en-US" sz="5400" dirty="0"/>
              <a:t> of those who have fallen </a:t>
            </a:r>
            <a:r>
              <a:rPr lang="en-US" sz="5400" dirty="0" smtClean="0"/>
              <a:t>asleep.”</a:t>
            </a:r>
            <a:endParaRPr lang="en-US" sz="5400" dirty="0"/>
          </a:p>
        </p:txBody>
      </p:sp>
    </p:spTree>
    <p:extLst>
      <p:ext uri="{BB962C8B-B14F-4D97-AF65-F5344CB8AC3E}">
        <p14:creationId xmlns:p14="http://schemas.microsoft.com/office/powerpoint/2010/main" val="326965634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Demi" pitchFamily="34" charset="0"/>
              </a:rPr>
              <a:t>Psalm 2:10-12</a:t>
            </a:r>
            <a:endParaRPr lang="en-US" dirty="0">
              <a:latin typeface="Berlin Sans FB Demi" pitchFamily="34" charset="0"/>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sz="3600" dirty="0" smtClean="0"/>
              <a:t>10  </a:t>
            </a:r>
            <a:r>
              <a:rPr lang="en-US" sz="3600" b="1" dirty="0" smtClean="0">
                <a:solidFill>
                  <a:srgbClr val="92D050"/>
                </a:solidFill>
              </a:rPr>
              <a:t>Now therefore, be wise</a:t>
            </a:r>
            <a:r>
              <a:rPr lang="en-US" sz="3600" dirty="0" smtClean="0"/>
              <a:t>, O kings; Be instructed, you judges of the earth.</a:t>
            </a:r>
          </a:p>
          <a:p>
            <a:pPr marL="0" indent="0">
              <a:buNone/>
            </a:pPr>
            <a:r>
              <a:rPr lang="en-US" sz="3600" dirty="0" smtClean="0"/>
              <a:t>11 </a:t>
            </a:r>
            <a:r>
              <a:rPr lang="en-US" sz="3600" b="1" dirty="0" smtClean="0">
                <a:solidFill>
                  <a:srgbClr val="92D050"/>
                </a:solidFill>
              </a:rPr>
              <a:t>Serve the LORD with fear</a:t>
            </a:r>
            <a:r>
              <a:rPr lang="en-US" sz="3600" dirty="0" smtClean="0"/>
              <a:t>, And </a:t>
            </a:r>
            <a:r>
              <a:rPr lang="en-US" sz="3600" b="1" dirty="0" smtClean="0">
                <a:solidFill>
                  <a:srgbClr val="92D050"/>
                </a:solidFill>
              </a:rPr>
              <a:t>rejoice with trembling.</a:t>
            </a:r>
          </a:p>
          <a:p>
            <a:pPr marL="0" indent="0">
              <a:buNone/>
            </a:pPr>
            <a:r>
              <a:rPr lang="en-US" sz="3600" dirty="0" smtClean="0"/>
              <a:t>12 </a:t>
            </a:r>
            <a:r>
              <a:rPr lang="en-US" sz="3600" b="1" dirty="0" smtClean="0">
                <a:solidFill>
                  <a:srgbClr val="92D050"/>
                </a:solidFill>
              </a:rPr>
              <a:t>Kiss the Son</a:t>
            </a:r>
            <a:r>
              <a:rPr lang="en-US" sz="3600" dirty="0" smtClean="0"/>
              <a:t>, lest He be angry, And you perish in the way, When His wrath is kindled but a little. Blessed are all those who put their trust in Him.</a:t>
            </a:r>
          </a:p>
        </p:txBody>
      </p:sp>
    </p:spTree>
    <p:extLst>
      <p:ext uri="{BB962C8B-B14F-4D97-AF65-F5344CB8AC3E}">
        <p14:creationId xmlns:p14="http://schemas.microsoft.com/office/powerpoint/2010/main" val="41651504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Psalm 2:1-6</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381000" y="1412874"/>
            <a:ext cx="8382000" cy="5216526"/>
          </a:xfrm>
        </p:spPr>
        <p:txBody>
          <a:bodyPr>
            <a:normAutofit fontScale="92500"/>
          </a:bodyPr>
          <a:lstStyle/>
          <a:p>
            <a:r>
              <a:rPr lang="en-US" sz="3600" dirty="0" smtClean="0"/>
              <a:t>A psalm which is attributed as being from David (Acts 4:25-28)</a:t>
            </a:r>
          </a:p>
          <a:p>
            <a:pPr lvl="1"/>
            <a:r>
              <a:rPr lang="en-US" sz="3200" dirty="0" smtClean="0"/>
              <a:t>Places its origin about 1000 BC</a:t>
            </a:r>
          </a:p>
          <a:p>
            <a:r>
              <a:rPr lang="en-US" sz="3600" dirty="0" smtClean="0"/>
              <a:t>The King is set and firmly placed on Zion (2:6)</a:t>
            </a:r>
          </a:p>
          <a:p>
            <a:pPr lvl="1"/>
            <a:r>
              <a:rPr lang="en-US" sz="3200" dirty="0" smtClean="0"/>
              <a:t>Where His kingdom was founded (Jerusalem)</a:t>
            </a:r>
          </a:p>
          <a:p>
            <a:pPr lvl="1"/>
            <a:r>
              <a:rPr lang="en-US" sz="3200" dirty="0" smtClean="0"/>
              <a:t>Where His laws first went out and were preached</a:t>
            </a:r>
          </a:p>
          <a:p>
            <a:r>
              <a:rPr lang="en-US" sz="3600" dirty="0" smtClean="0"/>
              <a:t>Kingdom would begin with His “rejection” (Lk. 17:20, 25)</a:t>
            </a:r>
          </a:p>
          <a:p>
            <a:pPr lvl="1"/>
            <a:r>
              <a:rPr lang="en-US" dirty="0" smtClean="0"/>
              <a:t>From His initial rejection would come the evidence to convict men of His dominion and their sins!</a:t>
            </a:r>
          </a:p>
        </p:txBody>
      </p:sp>
    </p:spTree>
    <p:extLst>
      <p:ext uri="{BB962C8B-B14F-4D97-AF65-F5344CB8AC3E}">
        <p14:creationId xmlns:p14="http://schemas.microsoft.com/office/powerpoint/2010/main" val="2479363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en-US" dirty="0" smtClean="0">
                <a:latin typeface="Aharoni" pitchFamily="2" charset="-79"/>
                <a:cs typeface="Aharoni" pitchFamily="2" charset="-79"/>
              </a:rPr>
              <a:t>Psalm 2:7-9</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t>7  "I will declare the decree: The LORD has said to Me, ‘You are My Son, Today I have begotten You.</a:t>
            </a:r>
          </a:p>
          <a:p>
            <a:pPr marL="0" indent="0">
              <a:buNone/>
            </a:pPr>
            <a:r>
              <a:rPr lang="en-US" dirty="0" smtClean="0"/>
              <a:t>8  Ask of Me, and I will give You The nations for Your inheritance, And the ends of the earth for Your possession.</a:t>
            </a:r>
          </a:p>
          <a:p>
            <a:pPr marL="0" indent="0">
              <a:buNone/>
            </a:pPr>
            <a:r>
              <a:rPr lang="en-US" dirty="0" smtClean="0"/>
              <a:t>9  You shall break them with a rod of iron; You shall dash them to pieces like a potter’s vessel.’"</a:t>
            </a:r>
          </a:p>
        </p:txBody>
      </p:sp>
      <p:sp>
        <p:nvSpPr>
          <p:cNvPr id="9" name="Rectangle 8"/>
          <p:cNvSpPr/>
          <p:nvPr/>
        </p:nvSpPr>
        <p:spPr bwMode="auto">
          <a:xfrm>
            <a:off x="1066800" y="1981200"/>
            <a:ext cx="7543800" cy="533400"/>
          </a:xfrm>
          <a:prstGeom prst="rect">
            <a:avLst/>
          </a:prstGeom>
          <a:noFill/>
          <a:ln w="57150">
            <a:solidFill>
              <a:schemeClr val="accent6">
                <a:lumMod val="75000"/>
              </a:schemeClr>
            </a:solidFill>
            <a:headEnd type="none" w="med" len="med"/>
            <a:tailEnd type="none" w="med" len="med"/>
          </a:ln>
          <a:effectLst>
            <a:glow rad="63500">
              <a:schemeClr val="accent1">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ln>
                <a:solidFill>
                  <a:schemeClr val="accent6">
                    <a:lumMod val="75000"/>
                  </a:schemeClr>
                </a:solidFill>
              </a:ln>
              <a:solidFill>
                <a:srgbClr val="FFFFFF"/>
              </a:solidFill>
              <a:effectLst>
                <a:outerShdw blurRad="38100" dist="38100" dir="2700000" algn="tl">
                  <a:srgbClr val="000000">
                    <a:alpha val="43137"/>
                  </a:srgbClr>
                </a:outerShdw>
              </a:effectLst>
              <a:latin typeface="Segoe" pitchFamily="34" charset="0"/>
            </a:endParaRPr>
          </a:p>
        </p:txBody>
      </p:sp>
      <p:sp>
        <p:nvSpPr>
          <p:cNvPr id="10" name="Up Arrow 9"/>
          <p:cNvSpPr/>
          <p:nvPr/>
        </p:nvSpPr>
        <p:spPr bwMode="auto">
          <a:xfrm>
            <a:off x="3200400" y="2514600"/>
            <a:ext cx="3276600" cy="2743200"/>
          </a:xfrm>
          <a:prstGeom prst="up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2981461" y="5269832"/>
            <a:ext cx="3714478" cy="830997"/>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4800" dirty="0" smtClean="0">
                <a:effectLst>
                  <a:outerShdw blurRad="50800" dist="38100" dir="2700000" algn="tl" rotWithShape="0">
                    <a:prstClr val="black">
                      <a:alpha val="40000"/>
                    </a:prstClr>
                  </a:outerShdw>
                </a:effectLst>
                <a:latin typeface="Aharoni" pitchFamily="2" charset="-79"/>
                <a:cs typeface="Aharoni" pitchFamily="2" charset="-79"/>
              </a:rPr>
              <a:t>Our Subject!</a:t>
            </a:r>
            <a:endParaRPr lang="en-US" sz="4800" dirty="0">
              <a:effectLst>
                <a:outerShdw blurRad="50800" dist="38100" dir="2700000" algn="tl" rotWithShape="0">
                  <a:prstClr val="black">
                    <a:alpha val="40000"/>
                  </a:prstClr>
                </a:outerShdw>
              </a:effectLst>
              <a:latin typeface="Aharoni" pitchFamily="2" charset="-79"/>
              <a:cs typeface="Aharoni" pitchFamily="2" charset="-79"/>
            </a:endParaRPr>
          </a:p>
        </p:txBody>
      </p:sp>
    </p:spTree>
    <p:extLst>
      <p:ext uri="{BB962C8B-B14F-4D97-AF65-F5344CB8AC3E}">
        <p14:creationId xmlns:p14="http://schemas.microsoft.com/office/powerpoint/2010/main" val="671060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2500"/>
                            </p:stCondLst>
                            <p:childTnLst>
                              <p:par>
                                <p:cTn id="13" presetID="1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childTnLst>
                          </p:cTn>
                        </p:par>
                        <p:par>
                          <p:cTn id="17" fill="hold">
                            <p:stCondLst>
                              <p:cond delay="3000"/>
                            </p:stCondLst>
                            <p:childTnLst>
                              <p:par>
                                <p:cTn id="18" presetID="42" presetClass="exit" presetSubtype="0" fill="hold" grpId="1" nodeType="afterEffect">
                                  <p:stCondLst>
                                    <p:cond delay="1500"/>
                                  </p:stCondLst>
                                  <p:childTnLst>
                                    <p:animEffect transition="out" filter="fade">
                                      <p:cBhvr>
                                        <p:cTn id="19" dur="1250"/>
                                        <p:tgtEl>
                                          <p:spTgt spid="10"/>
                                        </p:tgtEl>
                                      </p:cBhvr>
                                    </p:animEffect>
                                    <p:anim calcmode="lin" valueType="num">
                                      <p:cBhvr>
                                        <p:cTn id="20" dur="1250"/>
                                        <p:tgtEl>
                                          <p:spTgt spid="10"/>
                                        </p:tgtEl>
                                        <p:attrNameLst>
                                          <p:attrName>ppt_x</p:attrName>
                                        </p:attrNameLst>
                                      </p:cBhvr>
                                      <p:tavLst>
                                        <p:tav tm="0">
                                          <p:val>
                                            <p:strVal val="ppt_x"/>
                                          </p:val>
                                        </p:tav>
                                        <p:tav tm="100000">
                                          <p:val>
                                            <p:strVal val="ppt_x"/>
                                          </p:val>
                                        </p:tav>
                                      </p:tavLst>
                                    </p:anim>
                                    <p:anim calcmode="lin" valueType="num">
                                      <p:cBhvr>
                                        <p:cTn id="21" dur="1250"/>
                                        <p:tgtEl>
                                          <p:spTgt spid="10"/>
                                        </p:tgtEl>
                                        <p:attrNameLst>
                                          <p:attrName>ppt_y</p:attrName>
                                        </p:attrNameLst>
                                      </p:cBhvr>
                                      <p:tavLst>
                                        <p:tav tm="0">
                                          <p:val>
                                            <p:strVal val="ppt_y"/>
                                          </p:val>
                                        </p:tav>
                                        <p:tav tm="100000">
                                          <p:val>
                                            <p:strVal val="ppt_y+.1"/>
                                          </p:val>
                                        </p:tav>
                                      </p:tavLst>
                                    </p:anim>
                                    <p:set>
                                      <p:cBhvr>
                                        <p:cTn id="22" dur="1" fill="hold">
                                          <p:stCondLst>
                                            <p:cond delay="1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latin typeface="Berlin Sans FB Demi" pitchFamily="34" charset="0"/>
              </a:rPr>
              <a:t>MEANING OF: “You </a:t>
            </a:r>
            <a:r>
              <a:rPr lang="en-US" dirty="0">
                <a:latin typeface="Berlin Sans FB Demi" pitchFamily="34" charset="0"/>
              </a:rPr>
              <a:t>are My Son, Today I have begotten </a:t>
            </a:r>
            <a:r>
              <a:rPr lang="en-US" dirty="0" smtClean="0">
                <a:latin typeface="Berlin Sans FB Demi" pitchFamily="34" charset="0"/>
              </a:rPr>
              <a:t>You”</a:t>
            </a:r>
            <a:endParaRPr lang="en-US" dirty="0">
              <a:latin typeface="Berlin Sans FB Demi" pitchFamily="34" charset="0"/>
            </a:endParaRPr>
          </a:p>
        </p:txBody>
      </p:sp>
      <p:sp>
        <p:nvSpPr>
          <p:cNvPr id="3" name="Content Placeholder 2"/>
          <p:cNvSpPr>
            <a:spLocks noGrp="1"/>
          </p:cNvSpPr>
          <p:nvPr>
            <p:ph idx="1"/>
          </p:nvPr>
        </p:nvSpPr>
        <p:spPr>
          <a:xfrm>
            <a:off x="381000" y="1831503"/>
            <a:ext cx="8382000" cy="3502497"/>
          </a:xfrm>
        </p:spPr>
        <p:txBody>
          <a:bodyPr/>
          <a:lstStyle/>
          <a:p>
            <a:r>
              <a:rPr lang="en-US" sz="4400" dirty="0" smtClean="0"/>
              <a:t>Fulfilled in the </a:t>
            </a:r>
            <a:r>
              <a:rPr lang="en-US" sz="4400" b="1" dirty="0" smtClean="0">
                <a:solidFill>
                  <a:schemeClr val="accent4"/>
                </a:solidFill>
              </a:rPr>
              <a:t>resurrection</a:t>
            </a:r>
            <a:r>
              <a:rPr lang="en-US" sz="4400" dirty="0" smtClean="0"/>
              <a:t>!</a:t>
            </a:r>
          </a:p>
          <a:p>
            <a:pPr lvl="1"/>
            <a:r>
              <a:rPr lang="en-US" sz="4000" b="1" dirty="0" smtClean="0">
                <a:solidFill>
                  <a:schemeClr val="accent4"/>
                </a:solidFill>
              </a:rPr>
              <a:t>Acts 13:33</a:t>
            </a:r>
            <a:r>
              <a:rPr lang="en-US" sz="4000" dirty="0" smtClean="0"/>
              <a:t>, “God </a:t>
            </a:r>
            <a:r>
              <a:rPr lang="en-US" sz="4000" dirty="0"/>
              <a:t>has fulfilled this for us their children, in that He has raised up Jesus. As it is also written in the second Psalm: ‘You are My Son, Today I have begotten You</a:t>
            </a:r>
            <a:r>
              <a:rPr lang="en-US" sz="4000" dirty="0" smtClean="0"/>
              <a:t>.’”</a:t>
            </a:r>
            <a:endParaRPr lang="en-US" sz="4000" dirty="0"/>
          </a:p>
        </p:txBody>
      </p:sp>
    </p:spTree>
    <p:extLst>
      <p:ext uri="{BB962C8B-B14F-4D97-AF65-F5344CB8AC3E}">
        <p14:creationId xmlns:p14="http://schemas.microsoft.com/office/powerpoint/2010/main" val="419462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latin typeface="Berlin Sans FB Demi" pitchFamily="34" charset="0"/>
              </a:rPr>
              <a:t>MEANING OF: “You </a:t>
            </a:r>
            <a:r>
              <a:rPr lang="en-US" dirty="0">
                <a:latin typeface="Berlin Sans FB Demi" pitchFamily="34" charset="0"/>
              </a:rPr>
              <a:t>are My Son, Today I have begotten </a:t>
            </a:r>
            <a:r>
              <a:rPr lang="en-US" dirty="0" smtClean="0">
                <a:latin typeface="Berlin Sans FB Demi" pitchFamily="34" charset="0"/>
              </a:rPr>
              <a:t>You”</a:t>
            </a:r>
            <a:endParaRPr lang="en-US" dirty="0">
              <a:latin typeface="Berlin Sans FB Demi" pitchFamily="34" charset="0"/>
            </a:endParaRPr>
          </a:p>
        </p:txBody>
      </p:sp>
      <p:sp>
        <p:nvSpPr>
          <p:cNvPr id="3" name="Content Placeholder 2"/>
          <p:cNvSpPr>
            <a:spLocks noGrp="1"/>
          </p:cNvSpPr>
          <p:nvPr>
            <p:ph idx="1"/>
          </p:nvPr>
        </p:nvSpPr>
        <p:spPr>
          <a:xfrm>
            <a:off x="381000" y="1852101"/>
            <a:ext cx="8382000" cy="2948499"/>
          </a:xfrm>
        </p:spPr>
        <p:txBody>
          <a:bodyPr/>
          <a:lstStyle/>
          <a:p>
            <a:r>
              <a:rPr lang="en-US" sz="4400" dirty="0" smtClean="0"/>
              <a:t>Fulfilled in the </a:t>
            </a:r>
            <a:r>
              <a:rPr lang="en-US" sz="4400" b="1" dirty="0" smtClean="0">
                <a:solidFill>
                  <a:schemeClr val="accent4"/>
                </a:solidFill>
              </a:rPr>
              <a:t>resurrection</a:t>
            </a:r>
            <a:r>
              <a:rPr lang="en-US" sz="4400" dirty="0" smtClean="0"/>
              <a:t>!</a:t>
            </a:r>
          </a:p>
          <a:p>
            <a:pPr lvl="1"/>
            <a:r>
              <a:rPr lang="en-US" sz="4000" b="1" dirty="0" smtClean="0">
                <a:solidFill>
                  <a:schemeClr val="accent4"/>
                </a:solidFill>
              </a:rPr>
              <a:t>Romans </a:t>
            </a:r>
            <a:r>
              <a:rPr lang="en-US" sz="4000" b="1" dirty="0">
                <a:solidFill>
                  <a:schemeClr val="accent4"/>
                </a:solidFill>
              </a:rPr>
              <a:t>1:4  </a:t>
            </a:r>
            <a:r>
              <a:rPr lang="en-US" sz="4000" dirty="0" smtClean="0"/>
              <a:t>“and </a:t>
            </a:r>
            <a:r>
              <a:rPr lang="en-US" sz="4000" dirty="0"/>
              <a:t>declared to be the Son of God with power according to the Spirit of holiness, by the resurrection from the dead</a:t>
            </a:r>
            <a:r>
              <a:rPr lang="en-US" sz="4000" dirty="0" smtClean="0"/>
              <a:t>.”</a:t>
            </a:r>
            <a:endParaRPr lang="en-US" sz="4000" dirty="0"/>
          </a:p>
        </p:txBody>
      </p:sp>
    </p:spTree>
    <p:extLst>
      <p:ext uri="{BB962C8B-B14F-4D97-AF65-F5344CB8AC3E}">
        <p14:creationId xmlns:p14="http://schemas.microsoft.com/office/powerpoint/2010/main" val="31381701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latin typeface="Berlin Sans FB Demi" pitchFamily="34" charset="0"/>
              </a:rPr>
              <a:t>MEANING OF: “You </a:t>
            </a:r>
            <a:r>
              <a:rPr lang="en-US" dirty="0">
                <a:latin typeface="Berlin Sans FB Demi" pitchFamily="34" charset="0"/>
              </a:rPr>
              <a:t>are My Son, Today I have begotten </a:t>
            </a:r>
            <a:r>
              <a:rPr lang="en-US" dirty="0" smtClean="0">
                <a:latin typeface="Berlin Sans FB Demi" pitchFamily="34" charset="0"/>
              </a:rPr>
              <a:t>You”</a:t>
            </a:r>
            <a:endParaRPr lang="en-US" dirty="0">
              <a:latin typeface="Berlin Sans FB Demi" pitchFamily="34" charset="0"/>
            </a:endParaRPr>
          </a:p>
        </p:txBody>
      </p:sp>
      <p:sp>
        <p:nvSpPr>
          <p:cNvPr id="3" name="Content Placeholder 2"/>
          <p:cNvSpPr>
            <a:spLocks noGrp="1"/>
          </p:cNvSpPr>
          <p:nvPr>
            <p:ph idx="1"/>
          </p:nvPr>
        </p:nvSpPr>
        <p:spPr>
          <a:xfrm>
            <a:off x="381000" y="1600200"/>
            <a:ext cx="8382000" cy="4985980"/>
          </a:xfrm>
        </p:spPr>
        <p:txBody>
          <a:bodyPr/>
          <a:lstStyle/>
          <a:p>
            <a:r>
              <a:rPr lang="en-US" sz="4000" dirty="0" smtClean="0"/>
              <a:t>“In </a:t>
            </a:r>
            <a:r>
              <a:rPr lang="en-US" sz="4000" dirty="0"/>
              <a:t>it, as the first step in the process which was completed in the Ascension, the manhood of Jesus was lifted above the limitations and weaknesses of earth, and began to rise to the throne. The day of His resurrection was, as it were, the day of the birth of His humanity into royal </a:t>
            </a:r>
            <a:r>
              <a:rPr lang="en-US" sz="4000" dirty="0" smtClean="0"/>
              <a:t>glory” (Expositor’s Bible Commentary)</a:t>
            </a:r>
            <a:endParaRPr lang="en-US" sz="4000" dirty="0"/>
          </a:p>
        </p:txBody>
      </p:sp>
    </p:spTree>
    <p:extLst>
      <p:ext uri="{BB962C8B-B14F-4D97-AF65-F5344CB8AC3E}">
        <p14:creationId xmlns:p14="http://schemas.microsoft.com/office/powerpoint/2010/main" val="26869316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Metallic_Purple_Template_Segoe_TP10286765">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parchment</Template>
  <TotalTime>7232</TotalTime>
  <Words>2705</Words>
  <Application>Microsoft Office PowerPoint</Application>
  <PresentationFormat>On-screen Show (4:3)</PresentationFormat>
  <Paragraphs>223</Paragraphs>
  <Slides>47</Slides>
  <Notes>18</Notes>
  <HiddenSlides>4</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Calibri</vt:lpstr>
      <vt:lpstr>Berlin Sans FB Demi</vt:lpstr>
      <vt:lpstr>Courier New</vt:lpstr>
      <vt:lpstr>Segoe</vt:lpstr>
      <vt:lpstr>Wingdings</vt:lpstr>
      <vt:lpstr>Aharoni</vt:lpstr>
      <vt:lpstr>1_Metallic_Purple_Template_Segoe_TP10286765</vt:lpstr>
      <vt:lpstr>White with Courier font for code slides</vt:lpstr>
      <vt:lpstr>“Jesus The Son of God”</vt:lpstr>
      <vt:lpstr>PowerPoint Presentation</vt:lpstr>
      <vt:lpstr>PowerPoint Presentation</vt:lpstr>
      <vt:lpstr>Psalm 2:1-6</vt:lpstr>
      <vt:lpstr>Psalm 2:1-6</vt:lpstr>
      <vt:lpstr>Psalm 2:7-9</vt:lpstr>
      <vt:lpstr>MEANING OF: “You are My Son, Today I have begotten You”</vt:lpstr>
      <vt:lpstr>MEANING OF: “You are My Son, Today I have begotten You”</vt:lpstr>
      <vt:lpstr>MEANING OF: “You are My Son, Today I have begotten You”</vt:lpstr>
      <vt:lpstr>What is the</vt:lpstr>
      <vt:lpstr>SKEPTICS …</vt:lpstr>
      <vt:lpstr>Evidence That Jesus Lived &amp; Died</vt:lpstr>
      <vt:lpstr>Evidence That Jesus Lived &amp; Died</vt:lpstr>
      <vt:lpstr>Evidence That Jesus Lived &amp; Died</vt:lpstr>
      <vt:lpstr>Evidence That Jesus Lived &amp; Died</vt:lpstr>
      <vt:lpstr>Evidence That Jesus Lived &amp; Died</vt:lpstr>
      <vt:lpstr>Evidence That Jesus Lived &amp; Died</vt:lpstr>
      <vt:lpstr>Josephus, Antiquities of the Jews, 18.3.3</vt:lpstr>
      <vt:lpstr>Evidence That Jesus Lived &amp; Died</vt:lpstr>
      <vt:lpstr>Evidence That Jesus Lived &amp; Died</vt:lpstr>
      <vt:lpstr>Evidence That Jesus Lived &amp; Died</vt:lpstr>
      <vt:lpstr>What Is The</vt:lpstr>
      <vt:lpstr>Acts 1:1-3</vt:lpstr>
      <vt:lpstr>PowerPoint Presentation</vt:lpstr>
      <vt:lpstr>Evidence</vt:lpstr>
      <vt:lpstr>Why The Body Was Not Stolen</vt:lpstr>
      <vt:lpstr>Evidence</vt:lpstr>
      <vt:lpstr>Evidence</vt:lpstr>
      <vt:lpstr>They Cannot Be False Witnesses</vt:lpstr>
      <vt:lpstr>Benjamin Franklin</vt:lpstr>
      <vt:lpstr>Proverbs 21:6</vt:lpstr>
      <vt:lpstr>ACTS 13:29-33</vt:lpstr>
      <vt:lpstr>ACTS 17:31, 32</vt:lpstr>
      <vt:lpstr>ACTS 26:8</vt:lpstr>
      <vt:lpstr>Evidence</vt:lpstr>
      <vt:lpstr>Could The Witnesses Be</vt:lpstr>
      <vt:lpstr>1. There are too many witnesses</vt:lpstr>
      <vt:lpstr>2. There are too many days</vt:lpstr>
      <vt:lpstr>3. Appearances with dialogue and teaching</vt:lpstr>
      <vt:lpstr>4. Eating With Him</vt:lpstr>
      <vt:lpstr>5. In The Daylight (Jn. 21:4-7)</vt:lpstr>
      <vt:lpstr>Evidence</vt:lpstr>
      <vt:lpstr>Evidence</vt:lpstr>
      <vt:lpstr>Evidence</vt:lpstr>
      <vt:lpstr>Evidence</vt:lpstr>
      <vt:lpstr>1 Corinthians 15:20</vt:lpstr>
      <vt:lpstr>Psalm 2:10-12</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Jesus The Son of God?”</dc:title>
  <dc:creator>Steven J. Wallace</dc:creator>
  <cp:lastModifiedBy>Steven J. Wallace</cp:lastModifiedBy>
  <cp:revision>78</cp:revision>
  <dcterms:created xsi:type="dcterms:W3CDTF">2013-06-14T20:25:39Z</dcterms:created>
  <dcterms:modified xsi:type="dcterms:W3CDTF">2014-09-24T19:54:53Z</dcterms:modified>
</cp:coreProperties>
</file>