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notesSlides/notesSlide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ink/ink9.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0.xml" ContentType="application/inkml+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 id="2147483696" r:id="rId4"/>
    <p:sldMasterId id="2147483708" r:id="rId5"/>
  </p:sldMasterIdLst>
  <p:notesMasterIdLst>
    <p:notesMasterId r:id="rId34"/>
  </p:notesMasterIdLst>
  <p:handoutMasterIdLst>
    <p:handoutMasterId r:id="rId35"/>
  </p:handoutMasterIdLst>
  <p:sldIdLst>
    <p:sldId id="304" r:id="rId6"/>
    <p:sldId id="258" r:id="rId7"/>
    <p:sldId id="272" r:id="rId8"/>
    <p:sldId id="259" r:id="rId9"/>
    <p:sldId id="273" r:id="rId10"/>
    <p:sldId id="301" r:id="rId11"/>
    <p:sldId id="260" r:id="rId12"/>
    <p:sldId id="275" r:id="rId13"/>
    <p:sldId id="305" r:id="rId14"/>
    <p:sldId id="276" r:id="rId15"/>
    <p:sldId id="285" r:id="rId16"/>
    <p:sldId id="277" r:id="rId17"/>
    <p:sldId id="278" r:id="rId18"/>
    <p:sldId id="295" r:id="rId19"/>
    <p:sldId id="302" r:id="rId20"/>
    <p:sldId id="292" r:id="rId21"/>
    <p:sldId id="290" r:id="rId22"/>
    <p:sldId id="306" r:id="rId23"/>
    <p:sldId id="291" r:id="rId24"/>
    <p:sldId id="293" r:id="rId25"/>
    <p:sldId id="294" r:id="rId26"/>
    <p:sldId id="298" r:id="rId27"/>
    <p:sldId id="299" r:id="rId28"/>
    <p:sldId id="303" r:id="rId29"/>
    <p:sldId id="300" r:id="rId30"/>
    <p:sldId id="296" r:id="rId31"/>
    <p:sldId id="297" r:id="rId32"/>
    <p:sldId id="307" r:id="rId33"/>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Aharoni" panose="02010803020104030203" pitchFamily="2" charset="-79"/>
      <p:bold r:id="rId40"/>
    </p:embeddedFont>
    <p:embeddedFont>
      <p:font typeface="Berlin Sans FB Demi" panose="020E0802020502020306" pitchFamily="34" charset="0"/>
      <p:bold r:id="rId41"/>
    </p:embeddedFont>
    <p:embeddedFont>
      <p:font typeface="Eras Bold ITC" panose="020B0907030504020204" pitchFamily="34" charset="0"/>
      <p:regular r:id="rId42"/>
    </p:embeddedFont>
    <p:embeddedFont>
      <p:font typeface="Arial Black" panose="020B0A04020102020204" pitchFamily="34" charset="0"/>
      <p:bold r:id="rId43"/>
    </p:embeddedFont>
    <p:embeddedFont>
      <p:font typeface="Corbel" panose="020B0503020204020204" pitchFamily="34" charset="0"/>
      <p:regular r:id="rId44"/>
      <p:bold r:id="rId45"/>
      <p:italic r:id="rId46"/>
      <p:boldItalic r:id="rId47"/>
    </p:embeddedFont>
    <p:embeddedFont>
      <p:font typeface="Eras Demi ITC" panose="020B0805030504020804" pitchFamily="34" charset="0"/>
      <p:regular r:id="rId48"/>
    </p:embeddedFont>
    <p:embeddedFont>
      <p:font typeface="Goudy Old Style" panose="02020502050305020303" pitchFamily="18" charset="0"/>
      <p:regular r:id="rId49"/>
      <p:bold r:id="rId50"/>
      <p:italic r:id="rId51"/>
    </p:embeddedFont>
    <p:embeddedFont>
      <p:font typeface="Arial Narrow" panose="020B060602020203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44" autoAdjust="0"/>
  </p:normalViewPr>
  <p:slideViewPr>
    <p:cSldViewPr>
      <p:cViewPr varScale="1">
        <p:scale>
          <a:sx n="45" d="100"/>
          <a:sy n="45" d="100"/>
        </p:scale>
        <p:origin x="-1536" y="-10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6.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The Grace Of God -Examples</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t>Steven J. Wallace</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www.revelationandcreation.com</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2F1AED-B67B-41AD-8BC9-2C2A735A96F5}" type="slidenum">
              <a:rPr lang="en-US" smtClean="0"/>
              <a:t>‹#›</a:t>
            </a:fld>
            <a:endParaRPr lang="en-US"/>
          </a:p>
        </p:txBody>
      </p:sp>
    </p:spTree>
    <p:extLst>
      <p:ext uri="{BB962C8B-B14F-4D97-AF65-F5344CB8AC3E}">
        <p14:creationId xmlns:p14="http://schemas.microsoft.com/office/powerpoint/2010/main" val="35627788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3-07-23T19:07:12.080"/>
    </inkml:context>
    <inkml:brush xml:id="br0">
      <inkml:brushProperty name="width" value="0.41667" units="cm"/>
      <inkml:brushProperty name="height" value="0.83333" units="cm"/>
      <inkml:brushProperty name="color" value="#FFFF00"/>
      <inkml:brushProperty name="tip" value="rectangle"/>
      <inkml:brushProperty name="rasterOp" value="maskPen"/>
      <inkml:brushProperty name="fitToCurve" value="1"/>
    </inkml:brush>
  </inkml:definitions>
  <inkml:trace contextRef="#ctx0" brushRef="#br0">-1 0,'37'0,"-37"37,150 75,-113-112,-37 0,37 37,1-37,-1 0,-37 0,75 0,-1 38,-36-38,111 0,-111 0,-1 0,-37 0,37 0,1 0,-1 0,75 0,-37 0,-75 0,74 0,-36 0,-38 0,37 0,38 0,-75 0,37 0,1 0,-1 0,0 0,38 0,-38 0,38 0,-38 0,1 0,148 0,-111 0,-37 0,-38 0,74 0,-36 0,-1 0,0 0,1 0,-1 0,38 0,-38 0,0 0,38 0,0 0,-38 0,1 0,36 0,1 0,0 0,37 0,0 0,0 0,-75 0,38 37,0-37,-38 0,38 0,-1 0,-74 0,38 0,-1 0,-37 0,37 0,1 0,-1 0,-37 0,75 0,-38 0,1 0,-1 0,0 0,38 0,-38 0,1 0,-38 0,74 0,-36 0,-38 0,37 0,0 0,-37 0,0-37,38 37,-1 0,75 0,-37 0,-38 0,1 0,36 0,-36 0,-38 0,37 0,38 0,-38 0,0 0,75 0,-74 0,-1 0,1 0,-1 0,0 0,1 0,-1 0,38 0,-38 0,38-38,-1 38,38 0,-74-37,-1 37,-37 0,38 0,-1 0,75 0,-37 0,-38 0,38 0,37 0,-38 0,1 0,187 0,-188 0,38 0,-74 0,-38 0,37 0,0 0,1 0,-38 0,37 0,1 0,-1 0,-37 0,37 0,1 0,-1 0,-37 0,37 0,1 0,-1 0,0 0,38 0,-75 0,75 0,-1 0,-74 0,38 0,37 0,-1 0,-36 0,-1 0,0 0,1 0,36 0,1 0,0 0,-75 0,37 0,0 0,1 0,-1 0,38 0,-38 0,75 0,0 0,0 37,-112-37,75 0,37 0,-37 0,0 0,74 0,-37 0,-37 0,37 0,-37 0,-75 0,37 38,0-38,1 0,186 0,-150 0,38 0,-37 0,0 0,37 0,-37 0,-38 0,0 0,1 37,-1-37,-37 0,37 0,38 0,-75 0,75 0,0 0,-38 0,38 0,-38 0,0 0,1 0,-1 0,38 0,37 0,-75 0,-37 0,37 0,1 0,-1 0,-37-37,75 37,-38 0,38 0,0-38,-38 38,38 0,-1 0,113 0,-149 0,74 0,-38 0,-36 0,-38 0,37 0,0 0,-37 0,38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8-16T21:33:41.62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226 1012,'48'0,"-48"0,48 0,0 0,0 0,-48 0,47-48,1 48,-48 0,48 0,-48 0,48 0,-48 0,48 0,-48 0,0-48,48 48,-48 0,48 0,-48 0,48 0,0-47,-48 47,48 0,-48 0,0 0,48 0,0 0,-48 0,0 0,48 0,-48 0,48 0,47 0,-47 0,0 0,0 0,48-48,-48 48,48 0,-96 0,48-48,95 0,-95 48,0-48,96 48,-96 0,0-48,0 48,96 0,-96 0,-1 0,193 0,-192-48,48 48,48 0,-96 0,-1 0,49 0,-48 0,0 0,144-48,-96 0,0 48,95-48,-143 48,48-48,-48 48,144 0,-144 0,-48 0,143-48,-95 48,96 0,-96 0,0 0,48 0,0 0,-48 0,47 0,145 0,-144 0,0 0,-48 0,191 0,-191 0,48 0,96 0,-96 0,47 0,97 48,-192-48,48 0,0 0,-1 0,97-48,-96 48,144-48,-192 48,47 0,49 0,-48 0,0 0,143 0,-143 0,48 0,96 0,-144 0,-48 0,143 0,-47 0,0-47,-144 47,48 0,95 0,-47 0,240-96,-192 96,-97 0,49 0,96 0,-144 0,96 0,335 0,-239 0,-49 0,1 0,239 0,-335 0,-48 0,96 0,-48 0,0 0,191 0,-95 0,-48 0,383 0,-336 0,337-96,-528 96,239 0,-47 0,-48 0,335 0,-287 0,-1 48,384 48,-431-96,-48 0,48 0,431-96,-431 96,-48 0,239 0,-239 0,0 0,0 0,-49 0,97 0,-48 0,0 0,144 0,-145 0,1 48,96-48,-144 0,144 96,-97-96,-47 0,0 47,0 1,48-48,240 96,-289-96,49 0,0 48,-48-48,-48 48,240-48,-144 0,-96 0,47 0,1 0,0 0,144 0,-144 48,48-48,48 0,-96 0,-1 0,49 0,-48 0,-48 0,48 48,-48-48,0 0,48 0,0 48,48-48,-48 0,96 48,-97 0,-47-48,0 48,48 0,0-1,-48 1,0-48,48 0,0 0,-48 0,48 0,0 48,48 0,-48 0,48 0,-48-48,-48 48,47-48,1 48,-48-48,0 0,48 48,-48-48,48 0,-48 48,48-48,-48 48,48-48,-48 48,48 0,-48-1,48 1,0 48,-48-96,0 0,0 0,0 48,48 0,-48-48,48 96,-48-48,0 0,48 96,-48-144,0 47,0 1,0-48,0 48,0 0,95 96,-95-48,48-48,0 144,0-145,-48 1,0 0,0 48,0-96,0 48,0 0,0 96,0-48,0-48,0 95,0-95,0-48,0 48,0 48,0-96,0 48,0 0,0-48,0 48,0 0,0-48,0 0,0 48,0 0,0-1,-48 1,48 48,0-48,0 0,0-48,-143 192,95-48,48-49,-48-47,48 240,-48-240,48 96,-96 143,48-191,48-48,-48 0,48 0,0 0,-48 0,48 0,-48-1,0 1,48-48,-48 96,48-48,-48-48,1 48,-1-48,-48 48,48-48,-96 48,48-48,0 96,1-96,-1 0,0 0,-192-96,192 48,1 48,47 0,0 0,-96 96,144-96,-96 0,-191 96,143-96,48 0,-144 96,240-96,-48 0,-47 47,47-47,0 48,0-48,-48 96,48-48,0-48,0 48,-48-48,0 48,-95 0,95-48,48 0,-192 0,145 0,-1 0,-144 0,192 0,0 0,0 0,-239 0,191 0,-48 0,-96 0,49 0,47 0,0 0,-143 0,143 0,48 48,-239 0,143 0,48-48,-191 48,239-48,0 0,48 0,-144 0,49 0,95 0,-240 0,144 48,48-48,-287 0,191 0,97 0,-49 0,-96 0,144 0,-143-48,95 48,48 0,0 0,-48 0,49 0,47 0,0 0,0-48,0 48,-96 0,96 0,-383 0,239 0,0 0,-431 0,384 0,-49 0,49 0,47 0,48 0,48-48,48 48,-95 0,-1 0,-48 0,48 48,-479 0,384-48,-145 0,-526-96,670 48,144 48,0-48,1 0,95 0,-336 48,144-48,1 0,-49 48,-191-48,239 48,0 0,-383-96,336 49,-145-1,-143-144,383 48,96 144,-47 0,-97-48,96 0,0 0,48 48,-96-48,49 1,-145-49,192 96,0-48,0 0,-48-96,96 48,-48-95,-47-1,-145-192,144 336,48-47,-96-1,96 96,48-48,-47 0,-1-96,0 48,0 0,48 49,0 47,-48-96,48 48,0-96,-48 96,48-48,0 48,0 0,0 0,-48-143,48 95,0 0,0 0,-96-95,96 143,0 0,0-48,0 48,0-48,0 96,0 0,0-48,0-144,0 97,0 47,0 48,0-48,0 48,0-48,0 0,0 48,0-96,0 48,0 48,0-48,0 0,0 48,0-48,0 48,0-48,0 0,0 48,0-47,0 47,0 0,0-48,0 48,0-48,0 48,0-96,0 48,0 48,0-96,48 48,-48 48,0 0,0-48,0 48,48 0,0 0,-48 0,48 0,-48 0,0 0,0 0</inkml:trace>
</inkml:ink>
</file>

<file path=ppt/ink/ink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3-07-23T19:07:18.101"/>
    </inkml:context>
    <inkml:brush xml:id="br0">
      <inkml:brushProperty name="width" value="0.41667" units="cm"/>
      <inkml:brushProperty name="height" value="0.83333" units="cm"/>
      <inkml:brushProperty name="color" value="#FFFF00"/>
      <inkml:brushProperty name="tip" value="rectangle"/>
      <inkml:brushProperty name="rasterOp" value="maskPen"/>
      <inkml:brushProperty name="fitToCurve" value="1"/>
    </inkml:brush>
  </inkml:definitions>
  <inkml:trace contextRef="#ctx0" brushRef="#br0">0 170,'0'0,"0"0,38 0,-1 0,0 0,-37 0,38 0,-1 0,-37 0,37 0,75 0,-74 0,36 0,1 0,-75 0,38 0,-1 0,-37 0,37 0,1 0,-1 0,0 0,1 0,-1 0,-37 0,149 0,-149 0,112 0,-74 0,-1-37,1 37,36 0,262 0,-224 0,-112 0,113 0,-76 0,0 0,38 0,-75 0,224-37,-149 37,-38 0,38 0,0 0,-38 0,38 0,-38 0,0-38,-37 38,75 0,-38 0,-37 0,38 0,-1 0,0 0,75 0,-37 0,-75 0,38 0,-1 0,0 0,113 0,-76 0,-36 0,36 0,1 0,-38 0,76 0,-39 0,-36 0,36 0,-36 0,-38 0,74 0,-36 0,-38 0,37 0,0 0,1 0,-1 0,0 0,-37 0,75 0,-37 0,-38 0,37 0,0 0,1 0,36 0,-36 0,-1 0,0 0,1 0,-1 0,0 0,1 0,-1 0,0 0,1 0,-1 0,-37 0,75 0,-38 0,-37 0,38 0,-1 0,0 0,-37 0,38 0,-1 0,-37 0,75 0,-1 0,-74 0,38 0,-1 0,0 0,1 0,74 0,-75 0,1 0,-1 0,0 0</inkml:trace>
</inkml:ink>
</file>

<file path=ppt/ink/ink3.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3-07-23T19:07:18.101"/>
    </inkml:context>
    <inkml:brush xml:id="br0">
      <inkml:brushProperty name="width" value="0.41667" units="cm"/>
      <inkml:brushProperty name="height" value="0.83333" units="cm"/>
      <inkml:brushProperty name="color" value="#FFFF00"/>
      <inkml:brushProperty name="tip" value="rectangle"/>
      <inkml:brushProperty name="rasterOp" value="maskPen"/>
      <inkml:brushProperty name="fitToCurve" value="1"/>
    </inkml:brush>
  </inkml:definitions>
  <inkml:trace contextRef="#ctx0" brushRef="#br0">0 170,'0'0,"0"0,38 0,-1 0,0 0,-37 0,38 0,-1 0,-37 0,37 0,75 0,-74 0,36 0,1 0,-75 0,38 0,-1 0,-37 0,37 0,1 0,-1 0,0 0,1 0,-1 0,-37 0,149 0,-149 0,112 0,-74 0,-1-37,1 37,36 0,262 0,-224 0,-112 0,113 0,-76 0,0 0,38 0,-75 0,224-37,-149 37,-38 0,38 0,0 0,-38 0,38 0,-38 0,0-38,-37 38,75 0,-38 0,-37 0,38 0,-1 0,0 0,75 0,-37 0,-75 0,38 0,-1 0,0 0,113 0,-76 0,-36 0,36 0,1 0,-38 0,76 0,-39 0,-36 0,36 0,-36 0,-38 0,74 0,-36 0,-38 0,37 0,0 0,1 0,-1 0,0 0,-37 0,75 0,-37 0,-38 0,37 0,0 0,1 0,36 0,-36 0,-1 0,0 0,1 0,-1 0,0 0,1 0,-1 0,0 0,1 0,-1 0,-37 0,75 0,-38 0,-37 0,38 0,-1 0,0 0,-37 0,38 0,-1 0,-37 0,75 0,-1 0,-74 0,38 0,-1 0,0 0,1 0,74 0,-75 0,1 0,-1 0,0 0</inkml:trace>
</inkml:ink>
</file>

<file path=ppt/ink/ink4.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3-07-23T19:58:03.951"/>
    </inkml:context>
    <inkml:brush xml:id="br0">
      <inkml:brushProperty name="width" value="0.41667" units="cm"/>
      <inkml:brushProperty name="height" value="0.83333" units="cm"/>
      <inkml:brushProperty name="color" value="#FFFF00"/>
      <inkml:brushProperty name="tip" value="rectangle"/>
      <inkml:brushProperty name="rasterOp" value="maskPen"/>
      <inkml:brushProperty name="fitToCurve" value="1"/>
    </inkml:brush>
  </inkml:definitions>
  <inkml:trace contextRef="#ctx0" brushRef="#br0">0 182,'0'0,"0"0,52 0,-1 0,0 0,-51 0,51 0,1 0,-52 0,51 0,103 0,-103 0,51 0,1 0,-103 0,51 0,0 0,-51 0,51 0,1 0,-1 0,0 0,0 0,1 0,-52 0,205 0,-205 0,153 0,-101 0,-1-39,0 39,52 0,358 0,-307 0,-154 0,153 0,-101 0,-1 0,51 0,-102 0,308-41,-206 41,-51 0,52 0,-1 0,-50 0,50 0,-51 0,1-40,-52 40,102 0,-51 0,-51 0,52 0,-1 0,0 0,102 0,-51 0,-102 0,52 0,-1 0,0 0,154 0,-102 0,-52 0,51 0,1 0,-52 0,103 0,-52 0,-51 0,52 0,-52 0,-51 0,103 0,-52 0,-51 0,51 0,0 0,1 0,-1 0,0 0,-51 0,103 0,-52 0,-51 0,51 0,0 0,1 0,50 0,-51 0,1 0,-1 0,0 0,0 0,1 0,-1 0,0 0,0 0,1 0,-1 0,-51 0,102 0,-50 0,-52 0,51 0,0 0,0 0,-51 0,51 0,1 0,-52 0,102 0,1 0,-103 0,51 0,0 0,0 0,1 0,101 0,-101 0,-1 0,0 0,0 0</inkml:trace>
</inkml:ink>
</file>

<file path=ppt/ink/ink5.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3-07-23T20:06:49.603"/>
    </inkml:context>
    <inkml:brush xml:id="br0">
      <inkml:brushProperty name="width" value="0.16667" units="cm"/>
      <inkml:brushProperty name="height" value="0.16667" units="cm"/>
      <inkml:brushProperty name="color" value="#ED1C24"/>
      <inkml:brushProperty name="fitToCurve" value="1"/>
    </inkml:brush>
  </inkml:definitions>
  <inkml:traceGroup>
    <inkml:annotationXML>
      <emma:emma xmlns:emma="http://www.w3.org/2003/04/emma" version="1.0">
        <emma:interpretation id="{281A9361-BF6A-4C86-8166-4F622F619E54}" emma:medium="tactile" emma:mode="ink">
          <msink:context xmlns:msink="http://schemas.microsoft.com/ink/2010/main" type="inkDrawing" rotatedBoundingBox="13221,11658 21775,11615 21776,11774 13222,11817" shapeName="Other"/>
        </emma:interpretation>
      </emma:emma>
    </inkml:annotationXML>
    <inkml:trace contextRef="#ctx0" brushRef="#br0">0 76,'0'0,"37"0,1 0,-38 0,37 0,112 0,-111 0,-1 0,1 0,-38 0,74 0,1 0,-75 0,37 0,1 0,-38 0,37 0,112 0,-111 0,-1 0,38 0,0 0,37 0,-38 0,38 0,-74 0,-1 0,-37 0,75 0,-38 0,38 0,0 0,37 0,-75 0,0 0,1 0,-1 0,38 0,-1 38,-36-38,74 0,37 37,-111-37,-1 0,0 0,1 0,-38 0,112 0,-75 0,0 0,38 0,-75 37,37-37,38 0,-37 0,-1-37,0 37,1 0,36-37,-36 37,36-38,-36 38,-1 0,38 0,-38 0,38 0,-38 0,38 0,-38 0,1 0,36 0,-36 0,-38 0,37 0,38 0,37 0,-75 0,75 0,-74 0,36 0,-36 0,-1 0,0 0,1 0,-1 0,112 0,-111 0,-38 0,37 0,0 0,38 0,-75 0,38 0,-1 0,-37 0,75 0,-1 0,-74 0,75 0,-38 0,-37 0,38 0,-1 0,0 0,38 0,75 0,-113 0,38 0,-38 0,0 0,1 0,36 0,-74 0,38 0,-1 0,0 0,38 0,0 0,-38 0,113 0,-38 0,-75 0,0 0,1 0,36 0,38 0,-37 0,-37 0,-1 0,150 0,-150 0,38 0,-1 0,-74 0,38 0,36 0,39 0,-1 0,-38 0,-36 0,36 0,-36 0,-1 0,-37 0,75 0,37 0,-75 0,1 0,-1 0,0 0,1-37,-1 37,-37 0,75 0,74 0,-149 0,37 0,1-38,-1 38,0 0,1 0</inkml:trace>
  </inkml:traceGroup>
</inkml:ink>
</file>

<file path=ppt/ink/ink6.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3-07-23T20:06:57.637"/>
    </inkml:context>
    <inkml:brush xml:id="br0">
      <inkml:brushProperty name="width" value="0.16667" units="cm"/>
      <inkml:brushProperty name="height" value="0.16667" units="cm"/>
      <inkml:brushProperty name="color" value="#ED1C24"/>
      <inkml:brushProperty name="fitToCurve" value="1"/>
    </inkml:brush>
  </inkml:definitions>
  <inkml:traceGroup>
    <inkml:annotationXML>
      <emma:emma xmlns:emma="http://www.w3.org/2003/04/emma" version="1.0">
        <emma:interpretation id="{DC3981C7-419F-4E09-BDCD-82E11D8247DB}" emma:medium="tactile" emma:mode="ink">
          <msink:context xmlns:msink="http://schemas.microsoft.com/ink/2010/main" type="inkDrawing" rotatedBoundingBox="3696,12993 5824,12894 5827,12948 3699,13047" shapeName="Other"/>
        </emma:interpretation>
      </emma:emma>
    </inkml:annotationXML>
    <inkml:trace contextRef="#ctx0" brushRef="#br0">0 94,'0'0,"37"0,1 0,-38 0,0 0,37 0,75 0,-37 0,-38 0,1 0,-38 0,37 0,38 0,-1 0,38 0,-37 0,-75 0,37 0,1 0,36 0,1 0,-37 0,-1 0,224-38,-223 38,-38 0,37 0,0 0,1 0,-1-37,38 37,-38 0,-37 0,38 0,-1 0,-37 0,37 0,150 0,-150 0,1 0,-1 0,0 0,1 0,-1 0</inkml:trace>
  </inkml:traceGroup>
</inkml:ink>
</file>

<file path=ppt/ink/ink7.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3-07-23T20:08:09.235"/>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51,'0'0,"0"0,38 0,-1 0,0 0,1 0,-1 0,0 0,-37 0,187-38,-150 38,1 0,-1 0,1 0,-38 0,37 0,0 0,75 0,-37 0,-38 0,1 0,111 38,-74-38,-75 0,37 0,1 0,-1 0,-37 0,187 0,-150 0,38 37,37-37,-38 0,-74 0,39 0,-2 37,1-37,-1 0,38 0,-75 0,37 0,38 0,-1 38,-36-38,-1 0,-37 0,37 0,1 0,-1 0,187 0,-149 0,-38 0,38 0,-38 0,38 0,-38 0,38 37,-38-37,150 0,-187 0,38 0,36 0,-74 0,75 0,-38 0,-37-37,75-1,-38 38,75 0,-74 0,37-37,-75 37,37 0,0 0,-37 0,150-37,-76-1,-36 38,-1 0,-37 0,112 0,-37 0,0 0,-1 0,-36 0,36 0,-36 0,-38 0,37 0,0 0,1 0,36 0,-36 0,-1 0,0 0,38 0,-75 0,38 0,-1 0,0 0,1 0,74 0,-37 0,-37 0,-1 0,0 0,-37 0,38 0,-1 0,0 0,-37 0,38 0,-1 0,-37 0,38 0,-1 0,0 0,38 0,-38 0,1 0,-38 0,37 0,0 0,-37 0,75 0,-38 0,-37 0,38 0,-1 0,0 0,1 0,-1 0,1 0,-1 0,38 0,-75 0,74 0,-36 0,-1 0,0 0,1 0,-38 0,37 0,0 0,1 0,-1 0,0 0,1 0,-38 0,37 0,1 0,-1 0,0 0,1 0</inkml:trace>
</inkml:ink>
</file>

<file path=ppt/ink/ink8.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28.34646" units="1/cm"/>
          <inkml:channelProperty channel="Y" name="resolution" value="28.30189" units="1/cm"/>
        </inkml:channelProperties>
      </inkml:inkSource>
      <inkml:timestamp xml:id="ts0" timeString="2013-07-23T20:08:15.631"/>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0 198,'37'0,"150"-37,-150 1,38-2,0 38,-1 0,1 0,0-37,-1 37,-74 0,38 0,36 0,1 0,-38 0,1 0,-1 0,1 0,36 0,-36 0,-38 0,74 0,-36 0,-38 0,74 0,-36 0,-38 0,37 0,38 0,-75 0,37 0,0 0,-37 0,38 0,37 0,-75 0,74 0,1 0,-75 0,37 0,1 0,-1 0,-37 0,37 0,1 0,-1 0,0 0,75 0,-112 0,38 37,-1-37</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8-16T19:35:51.554"/>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3399,'0'0,"96"0,-96 0,48 0,-1 0,-47 0,48 0,-48 0,0 0,48 0,-48 0,48 0,0 0,-48 0,48 0,0 0,-48 0,48 0,-48 0,48-47,-48 47,0 0,48 0,-48 0,48 0,0 0,-48 0,48 0,-1-48,-47 48,48 0,-48 0,48-48,-48 48,48 0,-48 0,48 0,-48 0,0 0,48 0,0 0,-48 0,0 0,48-48,0 48,-48 0,48 0,-48 0,48 0,-48 0,48 0,-48 0,48 0,-48 0,0 0,48 0,-48 0,47-48,97 0,-96 0,0 48,0-48,0 48,0 0,0-48,-48 48,0 0,48 0,-48 0,0 0,48 0,-48 0,48-48,-48 48,0 0,47 0,-47 0,48 0,-48 0,48 0,-48-48,48 48,-48 0,48 0,0 0,-48 0,96-48,-96 48,48 0,-48 0,48 0,-48-48,0 48,48 0,-48 0,48 0,-48 0,48 0,-48 0,0 0,47 0,1 0,0-48,-48 48,48 0,-48 0,48 0,-48 0,48 0,0-47,0 47,0 0,-48 0,48-48,0 48,48-48,-96 48,47 0,1-47,0-1,48 48,-96 0,144-48,-96 48,0 0,-48 0,48 0,48 0,-96-48,48 48,-1 0,49 0,-48-48,0 48,48 0,-96 0,48 0,-48 0,0-48,48 48,0 0,-48 0,48 0,-48-48,48 48,-48 0,95-48,-47 48,-48 0,48 0,0-48,0 48,0 0,0-48,0 1,48 47,-96 0,96 0,-48-48,-1 48,1 0,0 0,-48-48,48 48,48 0,-48 0,0 0,-48 0,48 0,0 0,-48-48,0 48,49 0,-49-48,48 48,-48 0,0-48,95 48,-95 0,48 0,0 0,-48-48,48 48,-48 0,48-48,0 48,0-48,0 48,-48 0,0 0,48-48,0 48,0 0,0-48,0 48,-48 0,48 0,47-48,-95 48,48 0,0 0,-48-48,48 48,-48 0,96-47,-48-1,0 48,0 0,48 0,-96 0,48-48,-1 48,-47 0,48 0,0 0,-48-48,48 48,-48 0,48 0,0-48,-48 48,48 0,-48 0,48 0,-48 0,48-48,-48 48,0 0,48 0,-48 0,48 0,-48 0,48-48,0 48,-1 0,-47 0,48-48,-48 48,48 0,0-48,0 48,0 0,-48 0,48-48,0 48,-48 0,48 0,0 0,0 0,0-48,0 48,-48 0,95 0,-47-48,-48 48,48 0,0 0,-48-48,48 48,-48 0,96-46,-96 46,48 0,0-48,0 48,0 0,0 0,0 0,-48 0,47-48,1 48,-48-48,48 48,-48 0,48 0,0-48,-48 48,48 0,48-48,-96 48,48-48,0 48,-48 0,48-48,0 48,0 0,-48 0,0 0,47 0,1-48,-48 48,48 0,-48 0,0-48,48 48,-48 0,48 0,0 0,-48-48,48 48,-48 0,48 0,-48 0,48 0,0 0,0 0,-48-48,0 48,48 0,-48 0,48 0,-48 0,0 0,47 0,-47-48,0 48,48 0,-48 0,48 0,-48 0,48 0,-48 0,0 0,48 0,-48-48,48 48,-48 0,0 0,48 0,0 0,-48 0,0 0,48 0,-48 0,0 0,48 0,-48 0,0-47,48 47,0 0,-48 0,48 0,-48 0,47 0,-47 0,48 0,0 0,0-48,-48 48,48 0,-48 0,48 0,-48 0,0 0,48-48,-48 48,0 0,48 0,-48 0,0 0,48 0,-48 0,0 0,48 0,-48-48,0 48,0 0,48 0,-48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36AF3-7605-44CE-AA9A-CB55E9BCD952}" type="datetimeFigureOut">
              <a:rPr lang="en-US" smtClean="0"/>
              <a:t>9/26/2014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91464-9281-41A0-A858-B657A2592DAD}" type="slidenum">
              <a:rPr lang="en-US" smtClean="0"/>
              <a:t>‹#›</a:t>
            </a:fld>
            <a:endParaRPr lang="en-US"/>
          </a:p>
        </p:txBody>
      </p:sp>
    </p:spTree>
    <p:extLst>
      <p:ext uri="{BB962C8B-B14F-4D97-AF65-F5344CB8AC3E}">
        <p14:creationId xmlns:p14="http://schemas.microsoft.com/office/powerpoint/2010/main" val="199638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Silvanus, our faithful brother as I consider him, I have written to you briefly, exhorting and testifying that this is the true grace of God in which you stand” (1 Pet. 5:12)</a:t>
            </a:r>
          </a:p>
        </p:txBody>
      </p:sp>
      <p:sp>
        <p:nvSpPr>
          <p:cNvPr id="4" name="Slide Number Placeholder 3"/>
          <p:cNvSpPr>
            <a:spLocks noGrp="1"/>
          </p:cNvSpPr>
          <p:nvPr>
            <p:ph type="sldNum" sz="quarter" idx="10"/>
          </p:nvPr>
        </p:nvSpPr>
        <p:spPr/>
        <p:txBody>
          <a:bodyPr/>
          <a:lstStyle/>
          <a:p>
            <a:fld id="{90B91464-9281-41A0-A858-B657A2592DAD}" type="slidenum">
              <a:rPr lang="en-US" smtClean="0"/>
              <a:t>2</a:t>
            </a:fld>
            <a:endParaRPr lang="en-US"/>
          </a:p>
        </p:txBody>
      </p:sp>
    </p:spTree>
    <p:extLst>
      <p:ext uri="{BB962C8B-B14F-4D97-AF65-F5344CB8AC3E}">
        <p14:creationId xmlns:p14="http://schemas.microsoft.com/office/powerpoint/2010/main" val="32531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Referring to what? See verse 14.</a:t>
            </a:r>
            <a:endParaRPr lang="en-US" dirty="0" smtClean="0"/>
          </a:p>
          <a:p>
            <a:r>
              <a:rPr lang="en-US" dirty="0" smtClean="0"/>
              <a:t>[CLICK] Notice metaphor: “tabernacle of David.” If this</a:t>
            </a:r>
            <a:r>
              <a:rPr lang="en-US" baseline="0" dirty="0" smtClean="0"/>
              <a:t> were speaking of a rebuilding of the Jewish economy and religion, then it would surely not be called such, but rather it would be called “the tabernacle of Moses.” David helped build, not the tabernacle, but set up material for the temple of God. Yet the physical temple was not built by him, but by his son.  This excludes another point. This is not the rebuilding of a physical house that David built, for David did not build the house, but Solomon. </a:t>
            </a:r>
          </a:p>
          <a:p>
            <a:endParaRPr lang="en-US" baseline="0" dirty="0" smtClean="0"/>
          </a:p>
          <a:p>
            <a:r>
              <a:rPr lang="en-US" baseline="0" dirty="0" smtClean="0"/>
              <a:t>Yet this prophecy (Amos 9:11, 12) is connected to the house that God built for David! Did you know that God built David a house? [CLICK] See 2 Samuel 7:1-17 (emp. 11). This house was an enduring dynasty. </a:t>
            </a:r>
          </a:p>
          <a:p>
            <a:endParaRPr lang="en-US" baseline="0" dirty="0" smtClean="0"/>
          </a:p>
          <a:p>
            <a:r>
              <a:rPr lang="en-US" baseline="0" dirty="0" smtClean="0"/>
              <a:t>Perhaps during the time of Amos this prophecy may have appeared broken. Yet the house of David would be rebuilt in the building of the church, the house of God where Jesus, a descendent of David in the flesh would reign forever and ever (Ps. 89:3, 4; </a:t>
            </a:r>
            <a:r>
              <a:rPr lang="en-US" baseline="0" dirty="0" err="1" smtClean="0"/>
              <a:t>Lk</a:t>
            </a:r>
            <a:r>
              <a:rPr lang="en-US" baseline="0" dirty="0" smtClean="0"/>
              <a:t>. 1:31, 32; Rom. 1:3).</a:t>
            </a:r>
          </a:p>
          <a:p>
            <a:endParaRPr lang="en-US" baseline="0" dirty="0" smtClean="0"/>
          </a:p>
          <a:p>
            <a:r>
              <a:rPr lang="en-US" baseline="0" dirty="0" smtClean="0"/>
              <a:t>Jesus rebuilt its ruins and set it up. This is the tabernacle that permits the rest of mankind, that is, the Gentiles to seek Jehovah.  Notice who those Gentiles are—those who are called by Jehovah’s name.  When Cornelius and his family obeyed the gospel, when they were baptized into the name of Jesus Christ, they were coming into the tabernacle of David and fulfilling Amos 9:11, 12. The same is true of you!</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0701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salvation of the Ephesians agrees with the salvation of Cornelius’ household. One of the concepts</a:t>
            </a:r>
            <a:r>
              <a:rPr lang="en-US" baseline="0" dirty="0" smtClean="0"/>
              <a:t> of truth is that it is consistent. This is why Peter said we shall be saved in the same manner as they. We can look at the Ephesians and continue to see the certified gospel that requires various acts or steps to be done for one to be saved.</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93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Jews and Gentiles are saved the same way; that the Gentiles were saved by grace when they heard and believed the gospel; that they believed the gospel when they obeyed the gospel, that baptism is an act of faith which places people into the name of Christ and is a step of faith by which Gentiles are taken out of the world to be saved.</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5016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Jews and Gentiles are saved the same way; that the Gentiles were saved by grace when they heard and believed the gospel; that they believed the gospel when they obeyed the gospel, that baptism is an act of faith which places people into the name of Christ and is a step of faith by which Gentiles are taken out of the world to be saved.</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5016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Ephesians were saved by grace through faith. So what stood between them</a:t>
            </a:r>
            <a:r>
              <a:rPr lang="en-US" baseline="0" dirty="0" smtClean="0"/>
              <a:t> and salvation when they were lost? Grace and faith! To be saved by grace through faith means that without grace and faith you are lost. Grace was ready to save them, but grace works through the condition of faith. How could the Ephesians get grace to work? The answer is through the faith which comes by hearing the word of God (Rom. 10:17). This is why it is called the word of grace. When they heard the word of grace, which is the gospel, they then believed and were baptized by faith.</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1215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heard (Eph. 1:13)</a:t>
            </a:r>
          </a:p>
          <a:p>
            <a:r>
              <a:rPr lang="en-US" dirty="0" smtClean="0"/>
              <a:t>believed (Eph. 1:13)</a:t>
            </a:r>
          </a:p>
          <a:p>
            <a:r>
              <a:rPr lang="en-US" dirty="0" smtClean="0"/>
              <a:t>confessed (I</a:t>
            </a:r>
            <a:r>
              <a:rPr lang="en-US" baseline="0" dirty="0" smtClean="0"/>
              <a:t> cannot find a direct explicit reference to where the Ephesians confessed Christ. Some have used Acts 19:18. Regardless, truth is consistent. The Jews and Gentiles are saved in the same way. We can observe from what Paul preached to the Romans regarding confession and know that is what he would have preached to the Ephesians, see Rom. 10:9, 10. Also notice 1 Jn. 4:15; 1 Tim. 6:12</a:t>
            </a:r>
            <a:r>
              <a:rPr lang="en-US" dirty="0" smtClean="0"/>
              <a:t>)</a:t>
            </a:r>
          </a:p>
          <a:p>
            <a:r>
              <a:rPr lang="en-US" dirty="0" smtClean="0"/>
              <a:t>repented (Acts 19:19; 20:21)</a:t>
            </a:r>
          </a:p>
          <a:p>
            <a:r>
              <a:rPr lang="en-US" dirty="0" smtClean="0"/>
              <a:t>baptized </a:t>
            </a:r>
            <a:br>
              <a:rPr lang="en-US" dirty="0" smtClean="0"/>
            </a:br>
            <a:r>
              <a:rPr lang="en-US" dirty="0" smtClean="0"/>
              <a:t>(Acts 19:5; Eph. 2:6; 4:5 “one baptism”)</a:t>
            </a:r>
          </a:p>
          <a:p>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8951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0318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GRACE -	not</a:t>
            </a:r>
            <a:r>
              <a:rPr lang="en-US" baseline="0" dirty="0" smtClean="0"/>
              <a:t> in Calvinism, but unmerited favor, goodwill, kindness and mercy from God (Father, Son, Spirit). Grace is the sacrifice that Jesus has given for us. Grace is the salvation which God extends to the world through Jesus. Grace is the giving of scripture so that we may know God.  In short, grace is the gospel of Jesus Christ. This grace is found in the gospel of Jesus Christ.  Turning from the gospel which the apostles preached was the same as turning away from grace (Gal. 1:6-9). We were called by the gospel (2 Thess. 2:14) and yet we are called according to the grace (2 Tim. 1:9).</a:t>
            </a:r>
          </a:p>
          <a:p>
            <a:endParaRPr lang="en-US" baseline="0" dirty="0" smtClean="0"/>
          </a:p>
          <a:p>
            <a:r>
              <a:rPr lang="en-US" baseline="0" dirty="0" smtClean="0"/>
              <a:t>WHAT DOES GRACE CALL MEN TO DO? Since grace calls us through the gospel, we note that grace calls us to do two fundamental things. One is obey the gospel (Rom. 10:16). The second fundamental is to become established in the gospel (Rom. 16:25). The word “establish” here means </a:t>
            </a:r>
            <a:r>
              <a:rPr lang="en-US" i="1" baseline="0" dirty="0" smtClean="0"/>
              <a:t>to make stable, place firmly, render constant</a:t>
            </a:r>
            <a:r>
              <a:rPr lang="en-US" baseline="0" dirty="0" smtClean="0"/>
              <a:t>. The Christian is called to grow from a neophyte into a mighty oak tree with roots which are established deep into the earth. Hence the grace of God teaches us to take make a denial of certain behavior and to replace such with appropriate behavior (Titus 2:11, 12).</a:t>
            </a:r>
          </a:p>
          <a:p>
            <a:endParaRPr lang="en-US" baseline="0" dirty="0" smtClean="0"/>
          </a:p>
          <a:p>
            <a:r>
              <a:rPr lang="en-US" baseline="0" dirty="0" smtClean="0"/>
              <a:t>WHAT DOES GRACE OFFER? In short, salvation (Titus 2:11). We noted it offers us forgiveness from sin, fellowship with God, a living hope, and eternal life.</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t>3</a:t>
            </a:fld>
            <a:endParaRPr lang="en-US"/>
          </a:p>
        </p:txBody>
      </p:sp>
    </p:spTree>
    <p:extLst>
      <p:ext uri="{BB962C8B-B14F-4D97-AF65-F5344CB8AC3E}">
        <p14:creationId xmlns:p14="http://schemas.microsoft.com/office/powerpoint/2010/main" val="54232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who are saved since the great commission are saved the same way. The “same manner.” A</a:t>
            </a:r>
            <a:r>
              <a:rPr lang="en-US" baseline="0" dirty="0" smtClean="0"/>
              <a:t> Jew is not saved as a Jew and neither is a Gentile saved in becoming a Jew. However a Gentile is saved, is the way a Jew is truly saved. </a:t>
            </a:r>
          </a:p>
          <a:p>
            <a:endParaRPr lang="en-US" baseline="0" dirty="0" smtClean="0"/>
          </a:p>
          <a:p>
            <a:r>
              <a:rPr lang="en-US" baseline="0" dirty="0" smtClean="0"/>
              <a:t>Gentiles: 15:7, 14</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t>4</a:t>
            </a:fld>
            <a:endParaRPr lang="en-US"/>
          </a:p>
        </p:txBody>
      </p:sp>
    </p:spTree>
    <p:extLst>
      <p:ext uri="{BB962C8B-B14F-4D97-AF65-F5344CB8AC3E}">
        <p14:creationId xmlns:p14="http://schemas.microsoft.com/office/powerpoint/2010/main" val="422171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a:t>
            </a:r>
            <a:r>
              <a:rPr lang="en-US" baseline="0" dirty="0" smtClean="0"/>
              <a:t> words, all are saved the same way.</a:t>
            </a:r>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21719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731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must Cornelius do? Well, “he must believe,” we are told, and that is correct. But what does it mean? It is not a blanketed statement that whoever believes in Him will be saved. For there are those who did believe even what the prophets</a:t>
            </a:r>
            <a:r>
              <a:rPr lang="en-US" baseline="0" dirty="0" smtClean="0"/>
              <a:t> stated regarding Him and were yet not persuaded to act (Acts 26:26, 27; Jn. 12:42). </a:t>
            </a:r>
          </a:p>
          <a:p>
            <a:endParaRPr lang="en-US" baseline="0" dirty="0" smtClean="0"/>
          </a:p>
          <a:p>
            <a:r>
              <a:rPr lang="en-US" baseline="0" dirty="0" smtClean="0"/>
              <a:t>But rather than a blanketed statement of “whoever believes,” we have the qualifier, “through his name, whoever believes in Him.”  We have to be connected with His name in order to receive anything from His name. </a:t>
            </a:r>
          </a:p>
          <a:p>
            <a:endParaRPr lang="en-US" baseline="0" dirty="0" smtClean="0"/>
          </a:p>
          <a:p>
            <a:r>
              <a:rPr lang="en-US" baseline="0" dirty="0" smtClean="0"/>
              <a:t>Malachi 4:2, “But to you who fear My name The Sun of Righteousness shall arise With healing in His wings; And you shall go out And grow fat like stall-fed calves.” Obviously there must be a weight of reverence regarding His name. Hence we have to be taught the name of Christ and then respond in reverential faith by being immersed.</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1731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17312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Visiting</a:t>
            </a:r>
            <a:r>
              <a:rPr lang="en-US" baseline="0" dirty="0" smtClean="0"/>
              <a:t> the Gentiles, the same way Jesus did the Gentiles through the preaching of Paul (cf. Eph. 2:17). Visit is a word that denote one looking upon or after one to help. After 400 years of silence, God visited Israel through the ministry of John the Baptist as well as through Jesus Christ (Lk. 1:67-69).  In a similar way, God visited the Gentiles when He sent Peter to go there and preach the gospel and approved of his preaching by sending the Holy Spirit upon them. It was a unique case which only had to happen once to prove the Gentiles could come into the church. They could come into the church, not as Jews or as Gentiles, but as people bought by blood of Christ and redeemed in the name of Christ. Hence they come in as Christians, there is neither Jew nor Gentile in Christ (Gal. 3:28).</a:t>
            </a:r>
          </a:p>
        </p:txBody>
      </p:sp>
      <p:sp>
        <p:nvSpPr>
          <p:cNvPr id="4" name="Slide Number Placeholder 3"/>
          <p:cNvSpPr>
            <a:spLocks noGrp="1"/>
          </p:cNvSpPr>
          <p:nvPr>
            <p:ph type="sldNum" sz="quarter" idx="10"/>
          </p:nvPr>
        </p:nvSpPr>
        <p:spPr/>
        <p:txBody>
          <a:bodyPr/>
          <a:lstStyle/>
          <a:p>
            <a:fld id="{90B91464-9281-41A0-A858-B657A2592DAD}" type="slidenum">
              <a:rPr lang="en-US" smtClean="0"/>
              <a:t>12</a:t>
            </a:fld>
            <a:endParaRPr lang="en-US"/>
          </a:p>
        </p:txBody>
      </p:sp>
    </p:spTree>
    <p:extLst>
      <p:ext uri="{BB962C8B-B14F-4D97-AF65-F5344CB8AC3E}">
        <p14:creationId xmlns:p14="http://schemas.microsoft.com/office/powerpoint/2010/main" val="3235700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relationship to be enjoined upon the Gentiles with God. God visited the Gentiles to take</a:t>
            </a:r>
            <a:r>
              <a:rPr lang="en-US" baseline="0" dirty="0" smtClean="0"/>
              <a:t> out them his own special people (Titus 2:14; 1 Pet. 2:9, 10). There is always a reason for God’s visiting man. Here it is to take out of them a people for His name. This begins in the step of baptism.</a:t>
            </a:r>
            <a:endParaRPr lang="en-US" dirty="0" smtClean="0"/>
          </a:p>
          <a:p>
            <a:endParaRPr lang="en-US" dirty="0"/>
          </a:p>
        </p:txBody>
      </p:sp>
      <p:sp>
        <p:nvSpPr>
          <p:cNvPr id="4" name="Slide Number Placeholder 3"/>
          <p:cNvSpPr>
            <a:spLocks noGrp="1"/>
          </p:cNvSpPr>
          <p:nvPr>
            <p:ph type="sldNum" sz="quarter" idx="10"/>
          </p:nvPr>
        </p:nvSpPr>
        <p:spPr/>
        <p:txBody>
          <a:bodyPr/>
          <a:lstStyle/>
          <a:p>
            <a:fld id="{90B91464-9281-41A0-A858-B657A2592DAD}" type="slidenum">
              <a:rPr lang="en-US" smtClean="0"/>
              <a:t>13</a:t>
            </a:fld>
            <a:endParaRPr lang="en-US"/>
          </a:p>
        </p:txBody>
      </p:sp>
    </p:spTree>
    <p:extLst>
      <p:ext uri="{BB962C8B-B14F-4D97-AF65-F5344CB8AC3E}">
        <p14:creationId xmlns:p14="http://schemas.microsoft.com/office/powerpoint/2010/main" val="2867336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2733897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712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398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6329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8449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320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973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1452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7752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50473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053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37530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2510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175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prstClr val="white"/>
                </a:solidFill>
              </a:rPr>
              <a:pPr/>
              <a:t>9/26/2014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80864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8136170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3164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49084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60036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324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1367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76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16763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055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1878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3036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5153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00851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1734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19724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81258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8882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7564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5448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68630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2741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1465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40283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71042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632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640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090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228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2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875317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967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754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443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799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11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6899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263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72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155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88156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218C116B-CAFD-45FA-9F70-35C888DB37EE}" type="datetimeFigureOut">
              <a:rPr lang="en-US" smtClean="0">
                <a:solidFill>
                  <a:prstClr val="white"/>
                </a:solidFill>
              </a:rPr>
              <a:pPr/>
              <a:t>9/26/2014</a:t>
            </a:fld>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9D7F248B-9E2D-4083-BACD-244B38D202F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17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0" kern="1200">
          <a:solidFill>
            <a:srgbClr val="FFCC00"/>
          </a:solidFill>
          <a:effectLst>
            <a:outerShdw blurRad="50800" dist="38100" dir="2700000" algn="tl" rotWithShape="0">
              <a:prstClr val="black">
                <a:alpha val="40000"/>
              </a:prstClr>
            </a:outerShdw>
          </a:effectLst>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940175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C116B-CAFD-45FA-9F70-35C888DB37EE}" type="datetimeFigureOut">
              <a:rPr lang="en-US" smtClean="0">
                <a:solidFill>
                  <a:srgbClr val="FFFFFF"/>
                </a:solidFill>
              </a:rPr>
              <a:pPr/>
              <a:t>9/26/2014</a:t>
            </a:fld>
            <a:endParaRPr lang="en-US">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F248B-9E2D-4083-BACD-244B38D202F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43292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5051F-519E-4CA1-8902-08444FAA7FEF}" type="datetimeFigureOut">
              <a:rPr lang="en-US" smtClean="0">
                <a:solidFill>
                  <a:prstClr val="black">
                    <a:tint val="75000"/>
                  </a:prstClr>
                </a:solidFill>
              </a:rPr>
              <a:pPr/>
              <a:t>9/26/2014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66270-F7BA-4F1A-91D5-A969DA1C5A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9950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1.emf"/><Relationship Id="rId5" Type="http://schemas.openxmlformats.org/officeDocument/2006/relationships/customXml" Target="../ink/ink6.xml"/><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customXml" Target="../ink/ink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14.emf"/><Relationship Id="rId4" Type="http://schemas.openxmlformats.org/officeDocument/2006/relationships/customXml" Target="../ink/ink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0.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9.emf"/><Relationship Id="rId5" Type="http://schemas.openxmlformats.org/officeDocument/2006/relationships/customXml" Target="../ink/ink4.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057400"/>
            <a:ext cx="8305800" cy="1362075"/>
          </a:xfrm>
        </p:spPr>
        <p:txBody>
          <a:bodyPr>
            <a:prstTxWarp prst="textPlain">
              <a:avLst/>
            </a:prstTxWarp>
            <a:noAutofit/>
          </a:bodyPr>
          <a:lstStyle/>
          <a:p>
            <a:r>
              <a:rPr lang="en-US" sz="8800" spc="600" dirty="0" smtClean="0">
                <a:latin typeface="Eras Bold ITC" panose="020B0907030504020204" pitchFamily="34" charset="0"/>
              </a:rPr>
              <a:t>The TRUTH</a:t>
            </a:r>
            <a:endParaRPr lang="en-US" sz="8800" spc="600" dirty="0">
              <a:latin typeface="Eras Bold ITC" panose="020B0907030504020204" pitchFamily="34" charset="0"/>
            </a:endParaRPr>
          </a:p>
        </p:txBody>
      </p:sp>
      <p:sp>
        <p:nvSpPr>
          <p:cNvPr id="5" name="Text Placeholder 4"/>
          <p:cNvSpPr>
            <a:spLocks noGrp="1"/>
          </p:cNvSpPr>
          <p:nvPr>
            <p:ph type="body" idx="1"/>
          </p:nvPr>
        </p:nvSpPr>
        <p:spPr>
          <a:xfrm>
            <a:off x="722313" y="3300413"/>
            <a:ext cx="7772400" cy="1500187"/>
          </a:xfrm>
        </p:spPr>
        <p:txBody>
          <a:bodyPr>
            <a:normAutofit/>
          </a:bodyPr>
          <a:lstStyle/>
          <a:p>
            <a:r>
              <a:rPr lang="en-US" sz="3200" dirty="0"/>
              <a:t>Concerning Salvation By Grace Through Faith</a:t>
            </a:r>
          </a:p>
          <a:p>
            <a:endParaRPr lang="en-US" sz="3200" dirty="0"/>
          </a:p>
        </p:txBody>
      </p:sp>
    </p:spTree>
    <p:extLst>
      <p:ext uri="{BB962C8B-B14F-4D97-AF65-F5344CB8AC3E}">
        <p14:creationId xmlns:p14="http://schemas.microsoft.com/office/powerpoint/2010/main" val="221883644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“They” Were Saved By GRACE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600200"/>
            <a:ext cx="8229600" cy="5029200"/>
          </a:xfrm>
        </p:spPr>
        <p:txBody>
          <a:bodyPr>
            <a:noAutofit/>
          </a:bodyPr>
          <a:lstStyle/>
          <a:p>
            <a:r>
              <a:rPr lang="en-US" sz="3600" dirty="0" smtClean="0">
                <a:solidFill>
                  <a:srgbClr val="993300"/>
                </a:solidFill>
                <a:latin typeface="Berlin Sans FB Demi" pitchFamily="34" charset="0"/>
              </a:rPr>
              <a:t>How did they “believe the gospel?”</a:t>
            </a:r>
          </a:p>
          <a:p>
            <a:r>
              <a:rPr lang="en-US" sz="3600" dirty="0" smtClean="0">
                <a:solidFill>
                  <a:srgbClr val="993300"/>
                </a:solidFill>
                <a:latin typeface="Berlin Sans FB Demi" pitchFamily="34" charset="0"/>
              </a:rPr>
              <a:t>“Through His Name” (Acts 10:43)</a:t>
            </a:r>
          </a:p>
          <a:p>
            <a:pPr lvl="1"/>
            <a:r>
              <a:rPr lang="en-US" sz="3200" dirty="0" smtClean="0"/>
              <a:t>“Can anyone forbid water, that these should not be baptized who have received the Holy Spirit just as we have? And he commanded them to be baptized in the name of the Lord. Then they asked him to stay a few days” (Acts 10:47, 48)</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4800600" y="4808400"/>
              <a:ext cx="3079800" cy="68400"/>
            </p14:xfrm>
          </p:contentPart>
        </mc:Choice>
        <mc:Fallback xmlns="">
          <p:pic>
            <p:nvPicPr>
              <p:cNvPr id="6" name="Ink 5"/>
              <p:cNvPicPr/>
              <p:nvPr/>
            </p:nvPicPr>
            <p:blipFill>
              <a:blip r:embed="rId4"/>
              <a:stretch>
                <a:fillRect/>
              </a:stretch>
            </p:blipFill>
            <p:spPr>
              <a:xfrm>
                <a:off x="4770720" y="4778520"/>
                <a:ext cx="3139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317939" y="5334000"/>
              <a:ext cx="766800" cy="34560"/>
            </p14:xfrm>
          </p:contentPart>
        </mc:Choice>
        <mc:Fallback xmlns="">
          <p:pic>
            <p:nvPicPr>
              <p:cNvPr id="8" name="Ink 7"/>
              <p:cNvPicPr/>
              <p:nvPr/>
            </p:nvPicPr>
            <p:blipFill>
              <a:blip r:embed="rId6"/>
              <a:stretch>
                <a:fillRect/>
              </a:stretch>
            </p:blipFill>
            <p:spPr>
              <a:xfrm>
                <a:off x="1288059" y="5304120"/>
                <a:ext cx="826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5835579" y="4153779"/>
              <a:ext cx="2529360" cy="73080"/>
            </p14:xfrm>
          </p:contentPart>
        </mc:Choice>
        <mc:Fallback xmlns="">
          <p:pic>
            <p:nvPicPr>
              <p:cNvPr id="9" name="Ink 8"/>
              <p:cNvPicPr/>
              <p:nvPr/>
            </p:nvPicPr>
            <p:blipFill>
              <a:blip r:embed="rId8"/>
              <a:stretch>
                <a:fillRect/>
              </a:stretch>
            </p:blipFill>
            <p:spPr>
              <a:xfrm>
                <a:off x="5775819" y="4033899"/>
                <a:ext cx="26488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1317939" y="4652400"/>
              <a:ext cx="820440" cy="72000"/>
            </p14:xfrm>
          </p:contentPart>
        </mc:Choice>
        <mc:Fallback xmlns="">
          <p:pic>
            <p:nvPicPr>
              <p:cNvPr id="10" name="Ink 9"/>
              <p:cNvPicPr/>
              <p:nvPr/>
            </p:nvPicPr>
            <p:blipFill>
              <a:blip r:embed="rId10"/>
              <a:stretch>
                <a:fillRect/>
              </a:stretch>
            </p:blipFill>
            <p:spPr>
              <a:xfrm>
                <a:off x="1257819" y="4532160"/>
                <a:ext cx="940680" cy="312480"/>
              </a:xfrm>
              <a:prstGeom prst="rect">
                <a:avLst/>
              </a:prstGeom>
            </p:spPr>
          </p:pic>
        </mc:Fallback>
      </mc:AlternateContent>
      <p:grpSp>
        <p:nvGrpSpPr>
          <p:cNvPr id="14" name="Group 13"/>
          <p:cNvGrpSpPr/>
          <p:nvPr/>
        </p:nvGrpSpPr>
        <p:grpSpPr>
          <a:xfrm>
            <a:off x="5181600" y="4343400"/>
            <a:ext cx="3429000" cy="2419529"/>
            <a:chOff x="5181600" y="4343400"/>
            <a:chExt cx="3429000" cy="2419529"/>
          </a:xfrm>
        </p:grpSpPr>
        <p:sp>
          <p:nvSpPr>
            <p:cNvPr id="11" name="TextBox 10"/>
            <p:cNvSpPr txBox="1"/>
            <p:nvPr/>
          </p:nvSpPr>
          <p:spPr>
            <a:xfrm>
              <a:off x="5181600" y="5562600"/>
              <a:ext cx="3429000" cy="1200329"/>
            </a:xfrm>
            <a:prstGeom prst="rect">
              <a:avLst/>
            </a:prstGeom>
            <a:solidFill>
              <a:srgbClr val="FFFF00"/>
            </a:solidFill>
            <a:ln w="28575">
              <a:solidFill>
                <a:srgbClr val="C00000"/>
              </a:solidFill>
            </a:ln>
          </p:spPr>
          <p:txBody>
            <a:bodyPr wrap="square" rtlCol="0">
              <a:spAutoFit/>
            </a:bodyPr>
            <a:lstStyle/>
            <a:p>
              <a:pPr algn="ctr"/>
              <a:r>
                <a:rPr lang="en-US" sz="2400" b="1" dirty="0" smtClean="0"/>
                <a:t>“He will tell you what you must do” </a:t>
              </a:r>
              <a:br>
                <a:rPr lang="en-US" sz="2400" b="1" dirty="0" smtClean="0"/>
              </a:br>
              <a:r>
                <a:rPr lang="en-US" sz="2400" b="1" dirty="0" smtClean="0"/>
                <a:t>(Acts 10:6; cf. 10:33)</a:t>
              </a:r>
              <a:endParaRPr lang="en-US" sz="2400" b="1" dirty="0"/>
            </a:p>
          </p:txBody>
        </p:sp>
        <p:cxnSp>
          <p:nvCxnSpPr>
            <p:cNvPr id="13" name="Straight Arrow Connector 12"/>
            <p:cNvCxnSpPr/>
            <p:nvPr/>
          </p:nvCxnSpPr>
          <p:spPr>
            <a:xfrm>
              <a:off x="8229600" y="4343400"/>
              <a:ext cx="0" cy="1219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1640935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erlin Sans FB Demi" pitchFamily="34" charset="0"/>
              </a:rPr>
              <a:t>Baptism Is An Act Of Faith “Through His Name”</a:t>
            </a:r>
            <a:endParaRPr lang="en-US" dirty="0">
              <a:latin typeface="Berlin Sans FB Demi" pitchFamily="34" charset="0"/>
            </a:endParaRPr>
          </a:p>
        </p:txBody>
      </p:sp>
      <p:sp>
        <p:nvSpPr>
          <p:cNvPr id="4" name="Rectangle 3"/>
          <p:cNvSpPr/>
          <p:nvPr/>
        </p:nvSpPr>
        <p:spPr>
          <a:xfrm>
            <a:off x="914400" y="5257800"/>
            <a:ext cx="2895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FAITH</a:t>
            </a:r>
          </a:p>
          <a:p>
            <a:pPr algn="ctr"/>
            <a:r>
              <a:rPr lang="en-US" sz="3600" dirty="0" smtClean="0"/>
              <a:t>(Acts 10:43)</a:t>
            </a:r>
            <a:endParaRPr lang="en-US" sz="3600" dirty="0"/>
          </a:p>
        </p:txBody>
      </p:sp>
      <p:sp>
        <p:nvSpPr>
          <p:cNvPr id="5" name="Rectangle 4"/>
          <p:cNvSpPr/>
          <p:nvPr/>
        </p:nvSpPr>
        <p:spPr>
          <a:xfrm>
            <a:off x="1828800" y="4038600"/>
            <a:ext cx="2895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REPENTANCE</a:t>
            </a:r>
          </a:p>
          <a:p>
            <a:pPr algn="ctr"/>
            <a:r>
              <a:rPr lang="en-US" sz="3600" dirty="0" smtClean="0"/>
              <a:t>(Acts 2:38)</a:t>
            </a:r>
            <a:endParaRPr lang="en-US" sz="3600" dirty="0"/>
          </a:p>
        </p:txBody>
      </p:sp>
      <p:sp>
        <p:nvSpPr>
          <p:cNvPr id="6" name="Rectangle 5"/>
          <p:cNvSpPr/>
          <p:nvPr/>
        </p:nvSpPr>
        <p:spPr>
          <a:xfrm>
            <a:off x="2743200" y="2819400"/>
            <a:ext cx="2895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IMMERSION</a:t>
            </a:r>
            <a:br>
              <a:rPr lang="en-US" sz="3600" dirty="0" smtClean="0"/>
            </a:br>
            <a:r>
              <a:rPr lang="en-US" sz="3600" dirty="0" smtClean="0"/>
              <a:t>(Acts 2:38)</a:t>
            </a:r>
            <a:endParaRPr lang="en-US" sz="3600" dirty="0"/>
          </a:p>
        </p:txBody>
      </p:sp>
      <p:sp>
        <p:nvSpPr>
          <p:cNvPr id="7" name="TextBox 6"/>
          <p:cNvSpPr txBox="1"/>
          <p:nvPr/>
        </p:nvSpPr>
        <p:spPr>
          <a:xfrm>
            <a:off x="6096000" y="2133600"/>
            <a:ext cx="2652712" cy="1200329"/>
          </a:xfrm>
          <a:prstGeom prst="rect">
            <a:avLst/>
          </a:prstGeom>
          <a:noFill/>
          <a:ln w="38100">
            <a:solidFill>
              <a:schemeClr val="accent3"/>
            </a:solidFill>
          </a:ln>
        </p:spPr>
        <p:txBody>
          <a:bodyPr wrap="square" rtlCol="0">
            <a:spAutoFit/>
          </a:bodyPr>
          <a:lstStyle/>
          <a:p>
            <a:pPr algn="ctr"/>
            <a:r>
              <a:rPr lang="en-US" sz="3600" dirty="0" smtClean="0"/>
              <a:t>REMISSION OF SINS</a:t>
            </a:r>
            <a:endParaRPr lang="en-US" sz="3600" dirty="0"/>
          </a:p>
        </p:txBody>
      </p:sp>
      <p:cxnSp>
        <p:nvCxnSpPr>
          <p:cNvPr id="9" name="Straight Arrow Connector 8"/>
          <p:cNvCxnSpPr/>
          <p:nvPr/>
        </p:nvCxnSpPr>
        <p:spPr>
          <a:xfrm flipV="1">
            <a:off x="4191000" y="3619500"/>
            <a:ext cx="2209800" cy="2819400"/>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6170414" y="4572000"/>
            <a:ext cx="2503884" cy="1815882"/>
          </a:xfrm>
          <a:prstGeom prst="rect">
            <a:avLst/>
          </a:prstGeom>
          <a:noFill/>
          <a:ln w="28575">
            <a:solidFill>
              <a:schemeClr val="bg2"/>
            </a:solidFill>
          </a:ln>
        </p:spPr>
        <p:txBody>
          <a:bodyPr wrap="square" rtlCol="0">
            <a:spAutoFit/>
          </a:bodyPr>
          <a:lstStyle/>
          <a:p>
            <a:pPr algn="ctr"/>
            <a:r>
              <a:rPr lang="en-US" sz="2800" b="1" dirty="0" smtClean="0"/>
              <a:t>Matt. 28:18, 19</a:t>
            </a:r>
          </a:p>
          <a:p>
            <a:pPr algn="ctr"/>
            <a:r>
              <a:rPr lang="en-US" sz="2800" b="1" dirty="0" smtClean="0"/>
              <a:t>Mk. 16:16</a:t>
            </a:r>
          </a:p>
          <a:p>
            <a:pPr algn="ctr"/>
            <a:r>
              <a:rPr lang="en-US" sz="2800" b="1" dirty="0" err="1" smtClean="0"/>
              <a:t>Lk</a:t>
            </a:r>
            <a:r>
              <a:rPr lang="en-US" sz="2800" b="1" dirty="0" smtClean="0"/>
              <a:t>. 24:47</a:t>
            </a:r>
          </a:p>
          <a:p>
            <a:pPr algn="ctr"/>
            <a:r>
              <a:rPr lang="en-US" sz="2800" b="1" dirty="0" smtClean="0"/>
              <a:t>Acts 8:12, 16</a:t>
            </a:r>
            <a:endParaRPr lang="en-US" sz="2800" b="1" dirty="0"/>
          </a:p>
        </p:txBody>
      </p:sp>
    </p:spTree>
    <p:extLst>
      <p:ext uri="{BB962C8B-B14F-4D97-AF65-F5344CB8AC3E}">
        <p14:creationId xmlns:p14="http://schemas.microsoft.com/office/powerpoint/2010/main" val="26537940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par>
                          <p:cTn id="47" fill="hold">
                            <p:stCondLst>
                              <p:cond delay="2000"/>
                            </p:stCondLst>
                            <p:childTnLst>
                              <p:par>
                                <p:cTn id="48" presetID="24" presetClass="emph" presetSubtype="0" fill="hold" grpId="1" nodeType="afterEffect">
                                  <p:stCondLst>
                                    <p:cond delay="0"/>
                                  </p:stCondLst>
                                  <p:childTnLst>
                                    <p:animClr clrSpc="hsl" dir="cw">
                                      <p:cBhvr override="childStyle">
                                        <p:cTn id="49" dur="500" fill="hold"/>
                                        <p:tgtEl>
                                          <p:spTgt spid="5"/>
                                        </p:tgtEl>
                                        <p:attrNameLst>
                                          <p:attrName>style.color</p:attrName>
                                        </p:attrNameLst>
                                      </p:cBhvr>
                                      <p:by>
                                        <p:hsl h="0" s="-12549" l="-25098"/>
                                      </p:by>
                                    </p:animClr>
                                    <p:animClr clrSpc="hsl" dir="cw">
                                      <p:cBhvr>
                                        <p:cTn id="50" dur="500" fill="hold"/>
                                        <p:tgtEl>
                                          <p:spTgt spid="5"/>
                                        </p:tgtEl>
                                        <p:attrNameLst>
                                          <p:attrName>fillcolor</p:attrName>
                                        </p:attrNameLst>
                                      </p:cBhvr>
                                      <p:by>
                                        <p:hsl h="0" s="-12549" l="-25098"/>
                                      </p:by>
                                    </p:animClr>
                                    <p:animClr clrSpc="hsl" dir="cw">
                                      <p:cBhvr>
                                        <p:cTn id="51" dur="500" fill="hold"/>
                                        <p:tgtEl>
                                          <p:spTgt spid="5"/>
                                        </p:tgtEl>
                                        <p:attrNameLst>
                                          <p:attrName>stroke.color</p:attrName>
                                        </p:attrNameLst>
                                      </p:cBhvr>
                                      <p:by>
                                        <p:hsl h="0" s="-12549" l="-25098"/>
                                      </p:by>
                                    </p:animClr>
                                    <p:set>
                                      <p:cBhvr>
                                        <p:cTn id="52" dur="500" fill="hold"/>
                                        <p:tgtEl>
                                          <p:spTgt spid="5"/>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80">
                                          <p:stCondLst>
                                            <p:cond delay="0"/>
                                          </p:stCondLst>
                                        </p:cTn>
                                        <p:tgtEl>
                                          <p:spTgt spid="6"/>
                                        </p:tgtEl>
                                      </p:cBhvr>
                                    </p:animEffect>
                                    <p:anim calcmode="lin" valueType="num">
                                      <p:cBhvr>
                                        <p:cTn id="5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tgtEl>
                                      </p:cBhvr>
                                      <p:to x="100000" y="60000"/>
                                    </p:animScale>
                                    <p:animScale>
                                      <p:cBhvr>
                                        <p:cTn id="64" dur="166" decel="50000">
                                          <p:stCondLst>
                                            <p:cond delay="676"/>
                                          </p:stCondLst>
                                        </p:cTn>
                                        <p:tgtEl>
                                          <p:spTgt spid="6"/>
                                        </p:tgtEl>
                                      </p:cBhvr>
                                      <p:to x="100000" y="100000"/>
                                    </p:animScale>
                                    <p:animScale>
                                      <p:cBhvr>
                                        <p:cTn id="65" dur="26">
                                          <p:stCondLst>
                                            <p:cond delay="1312"/>
                                          </p:stCondLst>
                                        </p:cTn>
                                        <p:tgtEl>
                                          <p:spTgt spid="6"/>
                                        </p:tgtEl>
                                      </p:cBhvr>
                                      <p:to x="100000" y="80000"/>
                                    </p:animScale>
                                    <p:animScale>
                                      <p:cBhvr>
                                        <p:cTn id="66" dur="166" decel="50000">
                                          <p:stCondLst>
                                            <p:cond delay="1338"/>
                                          </p:stCondLst>
                                        </p:cTn>
                                        <p:tgtEl>
                                          <p:spTgt spid="6"/>
                                        </p:tgtEl>
                                      </p:cBhvr>
                                      <p:to x="100000" y="100000"/>
                                    </p:animScale>
                                    <p:animScale>
                                      <p:cBhvr>
                                        <p:cTn id="67" dur="26">
                                          <p:stCondLst>
                                            <p:cond delay="1642"/>
                                          </p:stCondLst>
                                        </p:cTn>
                                        <p:tgtEl>
                                          <p:spTgt spid="6"/>
                                        </p:tgtEl>
                                      </p:cBhvr>
                                      <p:to x="100000" y="90000"/>
                                    </p:animScale>
                                    <p:animScale>
                                      <p:cBhvr>
                                        <p:cTn id="68" dur="166" decel="50000">
                                          <p:stCondLst>
                                            <p:cond delay="1668"/>
                                          </p:stCondLst>
                                        </p:cTn>
                                        <p:tgtEl>
                                          <p:spTgt spid="6"/>
                                        </p:tgtEl>
                                      </p:cBhvr>
                                      <p:to x="100000" y="100000"/>
                                    </p:animScale>
                                    <p:animScale>
                                      <p:cBhvr>
                                        <p:cTn id="69" dur="26">
                                          <p:stCondLst>
                                            <p:cond delay="1808"/>
                                          </p:stCondLst>
                                        </p:cTn>
                                        <p:tgtEl>
                                          <p:spTgt spid="6"/>
                                        </p:tgtEl>
                                      </p:cBhvr>
                                      <p:to x="100000" y="95000"/>
                                    </p:animScale>
                                    <p:animScale>
                                      <p:cBhvr>
                                        <p:cTn id="70" dur="166" decel="50000">
                                          <p:stCondLst>
                                            <p:cond delay="1834"/>
                                          </p:stCondLst>
                                        </p:cTn>
                                        <p:tgtEl>
                                          <p:spTgt spid="6"/>
                                        </p:tgtEl>
                                      </p:cBhvr>
                                      <p:to x="100000" y="100000"/>
                                    </p:animScale>
                                  </p:childTnLst>
                                </p:cTn>
                              </p:par>
                            </p:childTnLst>
                          </p:cTn>
                        </p:par>
                        <p:par>
                          <p:cTn id="71" fill="hold">
                            <p:stCondLst>
                              <p:cond delay="2000"/>
                            </p:stCondLst>
                            <p:childTnLst>
                              <p:par>
                                <p:cTn id="72" presetID="1" presetClass="emph" presetSubtype="2" fill="hold" nodeType="afterEffect">
                                  <p:stCondLst>
                                    <p:cond delay="0"/>
                                  </p:stCondLst>
                                  <p:childTnLst>
                                    <p:animClr clrSpc="rgb" dir="cw">
                                      <p:cBhvr>
                                        <p:cTn id="73" dur="2000" fill="hold"/>
                                        <p:tgtEl>
                                          <p:spTgt spid="6"/>
                                        </p:tgtEl>
                                        <p:attrNameLst>
                                          <p:attrName>fillcolor</p:attrName>
                                        </p:attrNameLst>
                                      </p:cBhvr>
                                      <p:to>
                                        <a:schemeClr val="accent2"/>
                                      </p:to>
                                    </p:animClr>
                                    <p:set>
                                      <p:cBhvr>
                                        <p:cTn id="74" dur="2000" fill="hold"/>
                                        <p:tgtEl>
                                          <p:spTgt spid="6"/>
                                        </p:tgtEl>
                                        <p:attrNameLst>
                                          <p:attrName>fill.type</p:attrName>
                                        </p:attrNameLst>
                                      </p:cBhvr>
                                      <p:to>
                                        <p:strVal val="solid"/>
                                      </p:to>
                                    </p:set>
                                    <p:set>
                                      <p:cBhvr>
                                        <p:cTn id="75" dur="2000" fill="hold"/>
                                        <p:tgtEl>
                                          <p:spTgt spid="6"/>
                                        </p:tgtEl>
                                        <p:attrNameLst>
                                          <p:attrName>fill.on</p:attrName>
                                        </p:attrNameLst>
                                      </p:cBhvr>
                                      <p:to>
                                        <p:strVal val="true"/>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barn(inVertical)">
                                      <p:cBhvr>
                                        <p:cTn id="8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“A People For His Name”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600201"/>
            <a:ext cx="8229600" cy="2057400"/>
          </a:xfrm>
        </p:spPr>
        <p:txBody>
          <a:bodyPr/>
          <a:lstStyle/>
          <a:p>
            <a:r>
              <a:rPr lang="en-US" dirty="0" smtClean="0"/>
              <a:t>“Simon has declared how </a:t>
            </a:r>
            <a:r>
              <a:rPr lang="en-US" u="sng" dirty="0" smtClean="0">
                <a:solidFill>
                  <a:srgbClr val="C00000"/>
                </a:solidFill>
              </a:rPr>
              <a:t>God at the first visited the Gentiles</a:t>
            </a:r>
            <a:r>
              <a:rPr lang="en-US" dirty="0" smtClean="0"/>
              <a:t> to take out of them a people for His name” (Acts 15:14)</a:t>
            </a:r>
          </a:p>
        </p:txBody>
      </p:sp>
      <p:sp>
        <p:nvSpPr>
          <p:cNvPr id="8" name="TextBox 7"/>
          <p:cNvSpPr txBox="1"/>
          <p:nvPr/>
        </p:nvSpPr>
        <p:spPr>
          <a:xfrm>
            <a:off x="533401" y="4567518"/>
            <a:ext cx="2971800" cy="2308324"/>
          </a:xfrm>
          <a:prstGeom prst="rect">
            <a:avLst/>
          </a:prstGeom>
          <a:noFill/>
        </p:spPr>
        <p:txBody>
          <a:bodyPr wrap="square" rtlCol="0">
            <a:spAutoFit/>
          </a:bodyPr>
          <a:lstStyle/>
          <a:p>
            <a:pPr marL="342900" indent="-342900">
              <a:buFont typeface="Arial" pitchFamily="34" charset="0"/>
              <a:buChar char="•"/>
            </a:pPr>
            <a:r>
              <a:rPr lang="en-US" sz="2400" b="1" dirty="0" smtClean="0"/>
              <a:t>God chose Peter</a:t>
            </a:r>
            <a:br>
              <a:rPr lang="en-US" sz="2400" b="1" dirty="0" smtClean="0"/>
            </a:br>
            <a:r>
              <a:rPr lang="en-US" sz="2400" b="1" dirty="0" smtClean="0"/>
              <a:t>(Acts 15:7; 11:12)</a:t>
            </a:r>
          </a:p>
          <a:p>
            <a:pPr marL="342900" indent="-342900">
              <a:buFont typeface="Arial" pitchFamily="34" charset="0"/>
              <a:buChar char="•"/>
            </a:pPr>
            <a:r>
              <a:rPr lang="en-US" sz="2400" b="1" dirty="0" smtClean="0"/>
              <a:t>God visited Gentiles</a:t>
            </a:r>
            <a:br>
              <a:rPr lang="en-US" sz="2400" b="1" dirty="0" smtClean="0"/>
            </a:br>
            <a:r>
              <a:rPr lang="en-US" sz="2400" b="1" dirty="0" smtClean="0"/>
              <a:t>(Acts 15:14; 11:17, 18; cf. Lk. 1:67-69)</a:t>
            </a:r>
            <a:endParaRPr lang="en-US" sz="2400" b="1" dirty="0"/>
          </a:p>
        </p:txBody>
      </p:sp>
      <p:grpSp>
        <p:nvGrpSpPr>
          <p:cNvPr id="23" name="Group 22"/>
          <p:cNvGrpSpPr/>
          <p:nvPr/>
        </p:nvGrpSpPr>
        <p:grpSpPr>
          <a:xfrm>
            <a:off x="596711" y="3581400"/>
            <a:ext cx="5407401" cy="3276600"/>
            <a:chOff x="596711" y="3581400"/>
            <a:chExt cx="5407401" cy="3276600"/>
          </a:xfrm>
        </p:grpSpPr>
        <p:sp>
          <p:nvSpPr>
            <p:cNvPr id="4" name="Oval 3"/>
            <p:cNvSpPr/>
            <p:nvPr/>
          </p:nvSpPr>
          <p:spPr>
            <a:xfrm>
              <a:off x="3184712" y="4800600"/>
              <a:ext cx="2819400" cy="2057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en-US" dirty="0" smtClean="0">
                  <a:solidFill>
                    <a:srgbClr val="C00000"/>
                  </a:solidFill>
                </a:rPr>
                <a:t>GENTILES</a:t>
              </a:r>
              <a:endParaRPr lang="en-US" dirty="0">
                <a:solidFill>
                  <a:srgbClr val="C00000"/>
                </a:solidFill>
              </a:endParaRPr>
            </a:p>
          </p:txBody>
        </p:sp>
        <p:sp>
          <p:nvSpPr>
            <p:cNvPr id="5" name="TextBox 4"/>
            <p:cNvSpPr txBox="1"/>
            <p:nvPr/>
          </p:nvSpPr>
          <p:spPr>
            <a:xfrm>
              <a:off x="596711" y="3581400"/>
              <a:ext cx="3828292"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3600" dirty="0" smtClean="0">
                  <a:latin typeface="Aharoni" pitchFamily="2" charset="-79"/>
                  <a:cs typeface="Aharoni" pitchFamily="2" charset="-79"/>
                </a:rPr>
                <a:t>God (Holy Spirit)</a:t>
              </a:r>
              <a:endParaRPr lang="en-US" sz="3600" dirty="0">
                <a:latin typeface="Aharoni" pitchFamily="2" charset="-79"/>
                <a:cs typeface="Aharoni" pitchFamily="2" charset="-79"/>
              </a:endParaRPr>
            </a:p>
          </p:txBody>
        </p:sp>
        <p:cxnSp>
          <p:nvCxnSpPr>
            <p:cNvPr id="7" name="Straight Arrow Connector 6"/>
            <p:cNvCxnSpPr>
              <a:stCxn id="5" idx="2"/>
              <a:endCxn id="4" idx="1"/>
            </p:cNvCxnSpPr>
            <p:nvPr/>
          </p:nvCxnSpPr>
          <p:spPr>
            <a:xfrm>
              <a:off x="2510857" y="4227731"/>
              <a:ext cx="1086747" cy="874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073177" y="4419600"/>
              <a:ext cx="2032223" cy="369332"/>
            </a:xfrm>
            <a:prstGeom prst="rect">
              <a:avLst/>
            </a:prstGeom>
            <a:noFill/>
          </p:spPr>
          <p:txBody>
            <a:bodyPr wrap="none" rtlCol="0">
              <a:spAutoFit/>
            </a:bodyPr>
            <a:lstStyle/>
            <a:p>
              <a:r>
                <a:rPr lang="en-US" i="1" dirty="0" smtClean="0"/>
                <a:t>Visited in preaching</a:t>
              </a:r>
              <a:endParaRPr lang="en-US" i="1" dirty="0"/>
            </a:p>
          </p:txBody>
        </p:sp>
      </p:grpSp>
      <p:sp>
        <p:nvSpPr>
          <p:cNvPr id="22" name="TextBox 21"/>
          <p:cNvSpPr txBox="1"/>
          <p:nvPr/>
        </p:nvSpPr>
        <p:spPr>
          <a:xfrm>
            <a:off x="6248400" y="3733800"/>
            <a:ext cx="2514600" cy="3046988"/>
          </a:xfrm>
          <a:prstGeom prst="rect">
            <a:avLst/>
          </a:prstGeom>
          <a:noFill/>
        </p:spPr>
        <p:txBody>
          <a:bodyPr wrap="square" rtlCol="0">
            <a:spAutoFit/>
          </a:bodyPr>
          <a:lstStyle/>
          <a:p>
            <a:pPr algn="ctr"/>
            <a:r>
              <a:rPr lang="en-US" sz="2400" b="1" dirty="0" smtClean="0">
                <a:solidFill>
                  <a:srgbClr val="C00000"/>
                </a:solidFill>
              </a:rPr>
              <a:t>Spirit Baptism </a:t>
            </a:r>
            <a:r>
              <a:rPr lang="en-US" sz="2400" dirty="0" smtClean="0"/>
              <a:t>here was not to save from sin, but to display an </a:t>
            </a:r>
            <a:r>
              <a:rPr lang="en-US" sz="2400" b="1" dirty="0" smtClean="0"/>
              <a:t>open door </a:t>
            </a:r>
            <a:r>
              <a:rPr lang="en-US" sz="2400" dirty="0" smtClean="0"/>
              <a:t>for Gentiles to come to God through the name of Christ</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0"/>
            <a:ext cx="488989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4727357" y="2743200"/>
              <a:ext cx="4124160" cy="1224360"/>
            </p14:xfrm>
          </p:contentPart>
        </mc:Choice>
        <mc:Fallback xmlns="">
          <p:pic>
            <p:nvPicPr>
              <p:cNvPr id="14" name="Ink 13"/>
              <p:cNvPicPr/>
              <p:nvPr/>
            </p:nvPicPr>
            <p:blipFill>
              <a:blip r:embed="rId5"/>
              <a:stretch>
                <a:fillRect/>
              </a:stretch>
            </p:blipFill>
            <p:spPr>
              <a:xfrm>
                <a:off x="4667237" y="2622960"/>
                <a:ext cx="4244040" cy="1464840"/>
              </a:xfrm>
              <a:prstGeom prst="rect">
                <a:avLst/>
              </a:prstGeom>
            </p:spPr>
          </p:pic>
        </mc:Fallback>
      </mc:AlternateContent>
      <p:pic>
        <p:nvPicPr>
          <p:cNvPr id="1027" name="Picture 3" descr="C:\Users\Steven\AppData\Local\Microsoft\Windows\Temporary Internet Files\Content.IE5\YQYIGXWY\MC900432585[1].png"/>
          <p:cNvPicPr>
            <a:picLocks noChangeAspect="1" noChangeArrowheads="1"/>
          </p:cNvPicPr>
          <p:nvPr/>
        </p:nvPicPr>
        <p:blipFill>
          <a:blip r:embed="rId6">
            <a:duotone>
              <a:prstClr val="black"/>
              <a:srgbClr val="FFFF00">
                <a:tint val="45000"/>
                <a:satMod val="400000"/>
              </a:srgb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089288" y="1867128"/>
            <a:ext cx="2857272" cy="2857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teven\AppData\Local\Microsoft\Windows\Temporary Internet Files\Content.IE5\YQYIGXWY\MC90034011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7279" y="2590800"/>
            <a:ext cx="1344929" cy="120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93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strips(upRight)">
                                      <p:cBhvr>
                                        <p:cTn id="12" dur="1000"/>
                                        <p:tgtEl>
                                          <p:spTgt spid="1026"/>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trips(upRight)">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par>
                                <p:cTn id="20" presetID="56" presetClass="path" presetSubtype="0" accel="16000" decel="44000" fill="hold" nodeType="withEffect">
                                  <p:stCondLst>
                                    <p:cond delay="0"/>
                                  </p:stCondLst>
                                  <p:childTnLst>
                                    <p:animMotion origin="layout" path="M -2.22222E-6 5.55112E-17 L 0.42986 -0.22474 " pathEditMode="relative" rAng="0" ptsTypes="AA">
                                      <p:cBhvr>
                                        <p:cTn id="21" dur="1000" fill="hold"/>
                                        <p:tgtEl>
                                          <p:spTgt spid="1027"/>
                                        </p:tgtEl>
                                        <p:attrNameLst>
                                          <p:attrName>ppt_x</p:attrName>
                                          <p:attrName>ppt_y</p:attrName>
                                        </p:attrNameLst>
                                      </p:cBhvr>
                                      <p:rCtr x="21493" y="-11237"/>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026"/>
                                        </p:tgtEl>
                                      </p:cBhvr>
                                    </p:animEffect>
                                    <p:set>
                                      <p:cBhvr>
                                        <p:cTn id="26" dur="1" fill="hold">
                                          <p:stCondLst>
                                            <p:cond delay="499"/>
                                          </p:stCondLst>
                                        </p:cTn>
                                        <p:tgtEl>
                                          <p:spTgt spid="1026"/>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22" presetClass="exit" presetSubtype="4" fill="hold" nodeType="withEffect">
                                  <p:stCondLst>
                                    <p:cond delay="0"/>
                                  </p:stCondLst>
                                  <p:childTnLst>
                                    <p:animEffect transition="out" filter="wipe(down)">
                                      <p:cBhvr>
                                        <p:cTn id="31" dur="500"/>
                                        <p:tgtEl>
                                          <p:spTgt spid="1027"/>
                                        </p:tgtEl>
                                      </p:cBhvr>
                                    </p:animEffect>
                                    <p:set>
                                      <p:cBhvr>
                                        <p:cTn id="32" dur="1" fill="hold">
                                          <p:stCondLst>
                                            <p:cond delay="499"/>
                                          </p:stCondLst>
                                        </p:cTn>
                                        <p:tgtEl>
                                          <p:spTgt spid="1027"/>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“A People For His Name”</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600201"/>
            <a:ext cx="8229600" cy="2057400"/>
          </a:xfrm>
        </p:spPr>
        <p:txBody>
          <a:bodyPr/>
          <a:lstStyle/>
          <a:p>
            <a:r>
              <a:rPr lang="en-US" dirty="0" smtClean="0"/>
              <a:t>“Simon has declared how God at the first visited the Gentiles to </a:t>
            </a:r>
            <a:r>
              <a:rPr lang="en-US" u="sng" dirty="0" smtClean="0">
                <a:solidFill>
                  <a:srgbClr val="C00000"/>
                </a:solidFill>
              </a:rPr>
              <a:t>take out of them a people for His name</a:t>
            </a:r>
            <a:r>
              <a:rPr lang="en-US" dirty="0" smtClean="0"/>
              <a:t>” (Acts 15:14)</a:t>
            </a:r>
          </a:p>
        </p:txBody>
      </p:sp>
      <p:sp>
        <p:nvSpPr>
          <p:cNvPr id="4" name="Oval 3"/>
          <p:cNvSpPr/>
          <p:nvPr/>
        </p:nvSpPr>
        <p:spPr>
          <a:xfrm>
            <a:off x="3184712" y="4800600"/>
            <a:ext cx="2819400" cy="2057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Inflate">
              <a:avLst/>
            </a:prstTxWarp>
          </a:bodyPr>
          <a:lstStyle/>
          <a:p>
            <a:pPr algn="ctr"/>
            <a:r>
              <a:rPr lang="en-US" dirty="0" smtClean="0">
                <a:solidFill>
                  <a:srgbClr val="C00000"/>
                </a:solidFill>
              </a:rPr>
              <a:t>GENTILES</a:t>
            </a:r>
            <a:endParaRPr lang="en-US" dirty="0">
              <a:solidFill>
                <a:srgbClr val="C00000"/>
              </a:solidFill>
            </a:endParaRPr>
          </a:p>
        </p:txBody>
      </p:sp>
      <p:sp>
        <p:nvSpPr>
          <p:cNvPr id="5" name="TextBox 4"/>
          <p:cNvSpPr txBox="1"/>
          <p:nvPr/>
        </p:nvSpPr>
        <p:spPr>
          <a:xfrm>
            <a:off x="596711" y="3581400"/>
            <a:ext cx="3828292"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3600" dirty="0" smtClean="0">
                <a:solidFill>
                  <a:prstClr val="white"/>
                </a:solidFill>
                <a:latin typeface="Aharoni" pitchFamily="2" charset="-79"/>
                <a:cs typeface="Aharoni" pitchFamily="2" charset="-79"/>
              </a:rPr>
              <a:t>God (Holy Spirit)</a:t>
            </a:r>
            <a:endParaRPr lang="en-US" sz="3600" dirty="0">
              <a:solidFill>
                <a:prstClr val="white"/>
              </a:solidFill>
              <a:latin typeface="Aharoni" pitchFamily="2" charset="-79"/>
              <a:cs typeface="Aharoni" pitchFamily="2" charset="-79"/>
            </a:endParaRPr>
          </a:p>
        </p:txBody>
      </p:sp>
      <p:cxnSp>
        <p:nvCxnSpPr>
          <p:cNvPr id="7" name="Straight Arrow Connector 6"/>
          <p:cNvCxnSpPr>
            <a:stCxn id="5" idx="2"/>
            <a:endCxn id="4" idx="1"/>
          </p:cNvCxnSpPr>
          <p:nvPr/>
        </p:nvCxnSpPr>
        <p:spPr>
          <a:xfrm>
            <a:off x="2510857" y="4227731"/>
            <a:ext cx="1086747" cy="874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Oval 10"/>
          <p:cNvSpPr/>
          <p:nvPr/>
        </p:nvSpPr>
        <p:spPr>
          <a:xfrm>
            <a:off x="6629400" y="3467481"/>
            <a:ext cx="2209800" cy="152049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2400" dirty="0" smtClean="0">
                <a:solidFill>
                  <a:prstClr val="white"/>
                </a:solidFill>
              </a:rPr>
              <a:t>a people for His name</a:t>
            </a:r>
            <a:endParaRPr lang="en-US" sz="2400" dirty="0">
              <a:solidFill>
                <a:prstClr val="white"/>
              </a:solidFill>
            </a:endParaRPr>
          </a:p>
        </p:txBody>
      </p:sp>
      <p:cxnSp>
        <p:nvCxnSpPr>
          <p:cNvPr id="13" name="Straight Arrow Connector 12"/>
          <p:cNvCxnSpPr>
            <a:stCxn id="4" idx="6"/>
            <a:endCxn id="11" idx="3"/>
          </p:cNvCxnSpPr>
          <p:nvPr/>
        </p:nvCxnSpPr>
        <p:spPr>
          <a:xfrm flipV="1">
            <a:off x="6004112" y="4765308"/>
            <a:ext cx="948906" cy="10639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3073177" y="4419600"/>
            <a:ext cx="2032223" cy="369332"/>
          </a:xfrm>
          <a:prstGeom prst="rect">
            <a:avLst/>
          </a:prstGeom>
          <a:noFill/>
        </p:spPr>
        <p:txBody>
          <a:bodyPr wrap="none" rtlCol="0">
            <a:spAutoFit/>
          </a:bodyPr>
          <a:lstStyle/>
          <a:p>
            <a:r>
              <a:rPr lang="en-US" i="1" dirty="0" smtClean="0">
                <a:solidFill>
                  <a:prstClr val="black"/>
                </a:solidFill>
              </a:rPr>
              <a:t>Visited in preaching</a:t>
            </a:r>
            <a:endParaRPr lang="en-US" i="1" dirty="0">
              <a:solidFill>
                <a:prstClr val="black"/>
              </a:solidFill>
            </a:endParaRPr>
          </a:p>
        </p:txBody>
      </p:sp>
      <p:sp>
        <p:nvSpPr>
          <p:cNvPr id="18" name="TextBox 17"/>
          <p:cNvSpPr txBox="1"/>
          <p:nvPr/>
        </p:nvSpPr>
        <p:spPr>
          <a:xfrm>
            <a:off x="6478564" y="5297304"/>
            <a:ext cx="2360635" cy="707886"/>
          </a:xfrm>
          <a:prstGeom prst="rect">
            <a:avLst/>
          </a:prstGeom>
          <a:noFill/>
        </p:spPr>
        <p:txBody>
          <a:bodyPr wrap="square" rtlCol="0">
            <a:spAutoFit/>
          </a:bodyPr>
          <a:lstStyle/>
          <a:p>
            <a:pPr algn="ctr"/>
            <a:r>
              <a:rPr lang="en-US" sz="2000" b="1" i="1" dirty="0" smtClean="0">
                <a:solidFill>
                  <a:srgbClr val="0070C0"/>
                </a:solidFill>
              </a:rPr>
              <a:t>Baptized into name (Acts 10:47, 48)</a:t>
            </a:r>
            <a:endParaRPr lang="en-US" sz="2000" b="1" i="1" dirty="0">
              <a:solidFill>
                <a:srgbClr val="0070C0"/>
              </a:solidFill>
            </a:endParaRPr>
          </a:p>
        </p:txBody>
      </p:sp>
      <p:sp>
        <p:nvSpPr>
          <p:cNvPr id="21" name="TextBox 20"/>
          <p:cNvSpPr txBox="1"/>
          <p:nvPr/>
        </p:nvSpPr>
        <p:spPr>
          <a:xfrm rot="18680394">
            <a:off x="5867400" y="4987980"/>
            <a:ext cx="975139" cy="369332"/>
          </a:xfrm>
          <a:prstGeom prst="rect">
            <a:avLst/>
          </a:prstGeom>
          <a:noFill/>
        </p:spPr>
        <p:txBody>
          <a:bodyPr wrap="none" rtlCol="0">
            <a:spAutoFit/>
          </a:bodyPr>
          <a:lstStyle/>
          <a:p>
            <a:r>
              <a:rPr lang="en-US" dirty="0" smtClean="0">
                <a:solidFill>
                  <a:prstClr val="black"/>
                </a:solidFill>
              </a:rPr>
              <a:t>Take out</a:t>
            </a:r>
            <a:endParaRPr lang="en-US" dirty="0">
              <a:solidFill>
                <a:prstClr val="black"/>
              </a:solidFill>
            </a:endParaRPr>
          </a:p>
        </p:txBody>
      </p:sp>
    </p:spTree>
    <p:extLst>
      <p:ext uri="{BB962C8B-B14F-4D97-AF65-F5344CB8AC3E}">
        <p14:creationId xmlns:p14="http://schemas.microsoft.com/office/powerpoint/2010/main" val="22349962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0"/>
                                        <p:tgtEl>
                                          <p:spTgt spid="13"/>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C00000"/>
                </a:solidFill>
                <a:effectLst>
                  <a:outerShdw blurRad="50800" dist="38100" dir="2700000" algn="tl" rotWithShape="0">
                    <a:prstClr val="black">
                      <a:alpha val="40000"/>
                    </a:prstClr>
                  </a:outerShdw>
                </a:effectLst>
                <a:latin typeface="Berlin Sans FB Demi" pitchFamily="34" charset="0"/>
              </a:rPr>
              <a:t>Acts 15:15-18</a:t>
            </a:r>
            <a:endParaRPr lang="en-US" sz="6600" dirty="0">
              <a:solidFill>
                <a:srgbClr val="C00000"/>
              </a:solidFill>
              <a:effectLst>
                <a:outerShdw blurRad="50800" dist="38100" dir="2700000" algn="tl" rotWithShape="0">
                  <a:prstClr val="black">
                    <a:alpha val="40000"/>
                  </a:prstClr>
                </a:outerShdw>
              </a:effectLst>
              <a:latin typeface="Berlin Sans FB Demi" pitchFamily="34" charset="0"/>
            </a:endParaRPr>
          </a:p>
        </p:txBody>
      </p:sp>
      <p:sp>
        <p:nvSpPr>
          <p:cNvPr id="3" name="Content Placeholder 2"/>
          <p:cNvSpPr>
            <a:spLocks noGrp="1"/>
          </p:cNvSpPr>
          <p:nvPr>
            <p:ph idx="1"/>
          </p:nvPr>
        </p:nvSpPr>
        <p:spPr/>
        <p:txBody>
          <a:bodyPr>
            <a:normAutofit fontScale="92500"/>
          </a:bodyPr>
          <a:lstStyle/>
          <a:p>
            <a:pPr marL="0" indent="0">
              <a:buNone/>
            </a:pPr>
            <a:r>
              <a:rPr lang="en-US" dirty="0" smtClean="0"/>
              <a:t>15  "And with this the words of the prophets agree, just as it is written:</a:t>
            </a:r>
          </a:p>
          <a:p>
            <a:pPr marL="0" indent="0">
              <a:buNone/>
            </a:pPr>
            <a:r>
              <a:rPr lang="en-US" dirty="0" smtClean="0"/>
              <a:t>16  ‘After this I will return And will rebuild the </a:t>
            </a:r>
            <a:r>
              <a:rPr lang="en-US" b="1" dirty="0" smtClean="0">
                <a:solidFill>
                  <a:srgbClr val="C00000"/>
                </a:solidFill>
              </a:rPr>
              <a:t>tabernacle of David</a:t>
            </a:r>
            <a:r>
              <a:rPr lang="en-US" dirty="0" smtClean="0"/>
              <a:t>, which has fallen down; I will rebuild its ruins, And I will set it up;</a:t>
            </a:r>
          </a:p>
          <a:p>
            <a:pPr marL="0" indent="0">
              <a:buNone/>
            </a:pPr>
            <a:r>
              <a:rPr lang="en-US" dirty="0" smtClean="0"/>
              <a:t>17  So that the rest of mankind may seek the LORD, Even all the Gentiles </a:t>
            </a:r>
            <a:r>
              <a:rPr lang="en-US" b="1" dirty="0" smtClean="0">
                <a:solidFill>
                  <a:srgbClr val="C00000"/>
                </a:solidFill>
              </a:rPr>
              <a:t>who are called by My name</a:t>
            </a:r>
            <a:r>
              <a:rPr lang="en-US" dirty="0" smtClean="0"/>
              <a:t>, Says the LORD who does all these things.’</a:t>
            </a:r>
          </a:p>
          <a:p>
            <a:pPr marL="0" indent="0">
              <a:buNone/>
            </a:pPr>
            <a:r>
              <a:rPr lang="en-US" dirty="0" smtClean="0"/>
              <a:t>18  "Known to God from eternity are all His works.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95600"/>
            <a:ext cx="3962400" cy="990600"/>
          </a:xfrm>
          <a:prstGeom prst="rect">
            <a:avLst/>
          </a:prstGeom>
        </p:spPr>
      </p:pic>
      <p:grpSp>
        <p:nvGrpSpPr>
          <p:cNvPr id="13" name="Group 12"/>
          <p:cNvGrpSpPr/>
          <p:nvPr/>
        </p:nvGrpSpPr>
        <p:grpSpPr>
          <a:xfrm>
            <a:off x="3396916" y="2124852"/>
            <a:ext cx="3833583" cy="923148"/>
            <a:chOff x="3396916" y="2124852"/>
            <a:chExt cx="3833583" cy="923148"/>
          </a:xfrm>
        </p:grpSpPr>
        <p:sp>
          <p:nvSpPr>
            <p:cNvPr id="11" name="TextBox 10"/>
            <p:cNvSpPr txBox="1"/>
            <p:nvPr/>
          </p:nvSpPr>
          <p:spPr>
            <a:xfrm>
              <a:off x="4038600" y="2124852"/>
              <a:ext cx="3191899" cy="584775"/>
            </a:xfrm>
            <a:prstGeom prst="rect">
              <a:avLst/>
            </a:prstGeom>
            <a:ln w="381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dirty="0" smtClean="0">
                  <a:solidFill>
                    <a:srgbClr val="C00000"/>
                  </a:solidFill>
                  <a:latin typeface="Adobe Gothic Std B" pitchFamily="34" charset="-128"/>
                  <a:ea typeface="Adobe Gothic Std B" pitchFamily="34" charset="-128"/>
                </a:rPr>
                <a:t>2 Samuel 7:1-17</a:t>
              </a:r>
              <a:endParaRPr lang="en-US" sz="3200" dirty="0">
                <a:solidFill>
                  <a:srgbClr val="C00000"/>
                </a:solidFill>
                <a:latin typeface="Adobe Gothic Std B" pitchFamily="34" charset="-128"/>
                <a:ea typeface="Adobe Gothic Std B" pitchFamily="34" charset="-128"/>
              </a:endParaRPr>
            </a:p>
          </p:txBody>
        </p:sp>
        <p:sp>
          <p:nvSpPr>
            <p:cNvPr id="12" name="Freeform 11"/>
            <p:cNvSpPr/>
            <p:nvPr/>
          </p:nvSpPr>
          <p:spPr>
            <a:xfrm>
              <a:off x="3396916" y="2550695"/>
              <a:ext cx="641684" cy="497305"/>
            </a:xfrm>
            <a:custGeom>
              <a:avLst/>
              <a:gdLst>
                <a:gd name="connsiteX0" fmla="*/ 641684 w 641684"/>
                <a:gd name="connsiteY0" fmla="*/ 0 h 497305"/>
                <a:gd name="connsiteX1" fmla="*/ 288758 w 641684"/>
                <a:gd name="connsiteY1" fmla="*/ 48126 h 497305"/>
                <a:gd name="connsiteX2" fmla="*/ 0 w 641684"/>
                <a:gd name="connsiteY2" fmla="*/ 497305 h 497305"/>
                <a:gd name="connsiteX3" fmla="*/ 0 w 641684"/>
                <a:gd name="connsiteY3" fmla="*/ 497305 h 497305"/>
              </a:gdLst>
              <a:ahLst/>
              <a:cxnLst>
                <a:cxn ang="0">
                  <a:pos x="connsiteX0" y="connsiteY0"/>
                </a:cxn>
                <a:cxn ang="0">
                  <a:pos x="connsiteX1" y="connsiteY1"/>
                </a:cxn>
                <a:cxn ang="0">
                  <a:pos x="connsiteX2" y="connsiteY2"/>
                </a:cxn>
                <a:cxn ang="0">
                  <a:pos x="connsiteX3" y="connsiteY3"/>
                </a:cxn>
              </a:cxnLst>
              <a:rect l="l" t="t" r="r" b="b"/>
              <a:pathLst>
                <a:path w="641684" h="497305">
                  <a:moveTo>
                    <a:pt x="641684" y="0"/>
                  </a:moveTo>
                  <a:lnTo>
                    <a:pt x="288758" y="48126"/>
                  </a:lnTo>
                  <a:cubicBezTo>
                    <a:pt x="181811" y="131010"/>
                    <a:pt x="0" y="497305"/>
                    <a:pt x="0" y="497305"/>
                  </a:cubicBezTo>
                  <a:lnTo>
                    <a:pt x="0" y="497305"/>
                  </a:lnTo>
                </a:path>
              </a:pathLst>
            </a:custGeom>
            <a:noFill/>
            <a:ln w="44450">
              <a:solidFill>
                <a:srgbClr val="C00000"/>
              </a:solidFill>
              <a:tailEnd type="triangle" w="lg"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38" y="1484575"/>
            <a:ext cx="2893462" cy="877625"/>
          </a:xfrm>
          <a:prstGeom prst="rect">
            <a:avLst/>
          </a:prstGeom>
        </p:spPr>
      </p:pic>
    </p:spTree>
    <p:extLst>
      <p:ext uri="{BB962C8B-B14F-4D97-AF65-F5344CB8AC3E}">
        <p14:creationId xmlns:p14="http://schemas.microsoft.com/office/powerpoint/2010/main" val="22338005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The Ephesians</a:t>
            </a:r>
            <a:endParaRPr lang="en-US" dirty="0"/>
          </a:p>
        </p:txBody>
      </p:sp>
      <p:sp>
        <p:nvSpPr>
          <p:cNvPr id="6" name="TextBox 5"/>
          <p:cNvSpPr txBox="1"/>
          <p:nvPr/>
        </p:nvSpPr>
        <p:spPr>
          <a:xfrm>
            <a:off x="0" y="423952"/>
            <a:ext cx="9144000" cy="1862048"/>
          </a:xfrm>
          <a:prstGeom prst="rect">
            <a:avLst/>
          </a:prstGeom>
          <a:noFill/>
        </p:spPr>
        <p:txBody>
          <a:bodyPr wrap="square" rtlCol="0">
            <a:spAutoFit/>
          </a:bodyPr>
          <a:lstStyle/>
          <a:p>
            <a:pPr algn="ctr"/>
            <a:r>
              <a:rPr lang="en-US" sz="11500" dirty="0" smtClean="0">
                <a:latin typeface="Goudy Old Style" panose="02020502050305020303" pitchFamily="18" charset="0"/>
              </a:rPr>
              <a:t>(B)</a:t>
            </a:r>
            <a:endParaRPr lang="en-US" sz="11500" dirty="0">
              <a:latin typeface="Goudy Old Style" panose="02020502050305020303" pitchFamily="18" charset="0"/>
            </a:endParaRPr>
          </a:p>
        </p:txBody>
      </p:sp>
    </p:spTree>
    <p:extLst>
      <p:ext uri="{BB962C8B-B14F-4D97-AF65-F5344CB8AC3E}">
        <p14:creationId xmlns:p14="http://schemas.microsoft.com/office/powerpoint/2010/main" val="3022053491"/>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Ephesians Saved By Grace Through Faith?</a:t>
            </a:r>
            <a:endParaRPr lang="en-US" dirty="0"/>
          </a:p>
        </p:txBody>
      </p:sp>
      <p:sp>
        <p:nvSpPr>
          <p:cNvPr id="5" name="Text Placeholder 4"/>
          <p:cNvSpPr>
            <a:spLocks noGrp="1"/>
          </p:cNvSpPr>
          <p:nvPr>
            <p:ph type="body" idx="1"/>
          </p:nvPr>
        </p:nvSpPr>
        <p:spPr/>
        <p:txBody>
          <a:bodyPr>
            <a:normAutofit/>
          </a:bodyPr>
          <a:lstStyle/>
          <a:p>
            <a:r>
              <a:rPr lang="en-US" sz="36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HOW WERE:</a:t>
            </a:r>
            <a:endParaRPr lang="en-US" sz="3600" b="1"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874713" y="1173163"/>
            <a:ext cx="7394575"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3200400"/>
            <a:ext cx="5943600" cy="584775"/>
          </a:xfrm>
          <a:prstGeom prst="rect">
            <a:avLst/>
          </a:prstGeom>
          <a:noFill/>
        </p:spPr>
        <p:txBody>
          <a:bodyPr wrap="square" rtlCol="0">
            <a:spAutoFit/>
          </a:bodyPr>
          <a:lstStyle/>
          <a:p>
            <a:pPr algn="ctr"/>
            <a:r>
              <a:rPr lang="en-US" sz="3200" dirty="0" smtClean="0">
                <a:solidFill>
                  <a:srgbClr val="FFFFFF"/>
                </a:solidFill>
              </a:rPr>
              <a:t>TRUTH </a:t>
            </a:r>
            <a:r>
              <a:rPr lang="en-US" sz="3200" dirty="0" smtClean="0">
                <a:solidFill>
                  <a:srgbClr val="FFFFFF"/>
                </a:solidFill>
                <a:latin typeface="Arial"/>
                <a:cs typeface="Arial"/>
              </a:rPr>
              <a:t>→ CONSISTENT</a:t>
            </a:r>
            <a:endParaRPr lang="en-US" sz="3200" dirty="0">
              <a:solidFill>
                <a:srgbClr val="FFFFFF"/>
              </a:solidFill>
            </a:endParaRPr>
          </a:p>
        </p:txBody>
      </p:sp>
    </p:spTree>
    <p:extLst>
      <p:ext uri="{BB962C8B-B14F-4D97-AF65-F5344CB8AC3E}">
        <p14:creationId xmlns:p14="http://schemas.microsoft.com/office/powerpoint/2010/main" val="3456697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C00000"/>
                </a:solidFill>
                <a:effectLst>
                  <a:outerShdw blurRad="38100" dist="38100" dir="2700000" algn="tl">
                    <a:srgbClr val="000000">
                      <a:alpha val="43137"/>
                    </a:srgbClr>
                  </a:outerShdw>
                </a:effectLst>
                <a:latin typeface="Adobe Gothic Std B" pitchFamily="34" charset="-128"/>
                <a:ea typeface="Adobe Gothic Std B" pitchFamily="34" charset="-128"/>
              </a:rPr>
              <a:t>The Certainty Of This Teaching</a:t>
            </a:r>
            <a:endParaRPr lang="en-US" b="1" dirty="0">
              <a:solidFill>
                <a:srgbClr val="C00000"/>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1" dirty="0" smtClean="0"/>
              <a:t>“For by </a:t>
            </a:r>
            <a:r>
              <a:rPr lang="en-US" b="1" dirty="0" smtClean="0">
                <a:solidFill>
                  <a:srgbClr val="C00000"/>
                </a:solidFill>
              </a:rPr>
              <a:t>grace</a:t>
            </a:r>
            <a:r>
              <a:rPr lang="en-US" b="1" dirty="0" smtClean="0"/>
              <a:t> you have been </a:t>
            </a:r>
            <a:r>
              <a:rPr lang="en-US" b="1" dirty="0" smtClean="0">
                <a:solidFill>
                  <a:srgbClr val="C00000"/>
                </a:solidFill>
              </a:rPr>
              <a:t>saved</a:t>
            </a:r>
            <a:r>
              <a:rPr lang="en-US" b="1" dirty="0" smtClean="0"/>
              <a:t> through </a:t>
            </a:r>
            <a:r>
              <a:rPr lang="en-US" b="1" dirty="0" smtClean="0">
                <a:solidFill>
                  <a:srgbClr val="C00000"/>
                </a:solidFill>
              </a:rPr>
              <a:t>faith</a:t>
            </a:r>
            <a:r>
              <a:rPr lang="en-US" b="1" dirty="0" smtClean="0"/>
              <a:t>, and that not of yourselves; </a:t>
            </a:r>
            <a:r>
              <a:rPr lang="en-US" b="1" dirty="0" smtClean="0">
                <a:solidFill>
                  <a:srgbClr val="C00000"/>
                </a:solidFill>
              </a:rPr>
              <a:t>it is the gift of God</a:t>
            </a:r>
            <a:r>
              <a:rPr lang="en-US" b="1" dirty="0" smtClean="0"/>
              <a:t>, not of works, lest anyone should boast” (Eph. 2:8, 9)</a:t>
            </a:r>
          </a:p>
          <a:p>
            <a:r>
              <a:rPr lang="en-US" b="1" dirty="0" smtClean="0"/>
              <a:t>SALVATION</a:t>
            </a:r>
            <a:r>
              <a:rPr lang="en-US" dirty="0" smtClean="0"/>
              <a:t> is </a:t>
            </a:r>
            <a:r>
              <a:rPr lang="en-US" dirty="0" smtClean="0"/>
              <a:t>by </a:t>
            </a:r>
            <a:r>
              <a:rPr lang="en-US" b="1" dirty="0" smtClean="0"/>
              <a:t>grace</a:t>
            </a:r>
            <a:r>
              <a:rPr lang="en-US" dirty="0" smtClean="0"/>
              <a:t> </a:t>
            </a:r>
            <a:r>
              <a:rPr lang="en-US" b="1" dirty="0" smtClean="0">
                <a:solidFill>
                  <a:srgbClr val="C00000"/>
                </a:solidFill>
              </a:rPr>
              <a:t>through</a:t>
            </a:r>
            <a:r>
              <a:rPr lang="en-US" dirty="0" smtClean="0">
                <a:solidFill>
                  <a:srgbClr val="C00000"/>
                </a:solidFill>
              </a:rPr>
              <a:t> </a:t>
            </a:r>
            <a:r>
              <a:rPr lang="en-US" b="1" dirty="0" smtClean="0"/>
              <a:t>faith</a:t>
            </a:r>
          </a:p>
          <a:p>
            <a:pPr lvl="1"/>
            <a:r>
              <a:rPr lang="en-US" dirty="0" smtClean="0"/>
              <a:t>Grace </a:t>
            </a:r>
            <a:r>
              <a:rPr lang="en-US" i="1" dirty="0" smtClean="0"/>
              <a:t>requires</a:t>
            </a:r>
            <a:r>
              <a:rPr lang="en-US" dirty="0" smtClean="0"/>
              <a:t> “faith” in order to save</a:t>
            </a:r>
          </a:p>
          <a:p>
            <a:pPr lvl="2"/>
            <a:r>
              <a:rPr lang="en-US" b="1" dirty="0" smtClean="0">
                <a:solidFill>
                  <a:srgbClr val="C00000"/>
                </a:solidFill>
              </a:rPr>
              <a:t>“through the grace of our Lord” (Acts 15:11)</a:t>
            </a:r>
          </a:p>
          <a:p>
            <a:pPr lvl="2"/>
            <a:r>
              <a:rPr lang="en-US" b="1" dirty="0" smtClean="0">
                <a:solidFill>
                  <a:srgbClr val="C00000"/>
                </a:solidFill>
              </a:rPr>
              <a:t>“hear the word of the gospel and believe” (Acts 15:7</a:t>
            </a:r>
            <a:r>
              <a:rPr lang="en-US" b="1" dirty="0" smtClean="0">
                <a:solidFill>
                  <a:srgbClr val="C00000"/>
                </a:solidFill>
              </a:rPr>
              <a:t>)</a:t>
            </a:r>
            <a:endParaRPr lang="en-US" b="1" dirty="0" smtClean="0">
              <a:solidFill>
                <a:srgbClr val="C00000"/>
              </a:solidFill>
            </a:endParaRPr>
          </a:p>
        </p:txBody>
      </p:sp>
    </p:spTree>
    <p:extLst>
      <p:ext uri="{BB962C8B-B14F-4D97-AF65-F5344CB8AC3E}">
        <p14:creationId xmlns:p14="http://schemas.microsoft.com/office/powerpoint/2010/main" val="4116296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C00000"/>
                </a:solidFill>
                <a:effectLst>
                  <a:outerShdw blurRad="38100" dist="38100" dir="2700000" algn="tl">
                    <a:srgbClr val="000000">
                      <a:alpha val="43137"/>
                    </a:srgbClr>
                  </a:outerShdw>
                </a:effectLst>
                <a:latin typeface="Adobe Gothic Std B" pitchFamily="34" charset="-128"/>
                <a:ea typeface="Adobe Gothic Std B" pitchFamily="34" charset="-128"/>
              </a:rPr>
              <a:t>The Certainty Of This Teaching</a:t>
            </a:r>
            <a:endParaRPr lang="en-US" b="1" dirty="0">
              <a:solidFill>
                <a:srgbClr val="C00000"/>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b="1" dirty="0" smtClean="0"/>
              <a:t>“For by </a:t>
            </a:r>
            <a:r>
              <a:rPr lang="en-US" b="1" dirty="0" smtClean="0">
                <a:solidFill>
                  <a:srgbClr val="C00000"/>
                </a:solidFill>
              </a:rPr>
              <a:t>grace</a:t>
            </a:r>
            <a:r>
              <a:rPr lang="en-US" b="1" dirty="0" smtClean="0"/>
              <a:t> you have been </a:t>
            </a:r>
            <a:r>
              <a:rPr lang="en-US" b="1" dirty="0" smtClean="0">
                <a:solidFill>
                  <a:srgbClr val="C00000"/>
                </a:solidFill>
              </a:rPr>
              <a:t>saved</a:t>
            </a:r>
            <a:r>
              <a:rPr lang="en-US" b="1" dirty="0" smtClean="0"/>
              <a:t> through </a:t>
            </a:r>
            <a:r>
              <a:rPr lang="en-US" b="1" dirty="0" smtClean="0">
                <a:solidFill>
                  <a:srgbClr val="C00000"/>
                </a:solidFill>
              </a:rPr>
              <a:t>faith</a:t>
            </a:r>
            <a:r>
              <a:rPr lang="en-US" b="1" dirty="0" smtClean="0"/>
              <a:t>, and</a:t>
            </a:r>
            <a:r>
              <a:rPr lang="en-US" b="1" dirty="0" smtClean="0">
                <a:solidFill>
                  <a:srgbClr val="C00000"/>
                </a:solidFill>
              </a:rPr>
              <a:t> that not of yourselves</a:t>
            </a:r>
            <a:r>
              <a:rPr lang="en-US" b="1" dirty="0" smtClean="0"/>
              <a:t>; it is the gift of God, </a:t>
            </a:r>
            <a:r>
              <a:rPr lang="en-US" b="1" dirty="0" smtClean="0">
                <a:solidFill>
                  <a:srgbClr val="C00000"/>
                </a:solidFill>
              </a:rPr>
              <a:t>not of works</a:t>
            </a:r>
            <a:r>
              <a:rPr lang="en-US" b="1" dirty="0" smtClean="0"/>
              <a:t>, lest anyone should boast” (Eph. 2:8, 9)</a:t>
            </a:r>
          </a:p>
          <a:p>
            <a:r>
              <a:rPr lang="en-US" b="1" dirty="0" smtClean="0">
                <a:solidFill>
                  <a:srgbClr val="C00000"/>
                </a:solidFill>
              </a:rPr>
              <a:t>SALVATION</a:t>
            </a:r>
            <a:r>
              <a:rPr lang="en-US" dirty="0" smtClean="0"/>
              <a:t> is </a:t>
            </a:r>
            <a:r>
              <a:rPr lang="en-US" b="1" dirty="0" smtClean="0"/>
              <a:t>“not of yourselves”</a:t>
            </a:r>
          </a:p>
          <a:p>
            <a:pPr lvl="1"/>
            <a:r>
              <a:rPr lang="en-US" dirty="0" smtClean="0"/>
              <a:t>Salvation is “the gift of God”</a:t>
            </a:r>
          </a:p>
          <a:p>
            <a:pPr lvl="2"/>
            <a:r>
              <a:rPr lang="en-US" dirty="0" smtClean="0"/>
              <a:t>Opposed to </a:t>
            </a:r>
            <a:r>
              <a:rPr lang="en-US" i="1" dirty="0" smtClean="0"/>
              <a:t>boastful</a:t>
            </a:r>
            <a:r>
              <a:rPr lang="en-US" dirty="0" smtClean="0"/>
              <a:t> “works” or </a:t>
            </a:r>
            <a:r>
              <a:rPr lang="en-US" dirty="0" smtClean="0"/>
              <a:t>merit</a:t>
            </a:r>
          </a:p>
          <a:p>
            <a:r>
              <a:rPr lang="en-US" b="1" dirty="0" smtClean="0">
                <a:solidFill>
                  <a:srgbClr val="C00000"/>
                </a:solidFill>
              </a:rPr>
              <a:t>SALVATION</a:t>
            </a:r>
            <a:r>
              <a:rPr lang="en-US" dirty="0" smtClean="0"/>
              <a:t> is </a:t>
            </a:r>
            <a:r>
              <a:rPr lang="en-US" b="1" dirty="0" smtClean="0"/>
              <a:t>“not of works”</a:t>
            </a:r>
          </a:p>
          <a:p>
            <a:pPr lvl="1"/>
            <a:r>
              <a:rPr lang="en-US" dirty="0" smtClean="0"/>
              <a:t>Context: law of Moses (Eph. 2:11-16)</a:t>
            </a:r>
            <a:endParaRPr lang="en-US" dirty="0" smtClean="0"/>
          </a:p>
        </p:txBody>
      </p:sp>
    </p:spTree>
    <p:extLst>
      <p:ext uri="{BB962C8B-B14F-4D97-AF65-F5344CB8AC3E}">
        <p14:creationId xmlns:p14="http://schemas.microsoft.com/office/powerpoint/2010/main" val="4279404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0183" y="914400"/>
            <a:ext cx="5029200" cy="1447800"/>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63500" sx="102000" sy="102000" algn="ctr" rotWithShape="0">
                    <a:prstClr val="black">
                      <a:alpha val="40000"/>
                    </a:prstClr>
                  </a:outerShdw>
                </a:effectLst>
                <a:latin typeface="Berlin Sans FB Demi" pitchFamily="34" charset="0"/>
              </a:rPr>
              <a:t>FAITH</a:t>
            </a:r>
            <a:endParaRPr lang="en-US"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63500" sx="102000" sy="102000" algn="ctr" rotWithShape="0">
                  <a:prstClr val="black">
                    <a:alpha val="40000"/>
                  </a:prstClr>
                </a:outerShdw>
              </a:effectLst>
              <a:latin typeface="Berlin Sans FB Demi" pitchFamily="34" charset="0"/>
            </a:endParaRPr>
          </a:p>
        </p:txBody>
      </p:sp>
      <p:sp>
        <p:nvSpPr>
          <p:cNvPr id="4" name="Title 3"/>
          <p:cNvSpPr>
            <a:spLocks noGrp="1"/>
          </p:cNvSpPr>
          <p:nvPr>
            <p:ph type="title"/>
          </p:nvPr>
        </p:nvSpPr>
        <p:spPr>
          <a:xfrm>
            <a:off x="381000" y="304800"/>
            <a:ext cx="3048000" cy="2045732"/>
          </a:xfrm>
        </p:spPr>
        <p:txBody>
          <a:bodyPr>
            <a:prstTxWarp prst="textPlain">
              <a:avLst/>
            </a:prstTxWarp>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63500" sx="102000" sy="102000" algn="ctr" rotWithShape="0">
                    <a:prstClr val="black">
                      <a:alpha val="40000"/>
                    </a:prstClr>
                  </a:outerShdw>
                </a:effectLst>
                <a:latin typeface="Berlin Sans FB Demi" pitchFamily="34" charset="0"/>
              </a:rPr>
              <a:t>GRACE</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63500" sx="102000" sy="102000" algn="ctr" rotWithShape="0">
                  <a:prstClr val="black">
                    <a:alpha val="40000"/>
                  </a:prstClr>
                </a:outerShdw>
              </a:effectLst>
              <a:latin typeface="Berlin Sans FB Demi" pitchFamily="34" charset="0"/>
            </a:endParaRPr>
          </a:p>
        </p:txBody>
      </p:sp>
      <p:sp>
        <p:nvSpPr>
          <p:cNvPr id="5" name="Text Placeholder 4"/>
          <p:cNvSpPr>
            <a:spLocks noGrp="1"/>
          </p:cNvSpPr>
          <p:nvPr>
            <p:ph type="body" idx="1"/>
          </p:nvPr>
        </p:nvSpPr>
        <p:spPr>
          <a:xfrm>
            <a:off x="457200" y="2571750"/>
            <a:ext cx="4040188" cy="639762"/>
          </a:xfrm>
        </p:spPr>
        <p:txBody>
          <a:bodyPr>
            <a:noAutofit/>
          </a:bodyPr>
          <a:lstStyle/>
          <a:p>
            <a:r>
              <a:rPr lang="en-US" sz="3600" spc="300" dirty="0" smtClean="0"/>
              <a:t>GRACE</a:t>
            </a:r>
            <a:endParaRPr lang="en-US" sz="3600" spc="300" dirty="0"/>
          </a:p>
        </p:txBody>
      </p:sp>
      <p:sp>
        <p:nvSpPr>
          <p:cNvPr id="6" name="Content Placeholder 5"/>
          <p:cNvSpPr>
            <a:spLocks noGrp="1"/>
          </p:cNvSpPr>
          <p:nvPr>
            <p:ph sz="half" idx="2"/>
          </p:nvPr>
        </p:nvSpPr>
        <p:spPr>
          <a:xfrm>
            <a:off x="457200" y="3211512"/>
            <a:ext cx="4040188" cy="3494088"/>
          </a:xfrm>
          <a:solidFill>
            <a:schemeClr val="tx1"/>
          </a:solidFill>
        </p:spPr>
        <p:txBody>
          <a:bodyPr>
            <a:normAutofit/>
          </a:bodyPr>
          <a:lstStyle/>
          <a:p>
            <a:r>
              <a:rPr lang="en-US" sz="2800" dirty="0" smtClean="0">
                <a:solidFill>
                  <a:schemeClr val="bg1"/>
                </a:solidFill>
              </a:rPr>
              <a:t>Sacrifice of Jesus, shedding of blood, pass over sin (Rom. 3:24, 25)</a:t>
            </a:r>
          </a:p>
          <a:p>
            <a:r>
              <a:rPr lang="en-US" sz="2800" dirty="0" smtClean="0">
                <a:solidFill>
                  <a:schemeClr val="bg1"/>
                </a:solidFill>
              </a:rPr>
              <a:t>Revelation of Scripture (Ti. 2:11, 12; Gal. 1:6-9)</a:t>
            </a:r>
            <a:endParaRPr lang="en-US" sz="2800" dirty="0">
              <a:solidFill>
                <a:schemeClr val="bg1"/>
              </a:solidFill>
            </a:endParaRPr>
          </a:p>
        </p:txBody>
      </p:sp>
      <p:sp>
        <p:nvSpPr>
          <p:cNvPr id="7" name="Text Placeholder 6"/>
          <p:cNvSpPr>
            <a:spLocks noGrp="1"/>
          </p:cNvSpPr>
          <p:nvPr>
            <p:ph type="body" sz="quarter" idx="3"/>
          </p:nvPr>
        </p:nvSpPr>
        <p:spPr>
          <a:xfrm>
            <a:off x="4645025" y="2571750"/>
            <a:ext cx="4041775" cy="639762"/>
          </a:xfrm>
        </p:spPr>
        <p:txBody>
          <a:bodyPr>
            <a:normAutofit lnSpcReduction="10000"/>
          </a:bodyPr>
          <a:lstStyle/>
          <a:p>
            <a:r>
              <a:rPr lang="en-US" sz="3600" spc="300" dirty="0" smtClean="0">
                <a:solidFill>
                  <a:srgbClr val="C00000"/>
                </a:solidFill>
              </a:rPr>
              <a:t>FAITH</a:t>
            </a:r>
            <a:endParaRPr lang="en-US" spc="300" dirty="0">
              <a:solidFill>
                <a:srgbClr val="C00000"/>
              </a:solidFill>
            </a:endParaRPr>
          </a:p>
        </p:txBody>
      </p:sp>
      <p:sp>
        <p:nvSpPr>
          <p:cNvPr id="8" name="Content Placeholder 7"/>
          <p:cNvSpPr>
            <a:spLocks noGrp="1"/>
          </p:cNvSpPr>
          <p:nvPr>
            <p:ph sz="quarter" idx="4"/>
          </p:nvPr>
        </p:nvSpPr>
        <p:spPr>
          <a:xfrm>
            <a:off x="4645025" y="3211512"/>
            <a:ext cx="4041775" cy="3494088"/>
          </a:xfrm>
          <a:solidFill>
            <a:srgbClr val="C00000"/>
          </a:solidFill>
        </p:spPr>
        <p:txBody>
          <a:bodyPr>
            <a:normAutofit/>
          </a:bodyPr>
          <a:lstStyle/>
          <a:p>
            <a:r>
              <a:rPr lang="en-US" sz="2800" dirty="0" smtClean="0">
                <a:solidFill>
                  <a:schemeClr val="bg1"/>
                </a:solidFill>
              </a:rPr>
              <a:t>The gospel system—the word of the Lord (Acts 8:25; Gal. 1:23, 8, 9, 11)</a:t>
            </a:r>
          </a:p>
          <a:p>
            <a:r>
              <a:rPr lang="en-US" sz="2800" dirty="0" smtClean="0">
                <a:solidFill>
                  <a:schemeClr val="bg1"/>
                </a:solidFill>
              </a:rPr>
              <a:t>Man’s obedient response to God’s word (Heb. 11:7, 8)</a:t>
            </a:r>
            <a:endParaRPr lang="en-US" sz="2800" dirty="0">
              <a:solidFill>
                <a:schemeClr val="bg1"/>
              </a:solidFill>
            </a:endParaRPr>
          </a:p>
        </p:txBody>
      </p:sp>
      <p:sp>
        <p:nvSpPr>
          <p:cNvPr id="10" name="TextBox 9"/>
          <p:cNvSpPr txBox="1"/>
          <p:nvPr/>
        </p:nvSpPr>
        <p:spPr>
          <a:xfrm>
            <a:off x="3657600" y="381000"/>
            <a:ext cx="5029200" cy="369332"/>
          </a:xfrm>
          <a:prstGeom prst="rect">
            <a:avLst/>
          </a:prstGeom>
          <a:noFill/>
        </p:spPr>
        <p:txBody>
          <a:bodyPr wrap="square" rtlCol="0">
            <a:prstTxWarp prst="textPlain">
              <a:avLst/>
            </a:prstTxWarp>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THROUGH</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Double Brace 11"/>
          <p:cNvSpPr/>
          <p:nvPr/>
        </p:nvSpPr>
        <p:spPr>
          <a:xfrm>
            <a:off x="768532" y="4572000"/>
            <a:ext cx="3651068" cy="990600"/>
          </a:xfrm>
          <a:prstGeom prst="bracePair">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sp>
        <p:nvSpPr>
          <p:cNvPr id="13" name="Double Brace 12"/>
          <p:cNvSpPr/>
          <p:nvPr/>
        </p:nvSpPr>
        <p:spPr>
          <a:xfrm>
            <a:off x="4876799" y="3429000"/>
            <a:ext cx="3792583" cy="990600"/>
          </a:xfrm>
          <a:prstGeom prst="bracePair">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prstClr val="black"/>
              </a:solidFill>
            </a:endParaRPr>
          </a:p>
        </p:txBody>
      </p:sp>
      <p:cxnSp>
        <p:nvCxnSpPr>
          <p:cNvPr id="3" name="Straight Arrow Connector 2"/>
          <p:cNvCxnSpPr>
            <a:stCxn id="12" idx="3"/>
            <a:endCxn id="13" idx="1"/>
          </p:cNvCxnSpPr>
          <p:nvPr/>
        </p:nvCxnSpPr>
        <p:spPr>
          <a:xfrm flipV="1">
            <a:off x="4419600" y="3924300"/>
            <a:ext cx="457199" cy="1143000"/>
          </a:xfrm>
          <a:prstGeom prst="straightConnector1">
            <a:avLst/>
          </a:prstGeom>
          <a:ln w="76200">
            <a:solidFill>
              <a:schemeClr val="accent6">
                <a:lumMod val="75000"/>
              </a:schemeClr>
            </a:solidFill>
            <a:headEnd type="arrow" w="sm" len="med"/>
            <a:tailEnd type="arrow" w="sm"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759238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42"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outHorizontal)">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213931">
            <a:off x="685800" y="2075435"/>
            <a:ext cx="7772400" cy="1470025"/>
          </a:xfrm>
        </p:spPr>
        <p:txBody>
          <a:bodyPr>
            <a:prstTxWarp prst="textPlain">
              <a:avLst/>
            </a:prstTxWarp>
          </a:bodyPr>
          <a:lstStyle/>
          <a:p>
            <a:r>
              <a:rPr lang="en-US" dirty="0" smtClean="0">
                <a:latin typeface="Eras Demi ITC" pitchFamily="34" charset="0"/>
              </a:rPr>
              <a:t>“The Grace Of God”</a:t>
            </a:r>
            <a:endParaRPr lang="en-US" dirty="0">
              <a:latin typeface="Eras Demi ITC" pitchFamily="34" charset="0"/>
            </a:endParaRPr>
          </a:p>
        </p:txBody>
      </p:sp>
      <p:sp>
        <p:nvSpPr>
          <p:cNvPr id="5" name="TextBox 4"/>
          <p:cNvSpPr txBox="1"/>
          <p:nvPr/>
        </p:nvSpPr>
        <p:spPr>
          <a:xfrm>
            <a:off x="5409580" y="6477000"/>
            <a:ext cx="3734420" cy="369332"/>
          </a:xfrm>
          <a:prstGeom prst="rect">
            <a:avLst/>
          </a:prstGeom>
          <a:noFill/>
        </p:spPr>
        <p:txBody>
          <a:bodyPr wrap="none" rtlCol="0">
            <a:spAutoFit/>
          </a:bodyPr>
          <a:lstStyle/>
          <a:p>
            <a:r>
              <a:rPr lang="en-US" i="1" dirty="0">
                <a:solidFill>
                  <a:prstClr val="black"/>
                </a:solidFill>
              </a:rPr>
              <a:t>All verses are from </a:t>
            </a:r>
            <a:r>
              <a:rPr lang="en-US" i="1" dirty="0" err="1">
                <a:solidFill>
                  <a:prstClr val="black"/>
                </a:solidFill>
              </a:rPr>
              <a:t>NKJV</a:t>
            </a:r>
            <a:r>
              <a:rPr lang="en-US" i="1" dirty="0">
                <a:solidFill>
                  <a:prstClr val="black"/>
                </a:solidFill>
              </a:rPr>
              <a:t> unless noted.</a:t>
            </a:r>
          </a:p>
        </p:txBody>
      </p:sp>
      <p:sp>
        <p:nvSpPr>
          <p:cNvPr id="6" name="TextBox 5"/>
          <p:cNvSpPr txBox="1"/>
          <p:nvPr/>
        </p:nvSpPr>
        <p:spPr>
          <a:xfrm>
            <a:off x="4572000" y="3905071"/>
            <a:ext cx="4343400" cy="1200329"/>
          </a:xfrm>
          <a:prstGeom prst="rect">
            <a:avLst/>
          </a:prstGeom>
          <a:noFill/>
        </p:spPr>
        <p:txBody>
          <a:bodyPr wrap="square" rtlCol="0">
            <a:spAutoFit/>
          </a:bodyPr>
          <a:lstStyle/>
          <a:p>
            <a:r>
              <a:rPr lang="en-US" sz="3600" dirty="0" smtClean="0">
                <a:solidFill>
                  <a:prstClr val="white"/>
                </a:solidFill>
                <a:effectLst>
                  <a:glow rad="63500">
                    <a:srgbClr val="9BBB59">
                      <a:satMod val="175000"/>
                      <a:alpha val="40000"/>
                    </a:srgbClr>
                  </a:glow>
                </a:effectLst>
              </a:rPr>
              <a:t>How Are We Saved By </a:t>
            </a:r>
            <a:r>
              <a:rPr lang="en-US" sz="3600" dirty="0" smtClean="0">
                <a:solidFill>
                  <a:prstClr val="white"/>
                </a:solidFill>
                <a:effectLst>
                  <a:glow rad="63500">
                    <a:srgbClr val="9BBB59">
                      <a:satMod val="175000"/>
                      <a:alpha val="40000"/>
                    </a:srgbClr>
                  </a:glow>
                </a:effectLst>
              </a:rPr>
              <a:t>Grace?</a:t>
            </a:r>
            <a:endParaRPr lang="en-US" sz="3600" dirty="0" smtClean="0">
              <a:solidFill>
                <a:prstClr val="white"/>
              </a:solidFill>
              <a:effectLst>
                <a:glow rad="63500">
                  <a:srgbClr val="9BBB59">
                    <a:satMod val="175000"/>
                    <a:alpha val="40000"/>
                  </a:srgbClr>
                </a:glow>
              </a:effectLst>
            </a:endParaRPr>
          </a:p>
        </p:txBody>
      </p:sp>
    </p:spTree>
    <p:extLst>
      <p:ext uri="{BB962C8B-B14F-4D97-AF65-F5344CB8AC3E}">
        <p14:creationId xmlns:p14="http://schemas.microsoft.com/office/powerpoint/2010/main" val="781167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Up Arrow 29"/>
          <p:cNvSpPr/>
          <p:nvPr/>
        </p:nvSpPr>
        <p:spPr>
          <a:xfrm>
            <a:off x="5193228" y="2349980"/>
            <a:ext cx="1211580" cy="3372125"/>
          </a:xfrm>
          <a:prstGeom prst="upArrow">
            <a:avLst/>
          </a:prstGeom>
          <a:gradFill flip="none" rotWithShape="1">
            <a:gsLst>
              <a:gs pos="0">
                <a:srgbClr val="C00000"/>
              </a:gs>
              <a:gs pos="80000">
                <a:schemeClr val="accent2">
                  <a:lumMod val="60000"/>
                  <a:lumOff val="40000"/>
                </a:schemeClr>
              </a:gs>
              <a:gs pos="100000">
                <a:schemeClr val="accent3">
                  <a:shade val="94000"/>
                  <a:satMod val="135000"/>
                </a:schemeClr>
              </a:gs>
            </a:gsLst>
            <a:lin ang="16200000" scaled="1"/>
            <a:tileRec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4" name="Explosion 2 3"/>
          <p:cNvSpPr/>
          <p:nvPr/>
        </p:nvSpPr>
        <p:spPr>
          <a:xfrm>
            <a:off x="6096000" y="2819400"/>
            <a:ext cx="3018014" cy="2543145"/>
          </a:xfrm>
          <a:prstGeom prst="irregularSeal2">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Obedient To The Faith</a:t>
            </a:r>
          </a:p>
          <a:p>
            <a:pPr algn="ctr"/>
            <a:r>
              <a:rPr lang="en-US" sz="2000" b="1" dirty="0" smtClean="0">
                <a:solidFill>
                  <a:prstClr val="white"/>
                </a:solidFill>
              </a:rPr>
              <a:t>(ACTS 6:7)</a:t>
            </a:r>
            <a:endParaRPr lang="en-US" sz="2000" b="1" dirty="0">
              <a:solidFill>
                <a:prstClr val="white"/>
              </a:solidFill>
            </a:endParaRPr>
          </a:p>
        </p:txBody>
      </p:sp>
      <p:grpSp>
        <p:nvGrpSpPr>
          <p:cNvPr id="15" name="Group 14"/>
          <p:cNvGrpSpPr/>
          <p:nvPr/>
        </p:nvGrpSpPr>
        <p:grpSpPr>
          <a:xfrm>
            <a:off x="3916974" y="1314510"/>
            <a:ext cx="3709349" cy="1200329"/>
            <a:chOff x="2790140" y="990600"/>
            <a:chExt cx="3965970" cy="1196961"/>
          </a:xfrm>
        </p:grpSpPr>
        <p:sp>
          <p:nvSpPr>
            <p:cNvPr id="13" name="TextBox 12"/>
            <p:cNvSpPr txBox="1"/>
            <p:nvPr/>
          </p:nvSpPr>
          <p:spPr>
            <a:xfrm>
              <a:off x="2790140" y="990600"/>
              <a:ext cx="3965970" cy="1196961"/>
            </a:xfrm>
            <a:prstGeom prst="rect">
              <a:avLst/>
            </a:prstGeom>
            <a:solidFill>
              <a:schemeClr val="lt1">
                <a:alpha val="40000"/>
              </a:schemeClr>
            </a:solidFill>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2400" dirty="0" smtClean="0">
                  <a:solidFill>
                    <a:prstClr val="black"/>
                  </a:solidFill>
                </a:rPr>
                <a:t>SAVED BY</a:t>
              </a:r>
            </a:p>
            <a:p>
              <a:pPr algn="ctr"/>
              <a:r>
                <a:rPr lang="en-US" sz="2400" dirty="0" smtClean="0">
                  <a:solidFill>
                    <a:prstClr val="black"/>
                  </a:solidFill>
                </a:rPr>
                <a:t>THE GRACE            THE FAITH</a:t>
              </a:r>
            </a:p>
            <a:p>
              <a:pPr algn="ctr"/>
              <a:r>
                <a:rPr lang="en-US" sz="2400" dirty="0" smtClean="0">
                  <a:solidFill>
                    <a:prstClr val="black"/>
                  </a:solidFill>
                </a:rPr>
                <a:t>EPH. 2:8</a:t>
              </a:r>
              <a:endParaRPr lang="en-US" sz="2400" dirty="0">
                <a:solidFill>
                  <a:prstClr val="black"/>
                </a:solidFill>
              </a:endParaRPr>
            </a:p>
          </p:txBody>
        </p:sp>
        <p:sp>
          <p:nvSpPr>
            <p:cNvPr id="14" name="Right Arrow 13"/>
            <p:cNvSpPr/>
            <p:nvPr/>
          </p:nvSpPr>
          <p:spPr>
            <a:xfrm>
              <a:off x="4572000" y="1503019"/>
              <a:ext cx="533400" cy="1524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sp>
        <p:nvSpPr>
          <p:cNvPr id="23" name="TextBox 22"/>
          <p:cNvSpPr txBox="1"/>
          <p:nvPr/>
        </p:nvSpPr>
        <p:spPr>
          <a:xfrm>
            <a:off x="3048000" y="3553361"/>
            <a:ext cx="2374304" cy="132343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000" b="1" dirty="0" smtClean="0">
                <a:solidFill>
                  <a:prstClr val="black"/>
                </a:solidFill>
              </a:rPr>
              <a:t>OBEYED IN BAPTISM</a:t>
            </a:r>
          </a:p>
          <a:p>
            <a:pPr algn="ctr"/>
            <a:r>
              <a:rPr lang="en-US" sz="2000" dirty="0">
                <a:solidFill>
                  <a:prstClr val="black"/>
                </a:solidFill>
              </a:rPr>
              <a:t>Acts 19:4, 5</a:t>
            </a:r>
          </a:p>
          <a:p>
            <a:pPr algn="ctr"/>
            <a:r>
              <a:rPr lang="en-US" sz="2000" dirty="0" smtClean="0">
                <a:solidFill>
                  <a:prstClr val="black"/>
                </a:solidFill>
              </a:rPr>
              <a:t>EPH. 2:5, 6</a:t>
            </a:r>
          </a:p>
          <a:p>
            <a:pPr algn="ctr"/>
            <a:r>
              <a:rPr lang="en-US" sz="2000" dirty="0" smtClean="0">
                <a:solidFill>
                  <a:prstClr val="black"/>
                </a:solidFill>
              </a:rPr>
              <a:t>ROM. 6:3, 4</a:t>
            </a:r>
            <a:endParaRPr lang="en-US" sz="2000" dirty="0">
              <a:solidFill>
                <a:prstClr val="black"/>
              </a:solidFill>
            </a:endParaRPr>
          </a:p>
        </p:txBody>
      </p:sp>
      <p:sp>
        <p:nvSpPr>
          <p:cNvPr id="16" name="Rectangle 15"/>
          <p:cNvSpPr/>
          <p:nvPr/>
        </p:nvSpPr>
        <p:spPr>
          <a:xfrm>
            <a:off x="457200" y="191869"/>
            <a:ext cx="2438400" cy="3539430"/>
          </a:xfrm>
          <a:prstGeom prst="rect">
            <a:avLst/>
          </a:prstGeom>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a:spAutoFit/>
          </a:bodyPr>
          <a:lstStyle/>
          <a:p>
            <a:r>
              <a:rPr lang="en-US" sz="2800" dirty="0" smtClean="0">
                <a:solidFill>
                  <a:prstClr val="black"/>
                </a:solidFill>
              </a:rPr>
              <a:t>“For by [the] grace you have been saved through [the] faith, and that not of yourselves; it is the gift of God”</a:t>
            </a:r>
            <a:endParaRPr lang="en-US" sz="2800" dirty="0">
              <a:solidFill>
                <a:prstClr val="black"/>
              </a:solidFill>
            </a:endParaRPr>
          </a:p>
        </p:txBody>
      </p:sp>
      <p:sp>
        <p:nvSpPr>
          <p:cNvPr id="19" name="TextBox 18"/>
          <p:cNvSpPr txBox="1"/>
          <p:nvPr/>
        </p:nvSpPr>
        <p:spPr>
          <a:xfrm>
            <a:off x="3788594" y="6088559"/>
            <a:ext cx="4143249" cy="76944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Blackoak Std" pitchFamily="82" charset="0"/>
              </a:rPr>
              <a:t>LOST</a:t>
            </a:r>
            <a:endParaRPr lang="en-US"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Blackoak Std" pitchFamily="82" charset="0"/>
            </a:endParaRPr>
          </a:p>
        </p:txBody>
      </p:sp>
      <p:sp>
        <p:nvSpPr>
          <p:cNvPr id="27" name="TextBox 26"/>
          <p:cNvSpPr txBox="1"/>
          <p:nvPr/>
        </p:nvSpPr>
        <p:spPr>
          <a:xfrm>
            <a:off x="3352800" y="247941"/>
            <a:ext cx="5014835" cy="769441"/>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dirty="0" smtClean="0">
                <a:ln/>
                <a:solidFill>
                  <a:srgbClr val="9BBB59"/>
                </a:solidFill>
                <a:latin typeface="Blackoak Std" pitchFamily="82" charset="0"/>
              </a:rPr>
              <a:t>SAVED</a:t>
            </a:r>
            <a:endParaRPr lang="en-US" sz="4400" b="1" dirty="0">
              <a:ln/>
              <a:solidFill>
                <a:srgbClr val="9BBB59"/>
              </a:solidFill>
              <a:latin typeface="Blackoak Std" pitchFamily="82" charset="0"/>
            </a:endParaRPr>
          </a:p>
        </p:txBody>
      </p:sp>
      <p:sp>
        <p:nvSpPr>
          <p:cNvPr id="24" name="TextBox 23"/>
          <p:cNvSpPr txBox="1"/>
          <p:nvPr/>
        </p:nvSpPr>
        <p:spPr>
          <a:xfrm>
            <a:off x="4547562" y="5215267"/>
            <a:ext cx="2448171" cy="400110"/>
          </a:xfrm>
          <a:prstGeom prst="rect">
            <a:avLst/>
          </a:prstGeom>
          <a:noFill/>
        </p:spPr>
        <p:txBody>
          <a:bodyPr wrap="none" rtlCol="0">
            <a:spAutoFit/>
          </a:bodyPr>
          <a:lstStyle/>
          <a:p>
            <a:pPr algn="ctr"/>
            <a:r>
              <a:rPr lang="en-US" sz="2000" b="1" dirty="0" smtClean="0">
                <a:solidFill>
                  <a:srgbClr val="EEECE1">
                    <a:lumMod val="75000"/>
                  </a:srgbClr>
                </a:solidFill>
                <a:effectLst>
                  <a:outerShdw blurRad="38100" dist="38100" dir="2700000" algn="tl">
                    <a:srgbClr val="000000">
                      <a:alpha val="43137"/>
                    </a:srgbClr>
                  </a:outerShdw>
                </a:effectLst>
              </a:rPr>
              <a:t>NO GRACE; NO FAITH</a:t>
            </a:r>
            <a:endParaRPr lang="en-US" sz="2000" b="1" dirty="0">
              <a:solidFill>
                <a:srgbClr val="EEECE1">
                  <a:lumMod val="75000"/>
                </a:srgbClr>
              </a:solidFill>
              <a:effectLst>
                <a:outerShdw blurRad="38100" dist="38100" dir="2700000" algn="tl">
                  <a:srgbClr val="000000">
                    <a:alpha val="43137"/>
                  </a:srgbClr>
                </a:outerShdw>
              </a:effectLst>
            </a:endParaRPr>
          </a:p>
        </p:txBody>
      </p:sp>
      <p:sp>
        <p:nvSpPr>
          <p:cNvPr id="31" name="TextBox 30"/>
          <p:cNvSpPr txBox="1"/>
          <p:nvPr/>
        </p:nvSpPr>
        <p:spPr>
          <a:xfrm>
            <a:off x="4442131" y="914400"/>
            <a:ext cx="2732608" cy="400110"/>
          </a:xfrm>
          <a:prstGeom prst="rect">
            <a:avLst/>
          </a:prstGeom>
          <a:noFill/>
        </p:spPr>
        <p:txBody>
          <a:bodyPr wrap="none" rtlCol="0">
            <a:spAutoFit/>
          </a:bodyPr>
          <a:lstStyle/>
          <a:p>
            <a:pPr algn="ctr"/>
            <a:r>
              <a:rPr lang="en-US" sz="2000" b="1" dirty="0" smtClean="0">
                <a:solidFill>
                  <a:prstClr val="black"/>
                </a:solidFill>
              </a:rPr>
              <a:t>GRACE THROUGH FAITH</a:t>
            </a:r>
            <a:endParaRPr lang="en-US" sz="2000" b="1" dirty="0">
              <a:solidFill>
                <a:prstClr val="black"/>
              </a:solidFill>
            </a:endParaRPr>
          </a:p>
        </p:txBody>
      </p:sp>
      <p:sp>
        <p:nvSpPr>
          <p:cNvPr id="40" name="TextBox 39"/>
          <p:cNvSpPr txBox="1"/>
          <p:nvPr/>
        </p:nvSpPr>
        <p:spPr>
          <a:xfrm>
            <a:off x="4651812" y="5715000"/>
            <a:ext cx="2294411"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spc="600" dirty="0" smtClean="0">
                <a:solidFill>
                  <a:prstClr val="black"/>
                </a:solidFill>
              </a:rPr>
              <a:t>EPHESIANS</a:t>
            </a:r>
            <a:endParaRPr lang="en-US" b="1" spc="600" dirty="0">
              <a:solidFill>
                <a:prstClr val="black"/>
              </a:solidFill>
            </a:endParaRPr>
          </a:p>
        </p:txBody>
      </p:sp>
      <p:grpSp>
        <p:nvGrpSpPr>
          <p:cNvPr id="45" name="Group 44"/>
          <p:cNvGrpSpPr/>
          <p:nvPr/>
        </p:nvGrpSpPr>
        <p:grpSpPr>
          <a:xfrm>
            <a:off x="345889" y="4446676"/>
            <a:ext cx="4096242" cy="1801724"/>
            <a:chOff x="345889" y="4144108"/>
            <a:chExt cx="4116158" cy="1440578"/>
          </a:xfrm>
        </p:grpSpPr>
        <p:sp>
          <p:nvSpPr>
            <p:cNvPr id="7" name="TextBox 6"/>
            <p:cNvSpPr txBox="1"/>
            <p:nvPr/>
          </p:nvSpPr>
          <p:spPr>
            <a:xfrm>
              <a:off x="345890" y="4876800"/>
              <a:ext cx="249164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000" b="1" dirty="0" smtClean="0">
                  <a:solidFill>
                    <a:prstClr val="black"/>
                  </a:solidFill>
                </a:rPr>
                <a:t>THE WORD OF FAITH</a:t>
              </a:r>
            </a:p>
            <a:p>
              <a:pPr algn="ctr"/>
              <a:r>
                <a:rPr lang="en-US" sz="2000" dirty="0" smtClean="0">
                  <a:solidFill>
                    <a:prstClr val="black"/>
                  </a:solidFill>
                </a:rPr>
                <a:t>ROM. 10:8, 17</a:t>
              </a:r>
              <a:endParaRPr lang="en-US" sz="2000" dirty="0">
                <a:solidFill>
                  <a:prstClr val="black"/>
                </a:solidFill>
              </a:endParaRPr>
            </a:p>
          </p:txBody>
        </p:sp>
        <p:sp>
          <p:nvSpPr>
            <p:cNvPr id="11" name="TextBox 10"/>
            <p:cNvSpPr txBox="1"/>
            <p:nvPr/>
          </p:nvSpPr>
          <p:spPr>
            <a:xfrm>
              <a:off x="345889" y="4144108"/>
              <a:ext cx="2491643" cy="707886"/>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US" sz="2000" b="1" dirty="0" smtClean="0">
                  <a:solidFill>
                    <a:prstClr val="black"/>
                  </a:solidFill>
                </a:rPr>
                <a:t>THE WORD OF GRACE</a:t>
              </a:r>
            </a:p>
            <a:p>
              <a:pPr algn="ctr"/>
              <a:r>
                <a:rPr lang="en-US" sz="2000" dirty="0" smtClean="0">
                  <a:solidFill>
                    <a:prstClr val="black"/>
                  </a:solidFill>
                </a:rPr>
                <a:t>ACTS 14:3; 20:32</a:t>
              </a:r>
              <a:endParaRPr lang="en-US" sz="2000" dirty="0">
                <a:solidFill>
                  <a:prstClr val="black"/>
                </a:solidFill>
              </a:endParaRPr>
            </a:p>
          </p:txBody>
        </p:sp>
        <p:cxnSp>
          <p:nvCxnSpPr>
            <p:cNvPr id="26" name="Straight Arrow Connector 25"/>
            <p:cNvCxnSpPr/>
            <p:nvPr/>
          </p:nvCxnSpPr>
          <p:spPr>
            <a:xfrm>
              <a:off x="2837532" y="4876800"/>
              <a:ext cx="1624515" cy="465966"/>
            </a:xfrm>
            <a:prstGeom prst="straightConnector1">
              <a:avLst/>
            </a:prstGeom>
            <a:ln w="53975" cap="rnd">
              <a:headEnd type="oval" w="lg" len="lg"/>
              <a:tailEnd type="arrow"/>
            </a:ln>
          </p:spPr>
          <p:style>
            <a:lnRef idx="3">
              <a:schemeClr val="accent2"/>
            </a:lnRef>
            <a:fillRef idx="0">
              <a:schemeClr val="accent2"/>
            </a:fillRef>
            <a:effectRef idx="2">
              <a:schemeClr val="accent2"/>
            </a:effectRef>
            <a:fontRef idx="minor">
              <a:schemeClr val="tx1"/>
            </a:fontRef>
          </p:style>
        </p:cxnSp>
      </p:grpSp>
      <p:sp>
        <p:nvSpPr>
          <p:cNvPr id="46" name="TextBox 45"/>
          <p:cNvSpPr txBox="1"/>
          <p:nvPr/>
        </p:nvSpPr>
        <p:spPr>
          <a:xfrm>
            <a:off x="4554747" y="5221437"/>
            <a:ext cx="2448171" cy="400110"/>
          </a:xfrm>
          <a:prstGeom prst="rect">
            <a:avLst/>
          </a:prstGeom>
          <a:noFill/>
        </p:spPr>
        <p:txBody>
          <a:bodyPr wrap="none" rtlCol="0">
            <a:spAutoFit/>
          </a:bodyPr>
          <a:lstStyle/>
          <a:p>
            <a:pPr algn="ctr"/>
            <a:r>
              <a:rPr lang="en-US" sz="2000" b="1" strike="sngStrike" dirty="0" smtClean="0">
                <a:solidFill>
                  <a:srgbClr val="EEECE1">
                    <a:lumMod val="75000"/>
                  </a:srgbClr>
                </a:solidFill>
                <a:effectLst>
                  <a:outerShdw blurRad="38100" dist="38100" dir="2700000" algn="tl">
                    <a:srgbClr val="000000">
                      <a:alpha val="43137"/>
                    </a:srgbClr>
                  </a:outerShdw>
                </a:effectLst>
              </a:rPr>
              <a:t>NO GRACE; NO FAITH</a:t>
            </a:r>
            <a:endParaRPr lang="en-US" sz="2000" b="1" strike="sngStrike" dirty="0">
              <a:solidFill>
                <a:srgbClr val="EEECE1">
                  <a:lumMod val="75000"/>
                </a:srgbClr>
              </a:solidFill>
              <a:effectLst>
                <a:outerShdw blurRad="38100" dist="38100" dir="2700000" algn="tl">
                  <a:srgbClr val="000000">
                    <a:alpha val="43137"/>
                  </a:srgbClr>
                </a:outerShdw>
              </a:effectLst>
            </a:endParaRPr>
          </a:p>
        </p:txBody>
      </p:sp>
      <p:sp>
        <p:nvSpPr>
          <p:cNvPr id="47" name="TextBox 46"/>
          <p:cNvSpPr txBox="1"/>
          <p:nvPr/>
        </p:nvSpPr>
        <p:spPr>
          <a:xfrm>
            <a:off x="357868" y="4077344"/>
            <a:ext cx="2442335" cy="461665"/>
          </a:xfrm>
          <a:prstGeom prst="rect">
            <a:avLst/>
          </a:prstGeom>
          <a:noFill/>
        </p:spPr>
        <p:txBody>
          <a:bodyPr wrap="none" rtlCol="0">
            <a:spAutoFit/>
          </a:bodyPr>
          <a:lstStyle/>
          <a:p>
            <a:r>
              <a:rPr lang="en-US" sz="2400" b="1" spc="-150" dirty="0" smtClean="0">
                <a:solidFill>
                  <a:prstClr val="black"/>
                </a:solidFill>
              </a:rPr>
              <a:t>GOSPEL PREACHING</a:t>
            </a:r>
            <a:endParaRPr lang="en-US" sz="2400" b="1" spc="-150" dirty="0">
              <a:solidFill>
                <a:prstClr val="black"/>
              </a:solidFill>
            </a:endParaRPr>
          </a:p>
        </p:txBody>
      </p:sp>
    </p:spTree>
    <p:extLst>
      <p:ext uri="{BB962C8B-B14F-4D97-AF65-F5344CB8AC3E}">
        <p14:creationId xmlns:p14="http://schemas.microsoft.com/office/powerpoint/2010/main" val="3403799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500"/>
                            </p:stCondLst>
                            <p:childTnLst>
                              <p:par>
                                <p:cTn id="30" presetID="64" presetClass="path" presetSubtype="0" accel="50000" decel="50000" fill="hold" grpId="0" nodeType="afterEffect">
                                  <p:stCondLst>
                                    <p:cond delay="0"/>
                                  </p:stCondLst>
                                  <p:childTnLst>
                                    <p:animMotion origin="layout" path="M -1.38889E-6 4.04624E-6 L -0.00087 -0.42197 " pathEditMode="relative" rAng="0" ptsTypes="AA">
                                      <p:cBhvr>
                                        <p:cTn id="31" dur="2000" fill="hold"/>
                                        <p:tgtEl>
                                          <p:spTgt spid="40"/>
                                        </p:tgtEl>
                                        <p:attrNameLst>
                                          <p:attrName>ppt_x</p:attrName>
                                          <p:attrName>ppt_y</p:attrName>
                                        </p:attrNameLst>
                                      </p:cBhvr>
                                      <p:rCtr x="-52" y="-21110"/>
                                    </p:animMotion>
                                  </p:childTnLst>
                                </p:cTn>
                              </p:par>
                            </p:childTnLst>
                          </p:cTn>
                        </p:par>
                        <p:par>
                          <p:cTn id="32" fill="hold">
                            <p:stCondLst>
                              <p:cond delay="2500"/>
                            </p:stCondLst>
                            <p:childTnLst>
                              <p:par>
                                <p:cTn id="33" presetID="10" presetClass="exit" presetSubtype="0" fill="hold" grpId="1" nodeType="after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5"/>
                                        </p:tgtEl>
                                      </p:cBhvr>
                                    </p:animEffect>
                                    <p:set>
                                      <p:cBhvr>
                                        <p:cTn id="41" dur="1" fill="hold">
                                          <p:stCondLst>
                                            <p:cond delay="499"/>
                                          </p:stCondLst>
                                        </p:cTn>
                                        <p:tgtEl>
                                          <p:spTgt spid="4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7"/>
                                        </p:tgtEl>
                                      </p:cBhvr>
                                    </p:animEffect>
                                    <p:set>
                                      <p:cBhvr>
                                        <p:cTn id="44" dur="1" fill="hold">
                                          <p:stCondLst>
                                            <p:cond delay="499"/>
                                          </p:stCondLst>
                                        </p:cTn>
                                        <p:tgtEl>
                                          <p:spTgt spid="4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p:bldP spid="24" grpId="1"/>
      <p:bldP spid="31" grpId="0"/>
      <p:bldP spid="40" grpId="0" animBg="1"/>
      <p:bldP spid="46" grpId="0"/>
      <p:bldP spid="46" grpId="1"/>
      <p:bldP spid="47" grpId="0"/>
      <p:bldP spid="47"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5" name="Picture 3" descr="C:\Users\Steven\AppData\Local\Microsoft\Windows\Temporary Internet Files\Content.IE5\PH0PN3PQ\MP900302926[1].jpg"/>
          <p:cNvPicPr>
            <a:picLocks noChangeAspect="1" noChangeArrowheads="1"/>
          </p:cNvPicPr>
          <p:nvPr/>
        </p:nvPicPr>
        <p:blipFill rotWithShape="1">
          <a:blip r:embed="rId3">
            <a:extLst>
              <a:ext uri="{28A0092B-C50C-407E-A947-70E740481C1C}">
                <a14:useLocalDpi xmlns:a14="http://schemas.microsoft.com/office/drawing/2010/main" val="0"/>
              </a:ext>
            </a:extLst>
          </a:blip>
          <a:srcRect l="6891" r="14251"/>
          <a:stretch/>
        </p:blipFill>
        <p:spPr bwMode="auto">
          <a:xfrm flipH="1">
            <a:off x="235130" y="2362200"/>
            <a:ext cx="2095930" cy="3954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solidFill>
                  <a:srgbClr val="C00000"/>
                </a:solidFill>
                <a:latin typeface="Berlin Sans FB Demi" pitchFamily="34" charset="0"/>
              </a:rPr>
              <a:t>How were the Ephesians saved by grace through Faith</a:t>
            </a:r>
            <a:r>
              <a:rPr lang="en-US" b="1" dirty="0" smtClean="0">
                <a:solidFill>
                  <a:srgbClr val="C00000"/>
                </a:solidFill>
                <a:latin typeface="Berlin Sans FB Demi" pitchFamily="34" charset="0"/>
              </a:rPr>
              <a:t>?</a:t>
            </a:r>
            <a:endParaRPr lang="en-US" dirty="0">
              <a:solidFill>
                <a:srgbClr val="C00000"/>
              </a:solidFill>
              <a:latin typeface="Berlin Sans FB Demi" pitchFamily="34" charset="0"/>
            </a:endParaRPr>
          </a:p>
        </p:txBody>
      </p:sp>
      <p:sp>
        <p:nvSpPr>
          <p:cNvPr id="3" name="Content Placeholder 2"/>
          <p:cNvSpPr>
            <a:spLocks noGrp="1"/>
          </p:cNvSpPr>
          <p:nvPr>
            <p:ph idx="1"/>
          </p:nvPr>
        </p:nvSpPr>
        <p:spPr>
          <a:xfrm>
            <a:off x="2833080" y="1600200"/>
            <a:ext cx="6006120" cy="5257800"/>
          </a:xfrm>
        </p:spPr>
        <p:txBody>
          <a:bodyPr>
            <a:normAutofit/>
          </a:bodyPr>
          <a:lstStyle/>
          <a:p>
            <a:pPr marL="0" indent="0">
              <a:buNone/>
            </a:pPr>
            <a:r>
              <a:rPr lang="en-US" sz="4000" b="1" dirty="0" smtClean="0">
                <a:solidFill>
                  <a:srgbClr val="000000"/>
                </a:solidFill>
                <a:latin typeface="Arial Black"/>
              </a:rPr>
              <a:t>They </a:t>
            </a:r>
            <a:r>
              <a:rPr lang="en-US" sz="4000" b="1" dirty="0">
                <a:solidFill>
                  <a:srgbClr val="000000"/>
                </a:solidFill>
                <a:latin typeface="Arial Black"/>
              </a:rPr>
              <a:t>previously:</a:t>
            </a:r>
          </a:p>
          <a:p>
            <a:pPr marL="400050" lvl="1" indent="0">
              <a:buNone/>
            </a:pPr>
            <a:r>
              <a:rPr lang="en-US" sz="3600" b="1" dirty="0" smtClean="0">
                <a:solidFill>
                  <a:srgbClr val="C00000"/>
                </a:solidFill>
                <a:latin typeface="Arial Black"/>
              </a:rPr>
              <a:t>heard</a:t>
            </a:r>
            <a:endParaRPr lang="en-US" sz="2000" b="1" dirty="0">
              <a:solidFill>
                <a:srgbClr val="000000"/>
              </a:solidFill>
              <a:latin typeface="Arial Black"/>
            </a:endParaRPr>
          </a:p>
          <a:p>
            <a:pPr marL="400050" lvl="1" indent="0">
              <a:buNone/>
            </a:pPr>
            <a:r>
              <a:rPr lang="en-US" sz="3600" b="1" dirty="0">
                <a:solidFill>
                  <a:srgbClr val="C00000"/>
                </a:solidFill>
                <a:latin typeface="Arial Black"/>
              </a:rPr>
              <a:t>b</a:t>
            </a:r>
            <a:r>
              <a:rPr lang="en-US" sz="3600" b="1" dirty="0" smtClean="0">
                <a:solidFill>
                  <a:srgbClr val="C00000"/>
                </a:solidFill>
                <a:latin typeface="Arial Black"/>
              </a:rPr>
              <a:t>elieved</a:t>
            </a:r>
          </a:p>
          <a:p>
            <a:pPr marL="400050" lvl="1" indent="0">
              <a:buNone/>
            </a:pPr>
            <a:r>
              <a:rPr lang="en-US" sz="4400" b="1" dirty="0" smtClean="0">
                <a:solidFill>
                  <a:srgbClr val="C00000"/>
                </a:solidFill>
                <a:latin typeface="Arial Black"/>
              </a:rPr>
              <a:t>confessed</a:t>
            </a:r>
            <a:endParaRPr lang="en-US" sz="2000" b="1" dirty="0">
              <a:solidFill>
                <a:srgbClr val="000000"/>
              </a:solidFill>
              <a:latin typeface="Arial Black"/>
            </a:endParaRPr>
          </a:p>
          <a:p>
            <a:pPr marL="400050" lvl="1" indent="0">
              <a:buNone/>
            </a:pPr>
            <a:r>
              <a:rPr lang="en-US" sz="4800" b="1" dirty="0" smtClean="0">
                <a:solidFill>
                  <a:srgbClr val="C00000"/>
                </a:solidFill>
                <a:latin typeface="Arial Black"/>
              </a:rPr>
              <a:t>repented</a:t>
            </a:r>
            <a:endParaRPr lang="en-US" sz="3600" b="1" dirty="0">
              <a:solidFill>
                <a:srgbClr val="000000"/>
              </a:solidFill>
              <a:latin typeface="Arial Black"/>
            </a:endParaRPr>
          </a:p>
          <a:p>
            <a:pPr marL="400050" lvl="1" indent="0">
              <a:buNone/>
            </a:pPr>
            <a:r>
              <a:rPr lang="en-US" sz="5400" b="1" dirty="0">
                <a:solidFill>
                  <a:srgbClr val="C00000"/>
                </a:solidFill>
                <a:latin typeface="Arial Black"/>
              </a:rPr>
              <a:t>w</a:t>
            </a:r>
            <a:r>
              <a:rPr lang="en-US" sz="5400" b="1" dirty="0" smtClean="0">
                <a:solidFill>
                  <a:srgbClr val="C00000"/>
                </a:solidFill>
                <a:latin typeface="Arial Black"/>
              </a:rPr>
              <a:t>ere baptized</a:t>
            </a:r>
            <a:endParaRPr lang="en-US" sz="3600" b="1" dirty="0">
              <a:solidFill>
                <a:srgbClr val="000000"/>
              </a:solidFill>
              <a:latin typeface="Arial Black"/>
            </a:endParaRPr>
          </a:p>
        </p:txBody>
      </p:sp>
      <p:sp>
        <p:nvSpPr>
          <p:cNvPr id="4" name="TextBox 3"/>
          <p:cNvSpPr txBox="1"/>
          <p:nvPr/>
        </p:nvSpPr>
        <p:spPr>
          <a:xfrm rot="7661241">
            <a:off x="-145918" y="4143868"/>
            <a:ext cx="2711640" cy="738664"/>
          </a:xfrm>
          <a:prstGeom prst="rect">
            <a:avLst/>
          </a:prstGeom>
          <a:noFill/>
          <a:effectLst/>
        </p:spPr>
        <p:txBody>
          <a:bodyPr vert="vert270" wrap="none" rtlCol="0">
            <a:prstTxWarp prst="textFadeLeft">
              <a:avLst/>
            </a:prstTxWarp>
            <a:spAutoFit/>
          </a:bodyPr>
          <a:lstStyle/>
          <a:p>
            <a:r>
              <a:rPr lang="en-US" sz="36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Berlin Sans FB Demi" pitchFamily="34" charset="0"/>
              </a:rPr>
              <a:t>PREACHING</a:t>
            </a:r>
            <a:endPar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2540472073"/>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4000">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14:bounceEnd="54000">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14:bounceEnd="54000">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54000">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14:bounceEnd="54000">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14:bounceEnd="54000">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54000">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14:bounceEnd="54000">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14:bounceEnd="54000">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54000">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14:bounceEnd="54000">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14:bounceEnd="54000">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14:presetBounceEnd="54000">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14:bounceEnd="54000">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14:bounceEnd="54000">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Inescapable Conclusions:</a:t>
            </a:r>
            <a:endParaRPr lang="en-US" dirty="0"/>
          </a:p>
        </p:txBody>
      </p:sp>
      <p:sp>
        <p:nvSpPr>
          <p:cNvPr id="3" name="Content Placeholder 2"/>
          <p:cNvSpPr>
            <a:spLocks noGrp="1"/>
          </p:cNvSpPr>
          <p:nvPr>
            <p:ph idx="1"/>
          </p:nvPr>
        </p:nvSpPr>
        <p:spPr/>
        <p:txBody>
          <a:bodyPr/>
          <a:lstStyle/>
          <a:p>
            <a:pPr marL="571500" indent="-571500">
              <a:buFont typeface="+mj-lt"/>
              <a:buAutoNum type="romanLcPeriod"/>
            </a:pPr>
            <a:r>
              <a:rPr lang="en-US" dirty="0" smtClean="0"/>
              <a:t>A </a:t>
            </a:r>
            <a:r>
              <a:rPr lang="en-US" dirty="0" smtClean="0">
                <a:solidFill>
                  <a:srgbClr val="FFFF00"/>
                </a:solidFill>
              </a:rPr>
              <a:t>Jew</a:t>
            </a:r>
            <a:r>
              <a:rPr lang="en-US" dirty="0" smtClean="0"/>
              <a:t> is saved the same way as a </a:t>
            </a:r>
            <a:r>
              <a:rPr lang="en-US" dirty="0" smtClean="0">
                <a:solidFill>
                  <a:srgbClr val="FFFF00"/>
                </a:solidFill>
              </a:rPr>
              <a:t>Gentile</a:t>
            </a:r>
          </a:p>
          <a:p>
            <a:pPr marL="571500" indent="-571500">
              <a:buFont typeface="+mj-lt"/>
              <a:buAutoNum type="romanLcPeriod"/>
            </a:pPr>
            <a:r>
              <a:rPr lang="en-US" dirty="0" smtClean="0"/>
              <a:t>The “grace of our Lord” saved the Gentiles when they </a:t>
            </a:r>
            <a:r>
              <a:rPr lang="en-US" dirty="0" smtClean="0">
                <a:solidFill>
                  <a:srgbClr val="FFFF00"/>
                </a:solidFill>
              </a:rPr>
              <a:t>heard</a:t>
            </a:r>
            <a:r>
              <a:rPr lang="en-US" dirty="0" smtClean="0"/>
              <a:t> and </a:t>
            </a:r>
            <a:r>
              <a:rPr lang="en-US" dirty="0" smtClean="0">
                <a:solidFill>
                  <a:srgbClr val="FFFF00"/>
                </a:solidFill>
              </a:rPr>
              <a:t>believed the gospel</a:t>
            </a:r>
          </a:p>
          <a:p>
            <a:pPr marL="571500" indent="-571500">
              <a:buFont typeface="+mj-lt"/>
              <a:buAutoNum type="romanLcPeriod"/>
            </a:pPr>
            <a:r>
              <a:rPr lang="en-US" dirty="0" smtClean="0"/>
              <a:t>The Gentiles </a:t>
            </a:r>
            <a:r>
              <a:rPr lang="en-US" i="1" dirty="0" smtClean="0">
                <a:solidFill>
                  <a:srgbClr val="FFFF00"/>
                </a:solidFill>
              </a:rPr>
              <a:t>believed</a:t>
            </a:r>
            <a:r>
              <a:rPr lang="en-US" dirty="0" smtClean="0">
                <a:solidFill>
                  <a:srgbClr val="FFFF00"/>
                </a:solidFill>
              </a:rPr>
              <a:t> </a:t>
            </a:r>
            <a:r>
              <a:rPr lang="en-US" b="1" dirty="0" smtClean="0"/>
              <a:t>when</a:t>
            </a:r>
            <a:r>
              <a:rPr lang="en-US" dirty="0" smtClean="0"/>
              <a:t> they </a:t>
            </a:r>
            <a:r>
              <a:rPr lang="en-US" i="1" dirty="0" smtClean="0">
                <a:solidFill>
                  <a:srgbClr val="FFFF00"/>
                </a:solidFill>
              </a:rPr>
              <a:t>obeyed</a:t>
            </a:r>
            <a:r>
              <a:rPr lang="en-US" dirty="0" smtClean="0">
                <a:solidFill>
                  <a:srgbClr val="FFFF00"/>
                </a:solidFill>
              </a:rPr>
              <a:t> </a:t>
            </a:r>
            <a:r>
              <a:rPr lang="en-US" dirty="0" smtClean="0"/>
              <a:t>in baptism</a:t>
            </a:r>
          </a:p>
          <a:p>
            <a:pPr marL="571500" indent="-571500">
              <a:buFont typeface="+mj-lt"/>
              <a:buAutoNum type="romanLcPeriod"/>
            </a:pPr>
            <a:r>
              <a:rPr lang="en-US" dirty="0" smtClean="0"/>
              <a:t>Baptism is a step of faith by which the grace of our Lord takes people out of the world and places them into His name/kingdom</a:t>
            </a:r>
            <a:endParaRPr lang="en-US" dirty="0"/>
          </a:p>
        </p:txBody>
      </p:sp>
    </p:spTree>
    <p:extLst>
      <p:ext uri="{BB962C8B-B14F-4D97-AF65-F5344CB8AC3E}">
        <p14:creationId xmlns:p14="http://schemas.microsoft.com/office/powerpoint/2010/main" val="177090004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xEl>
                                              <p:pRg st="1" end="1"/>
                                            </p:txEl>
                                          </p:spTgt>
                                        </p:tgtEl>
                                      </p:cBhvr>
                                    </p:animEffect>
                                    <p:set>
                                      <p:cBhvr>
                                        <p:cTn id="30" dur="1" fill="hold">
                                          <p:stCondLst>
                                            <p:cond delay="499"/>
                                          </p:stCondLst>
                                        </p:cTn>
                                        <p:tgtEl>
                                          <p:spTgt spid="3">
                                            <p:txEl>
                                              <p:pRg st="1" end="1"/>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
                                            <p:txEl>
                                              <p:pRg st="2" end="2"/>
                                            </p:txEl>
                                          </p:spTgt>
                                        </p:tgtEl>
                                      </p:cBhvr>
                                    </p:animEffect>
                                    <p:set>
                                      <p:cBhvr>
                                        <p:cTn id="3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Inescapable Conclusions:</a:t>
            </a:r>
            <a:endParaRPr lang="en-US" dirty="0"/>
          </a:p>
        </p:txBody>
      </p:sp>
      <p:sp>
        <p:nvSpPr>
          <p:cNvPr id="3" name="Content Placeholder 2"/>
          <p:cNvSpPr>
            <a:spLocks noGrp="1"/>
          </p:cNvSpPr>
          <p:nvPr>
            <p:ph idx="1"/>
          </p:nvPr>
        </p:nvSpPr>
        <p:spPr>
          <a:xfrm>
            <a:off x="457200" y="4343400"/>
            <a:ext cx="8229600" cy="1782763"/>
          </a:xfrm>
        </p:spPr>
        <p:txBody>
          <a:bodyPr/>
          <a:lstStyle/>
          <a:p>
            <a:pPr marL="571500" indent="-571500">
              <a:buFont typeface="+mj-lt"/>
              <a:buAutoNum type="romanLcPeriod" startAt="4"/>
            </a:pPr>
            <a:r>
              <a:rPr lang="en-US" dirty="0" smtClean="0"/>
              <a:t>Baptism is a step of faith by which the grace of our Lord takes people out of the world and places them into His name/kingdom</a:t>
            </a:r>
            <a:endParaRPr lang="en-US"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80997" y="3879768"/>
              <a:ext cx="8458200" cy="2590560"/>
            </p14:xfrm>
          </p:contentPart>
        </mc:Choice>
        <mc:Fallback xmlns="">
          <p:pic>
            <p:nvPicPr>
              <p:cNvPr id="5" name="Ink 4"/>
              <p:cNvPicPr/>
              <p:nvPr/>
            </p:nvPicPr>
            <p:blipFill>
              <a:blip r:embed="rId3"/>
              <a:stretch>
                <a:fillRect/>
              </a:stretch>
            </p:blipFill>
            <p:spPr>
              <a:xfrm>
                <a:off x="264077" y="3862848"/>
                <a:ext cx="8492040" cy="2624400"/>
              </a:xfrm>
              <a:prstGeom prst="rect">
                <a:avLst/>
              </a:prstGeom>
            </p:spPr>
          </p:pic>
        </mc:Fallback>
      </mc:AlternateContent>
      <p:sp>
        <p:nvSpPr>
          <p:cNvPr id="6" name="TextBox 5"/>
          <p:cNvSpPr txBox="1"/>
          <p:nvPr/>
        </p:nvSpPr>
        <p:spPr>
          <a:xfrm>
            <a:off x="838200" y="2209800"/>
            <a:ext cx="7622600" cy="923330"/>
          </a:xfrm>
          <a:prstGeom prst="rect">
            <a:avLst/>
          </a:prstGeom>
          <a:noFill/>
        </p:spPr>
        <p:txBody>
          <a:bodyPr wrap="none" rtlCol="0">
            <a:spAutoFit/>
          </a:bodyPr>
          <a:lstStyle/>
          <a:p>
            <a:r>
              <a:rPr lang="en-US" sz="5400" dirty="0" smtClean="0">
                <a:solidFill>
                  <a:prstClr val="white"/>
                </a:solidFill>
                <a:latin typeface="Adobe Gothic Std B" pitchFamily="34" charset="-128"/>
                <a:ea typeface="Adobe Gothic Std B" pitchFamily="34" charset="-128"/>
              </a:rPr>
              <a:t>Colossian Confirmation</a:t>
            </a:r>
            <a:endParaRPr lang="en-US" sz="5400" dirty="0">
              <a:solidFill>
                <a:prstClr val="white"/>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16355751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The Colossians</a:t>
            </a:r>
            <a:endParaRPr lang="en-US" dirty="0"/>
          </a:p>
        </p:txBody>
      </p:sp>
      <p:sp>
        <p:nvSpPr>
          <p:cNvPr id="6" name="TextBox 5"/>
          <p:cNvSpPr txBox="1"/>
          <p:nvPr/>
        </p:nvSpPr>
        <p:spPr>
          <a:xfrm>
            <a:off x="0" y="423952"/>
            <a:ext cx="9144000" cy="1862048"/>
          </a:xfrm>
          <a:prstGeom prst="rect">
            <a:avLst/>
          </a:prstGeom>
          <a:noFill/>
        </p:spPr>
        <p:txBody>
          <a:bodyPr wrap="square" rtlCol="0">
            <a:spAutoFit/>
          </a:bodyPr>
          <a:lstStyle/>
          <a:p>
            <a:pPr algn="ctr"/>
            <a:r>
              <a:rPr lang="en-US" sz="11500" dirty="0" smtClean="0">
                <a:solidFill>
                  <a:srgbClr val="FFFFFF"/>
                </a:solidFill>
                <a:latin typeface="Goudy Old Style" panose="02020502050305020303" pitchFamily="18" charset="0"/>
              </a:rPr>
              <a:t>(C)</a:t>
            </a:r>
            <a:endParaRPr lang="en-US" sz="11500" dirty="0">
              <a:solidFill>
                <a:srgbClr val="FFFFFF"/>
              </a:solidFill>
              <a:latin typeface="Goudy Old Style" panose="02020502050305020303" pitchFamily="18" charset="0"/>
            </a:endParaRPr>
          </a:p>
        </p:txBody>
      </p:sp>
    </p:spTree>
    <p:extLst>
      <p:ext uri="{BB962C8B-B14F-4D97-AF65-F5344CB8AC3E}">
        <p14:creationId xmlns:p14="http://schemas.microsoft.com/office/powerpoint/2010/main" val="1858788290"/>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0960"/>
          <a:stretch/>
        </p:blipFill>
        <p:spPr bwMode="auto">
          <a:xfrm rot="612264">
            <a:off x="5772640" y="1686330"/>
            <a:ext cx="2878137"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rPr>
              <a:t>Colossians</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r>
              <a:rPr lang="en-US" dirty="0" smtClean="0"/>
              <a:t>Conveyed into the kingdom of Christ (1:13)</a:t>
            </a:r>
          </a:p>
          <a:p>
            <a:pPr marL="0" indent="0">
              <a:buNone/>
            </a:pPr>
            <a:r>
              <a:rPr lang="en-US" sz="3500" b="1" dirty="0" smtClean="0">
                <a:solidFill>
                  <a:srgbClr val="FFFF00"/>
                </a:solidFill>
              </a:rPr>
              <a:t>WHEN?</a:t>
            </a:r>
          </a:p>
          <a:p>
            <a:pPr marL="0" indent="0">
              <a:buNone/>
            </a:pPr>
            <a:r>
              <a:rPr lang="en-US" i="1" dirty="0" smtClean="0"/>
              <a:t>When they were forgiven in Christ (1:14)</a:t>
            </a:r>
          </a:p>
          <a:p>
            <a:pPr marL="0" indent="0">
              <a:buNone/>
            </a:pPr>
            <a:r>
              <a:rPr lang="en-US" sz="3500" b="1" dirty="0" smtClean="0">
                <a:solidFill>
                  <a:srgbClr val="FFFF00"/>
                </a:solidFill>
              </a:rPr>
              <a:t>WHEN?</a:t>
            </a:r>
          </a:p>
          <a:p>
            <a:pPr marL="0" indent="0">
              <a:buNone/>
            </a:pPr>
            <a:r>
              <a:rPr lang="en-US" i="1" dirty="0" smtClean="0"/>
              <a:t>When they put off the old man/deeds (3:9; 2:11)</a:t>
            </a:r>
          </a:p>
          <a:p>
            <a:pPr marL="0" indent="0">
              <a:buNone/>
            </a:pPr>
            <a:r>
              <a:rPr lang="en-US" sz="3500" b="1" dirty="0" smtClean="0">
                <a:solidFill>
                  <a:srgbClr val="FFFF00"/>
                </a:solidFill>
              </a:rPr>
              <a:t>WHEN?</a:t>
            </a:r>
          </a:p>
          <a:p>
            <a:pPr marL="0" indent="0">
              <a:buNone/>
            </a:pPr>
            <a:r>
              <a:rPr lang="en-US" i="1" dirty="0" smtClean="0"/>
              <a:t>When they were buried and raised in baptism (2:12)</a:t>
            </a:r>
          </a:p>
          <a:p>
            <a:pPr lvl="1">
              <a:buSzPct val="105000"/>
              <a:buFont typeface="Arial" pitchFamily="34" charset="0"/>
              <a:buChar char="+"/>
            </a:pPr>
            <a:r>
              <a:rPr lang="en-US" dirty="0" smtClean="0"/>
              <a:t>Dead to trespasses (2:13)</a:t>
            </a:r>
          </a:p>
          <a:p>
            <a:pPr lvl="1">
              <a:buSzPct val="105000"/>
              <a:buFont typeface="Arial" pitchFamily="34" charset="0"/>
              <a:buChar char="+"/>
            </a:pPr>
            <a:r>
              <a:rPr lang="en-US" dirty="0" smtClean="0"/>
              <a:t>Alive with Christ (2:13)</a:t>
            </a:r>
          </a:p>
          <a:p>
            <a:pPr lvl="1">
              <a:buClr>
                <a:srgbClr val="FFFF00"/>
              </a:buClr>
              <a:buSzPct val="135000"/>
              <a:buFont typeface="Arial" pitchFamily="34" charset="0"/>
              <a:buChar char="꞊"/>
            </a:pPr>
            <a:r>
              <a:rPr lang="en-US" dirty="0" smtClean="0"/>
              <a:t>Forgiven all trespasses (2:13)</a:t>
            </a:r>
          </a:p>
        </p:txBody>
      </p:sp>
      <p:sp>
        <p:nvSpPr>
          <p:cNvPr id="4" name="Freeform 3"/>
          <p:cNvSpPr/>
          <p:nvPr/>
        </p:nvSpPr>
        <p:spPr>
          <a:xfrm rot="20671807">
            <a:off x="5254142" y="2764931"/>
            <a:ext cx="3825639" cy="3330583"/>
          </a:xfrm>
          <a:custGeom>
            <a:avLst/>
            <a:gdLst>
              <a:gd name="connsiteX0" fmla="*/ 0 w 3398808"/>
              <a:gd name="connsiteY0" fmla="*/ 2691442 h 2824370"/>
              <a:gd name="connsiteX1" fmla="*/ 2208362 w 3398808"/>
              <a:gd name="connsiteY1" fmla="*/ 2674189 h 2824370"/>
              <a:gd name="connsiteX2" fmla="*/ 3398808 w 3398808"/>
              <a:gd name="connsiteY2" fmla="*/ 1173193 h 2824370"/>
              <a:gd name="connsiteX3" fmla="*/ 2208362 w 3398808"/>
              <a:gd name="connsiteY3" fmla="*/ 0 h 2824370"/>
            </a:gdLst>
            <a:ahLst/>
            <a:cxnLst>
              <a:cxn ang="0">
                <a:pos x="connsiteX0" y="connsiteY0"/>
              </a:cxn>
              <a:cxn ang="0">
                <a:pos x="connsiteX1" y="connsiteY1"/>
              </a:cxn>
              <a:cxn ang="0">
                <a:pos x="connsiteX2" y="connsiteY2"/>
              </a:cxn>
              <a:cxn ang="0">
                <a:pos x="connsiteX3" y="connsiteY3"/>
              </a:cxn>
            </a:cxnLst>
            <a:rect l="l" t="t" r="r" b="b"/>
            <a:pathLst>
              <a:path w="3398808" h="2824370">
                <a:moveTo>
                  <a:pt x="0" y="2691442"/>
                </a:moveTo>
                <a:cubicBezTo>
                  <a:pt x="820947" y="2809336"/>
                  <a:pt x="1641894" y="2927230"/>
                  <a:pt x="2208362" y="2674189"/>
                </a:cubicBezTo>
                <a:cubicBezTo>
                  <a:pt x="2774830" y="2421148"/>
                  <a:pt x="3398808" y="1618891"/>
                  <a:pt x="3398808" y="1173193"/>
                </a:cubicBezTo>
                <a:cubicBezTo>
                  <a:pt x="3398808" y="727495"/>
                  <a:pt x="2803585" y="363747"/>
                  <a:pt x="2208362" y="0"/>
                </a:cubicBezTo>
              </a:path>
            </a:pathLst>
          </a:custGeom>
          <a:noFill/>
          <a:ln w="69850">
            <a:gradFill flip="none" rotWithShape="1">
              <a:gsLst>
                <a:gs pos="0">
                  <a:srgbClr val="FFFF00"/>
                </a:gs>
                <a:gs pos="85000">
                  <a:schemeClr val="tx1"/>
                </a:gs>
                <a:gs pos="57500">
                  <a:srgbClr val="FFFF00"/>
                </a:gs>
                <a:gs pos="29000">
                  <a:srgbClr val="FFC000"/>
                </a:gs>
                <a:gs pos="100000">
                  <a:srgbClr val="FFFF00"/>
                </a:gs>
              </a:gsLst>
              <a:lin ang="2700000" scaled="1"/>
              <a:tileRect/>
            </a:gra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533400" y="2590800"/>
            <a:ext cx="6351679" cy="5334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796197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par>
                          <p:cTn id="53" fill="hold">
                            <p:stCondLst>
                              <p:cond delay="500"/>
                            </p:stCondLst>
                            <p:childTnLst>
                              <p:par>
                                <p:cTn id="54" presetID="18" presetClass="entr" presetSubtype="3"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500"/>
                                        <p:tgtEl>
                                          <p:spTgt spid="4"/>
                                        </p:tgtEl>
                                      </p:cBhvr>
                                    </p:animEffect>
                                  </p:childTnLst>
                                </p:cTn>
                              </p:par>
                            </p:childTnLst>
                          </p:cTn>
                        </p:par>
                        <p:par>
                          <p:cTn id="57" fill="hold">
                            <p:stCondLst>
                              <p:cond delay="1000"/>
                            </p:stCondLst>
                            <p:childTnLst>
                              <p:par>
                                <p:cTn id="58" presetID="20" presetClass="entr" presetSubtype="0"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edge">
                                      <p:cBhvr>
                                        <p:cTn id="60" dur="2000"/>
                                        <p:tgtEl>
                                          <p:spTgt spid="5"/>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1" fill="hold">
                                          <p:stCondLst>
                                            <p:cond delay="0"/>
                                          </p:stCondLst>
                                        </p:cTn>
                                        <p:tgtEl>
                                          <p:spTgt spid="2050"/>
                                        </p:tgtEl>
                                        <p:attrNameLst>
                                          <p:attrName>style.visibility</p:attrName>
                                        </p:attrNameLst>
                                      </p:cBhvr>
                                      <p:to>
                                        <p:strVal val="visible"/>
                                      </p:to>
                                    </p:set>
                                    <p:animEffect transition="in" filter="wipe(down)">
                                      <p:cBhvr>
                                        <p:cTn id="6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dobe Fan Heiti Std B" pitchFamily="34" charset="-128"/>
                <a:ea typeface="Adobe Fan Heiti Std B" pitchFamily="34" charset="-128"/>
              </a:rPr>
              <a:t>Review</a:t>
            </a:r>
            <a:r>
              <a:rPr lang="en-US" dirty="0" smtClean="0"/>
              <a:t> of Saving Grace</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Jesus died and rose again (</a:t>
            </a:r>
            <a:r>
              <a:rPr lang="en-US" dirty="0" err="1" smtClean="0"/>
              <a:t>Lk</a:t>
            </a:r>
            <a:r>
              <a:rPr lang="en-US" dirty="0" smtClean="0"/>
              <a:t>. 24:46)</a:t>
            </a:r>
          </a:p>
          <a:p>
            <a:r>
              <a:rPr lang="en-US" dirty="0" smtClean="0"/>
              <a:t>Jesus commissioned his apostles what to preach (Matt. 28:18-20; Mk. 16:16; </a:t>
            </a:r>
            <a:r>
              <a:rPr lang="en-US" dirty="0" err="1" smtClean="0"/>
              <a:t>Lk</a:t>
            </a:r>
            <a:r>
              <a:rPr lang="en-US" dirty="0" smtClean="0"/>
              <a:t>. 24:46-49)</a:t>
            </a:r>
          </a:p>
          <a:p>
            <a:r>
              <a:rPr lang="en-US" dirty="0" smtClean="0"/>
              <a:t>The Holy Spirit guided these to men speak accurately the rules regarding salvation </a:t>
            </a:r>
            <a:r>
              <a:rPr lang="en-US" dirty="0" smtClean="0">
                <a:solidFill>
                  <a:srgbClr val="C00000"/>
                </a:solidFill>
              </a:rPr>
              <a:t>through the name of Jesus</a:t>
            </a:r>
            <a:r>
              <a:rPr lang="en-US" dirty="0" smtClean="0"/>
              <a:t> (Jn. 16:13; Acts 1:8)</a:t>
            </a:r>
          </a:p>
          <a:p>
            <a:r>
              <a:rPr lang="en-US" dirty="0" smtClean="0"/>
              <a:t>Peter preached what Jesus commissioned him to speak to Jews and Gentiles (Acts 10:6)</a:t>
            </a:r>
          </a:p>
          <a:p>
            <a:r>
              <a:rPr lang="en-US" dirty="0" smtClean="0"/>
              <a:t>Jesus, through Peter, commanded Cornelius’s household to be baptized (Acts 10:42, 43, 48)</a:t>
            </a:r>
          </a:p>
          <a:p>
            <a:r>
              <a:rPr lang="en-US" dirty="0" smtClean="0"/>
              <a:t>Paul preached the same gospel to the Ephesians and elsewhere (Acts 19:5, 6; Eph. 4:5)</a:t>
            </a:r>
            <a:endParaRPr lang="en-US" dirty="0"/>
          </a:p>
        </p:txBody>
      </p:sp>
    </p:spTree>
    <p:extLst>
      <p:ext uri="{BB962C8B-B14F-4D97-AF65-F5344CB8AC3E}">
        <p14:creationId xmlns:p14="http://schemas.microsoft.com/office/powerpoint/2010/main" val="3976513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latin typeface="Berlin Sans FB Demi" pitchFamily="34" charset="0"/>
              </a:rPr>
              <a:t>Questions</a:t>
            </a:r>
            <a:endParaRPr lang="en-US" dirty="0">
              <a:solidFill>
                <a:srgbClr val="C00000"/>
              </a:solidFill>
              <a:latin typeface="Berlin Sans FB Demi" pitchFamily="34" charset="0"/>
            </a:endParaRPr>
          </a:p>
        </p:txBody>
      </p:sp>
      <p:sp>
        <p:nvSpPr>
          <p:cNvPr id="3" name="Content Placeholder 2"/>
          <p:cNvSpPr>
            <a:spLocks noGrp="1"/>
          </p:cNvSpPr>
          <p:nvPr>
            <p:ph idx="1"/>
          </p:nvPr>
        </p:nvSpPr>
        <p:spPr>
          <a:xfrm>
            <a:off x="457200" y="1447800"/>
            <a:ext cx="8229600" cy="4525963"/>
          </a:xfrm>
          <a:ln w="57150">
            <a:solidFill>
              <a:schemeClr val="tx1">
                <a:lumMod val="95000"/>
                <a:lumOff val="5000"/>
              </a:schemeClr>
            </a:solidFill>
          </a:ln>
        </p:spPr>
        <p:style>
          <a:lnRef idx="1">
            <a:schemeClr val="accent2"/>
          </a:lnRef>
          <a:fillRef idx="3">
            <a:schemeClr val="accent2"/>
          </a:fillRef>
          <a:effectRef idx="2">
            <a:schemeClr val="accent2"/>
          </a:effectRef>
          <a:fontRef idx="minor">
            <a:schemeClr val="lt1"/>
          </a:fontRef>
        </p:style>
        <p:txBody>
          <a:bodyPr>
            <a:normAutofit fontScale="92500" lnSpcReduction="20000"/>
          </a:bodyPr>
          <a:lstStyle/>
          <a:p>
            <a:r>
              <a:rPr lang="en-US" sz="4000" dirty="0" smtClean="0"/>
              <a:t>Are you seeking the Lord?</a:t>
            </a:r>
          </a:p>
          <a:p>
            <a:r>
              <a:rPr lang="en-US" sz="4000" dirty="0" smtClean="0"/>
              <a:t>Are you “called” by the name of the Lord (Acts 15:17)?</a:t>
            </a:r>
          </a:p>
          <a:p>
            <a:r>
              <a:rPr lang="en-US" sz="4000" dirty="0" smtClean="0"/>
              <a:t>Will you call on the name of the Lord today?</a:t>
            </a:r>
          </a:p>
          <a:p>
            <a:pPr lvl="1"/>
            <a:r>
              <a:rPr lang="en-US" sz="3600" dirty="0" smtClean="0"/>
              <a:t>“‘And now why are you waiting? Arise and be baptized, and wash away your sins, calling on the name of the Lord’” (Acts 22:16)</a:t>
            </a:r>
          </a:p>
        </p:txBody>
      </p:sp>
      <p:sp>
        <p:nvSpPr>
          <p:cNvPr id="4" name="TextBox 3"/>
          <p:cNvSpPr txBox="1"/>
          <p:nvPr/>
        </p:nvSpPr>
        <p:spPr>
          <a:xfrm>
            <a:off x="609600" y="6096000"/>
            <a:ext cx="7931980" cy="523220"/>
          </a:xfrm>
          <a:prstGeom prst="rect">
            <a:avLst/>
          </a:prstGeom>
          <a:noFill/>
        </p:spPr>
        <p:txBody>
          <a:bodyPr wrap="none" rtlCol="0">
            <a:spAutoFit/>
          </a:bodyPr>
          <a:lstStyle/>
          <a:p>
            <a:pPr algn="ctr"/>
            <a:r>
              <a:rPr lang="en-US" sz="2800" dirty="0" smtClean="0">
                <a:solidFill>
                  <a:prstClr val="black"/>
                </a:solidFill>
                <a:latin typeface="Berlin Sans FB Demi" pitchFamily="34" charset="0"/>
              </a:rPr>
              <a:t>Will You Be Saved By Grace Through Faith Now?</a:t>
            </a:r>
            <a:endParaRPr lang="en-US" sz="2800" dirty="0">
              <a:solidFill>
                <a:prstClr val="black"/>
              </a:solidFill>
              <a:latin typeface="Berlin Sans FB Demi" pitchFamily="34" charset="0"/>
            </a:endParaRPr>
          </a:p>
        </p:txBody>
      </p:sp>
    </p:spTree>
    <p:extLst>
      <p:ext uri="{BB962C8B-B14F-4D97-AF65-F5344CB8AC3E}">
        <p14:creationId xmlns:p14="http://schemas.microsoft.com/office/powerpoint/2010/main" val="1224375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55"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057400"/>
            <a:ext cx="8305800" cy="1362075"/>
          </a:xfrm>
        </p:spPr>
        <p:txBody>
          <a:bodyPr>
            <a:prstTxWarp prst="textPlain">
              <a:avLst/>
            </a:prstTxWarp>
            <a:noAutofit/>
          </a:bodyPr>
          <a:lstStyle/>
          <a:p>
            <a:r>
              <a:rPr lang="en-US" sz="8800" spc="600" dirty="0" smtClean="0">
                <a:latin typeface="Eras Bold ITC" panose="020B0907030504020204" pitchFamily="34" charset="0"/>
              </a:rPr>
              <a:t>The TRUTH</a:t>
            </a:r>
            <a:endParaRPr lang="en-US" sz="8800" spc="600" dirty="0">
              <a:latin typeface="Eras Bold ITC" panose="020B0907030504020204" pitchFamily="34" charset="0"/>
            </a:endParaRPr>
          </a:p>
        </p:txBody>
      </p:sp>
      <p:sp>
        <p:nvSpPr>
          <p:cNvPr id="5" name="Text Placeholder 4"/>
          <p:cNvSpPr>
            <a:spLocks noGrp="1"/>
          </p:cNvSpPr>
          <p:nvPr>
            <p:ph type="body" idx="1"/>
          </p:nvPr>
        </p:nvSpPr>
        <p:spPr>
          <a:xfrm>
            <a:off x="722313" y="3300413"/>
            <a:ext cx="7772400" cy="1500187"/>
          </a:xfrm>
        </p:spPr>
        <p:txBody>
          <a:bodyPr>
            <a:normAutofit/>
          </a:bodyPr>
          <a:lstStyle/>
          <a:p>
            <a:r>
              <a:rPr lang="en-US" sz="3200" dirty="0"/>
              <a:t>Concerning Salvation By Grace Through Faith</a:t>
            </a:r>
          </a:p>
          <a:p>
            <a:endParaRPr lang="en-US" sz="3200" dirty="0"/>
          </a:p>
        </p:txBody>
      </p:sp>
      <p:sp>
        <p:nvSpPr>
          <p:cNvPr id="2" name="Snip Single Corner Rectangle 1"/>
          <p:cNvSpPr/>
          <p:nvPr/>
        </p:nvSpPr>
        <p:spPr>
          <a:xfrm>
            <a:off x="533400" y="4148018"/>
            <a:ext cx="8077200" cy="2709982"/>
          </a:xfrm>
          <a:prstGeom prst="snip1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600" dirty="0" smtClean="0">
                <a:solidFill>
                  <a:schemeClr val="bg1"/>
                </a:solidFill>
              </a:rPr>
              <a:t>“</a:t>
            </a:r>
            <a:r>
              <a:rPr lang="en-US" sz="2600" dirty="0" smtClean="0">
                <a:solidFill>
                  <a:srgbClr val="FFC000"/>
                </a:solidFill>
              </a:rPr>
              <a:t>buried </a:t>
            </a:r>
            <a:r>
              <a:rPr lang="en-US" sz="2600" dirty="0">
                <a:solidFill>
                  <a:srgbClr val="FFC000"/>
                </a:solidFill>
              </a:rPr>
              <a:t>with Him</a:t>
            </a:r>
            <a:r>
              <a:rPr lang="en-US" sz="2600" dirty="0">
                <a:solidFill>
                  <a:schemeClr val="bg1"/>
                </a:solidFill>
              </a:rPr>
              <a:t> in baptism, in which you also were </a:t>
            </a:r>
            <a:r>
              <a:rPr lang="en-US" sz="2600" dirty="0">
                <a:solidFill>
                  <a:srgbClr val="FFC000"/>
                </a:solidFill>
              </a:rPr>
              <a:t>raised with Him </a:t>
            </a:r>
            <a:r>
              <a:rPr lang="en-US" sz="2600" dirty="0">
                <a:solidFill>
                  <a:schemeClr val="bg1"/>
                </a:solidFill>
              </a:rPr>
              <a:t>through faith in the working of God, who raised Him from the </a:t>
            </a:r>
            <a:r>
              <a:rPr lang="en-US" sz="2600" dirty="0" smtClean="0">
                <a:solidFill>
                  <a:schemeClr val="bg1"/>
                </a:solidFill>
              </a:rPr>
              <a:t>dead. And </a:t>
            </a:r>
            <a:r>
              <a:rPr lang="en-US" sz="2600" dirty="0">
                <a:solidFill>
                  <a:schemeClr val="bg1"/>
                </a:solidFill>
              </a:rPr>
              <a:t>you, being dead in your trespasses and the </a:t>
            </a:r>
            <a:r>
              <a:rPr lang="en-US" sz="2600" dirty="0" err="1">
                <a:solidFill>
                  <a:schemeClr val="bg1"/>
                </a:solidFill>
              </a:rPr>
              <a:t>uncircumcision</a:t>
            </a:r>
            <a:r>
              <a:rPr lang="en-US" sz="2600" dirty="0">
                <a:solidFill>
                  <a:schemeClr val="bg1"/>
                </a:solidFill>
              </a:rPr>
              <a:t> of your flesh, He has </a:t>
            </a:r>
            <a:r>
              <a:rPr lang="en-US" sz="2600" dirty="0">
                <a:solidFill>
                  <a:srgbClr val="FFC000"/>
                </a:solidFill>
              </a:rPr>
              <a:t>made alive together with Him</a:t>
            </a:r>
            <a:r>
              <a:rPr lang="en-US" sz="2600" dirty="0">
                <a:solidFill>
                  <a:schemeClr val="bg1"/>
                </a:solidFill>
              </a:rPr>
              <a:t>, having forgiven you all </a:t>
            </a:r>
            <a:r>
              <a:rPr lang="en-US" sz="2600" dirty="0" smtClean="0">
                <a:solidFill>
                  <a:schemeClr val="bg1"/>
                </a:solidFill>
              </a:rPr>
              <a:t>trespasses” (Col. 2:12, 13)</a:t>
            </a:r>
            <a:endParaRPr lang="en-US" sz="2600" dirty="0">
              <a:solidFill>
                <a:schemeClr val="bg1"/>
              </a:solidFill>
            </a:endParaRPr>
          </a:p>
        </p:txBody>
      </p:sp>
    </p:spTree>
    <p:extLst>
      <p:ext uri="{BB962C8B-B14F-4D97-AF65-F5344CB8AC3E}">
        <p14:creationId xmlns:p14="http://schemas.microsoft.com/office/powerpoint/2010/main" val="7590361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2133600"/>
            <a:ext cx="7924800" cy="3581400"/>
          </a:xfrm>
        </p:spPr>
        <p:txBody>
          <a:bodyPr>
            <a:normAutofit/>
          </a:bodyPr>
          <a:lstStyle/>
          <a:p>
            <a:r>
              <a:rPr lang="en-US" sz="3200" dirty="0" smtClean="0"/>
              <a:t>What is the grace of God</a:t>
            </a:r>
          </a:p>
          <a:p>
            <a:r>
              <a:rPr lang="en-US" sz="3200" dirty="0" smtClean="0"/>
              <a:t>What does grace call men to do</a:t>
            </a:r>
          </a:p>
          <a:p>
            <a:r>
              <a:rPr lang="en-US" sz="3200" dirty="0" smtClean="0"/>
              <a:t>What does grace offers us today</a:t>
            </a:r>
            <a:endParaRPr lang="en-US" sz="3200" dirty="0"/>
          </a:p>
        </p:txBody>
      </p:sp>
      <p:sp>
        <p:nvSpPr>
          <p:cNvPr id="4" name="TextBox 3"/>
          <p:cNvSpPr txBox="1"/>
          <p:nvPr/>
        </p:nvSpPr>
        <p:spPr>
          <a:xfrm>
            <a:off x="6019800" y="2133600"/>
            <a:ext cx="2133600" cy="1828800"/>
          </a:xfrm>
          <a:prstGeom prst="rect">
            <a:avLst/>
          </a:prstGeom>
          <a:noFill/>
        </p:spPr>
        <p:txBody>
          <a:bodyPr wrap="none" rtlCol="0">
            <a:prstTxWarp prst="textPlain">
              <a:avLst/>
            </a:prstTxWarp>
            <a:spAutoFit/>
          </a:bodyPr>
          <a:lstStyle/>
          <a:p>
            <a:r>
              <a:rPr lang="en-US" dirty="0" smtClean="0">
                <a:ln w="76200">
                  <a:solidFill>
                    <a:schemeClr val="tx2">
                      <a:lumMod val="75000"/>
                    </a:schemeClr>
                  </a:solidFill>
                </a:ln>
                <a:latin typeface="Adobe Gothic Std B" pitchFamily="34" charset="-128"/>
                <a:ea typeface="Adobe Gothic Std B" pitchFamily="34" charset="-128"/>
              </a:rPr>
              <a:t>?</a:t>
            </a:r>
            <a:endParaRPr lang="en-US" dirty="0">
              <a:ln w="76200">
                <a:solidFill>
                  <a:schemeClr val="tx2">
                    <a:lumMod val="75000"/>
                  </a:schemeClr>
                </a:solidFill>
              </a:ln>
              <a:latin typeface="Adobe Gothic Std B" pitchFamily="34" charset="-128"/>
              <a:ea typeface="Adobe Gothic Std B" pitchFamily="34" charset="-128"/>
            </a:endParaRPr>
          </a:p>
        </p:txBody>
      </p:sp>
      <p:sp>
        <p:nvSpPr>
          <p:cNvPr id="5" name="TextBox 4"/>
          <p:cNvSpPr txBox="1"/>
          <p:nvPr/>
        </p:nvSpPr>
        <p:spPr>
          <a:xfrm>
            <a:off x="685800" y="381000"/>
            <a:ext cx="5206362" cy="523220"/>
          </a:xfrm>
          <a:prstGeom prst="rect">
            <a:avLst/>
          </a:prstGeom>
          <a:noFill/>
        </p:spPr>
        <p:txBody>
          <a:bodyPr wrap="none" rtlCol="0">
            <a:spAutoFit/>
          </a:bodyPr>
          <a:lstStyle/>
          <a:p>
            <a:r>
              <a:rPr lang="en-US" sz="2800" i="1" spc="600" dirty="0" smtClean="0">
                <a:solidFill>
                  <a:schemeClr val="tx2">
                    <a:lumMod val="60000"/>
                    <a:lumOff val="40000"/>
                  </a:schemeClr>
                </a:solidFill>
              </a:rPr>
              <a:t>True Grace (1 Pet. 5:12)</a:t>
            </a:r>
            <a:endParaRPr lang="en-US" sz="2800" i="1" spc="600" dirty="0">
              <a:solidFill>
                <a:schemeClr val="tx2">
                  <a:lumMod val="60000"/>
                  <a:lumOff val="40000"/>
                </a:schemeClr>
              </a:solidFill>
            </a:endParaRPr>
          </a:p>
        </p:txBody>
      </p:sp>
    </p:spTree>
    <p:extLst>
      <p:ext uri="{BB962C8B-B14F-4D97-AF65-F5344CB8AC3E}">
        <p14:creationId xmlns:p14="http://schemas.microsoft.com/office/powerpoint/2010/main" val="30310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5897940"/>
            <a:ext cx="990600" cy="579060"/>
          </a:xfrm>
          <a:prstGeom prst="rect">
            <a:avLst/>
          </a:prstGeom>
          <a:solidFill>
            <a:srgbClr val="C00000"/>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09600" y="990600"/>
            <a:ext cx="7955756" cy="1362075"/>
          </a:xfrm>
        </p:spPr>
        <p:txBody>
          <a:bodyPr>
            <a:noAutofit/>
          </a:bodyPr>
          <a:lstStyle/>
          <a:p>
            <a:pPr algn="ctr"/>
            <a:r>
              <a:rPr lang="en-US" sz="6000" dirty="0" smtClean="0">
                <a:latin typeface="Berlin Sans FB Demi" pitchFamily="34" charset="0"/>
              </a:rPr>
              <a:t>As Grace Saves </a:t>
            </a:r>
            <a:r>
              <a:rPr lang="en-US" sz="6000" dirty="0" smtClean="0">
                <a:solidFill>
                  <a:schemeClr val="bg1"/>
                </a:solidFill>
                <a:latin typeface="Berlin Sans FB Demi" pitchFamily="34" charset="0"/>
              </a:rPr>
              <a:t>One</a:t>
            </a:r>
            <a:r>
              <a:rPr lang="en-US" sz="6000" dirty="0" smtClean="0">
                <a:latin typeface="Berlin Sans FB Demi" pitchFamily="34" charset="0"/>
              </a:rPr>
              <a:t>, So It Saves </a:t>
            </a:r>
            <a:r>
              <a:rPr lang="en-US" sz="6000" dirty="0" smtClean="0">
                <a:solidFill>
                  <a:schemeClr val="bg1"/>
                </a:solidFill>
                <a:latin typeface="Berlin Sans FB Demi" pitchFamily="34" charset="0"/>
              </a:rPr>
              <a:t>All!</a:t>
            </a:r>
            <a:endParaRPr lang="en-US" sz="6000" dirty="0">
              <a:solidFill>
                <a:schemeClr val="bg1"/>
              </a:solidFill>
              <a:latin typeface="Berlin Sans FB Demi" pitchFamily="34" charset="0"/>
            </a:endParaRPr>
          </a:p>
        </p:txBody>
      </p:sp>
      <p:sp>
        <p:nvSpPr>
          <p:cNvPr id="2" name="TextBox 1"/>
          <p:cNvSpPr txBox="1"/>
          <p:nvPr/>
        </p:nvSpPr>
        <p:spPr>
          <a:xfrm>
            <a:off x="990600" y="4114800"/>
            <a:ext cx="7086600" cy="2331660"/>
          </a:xfrm>
          <a:prstGeom prst="rect">
            <a:avLst/>
          </a:prstGeom>
          <a:noFill/>
        </p:spPr>
        <p:txBody>
          <a:bodyPr wrap="square" rtlCol="0">
            <a:prstTxWarp prst="textPlain">
              <a:avLst/>
            </a:prstTxWarp>
            <a:spAutoFit/>
          </a:bodyPr>
          <a:lstStyle/>
          <a:p>
            <a:pPr lvl="0" algn="ctr">
              <a:spcAft>
                <a:spcPts val="600"/>
              </a:spcAft>
              <a:buClr>
                <a:srgbClr val="DC9E1F"/>
              </a:buClr>
            </a:pPr>
            <a:r>
              <a:rPr lang="en-US" sz="3200" spc="30" dirty="0">
                <a:solidFill>
                  <a:srgbClr val="FFFFFF"/>
                </a:solidFill>
                <a:effectLst>
                  <a:glow rad="101600">
                    <a:schemeClr val="accent3">
                      <a:satMod val="175000"/>
                      <a:alpha val="40000"/>
                    </a:schemeClr>
                  </a:glow>
                </a:effectLst>
                <a:latin typeface="Aharoni" pitchFamily="2" charset="-79"/>
                <a:cs typeface="Aharoni" pitchFamily="2" charset="-79"/>
              </a:rPr>
              <a:t>“But we believe that through the grace of the Lord Jesus Christ we shall be saved in the same manner as they” (Acts 15:11</a:t>
            </a:r>
            <a:r>
              <a:rPr lang="en-US" sz="3200" spc="30" dirty="0" smtClean="0">
                <a:solidFill>
                  <a:srgbClr val="FFFFFF"/>
                </a:solidFill>
                <a:effectLst>
                  <a:glow rad="101600">
                    <a:schemeClr val="accent3">
                      <a:satMod val="175000"/>
                      <a:alpha val="40000"/>
                    </a:schemeClr>
                  </a:glow>
                </a:effectLst>
                <a:latin typeface="Aharoni" pitchFamily="2" charset="-79"/>
                <a:cs typeface="Aharoni" pitchFamily="2" charset="-79"/>
              </a:rPr>
              <a:t>)</a:t>
            </a:r>
            <a:endParaRPr lang="en-US" sz="3200" spc="30" dirty="0">
              <a:solidFill>
                <a:srgbClr val="FFFFFF"/>
              </a:solidFill>
              <a:effectLst>
                <a:glow rad="101600">
                  <a:schemeClr val="accent3">
                    <a:satMod val="175000"/>
                    <a:alpha val="40000"/>
                  </a:schemeClr>
                </a:glow>
              </a:effectLst>
              <a:latin typeface="Aharoni" pitchFamily="2" charset="-79"/>
              <a:cs typeface="Aharoni" pitchFamily="2" charset="-79"/>
            </a:endParaRPr>
          </a:p>
        </p:txBody>
      </p:sp>
      <p:sp>
        <p:nvSpPr>
          <p:cNvPr id="5" name="Oval 4"/>
          <p:cNvSpPr/>
          <p:nvPr/>
        </p:nvSpPr>
        <p:spPr>
          <a:xfrm>
            <a:off x="7203141" y="4549588"/>
            <a:ext cx="762000" cy="914400"/>
          </a:xfrm>
          <a:prstGeom prst="ellipse">
            <a:avLst/>
          </a:prstGeom>
          <a:noFill/>
          <a:ln w="57150">
            <a:solidFill>
              <a:schemeClr val="accent6">
                <a:lumMod val="40000"/>
                <a:lumOff val="60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114800" y="5791200"/>
            <a:ext cx="3962400" cy="0"/>
          </a:xfrm>
          <a:prstGeom prst="line">
            <a:avLst/>
          </a:prstGeom>
        </p:spPr>
        <p:style>
          <a:lnRef idx="3">
            <a:schemeClr val="accent6"/>
          </a:lnRef>
          <a:fillRef idx="0">
            <a:schemeClr val="accent6"/>
          </a:fillRef>
          <a:effectRef idx="2">
            <a:schemeClr val="accent6"/>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20432"/>
            <a:ext cx="23479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Steven\AppData\Local\Microsoft\Windows\Temporary Internet Files\Content.IE5\FQ9N5FND\MC90043258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69748">
            <a:off x="7517604" y="2049828"/>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even\AppData\Local\Microsoft\Windows\Temporary Internet Files\Content.IE5\FQ9N5FND\MC90043258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09477">
            <a:off x="473170" y="4294087"/>
            <a:ext cx="1828572" cy="182857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flipH="1">
            <a:off x="2279955" y="6400800"/>
            <a:ext cx="615645"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1" y="5463988"/>
            <a:ext cx="258445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837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1500"/>
                                        <p:tgtEl>
                                          <p:spTgt spid="1026"/>
                                        </p:tgtEl>
                                      </p:cBhvr>
                                    </p:animEffect>
                                  </p:childTnLst>
                                </p:cTn>
                              </p:par>
                              <p:par>
                                <p:cTn id="16" presetID="1"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2.77778E-7 -1.13784E-6 C 0.00243 0.00925 0.00121 0.01064 0.00763 0.01642 C 0.00972 0.02058 0.01302 0.02382 0.01371 0.02868 C 0.0151 0.03793 0.01597 0.04348 0.01996 0.05111 C 0.0118 0.05828 0.01718 0.05527 0.00295 0.05527 C 0.02187 0.00948 0.00833 0.01434 0.03229 0.01434 C 0.03281 0.00486 0.03211 -0.00509 0.03385 -0.01434 C 0.03454 -0.01827 0.0342 -0.00601 0.03541 -0.00208 C 0.03888 0.00902 0.04027 0.00902 0.04618 0.01434 C 0.0493 -0.00439 0.04062 0.00509 0.05538 -0.00832 C 0.05937 0.00301 0.06197 0.00532 0.07065 0.01018 C 0.06822 -0.00208 0.06666 -0.0074 0.05833 -0.01434 C 0.05781 -0.01642 0.05694 -0.02058 0.05694 -0.02058 C 0.08107 -0.04394 0.09618 -0.05273 0.07065 -0.04718 C 0.06944 -0.0407 0.06718 -0.0333 0.07065 -0.02683 C 0.07291 -0.02289 0.07795 -0.02428 0.08142 -0.02266 C 0.08194 -0.01711 0.08229 -0.01156 0.08298 -0.00624 C 0.08333 -0.00416 0.08506 -0.00208 0.08454 -1.13784E-6 C 0.08385 0.00231 0.08003 0.00393 0.08003 0.00393 " pathEditMode="relative" ptsTypes="ffffffffffffffffffA">
                                      <p:cBhvr>
                                        <p:cTn id="19" dur="1500" fill="hold"/>
                                        <p:tgtEl>
                                          <p:spTgt spid="1027"/>
                                        </p:tgtEl>
                                        <p:attrNameLst>
                                          <p:attrName>ppt_x</p:attrName>
                                          <p:attrName>ppt_y</p:attrName>
                                        </p:attrNameLst>
                                      </p:cBhvr>
                                    </p:animMotion>
                                  </p:childTnLst>
                                </p:cTn>
                              </p:par>
                            </p:childTnLst>
                          </p:cTn>
                        </p:par>
                        <p:par>
                          <p:cTn id="20" fill="hold">
                            <p:stCondLst>
                              <p:cond delay="1500"/>
                            </p:stCondLst>
                            <p:childTnLst>
                              <p:par>
                                <p:cTn id="21" presetID="10" presetClass="exit" presetSubtype="0" fill="hold" nodeType="afterEffect">
                                  <p:stCondLst>
                                    <p:cond delay="0"/>
                                  </p:stCondLst>
                                  <p:childTnLst>
                                    <p:animEffect transition="out" filter="fade">
                                      <p:cBhvr>
                                        <p:cTn id="22" dur="500"/>
                                        <p:tgtEl>
                                          <p:spTgt spid="1027"/>
                                        </p:tgtEl>
                                      </p:cBhvr>
                                    </p:animEffect>
                                    <p:set>
                                      <p:cBhvr>
                                        <p:cTn id="23" dur="1" fill="hold">
                                          <p:stCondLst>
                                            <p:cond delay="499"/>
                                          </p:stCondLst>
                                        </p:cTn>
                                        <p:tgtEl>
                                          <p:spTgt spid="102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outVertical)">
                                      <p:cBhvr>
                                        <p:cTn id="33" dur="500"/>
                                        <p:tgtEl>
                                          <p:spTgt spid="6"/>
                                        </p:tgtEl>
                                      </p:cBhvr>
                                    </p:animEffect>
                                  </p:childTnLst>
                                </p:cTn>
                              </p:par>
                            </p:childTnLst>
                          </p:cTn>
                        </p:par>
                        <p:par>
                          <p:cTn id="34" fill="hold">
                            <p:stCondLst>
                              <p:cond delay="500"/>
                            </p:stCondLst>
                            <p:childTnLst>
                              <p:par>
                                <p:cTn id="35" presetID="22" presetClass="entr" presetSubtype="2"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1" presetClass="entr" presetSubtype="0"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3.88889E-6 -0.00833 C -0.00035 -0.00833 -0.02118 -0.01365 -0.02153 -0.01342 C -0.02431 -0.01064 -0.02466 0.00277 -0.02466 0.00324 C -0.02414 0.01156 -0.02466 0.03816 -0.01858 0.04648 C -0.01407 0.05296 -0.0073 0.05203 -0.00157 0.05458 C 0.00434 0.05735 -0.00157 0.03261 -0.00157 0.02197 C 0.00833 0.02706 0.02187 0.03862 0.02604 0.01364 C 0.02257 0.00416 0.01979 0.00092 0.01371 -0.00278 C 0.00989 0.00647 0.00659 0.01387 0.00451 0.02474 C 0.0052 0.0333 0.00833 0.06383 0.01232 0.07077 C 0.01336 0.07262 0.01527 0.07262 0.01684 0.07354 C 0.02829 0.06961 0.02309 0.07493 0.03073 0.05458 C 0.03177 0.0518 0.03385 0.04648 0.03385 0.04671 C 0.03524 0.03954 0.03593 0.02058 0.03836 0.01642 C 0.03958 0.01434 0.04149 0.01457 0.04305 0.01364 C 0.05764 0.03145 0.03038 -0.00486 0.04913 0.05458 C 0.05052 0.05874 0.05434 0.05088 0.05694 0.04903 C 0.05816 0.04001 0.05833 0.03076 0.05989 0.02197 C 0.06093 0.01596 0.07291 -0.01249 0.06145 0.01364 C 0.0585 0.02937 0.05764 0.03954 0.06614 0.04903 C 0.06927 0.0481 0.07257 0.04903 0.07534 0.04648 C 0.07777 0.0444 0.08055 0.02752 0.07691 0.04648 C 0.07743 0.05111 0.07621 0.05781 0.07847 0.06013 C 0.0809 0.06221 0.08402 0.05758 0.08611 0.05458 C 0.08732 0.05273 0.08715 0.04926 0.08767 0.04648 C 0.09166 0.02798 0.08993 0.03492 0.09687 0.01642 C 0.09791 0.01364 0.09895 0.01087 0.1 0.00809 C 0.10104 0.00532 0.10382 -0.00278 0.10295 1.84089E-6 C 0.10034 0.00994 0.1 0.00971 0.09843 0.01919 C 0.09444 0.04325 0.09913 0.01827 0.09531 0.03816 C 0.09583 0.04741 0.09409 0.05781 0.09687 0.06568 C 0.09826 0.06938 0.10208 0.06406 0.10451 0.0629 C 0.10764 0.06128 0.11371 0.05735 0.11371 0.05758 C 0.11527 0.05458 0.11701 0.05203 0.1184 0.04903 C 0.12118 0.04278 0.12604 0.02983 0.12604 0.03029 C 0.12656 0.02706 0.12968 0.01642 0.12604 0.01364 C 0.12413 0.01202 0.12204 0.01549 0.11996 0.01642 C 0.11909 0.02312 0.11284 0.05735 0.11996 0.05735 " pathEditMode="relative" rAng="0" ptsTypes="fffffffffffffffffffffffffffffffffffffA">
                                      <p:cBhvr>
                                        <p:cTn id="41" dur="1750" fill="hold"/>
                                        <p:tgtEl>
                                          <p:spTgt spid="1028"/>
                                        </p:tgtEl>
                                        <p:attrNameLst>
                                          <p:attrName>ppt_x</p:attrName>
                                          <p:attrName>ppt_y</p:attrName>
                                        </p:attrNameLst>
                                      </p:cBhvr>
                                      <p:rCtr x="5243" y="3885"/>
                                    </p:animMotion>
                                  </p:childTnLst>
                                </p:cTn>
                              </p:par>
                              <p:par>
                                <p:cTn id="42" presetID="22" presetClass="entr" presetSubtype="8" fill="hold" nodeType="with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wipe(left)">
                                      <p:cBhvr>
                                        <p:cTn id="44" dur="1750"/>
                                        <p:tgtEl>
                                          <p:spTgt spid="1029"/>
                                        </p:tgtEl>
                                      </p:cBhvr>
                                    </p:animEffect>
                                  </p:childTnLst>
                                </p:cTn>
                              </p:par>
                            </p:childTnLst>
                          </p:cTn>
                        </p:par>
                        <p:par>
                          <p:cTn id="45" fill="hold">
                            <p:stCondLst>
                              <p:cond delay="2250"/>
                            </p:stCondLst>
                            <p:childTnLst>
                              <p:par>
                                <p:cTn id="46" presetID="31" presetClass="exit" presetSubtype="0" fill="hold" nodeType="afterEffect">
                                  <p:stCondLst>
                                    <p:cond delay="0"/>
                                  </p:stCondLst>
                                  <p:childTnLst>
                                    <p:anim calcmode="lin" valueType="num">
                                      <p:cBhvr>
                                        <p:cTn id="47" dur="1000"/>
                                        <p:tgtEl>
                                          <p:spTgt spid="1028"/>
                                        </p:tgtEl>
                                        <p:attrNameLst>
                                          <p:attrName>ppt_w</p:attrName>
                                        </p:attrNameLst>
                                      </p:cBhvr>
                                      <p:tavLst>
                                        <p:tav tm="0">
                                          <p:val>
                                            <p:strVal val="ppt_w"/>
                                          </p:val>
                                        </p:tav>
                                        <p:tav tm="100000">
                                          <p:val>
                                            <p:fltVal val="0"/>
                                          </p:val>
                                        </p:tav>
                                      </p:tavLst>
                                    </p:anim>
                                    <p:anim calcmode="lin" valueType="num">
                                      <p:cBhvr>
                                        <p:cTn id="48" dur="1000"/>
                                        <p:tgtEl>
                                          <p:spTgt spid="1028"/>
                                        </p:tgtEl>
                                        <p:attrNameLst>
                                          <p:attrName>ppt_h</p:attrName>
                                        </p:attrNameLst>
                                      </p:cBhvr>
                                      <p:tavLst>
                                        <p:tav tm="0">
                                          <p:val>
                                            <p:strVal val="ppt_h"/>
                                          </p:val>
                                        </p:tav>
                                        <p:tav tm="100000">
                                          <p:val>
                                            <p:fltVal val="0"/>
                                          </p:val>
                                        </p:tav>
                                      </p:tavLst>
                                    </p:anim>
                                    <p:anim calcmode="lin" valueType="num">
                                      <p:cBhvr>
                                        <p:cTn id="49" dur="1000"/>
                                        <p:tgtEl>
                                          <p:spTgt spid="1028"/>
                                        </p:tgtEl>
                                        <p:attrNameLst>
                                          <p:attrName>style.rotation</p:attrName>
                                        </p:attrNameLst>
                                      </p:cBhvr>
                                      <p:tavLst>
                                        <p:tav tm="0">
                                          <p:val>
                                            <p:fltVal val="0"/>
                                          </p:val>
                                        </p:tav>
                                        <p:tav tm="100000">
                                          <p:val>
                                            <p:fltVal val="90"/>
                                          </p:val>
                                        </p:tav>
                                      </p:tavLst>
                                    </p:anim>
                                    <p:animEffect transition="out" filter="fade">
                                      <p:cBhvr>
                                        <p:cTn id="50" dur="1000"/>
                                        <p:tgtEl>
                                          <p:spTgt spid="1028"/>
                                        </p:tgtEl>
                                      </p:cBhvr>
                                    </p:animEffect>
                                    <p:set>
                                      <p:cBhvr>
                                        <p:cTn id="51"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5280630"/>
            <a:ext cx="1371600" cy="632430"/>
          </a:xfrm>
          <a:prstGeom prst="rect">
            <a:avLst/>
          </a:prstGeom>
          <a:solidFill>
            <a:srgbClr val="9933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Rectangle 2"/>
          <p:cNvSpPr/>
          <p:nvPr/>
        </p:nvSpPr>
        <p:spPr>
          <a:xfrm>
            <a:off x="1066800" y="4676336"/>
            <a:ext cx="1371600" cy="63243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85800" y="990600"/>
            <a:ext cx="7772400" cy="1362075"/>
          </a:xfrm>
        </p:spPr>
        <p:txBody>
          <a:bodyPr>
            <a:noAutofit/>
          </a:bodyPr>
          <a:lstStyle/>
          <a:p>
            <a:pPr algn="ctr"/>
            <a:r>
              <a:rPr lang="en-US" sz="6000" dirty="0" smtClean="0">
                <a:latin typeface="Berlin Sans FB Demi" pitchFamily="34" charset="0"/>
              </a:rPr>
              <a:t>How Were </a:t>
            </a:r>
            <a:r>
              <a:rPr lang="en-US" sz="6000" dirty="0" smtClean="0">
                <a:solidFill>
                  <a:schemeClr val="bg1"/>
                </a:solidFill>
                <a:latin typeface="Berlin Sans FB Demi" pitchFamily="34" charset="0"/>
              </a:rPr>
              <a:t>“They” </a:t>
            </a:r>
            <a:r>
              <a:rPr lang="en-US" sz="6000" dirty="0" smtClean="0">
                <a:latin typeface="Berlin Sans FB Demi" pitchFamily="34" charset="0"/>
              </a:rPr>
              <a:t>Saved By Grace?</a:t>
            </a:r>
            <a:endParaRPr lang="en-US" sz="6000" dirty="0">
              <a:latin typeface="Berlin Sans FB Demi" pitchFamily="34" charset="0"/>
            </a:endParaRPr>
          </a:p>
        </p:txBody>
      </p:sp>
      <p:sp>
        <p:nvSpPr>
          <p:cNvPr id="2" name="TextBox 1"/>
          <p:cNvSpPr txBox="1"/>
          <p:nvPr/>
        </p:nvSpPr>
        <p:spPr>
          <a:xfrm>
            <a:off x="990600" y="4114800"/>
            <a:ext cx="7086600" cy="2331660"/>
          </a:xfrm>
          <a:prstGeom prst="rect">
            <a:avLst/>
          </a:prstGeom>
          <a:noFill/>
        </p:spPr>
        <p:txBody>
          <a:bodyPr wrap="square" rtlCol="0">
            <a:prstTxWarp prst="textPlain">
              <a:avLst/>
            </a:prstTxWarp>
            <a:spAutoFit/>
          </a:bodyPr>
          <a:lstStyle/>
          <a:p>
            <a:pPr algn="ctr">
              <a:spcAft>
                <a:spcPts val="600"/>
              </a:spcAft>
              <a:buClr>
                <a:srgbClr val="DC9E1F"/>
              </a:buClr>
            </a:pPr>
            <a:r>
              <a:rPr lang="en-US" sz="3200" spc="30" dirty="0">
                <a:solidFill>
                  <a:srgbClr val="FFFFFF"/>
                </a:solidFill>
                <a:effectLst>
                  <a:glow rad="101600">
                    <a:srgbClr val="9BBB59">
                      <a:satMod val="175000"/>
                      <a:alpha val="40000"/>
                    </a:srgbClr>
                  </a:glow>
                </a:effectLst>
                <a:latin typeface="Aharoni" pitchFamily="2" charset="-79"/>
                <a:cs typeface="Aharoni" pitchFamily="2" charset="-79"/>
              </a:rPr>
              <a:t>“But we believe that through the grace of the Lord Jesus Christ we shall be saved in the same manner as they” (Acts 15:11</a:t>
            </a:r>
            <a:r>
              <a:rPr lang="en-US" sz="3200" spc="30" dirty="0" smtClean="0">
                <a:solidFill>
                  <a:srgbClr val="FFFFFF"/>
                </a:solidFill>
                <a:effectLst>
                  <a:glow rad="101600">
                    <a:srgbClr val="9BBB59">
                      <a:satMod val="175000"/>
                      <a:alpha val="40000"/>
                    </a:srgbClr>
                  </a:glow>
                </a:effectLst>
                <a:latin typeface="Aharoni" pitchFamily="2" charset="-79"/>
                <a:cs typeface="Aharoni" pitchFamily="2" charset="-79"/>
              </a:rPr>
              <a:t>)</a:t>
            </a:r>
            <a:endParaRPr lang="en-US" sz="3200" spc="30" dirty="0">
              <a:solidFill>
                <a:srgbClr val="FFFFFF"/>
              </a:solidFill>
              <a:effectLst>
                <a:glow rad="101600">
                  <a:srgbClr val="9BBB59">
                    <a:satMod val="175000"/>
                    <a:alpha val="40000"/>
                  </a:srgbClr>
                </a:glow>
              </a:effectLst>
              <a:latin typeface="Aharoni" pitchFamily="2" charset="-79"/>
              <a:cs typeface="Aharoni" pitchFamily="2" charset="-79"/>
            </a:endParaRPr>
          </a:p>
        </p:txBody>
      </p:sp>
    </p:spTree>
    <p:extLst>
      <p:ext uri="{BB962C8B-B14F-4D97-AF65-F5344CB8AC3E}">
        <p14:creationId xmlns:p14="http://schemas.microsoft.com/office/powerpoint/2010/main" val="48382509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Cornelius &amp; Household</a:t>
            </a:r>
            <a:endParaRPr lang="en-US" dirty="0"/>
          </a:p>
        </p:txBody>
      </p:sp>
      <p:sp>
        <p:nvSpPr>
          <p:cNvPr id="6" name="TextBox 5"/>
          <p:cNvSpPr txBox="1"/>
          <p:nvPr/>
        </p:nvSpPr>
        <p:spPr>
          <a:xfrm>
            <a:off x="0" y="423952"/>
            <a:ext cx="9144000" cy="1862048"/>
          </a:xfrm>
          <a:prstGeom prst="rect">
            <a:avLst/>
          </a:prstGeom>
          <a:noFill/>
        </p:spPr>
        <p:txBody>
          <a:bodyPr wrap="square" rtlCol="0">
            <a:spAutoFit/>
          </a:bodyPr>
          <a:lstStyle/>
          <a:p>
            <a:pPr algn="ctr"/>
            <a:r>
              <a:rPr lang="en-US" sz="11500" dirty="0" smtClean="0">
                <a:latin typeface="Goudy Old Style" panose="02020502050305020303" pitchFamily="18" charset="0"/>
              </a:rPr>
              <a:t>(A)</a:t>
            </a:r>
            <a:endParaRPr lang="en-US" sz="11500" dirty="0">
              <a:latin typeface="Goudy Old Style" panose="02020502050305020303" pitchFamily="18" charset="0"/>
            </a:endParaRPr>
          </a:p>
        </p:txBody>
      </p:sp>
    </p:spTree>
    <p:extLst>
      <p:ext uri="{BB962C8B-B14F-4D97-AF65-F5344CB8AC3E}">
        <p14:creationId xmlns:p14="http://schemas.microsoft.com/office/powerpoint/2010/main" val="202326542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“They” Were Saved By GRACE</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Autofit/>
          </a:bodyPr>
          <a:lstStyle/>
          <a:p>
            <a:r>
              <a:rPr lang="en-US" sz="3600" dirty="0" smtClean="0">
                <a:solidFill>
                  <a:srgbClr val="993300"/>
                </a:solidFill>
                <a:latin typeface="Berlin Sans FB Demi" pitchFamily="34" charset="0"/>
              </a:rPr>
              <a:t>When They Heard </a:t>
            </a:r>
            <a:r>
              <a:rPr lang="en-US" sz="3600" dirty="0">
                <a:solidFill>
                  <a:srgbClr val="993300"/>
                </a:solidFill>
                <a:latin typeface="Berlin Sans FB Demi" pitchFamily="34" charset="0"/>
              </a:rPr>
              <a:t>&amp;</a:t>
            </a:r>
            <a:r>
              <a:rPr lang="en-US" sz="3600" dirty="0" smtClean="0">
                <a:solidFill>
                  <a:srgbClr val="993300"/>
                </a:solidFill>
                <a:latin typeface="Berlin Sans FB Demi" pitchFamily="34" charset="0"/>
              </a:rPr>
              <a:t> Believed </a:t>
            </a:r>
            <a:r>
              <a:rPr lang="en-US" sz="3600" dirty="0">
                <a:solidFill>
                  <a:srgbClr val="993300"/>
                </a:solidFill>
                <a:latin typeface="Berlin Sans FB Demi" pitchFamily="34" charset="0"/>
              </a:rPr>
              <a:t>T</a:t>
            </a:r>
            <a:r>
              <a:rPr lang="en-US" sz="3600" dirty="0" smtClean="0">
                <a:solidFill>
                  <a:srgbClr val="993300"/>
                </a:solidFill>
                <a:latin typeface="Berlin Sans FB Demi" pitchFamily="34" charset="0"/>
              </a:rPr>
              <a:t>he </a:t>
            </a:r>
            <a:r>
              <a:rPr lang="en-US" sz="3600" dirty="0" smtClean="0">
                <a:solidFill>
                  <a:srgbClr val="993300"/>
                </a:solidFill>
                <a:latin typeface="Berlin Sans FB Demi" pitchFamily="34" charset="0"/>
              </a:rPr>
              <a:t>Gospel</a:t>
            </a:r>
            <a:endParaRPr lang="en-US" sz="3600" dirty="0" smtClean="0">
              <a:solidFill>
                <a:srgbClr val="993300"/>
              </a:solidFill>
              <a:latin typeface="Berlin Sans FB Demi" pitchFamily="34" charset="0"/>
            </a:endParaRPr>
          </a:p>
          <a:p>
            <a:pPr lvl="1"/>
            <a:r>
              <a:rPr lang="en-US" sz="3200" dirty="0"/>
              <a:t>“And when there had been much dispute, Peter rose up and said to them: </a:t>
            </a:r>
            <a:r>
              <a:rPr lang="en-US" sz="3200" dirty="0" smtClean="0"/>
              <a:t>‘Men </a:t>
            </a:r>
            <a:r>
              <a:rPr lang="en-US" sz="3200" dirty="0"/>
              <a:t>and brethren, you know that a good while ago God chose among us, that by my mouth the Gentiles should hear the word of the gospel and </a:t>
            </a:r>
            <a:r>
              <a:rPr lang="en-US" sz="3200" dirty="0" smtClean="0"/>
              <a:t>believe’” (Acts 15:7; cf. 11:14)</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994200" y="4988965"/>
              <a:ext cx="4491360" cy="96120"/>
            </p14:xfrm>
          </p:contentPart>
        </mc:Choice>
        <mc:Fallback xmlns="">
          <p:pic>
            <p:nvPicPr>
              <p:cNvPr id="4" name="Ink 3"/>
              <p:cNvPicPr/>
              <p:nvPr/>
            </p:nvPicPr>
            <p:blipFill>
              <a:blip r:embed="rId4"/>
              <a:stretch>
                <a:fillRect/>
              </a:stretch>
            </p:blipFill>
            <p:spPr>
              <a:xfrm>
                <a:off x="3918960" y="4838845"/>
                <a:ext cx="46414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304280" y="5492266"/>
              <a:ext cx="2097720" cy="61560"/>
            </p14:xfrm>
          </p:contentPart>
        </mc:Choice>
        <mc:Fallback xmlns="">
          <p:pic>
            <p:nvPicPr>
              <p:cNvPr id="5" name="Ink 4"/>
              <p:cNvPicPr/>
              <p:nvPr/>
            </p:nvPicPr>
            <p:blipFill>
              <a:blip r:embed="rId6"/>
              <a:stretch>
                <a:fillRect/>
              </a:stretch>
            </p:blipFill>
            <p:spPr>
              <a:xfrm>
                <a:off x="1229400" y="5342506"/>
                <a:ext cx="2247840" cy="361440"/>
              </a:xfrm>
              <a:prstGeom prst="rect">
                <a:avLst/>
              </a:prstGeom>
            </p:spPr>
          </p:pic>
        </mc:Fallback>
      </mc:AlternateContent>
    </p:spTree>
    <p:extLst>
      <p:ext uri="{BB962C8B-B14F-4D97-AF65-F5344CB8AC3E}">
        <p14:creationId xmlns:p14="http://schemas.microsoft.com/office/powerpoint/2010/main" val="129063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“They” Were Saved By GRACE</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Autofit/>
          </a:bodyPr>
          <a:lstStyle/>
          <a:p>
            <a:r>
              <a:rPr lang="en-US" sz="3600" dirty="0" smtClean="0">
                <a:solidFill>
                  <a:srgbClr val="993300"/>
                </a:solidFill>
                <a:latin typeface="Berlin Sans FB Demi" pitchFamily="34" charset="0"/>
              </a:rPr>
              <a:t>How did they “believe the gospel?”</a:t>
            </a:r>
          </a:p>
          <a:p>
            <a:pPr lvl="1"/>
            <a:r>
              <a:rPr lang="en-US" sz="3200" dirty="0" smtClean="0"/>
              <a:t>In “obeying” the gospel…</a:t>
            </a:r>
          </a:p>
          <a:p>
            <a:pPr lvl="1"/>
            <a:r>
              <a:rPr lang="en-US" sz="3200" dirty="0" smtClean="0"/>
              <a:t> “He is lodging with Simon, a tanner, whose house is by the sea. He will tell you what you must do” (Acts 10:6)</a:t>
            </a:r>
          </a:p>
          <a:p>
            <a:pPr lvl="1"/>
            <a:r>
              <a:rPr lang="en-US" sz="3200" dirty="0" smtClean="0"/>
              <a:t>“To Him all the prophets witness that, through His name, whoever believes in Him will receive remission of sins” (Acts 10:43)</a:t>
            </a:r>
          </a:p>
          <a:p>
            <a:pPr lvl="1"/>
            <a:endParaRPr lang="en-US" sz="3200" dirty="0" smtClean="0"/>
          </a:p>
          <a:p>
            <a:pPr lvl="1"/>
            <a:endParaRPr lang="en-US" sz="3200" dirty="0" smtClean="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236949" y="4114800"/>
              <a:ext cx="2097720" cy="61560"/>
            </p14:xfrm>
          </p:contentPart>
        </mc:Choice>
        <mc:Fallback xmlns="">
          <p:pic>
            <p:nvPicPr>
              <p:cNvPr id="5" name="Ink 4"/>
              <p:cNvPicPr/>
              <p:nvPr/>
            </p:nvPicPr>
            <p:blipFill>
              <a:blip r:embed="rId4"/>
              <a:stretch>
                <a:fillRect/>
              </a:stretch>
            </p:blipFill>
            <p:spPr>
              <a:xfrm>
                <a:off x="1162069" y="3965040"/>
                <a:ext cx="22478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1389348" y="5155899"/>
              <a:ext cx="2877851" cy="61560"/>
            </p14:xfrm>
          </p:contentPart>
        </mc:Choice>
        <mc:Fallback xmlns="">
          <p:pic>
            <p:nvPicPr>
              <p:cNvPr id="6" name="Ink 5"/>
              <p:cNvPicPr/>
              <p:nvPr/>
            </p:nvPicPr>
            <p:blipFill>
              <a:blip r:embed="rId6"/>
              <a:stretch>
                <a:fillRect/>
              </a:stretch>
            </p:blipFill>
            <p:spPr>
              <a:xfrm>
                <a:off x="1314468" y="5005258"/>
                <a:ext cx="3027972" cy="363204"/>
              </a:xfrm>
              <a:prstGeom prst="rect">
                <a:avLst/>
              </a:prstGeom>
            </p:spPr>
          </p:pic>
        </mc:Fallback>
      </mc:AlternateContent>
      <p:graphicFrame>
        <p:nvGraphicFramePr>
          <p:cNvPr id="8" name="Table 7"/>
          <p:cNvGraphicFramePr>
            <a:graphicFrameLocks noGrp="1"/>
          </p:cNvGraphicFramePr>
          <p:nvPr>
            <p:extLst>
              <p:ext uri="{D42A27DB-BD31-4B8C-83A1-F6EECF244321}">
                <p14:modId xmlns:p14="http://schemas.microsoft.com/office/powerpoint/2010/main" val="416902456"/>
              </p:ext>
            </p:extLst>
          </p:nvPr>
        </p:nvGraphicFramePr>
        <p:xfrm>
          <a:off x="5957047" y="4906532"/>
          <a:ext cx="1371600" cy="560294"/>
        </p:xfrm>
        <a:graphic>
          <a:graphicData uri="http://schemas.openxmlformats.org/drawingml/2006/table">
            <a:tbl>
              <a:tblPr/>
              <a:tblGrid>
                <a:gridCol w="1371600"/>
              </a:tblGrid>
              <a:tr h="560294">
                <a:tc>
                  <a:txBody>
                    <a:bodyPr/>
                    <a:lstStyle/>
                    <a:p>
                      <a:endParaRPr lang="en-US" dirty="0"/>
                    </a:p>
                  </a:txBody>
                  <a:tcPr>
                    <a:lnL w="76200" cmpd="sng">
                      <a:solidFill>
                        <a:srgbClr val="C00000"/>
                      </a:solidFill>
                      <a:prstDash val="solid"/>
                    </a:lnL>
                    <a:lnR w="76200" cmpd="sng">
                      <a:solidFill>
                        <a:srgbClr val="C00000"/>
                      </a:solidFill>
                      <a:prstDash val="solid"/>
                    </a:lnR>
                    <a:lnT w="76200" cmpd="sng">
                      <a:solidFill>
                        <a:srgbClr val="C00000"/>
                      </a:solidFill>
                      <a:prstDash val="solid"/>
                    </a:lnT>
                    <a:lnB w="76200" cmpd="sng">
                      <a:solidFill>
                        <a:srgbClr val="C00000"/>
                      </a:solidFill>
                      <a:prstDash val="solid"/>
                    </a:lnB>
                  </a:tcPr>
                </a:tc>
              </a:tr>
            </a:tbl>
          </a:graphicData>
        </a:graphic>
      </p:graphicFrame>
    </p:spTree>
    <p:extLst>
      <p:ext uri="{BB962C8B-B14F-4D97-AF65-F5344CB8AC3E}">
        <p14:creationId xmlns:p14="http://schemas.microsoft.com/office/powerpoint/2010/main" val="2485401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300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nodeType="afterEffect">
                                  <p:stCondLst>
                                    <p:cond delay="300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250"/>
                                        <p:tgtEl>
                                          <p:spTgt spid="6"/>
                                        </p:tgtEl>
                                      </p:cBhvr>
                                    </p:animEffect>
                                  </p:childTnLst>
                                </p:cTn>
                              </p:par>
                            </p:childTnLst>
                          </p:cTn>
                        </p:par>
                        <p:par>
                          <p:cTn id="23" fill="hold">
                            <p:stCondLst>
                              <p:cond delay="4250"/>
                            </p:stCondLst>
                            <p:childTnLst>
                              <p:par>
                                <p:cTn id="24" presetID="21" presetClass="entr" presetSubtype="1"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anose="02010803020104030203" pitchFamily="2" charset="-79"/>
                <a:cs typeface="Aharoni" panose="02010803020104030203" pitchFamily="2" charset="-79"/>
              </a:rPr>
              <a:t>“Who” is the one who “through His name” </a:t>
            </a:r>
            <a:r>
              <a:rPr lang="en-US" u="sng" dirty="0" smtClean="0">
                <a:latin typeface="Aharoni" panose="02010803020104030203" pitchFamily="2" charset="-79"/>
                <a:cs typeface="Aharoni" panose="02010803020104030203" pitchFamily="2" charset="-79"/>
              </a:rPr>
              <a:t>BELIEVES</a:t>
            </a:r>
            <a:r>
              <a:rPr lang="en-US" dirty="0" smtClean="0">
                <a:latin typeface="Aharoni" panose="02010803020104030203" pitchFamily="2" charset="-79"/>
                <a:cs typeface="Aharoni" panose="02010803020104030203" pitchFamily="2" charset="-79"/>
              </a:rPr>
              <a:t>?</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a:buFont typeface="Wingdings" panose="05000000000000000000" pitchFamily="2" charset="2"/>
              <a:buChar char="ü"/>
            </a:pPr>
            <a:r>
              <a:rPr lang="en-US" b="1" dirty="0" smtClean="0"/>
              <a:t>The one who receives the word and is immersed (baptized)</a:t>
            </a:r>
          </a:p>
          <a:p>
            <a:pPr lvl="1"/>
            <a:r>
              <a:rPr lang="en-US" dirty="0" smtClean="0"/>
              <a:t>“But </a:t>
            </a:r>
            <a:r>
              <a:rPr lang="en-US" dirty="0"/>
              <a:t>when they </a:t>
            </a:r>
            <a:r>
              <a:rPr lang="en-US" b="1" dirty="0">
                <a:solidFill>
                  <a:srgbClr val="FF0000"/>
                </a:solidFill>
              </a:rPr>
              <a:t>believed</a:t>
            </a:r>
            <a:r>
              <a:rPr lang="en-US" dirty="0">
                <a:solidFill>
                  <a:srgbClr val="FF0000"/>
                </a:solidFill>
              </a:rPr>
              <a:t> </a:t>
            </a:r>
            <a:r>
              <a:rPr lang="en-US" dirty="0"/>
              <a:t>Philip as he preached the things </a:t>
            </a:r>
            <a:r>
              <a:rPr lang="en-US" b="1" dirty="0"/>
              <a:t>concerning the kingdom of God </a:t>
            </a:r>
            <a:r>
              <a:rPr lang="en-US" b="1" dirty="0">
                <a:solidFill>
                  <a:srgbClr val="FF0000"/>
                </a:solidFill>
              </a:rPr>
              <a:t>and</a:t>
            </a:r>
            <a:r>
              <a:rPr lang="en-US" dirty="0">
                <a:solidFill>
                  <a:srgbClr val="FF0000"/>
                </a:solidFill>
              </a:rPr>
              <a:t> </a:t>
            </a:r>
            <a:r>
              <a:rPr lang="en-US" b="1" dirty="0"/>
              <a:t>the name of Jesus Christ</a:t>
            </a:r>
            <a:r>
              <a:rPr lang="en-US" dirty="0"/>
              <a:t>, both men and women were </a:t>
            </a:r>
            <a:r>
              <a:rPr lang="en-US" b="1" dirty="0" smtClean="0">
                <a:solidFill>
                  <a:srgbClr val="C00000"/>
                </a:solidFill>
              </a:rPr>
              <a:t>baptized</a:t>
            </a:r>
            <a:r>
              <a:rPr lang="en-US" dirty="0" smtClean="0"/>
              <a:t>” (Acts 8:12, cf. 5:14)</a:t>
            </a:r>
          </a:p>
          <a:p>
            <a:pPr lvl="1"/>
            <a:r>
              <a:rPr lang="en-US" dirty="0"/>
              <a:t>“And with many other words he testified and exhorted them, saying, </a:t>
            </a:r>
            <a:r>
              <a:rPr lang="en-US" dirty="0" smtClean="0"/>
              <a:t>‘Be </a:t>
            </a:r>
            <a:r>
              <a:rPr lang="en-US" dirty="0"/>
              <a:t>saved from this perverse </a:t>
            </a:r>
            <a:r>
              <a:rPr lang="en-US" dirty="0" smtClean="0"/>
              <a:t>generation.’ Then </a:t>
            </a:r>
            <a:r>
              <a:rPr lang="en-US" b="1" dirty="0">
                <a:solidFill>
                  <a:srgbClr val="FF0000"/>
                </a:solidFill>
              </a:rPr>
              <a:t>those who gladly received his word were baptized</a:t>
            </a:r>
            <a:r>
              <a:rPr lang="en-US" dirty="0"/>
              <a:t>; and that day about three thousand souls were added to </a:t>
            </a:r>
            <a:r>
              <a:rPr lang="en-US" dirty="0" smtClean="0"/>
              <a:t>them” (Acts 2:40, 41, cf. </a:t>
            </a:r>
            <a:r>
              <a:rPr lang="en-US" i="1" dirty="0" smtClean="0"/>
              <a:t>in the name of </a:t>
            </a:r>
            <a:r>
              <a:rPr lang="en-US" dirty="0" smtClean="0"/>
              <a:t>v. 38)</a:t>
            </a:r>
            <a:endParaRPr lang="en-US" dirty="0"/>
          </a:p>
        </p:txBody>
      </p:sp>
    </p:spTree>
    <p:extLst>
      <p:ext uri="{BB962C8B-B14F-4D97-AF65-F5344CB8AC3E}">
        <p14:creationId xmlns:p14="http://schemas.microsoft.com/office/powerpoint/2010/main" val="38389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cros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2880</Words>
  <Application>Microsoft Office PowerPoint</Application>
  <PresentationFormat>On-screen Show (4:3)</PresentationFormat>
  <Paragraphs>209</Paragraphs>
  <Slides>28</Slides>
  <Notes>16</Notes>
  <HiddenSlides>1</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28</vt:i4>
      </vt:variant>
    </vt:vector>
  </HeadingPairs>
  <TitlesOfParts>
    <vt:vector size="47" baseType="lpstr">
      <vt:lpstr>Arial</vt:lpstr>
      <vt:lpstr>Calibri</vt:lpstr>
      <vt:lpstr>Aharoni</vt:lpstr>
      <vt:lpstr>Berlin Sans FB Demi</vt:lpstr>
      <vt:lpstr>Wingdings</vt:lpstr>
      <vt:lpstr>Eras Bold ITC</vt:lpstr>
      <vt:lpstr>Adobe Fan Heiti Std B</vt:lpstr>
      <vt:lpstr>Arial Black</vt:lpstr>
      <vt:lpstr>Corbel</vt:lpstr>
      <vt:lpstr>Adobe Gothic Std B</vt:lpstr>
      <vt:lpstr>Eras Demi ITC</vt:lpstr>
      <vt:lpstr>Goudy Old Style</vt:lpstr>
      <vt:lpstr>Arial Narrow</vt:lpstr>
      <vt:lpstr>Blackoak Std</vt:lpstr>
      <vt:lpstr>Horizon</vt:lpstr>
      <vt:lpstr>cross2</vt:lpstr>
      <vt:lpstr>1_Horizon</vt:lpstr>
      <vt:lpstr>Office Theme</vt:lpstr>
      <vt:lpstr>1_Office Theme</vt:lpstr>
      <vt:lpstr>The TRUTH</vt:lpstr>
      <vt:lpstr>“The Grace Of God”</vt:lpstr>
      <vt:lpstr>PowerPoint Presentation</vt:lpstr>
      <vt:lpstr>As Grace Saves One, So It Saves All!</vt:lpstr>
      <vt:lpstr>How Were “They” Saved By Grace?</vt:lpstr>
      <vt:lpstr>Cornelius &amp; Household</vt:lpstr>
      <vt:lpstr>“They” Were Saved By GRACE</vt:lpstr>
      <vt:lpstr>“They” Were Saved By GRACE</vt:lpstr>
      <vt:lpstr>“Who” is the one who “through His name” BELIEVES?</vt:lpstr>
      <vt:lpstr>“They” Were Saved By GRACE</vt:lpstr>
      <vt:lpstr>Baptism Is An Act Of Faith “Through His Name”</vt:lpstr>
      <vt:lpstr>“A People For His Name”</vt:lpstr>
      <vt:lpstr>“A People For His Name”</vt:lpstr>
      <vt:lpstr>Acts 15:15-18</vt:lpstr>
      <vt:lpstr>The Ephesians</vt:lpstr>
      <vt:lpstr>The Ephesians Saved By Grace Through Faith?</vt:lpstr>
      <vt:lpstr>The Certainty Of This Teaching</vt:lpstr>
      <vt:lpstr>The Certainty Of This Teaching</vt:lpstr>
      <vt:lpstr>GRACE</vt:lpstr>
      <vt:lpstr>PowerPoint Presentation</vt:lpstr>
      <vt:lpstr>How were the Ephesians saved by grace through Faith?</vt:lpstr>
      <vt:lpstr>Four Inescapable Conclusions:</vt:lpstr>
      <vt:lpstr>Four Inescapable Conclusions:</vt:lpstr>
      <vt:lpstr>The Colossians</vt:lpstr>
      <vt:lpstr>Colossians</vt:lpstr>
      <vt:lpstr>Review of Saving Grace</vt:lpstr>
      <vt:lpstr>Questions</vt:lpstr>
      <vt:lpstr>The TRUTH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Grace Of God”</dc:title>
  <dc:creator>Steven J. Wallace</dc:creator>
  <cp:lastModifiedBy>Steven J. Wallace</cp:lastModifiedBy>
  <cp:revision>106</cp:revision>
  <dcterms:created xsi:type="dcterms:W3CDTF">2013-04-18T22:32:30Z</dcterms:created>
  <dcterms:modified xsi:type="dcterms:W3CDTF">2014-09-26T22:15:16Z</dcterms:modified>
</cp:coreProperties>
</file>