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260" r:id="rId6"/>
    <p:sldId id="264" r:id="rId7"/>
    <p:sldId id="265" r:id="rId8"/>
    <p:sldId id="266" r:id="rId9"/>
    <p:sldId id="267" r:id="rId10"/>
    <p:sldId id="268" r:id="rId11"/>
    <p:sldId id="269" r:id="rId12"/>
    <p:sldId id="270" r:id="rId13"/>
    <p:sldId id="271" r:id="rId14"/>
    <p:sldId id="272" r:id="rId15"/>
    <p:sldId id="274" r:id="rId16"/>
    <p:sldId id="273" r:id="rId17"/>
    <p:sldId id="257" r:id="rId18"/>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07" d="100"/>
          <a:sy n="107" d="100"/>
        </p:scale>
        <p:origin x="1680" y="50"/>
      </p:cViewPr>
      <p:guideLst>
        <p:guide orient="horz" pos="16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17144537">
            <a:off x="3264050" y="2831320"/>
            <a:ext cx="4094140" cy="257832"/>
          </a:xfrm>
        </p:spPr>
        <p:txBody>
          <a:bodyPr>
            <a:norm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218" y="1209246"/>
            <a:ext cx="3279924" cy="2651577"/>
          </a:xfrm>
        </p:spPr>
        <p:txBody>
          <a:bodyPr/>
          <a:lstStyle/>
          <a:p>
            <a:r>
              <a:rPr lang="en-US" dirty="0"/>
              <a:t>Add Your Title</a:t>
            </a:r>
          </a:p>
        </p:txBody>
      </p:sp>
      <p:sp>
        <p:nvSpPr>
          <p:cNvPr id="4" name="Text Placeholder 3"/>
          <p:cNvSpPr>
            <a:spLocks noGrp="1"/>
          </p:cNvSpPr>
          <p:nvPr>
            <p:ph type="body" sz="quarter" idx="12" hasCustomPrompt="1"/>
          </p:nvPr>
        </p:nvSpPr>
        <p:spPr>
          <a:xfrm rot="17144537">
            <a:off x="3264050" y="2831320"/>
            <a:ext cx="4094140" cy="257832"/>
          </a:xfrm>
        </p:spPr>
        <p:txBody>
          <a:bodyPr>
            <a:normAutofit/>
          </a:bodyPr>
          <a:lstStyle>
            <a:lvl1pPr>
              <a:defRPr sz="12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562001" y="277336"/>
            <a:ext cx="4089344" cy="458449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2562001" y="277336"/>
            <a:ext cx="4089344" cy="458449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3939" y="3315073"/>
            <a:ext cx="1201775" cy="1034737"/>
          </a:xfrm>
        </p:spPr>
        <p:txBody>
          <a:bodyPr>
            <a:normAutofit/>
          </a:bodyPr>
          <a:lstStyle>
            <a:lvl1pPr>
              <a:defRPr sz="1200"/>
            </a:lvl1pPr>
          </a:lstStyle>
          <a:p>
            <a:r>
              <a:rPr lang="en-US" dirty="0"/>
              <a:t>Add Your Title</a:t>
            </a:r>
          </a:p>
        </p:txBody>
      </p:sp>
      <p:sp>
        <p:nvSpPr>
          <p:cNvPr id="5" name="Text Placeholder 6"/>
          <p:cNvSpPr>
            <a:spLocks noGrp="1"/>
          </p:cNvSpPr>
          <p:nvPr>
            <p:ph type="body" sz="quarter" idx="11" hasCustomPrompt="1"/>
          </p:nvPr>
        </p:nvSpPr>
        <p:spPr>
          <a:xfrm>
            <a:off x="2562001" y="277336"/>
            <a:ext cx="4089344" cy="458449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523838" y="421372"/>
            <a:ext cx="4079011" cy="3365110"/>
          </a:xfrm>
        </p:spPr>
        <p:txBody>
          <a:bodyPr anchor="ctr"/>
          <a:lstStyle>
            <a:lvl1pPr marL="0" indent="0">
              <a:buFont typeface="Arial"/>
              <a:buNone/>
              <a:defRPr/>
            </a:lvl1pPr>
            <a:lvl2pPr marL="342892" indent="0">
              <a:buNone/>
              <a:defRPr/>
            </a:lvl2pPr>
            <a:lvl3pPr marL="685783" indent="0">
              <a:buFont typeface="Arial"/>
              <a:buNone/>
              <a:defRPr/>
            </a:lvl3pPr>
            <a:lvl4pPr marL="1028675" indent="0">
              <a:buFont typeface="Arial"/>
              <a:buNone/>
              <a:defRPr/>
            </a:lvl4pPr>
            <a:lvl5pPr marL="1371566"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2523993" y="4021138"/>
            <a:ext cx="4078854" cy="742690"/>
          </a:xfrm>
        </p:spPr>
        <p:txBody>
          <a:bodyPr>
            <a:normAutofit/>
          </a:bodyPr>
          <a:lstStyle>
            <a:lvl1pPr>
              <a:defRPr sz="105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534627" y="421372"/>
            <a:ext cx="4084485" cy="4354160"/>
          </a:xfrm>
        </p:spPr>
        <p:txBody>
          <a:bodyPr anchor="ctr"/>
          <a:lstStyle>
            <a:lvl1pPr marL="0" indent="0">
              <a:buFont typeface="Arial"/>
              <a:buNone/>
              <a:defRPr/>
            </a:lvl1pPr>
            <a:lvl2pPr marL="342892" indent="0">
              <a:buNone/>
              <a:defRPr/>
            </a:lvl2pPr>
            <a:lvl3pPr marL="685783" indent="0">
              <a:buFont typeface="Arial"/>
              <a:buNone/>
              <a:defRPr/>
            </a:lvl3pPr>
            <a:lvl4pPr marL="1028675" indent="0">
              <a:buFont typeface="Arial"/>
              <a:buNone/>
              <a:defRPr/>
            </a:lvl4pPr>
            <a:lvl5pPr marL="1371566"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FECD78-3C8E-49F2-8FAB-59489D168ABB}" type="datetimeFigureOut">
              <a:rPr lang="en-US" smtClean="0"/>
              <a:t>8/10/2017</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685783" rtl="0" eaLnBrk="1" latinLnBrk="0" hangingPunct="1">
        <a:spcBef>
          <a:spcPct val="0"/>
        </a:spcBef>
        <a:buNone/>
        <a:defRPr sz="3300" kern="1200">
          <a:solidFill>
            <a:schemeClr val="tx1"/>
          </a:solidFill>
          <a:latin typeface="+mj-lt"/>
          <a:ea typeface="+mj-ea"/>
          <a:cs typeface="Adelle-Regular"/>
        </a:defRPr>
      </a:lvl1pPr>
    </p:titleStyle>
    <p:bodyStyle>
      <a:lvl1pPr marL="0" indent="0" algn="ctr" defTabSz="685783" rtl="0" eaLnBrk="1" latinLnBrk="0" hangingPunct="1">
        <a:spcBef>
          <a:spcPct val="20000"/>
        </a:spcBef>
        <a:buFont typeface="Arial"/>
        <a:buNone/>
        <a:defRPr sz="2250" kern="1200">
          <a:solidFill>
            <a:schemeClr val="tx1"/>
          </a:solidFill>
          <a:latin typeface="+mn-lt"/>
          <a:ea typeface="+mn-ea"/>
          <a:cs typeface="Apple Chancery"/>
        </a:defRPr>
      </a:lvl1pPr>
      <a:lvl2pPr marL="685783" indent="-342892" algn="ctr" defTabSz="685783" rtl="0" eaLnBrk="1" latinLnBrk="0" hangingPunct="1">
        <a:spcBef>
          <a:spcPct val="20000"/>
        </a:spcBef>
        <a:buFont typeface="Arial"/>
        <a:buChar char="•"/>
        <a:defRPr sz="2250" kern="1200">
          <a:solidFill>
            <a:schemeClr val="tx1"/>
          </a:solidFill>
          <a:latin typeface="+mn-lt"/>
          <a:ea typeface="+mn-ea"/>
          <a:cs typeface="Apple Chancery"/>
        </a:defRPr>
      </a:lvl2pPr>
      <a:lvl3pPr marL="685783" indent="0" algn="ctr" defTabSz="685783" rtl="0" eaLnBrk="1" latinLnBrk="0" hangingPunct="1">
        <a:spcBef>
          <a:spcPct val="20000"/>
        </a:spcBef>
        <a:buFont typeface="Arial" pitchFamily="34" charset="0"/>
        <a:buNone/>
        <a:defRPr sz="2250" kern="1200">
          <a:solidFill>
            <a:schemeClr val="tx1"/>
          </a:solidFill>
          <a:latin typeface="+mn-lt"/>
          <a:ea typeface="+mn-ea"/>
          <a:cs typeface="Apple Chancery"/>
        </a:defRPr>
      </a:lvl3pPr>
      <a:lvl4pPr marL="1028675" indent="0" algn="ctr" defTabSz="685783" rtl="0" eaLnBrk="1" latinLnBrk="0" hangingPunct="1">
        <a:spcBef>
          <a:spcPct val="20000"/>
        </a:spcBef>
        <a:buFont typeface="Arial" pitchFamily="34" charset="0"/>
        <a:buNone/>
        <a:defRPr sz="2250" kern="1200">
          <a:solidFill>
            <a:schemeClr val="tx1"/>
          </a:solidFill>
          <a:latin typeface="+mn-lt"/>
          <a:ea typeface="+mn-ea"/>
          <a:cs typeface="Apple Chancery"/>
        </a:defRPr>
      </a:lvl4pPr>
      <a:lvl5pPr marL="1371566" indent="0" algn="ctr" defTabSz="685783" rtl="0" eaLnBrk="1" latinLnBrk="0" hangingPunct="1">
        <a:spcBef>
          <a:spcPct val="20000"/>
        </a:spcBef>
        <a:buFont typeface="Arial" pitchFamily="34" charset="0"/>
        <a:buNone/>
        <a:defRPr sz="2250" kern="1200">
          <a:solidFill>
            <a:schemeClr val="tx1"/>
          </a:solidFill>
          <a:latin typeface="+mn-lt"/>
          <a:ea typeface="+mn-ea"/>
          <a:cs typeface="Apple Chancery"/>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mc:AlternateContent xmlns:mc="http://schemas.openxmlformats.org/markup-compatibility/2006" xmlns:p14="http://schemas.microsoft.com/office/powerpoint/2010/main">
    <mc:Choice Requires="p14">
      <p:transition spd="slow" p14:dur="5250">
        <p:strips/>
      </p:transition>
    </mc:Choice>
    <mc:Fallback xmlns="">
      <p:transition spd="slow">
        <p:strip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CB2BC1-D514-467F-B003-FE20CACFFECD}"/>
              </a:ext>
            </a:extLst>
          </p:cNvPr>
          <p:cNvSpPr>
            <a:spLocks noGrp="1"/>
          </p:cNvSpPr>
          <p:nvPr>
            <p:ph type="body" sz="quarter" idx="10"/>
          </p:nvPr>
        </p:nvSpPr>
        <p:spPr>
          <a:xfrm>
            <a:off x="3822236" y="696793"/>
            <a:ext cx="2932924" cy="2390489"/>
          </a:xfrm>
          <a:prstGeom prst="ellipse">
            <a:avLst/>
          </a:prstGeom>
          <a:ln w="76200">
            <a:prstDash val="dash"/>
          </a:ln>
          <a:effectLst>
            <a:glow rad="101600">
              <a:srgbClr val="C00000">
                <a:alpha val="60000"/>
              </a:srgbClr>
            </a:glow>
          </a:effectLst>
        </p:spPr>
        <p:style>
          <a:lnRef idx="2">
            <a:schemeClr val="accent5"/>
          </a:lnRef>
          <a:fillRef idx="1">
            <a:schemeClr val="lt1"/>
          </a:fillRef>
          <a:effectRef idx="0">
            <a:schemeClr val="accent5"/>
          </a:effectRef>
          <a:fontRef idx="minor">
            <a:schemeClr val="dk1"/>
          </a:fontRef>
        </p:style>
        <p:txBody>
          <a:bodyPr>
            <a:normAutofit/>
          </a:bodyPr>
          <a:lstStyle/>
          <a:p>
            <a:r>
              <a:rPr lang="en-US" sz="2400" b="1" dirty="0">
                <a:ln w="13462">
                  <a:solidFill>
                    <a:schemeClr val="bg1"/>
                  </a:solidFill>
                  <a:prstDash val="solid"/>
                </a:ln>
                <a:solidFill>
                  <a:srgbClr val="92D050"/>
                </a:solidFill>
                <a:effectLst>
                  <a:outerShdw dist="38100" dir="2700000" algn="bl" rotWithShape="0">
                    <a:schemeClr val="accent5"/>
                  </a:outerShdw>
                </a:effectLst>
                <a:latin typeface="Arial Black" panose="020B0A04020102020204" pitchFamily="34" charset="0"/>
              </a:rPr>
              <a:t>IN CHRIST &amp; HIS CITY</a:t>
            </a:r>
          </a:p>
        </p:txBody>
      </p:sp>
      <p:sp>
        <p:nvSpPr>
          <p:cNvPr id="3" name="TextBox 2">
            <a:extLst>
              <a:ext uri="{FF2B5EF4-FFF2-40B4-BE49-F238E27FC236}">
                <a16:creationId xmlns:a16="http://schemas.microsoft.com/office/drawing/2014/main" id="{FE62AAA7-1E29-462B-AFFF-3EA7B08E4A42}"/>
              </a:ext>
            </a:extLst>
          </p:cNvPr>
          <p:cNvSpPr txBox="1"/>
          <p:nvPr/>
        </p:nvSpPr>
        <p:spPr>
          <a:xfrm>
            <a:off x="2677137" y="960671"/>
            <a:ext cx="1261884" cy="415498"/>
          </a:xfrm>
          <a:prstGeom prst="rect">
            <a:avLst/>
          </a:prstGeom>
          <a:noFill/>
        </p:spPr>
        <p:txBody>
          <a:bodyPr wrap="none" rtlCol="0">
            <a:spAutoFit/>
          </a:bodyPr>
          <a:lstStyle/>
          <a:p>
            <a:pPr defTabSz="685783">
              <a:defRPr/>
            </a:pPr>
            <a:r>
              <a:rPr lang="en-US" sz="2100" b="1" dirty="0">
                <a:ln w="12700">
                  <a:solidFill>
                    <a:srgbClr val="969696">
                      <a:lumMod val="50000"/>
                    </a:srgbClr>
                  </a:solidFill>
                  <a:prstDash val="solid"/>
                </a:ln>
                <a:pattFill prst="narHorz">
                  <a:fgClr>
                    <a:srgbClr val="969696"/>
                  </a:fgClr>
                  <a:bgClr>
                    <a:srgbClr val="969696">
                      <a:lumMod val="40000"/>
                      <a:lumOff val="60000"/>
                    </a:srgbClr>
                  </a:bgClr>
                </a:pattFill>
                <a:effectLst>
                  <a:glow rad="101600">
                    <a:srgbClr val="C00000">
                      <a:alpha val="60000"/>
                    </a:srgbClr>
                  </a:glow>
                  <a:innerShdw blurRad="177800">
                    <a:srgbClr val="969696">
                      <a:lumMod val="50000"/>
                    </a:srgbClr>
                  </a:innerShdw>
                </a:effectLst>
                <a:latin typeface="Trebuchet MS"/>
              </a:rPr>
              <a:t>OUTSIDE</a:t>
            </a:r>
          </a:p>
        </p:txBody>
      </p:sp>
      <p:sp>
        <p:nvSpPr>
          <p:cNvPr id="4" name="TextBox 3">
            <a:extLst>
              <a:ext uri="{FF2B5EF4-FFF2-40B4-BE49-F238E27FC236}">
                <a16:creationId xmlns:a16="http://schemas.microsoft.com/office/drawing/2014/main" id="{1008C79F-0731-43A5-A790-5E9D60C0B606}"/>
              </a:ext>
            </a:extLst>
          </p:cNvPr>
          <p:cNvSpPr txBox="1"/>
          <p:nvPr/>
        </p:nvSpPr>
        <p:spPr>
          <a:xfrm>
            <a:off x="239088" y="1403454"/>
            <a:ext cx="3328331" cy="2793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r>
              <a:rPr lang="en-US" sz="1350" dirty="0">
                <a:solidFill>
                  <a:prstClr val="white"/>
                </a:solidFill>
              </a:rPr>
              <a:t>18  that by two immutable things, in which it is impossible for God to lie, we might have strong consolation, who have fled for refuge to lay hold of the hope set before us.</a:t>
            </a:r>
          </a:p>
          <a:p>
            <a:pPr lvl="0"/>
            <a:r>
              <a:rPr lang="en-US" sz="1350" dirty="0">
                <a:solidFill>
                  <a:prstClr val="white"/>
                </a:solidFill>
              </a:rPr>
              <a:t>19  This hope we have as an anchor of the soul, both sure and steadfast, and which enters the Presence behind the veil,</a:t>
            </a:r>
          </a:p>
          <a:p>
            <a:pPr lvl="0"/>
            <a:r>
              <a:rPr lang="en-US" sz="1350" dirty="0">
                <a:solidFill>
                  <a:prstClr val="white"/>
                </a:solidFill>
              </a:rPr>
              <a:t>20  where the forerunner has entered for us, even Jesus, having become High Priest forever according to the order of Melchizedek.</a:t>
            </a:r>
          </a:p>
        </p:txBody>
      </p:sp>
      <p:sp>
        <p:nvSpPr>
          <p:cNvPr id="5" name="TextBox 4">
            <a:extLst>
              <a:ext uri="{FF2B5EF4-FFF2-40B4-BE49-F238E27FC236}">
                <a16:creationId xmlns:a16="http://schemas.microsoft.com/office/drawing/2014/main" id="{61F74994-1212-4035-9775-231343BE32D3}"/>
              </a:ext>
            </a:extLst>
          </p:cNvPr>
          <p:cNvSpPr txBox="1"/>
          <p:nvPr/>
        </p:nvSpPr>
        <p:spPr>
          <a:xfrm>
            <a:off x="4196446" y="3289665"/>
            <a:ext cx="2256003" cy="415498"/>
          </a:xfrm>
          <a:prstGeom prst="rect">
            <a:avLst/>
          </a:prstGeom>
          <a:noFill/>
        </p:spPr>
        <p:txBody>
          <a:bodyPr wrap="none" rtlCol="0">
            <a:spAutoFit/>
          </a:bodyPr>
          <a:lstStyle/>
          <a:p>
            <a:pPr algn="ctr" defTabSz="685783">
              <a:defRPr/>
            </a:pPr>
            <a:r>
              <a:rPr lang="en-US" sz="2100" b="1" dirty="0">
                <a:ln w="12700">
                  <a:solidFill>
                    <a:srgbClr val="969696">
                      <a:lumMod val="50000"/>
                    </a:srgbClr>
                  </a:solidFill>
                  <a:prstDash val="solid"/>
                </a:ln>
                <a:pattFill prst="narHorz">
                  <a:fgClr>
                    <a:srgbClr val="969696"/>
                  </a:fgClr>
                  <a:bgClr>
                    <a:srgbClr val="969696">
                      <a:lumMod val="40000"/>
                      <a:lumOff val="60000"/>
                    </a:srgbClr>
                  </a:bgClr>
                </a:pattFill>
                <a:effectLst>
                  <a:glow rad="101600">
                    <a:srgbClr val="C00000">
                      <a:alpha val="60000"/>
                    </a:srgbClr>
                  </a:glow>
                  <a:innerShdw blurRad="177800">
                    <a:srgbClr val="969696">
                      <a:lumMod val="50000"/>
                    </a:srgbClr>
                  </a:innerShdw>
                </a:effectLst>
                <a:latin typeface="Trebuchet MS"/>
              </a:rPr>
              <a:t>DEATH &amp; WRATH</a:t>
            </a:r>
          </a:p>
        </p:txBody>
      </p:sp>
      <p:sp>
        <p:nvSpPr>
          <p:cNvPr id="6" name="TextBox 5">
            <a:extLst>
              <a:ext uri="{FF2B5EF4-FFF2-40B4-BE49-F238E27FC236}">
                <a16:creationId xmlns:a16="http://schemas.microsoft.com/office/drawing/2014/main" id="{E438799A-F0F5-42FB-95D6-D0BCEAEB21E1}"/>
              </a:ext>
            </a:extLst>
          </p:cNvPr>
          <p:cNvSpPr txBox="1"/>
          <p:nvPr/>
        </p:nvSpPr>
        <p:spPr>
          <a:xfrm>
            <a:off x="4394736" y="2524165"/>
            <a:ext cx="1859420" cy="507831"/>
          </a:xfrm>
          <a:prstGeom prst="rect">
            <a:avLst/>
          </a:prstGeom>
          <a:noFill/>
        </p:spPr>
        <p:txBody>
          <a:bodyPr wrap="none" rtlCol="0">
            <a:spAutoFit/>
          </a:bodyPr>
          <a:lstStyle/>
          <a:p>
            <a:pPr algn="ctr"/>
            <a:r>
              <a:rPr lang="en-US" sz="13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Rom. 5:9; Rev. 21:2,</a:t>
            </a:r>
            <a:br>
              <a:rPr lang="en-US" sz="13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13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 27; 22:15</a:t>
            </a:r>
          </a:p>
        </p:txBody>
      </p:sp>
      <p:sp>
        <p:nvSpPr>
          <p:cNvPr id="7" name="Rectangle 6">
            <a:extLst>
              <a:ext uri="{FF2B5EF4-FFF2-40B4-BE49-F238E27FC236}">
                <a16:creationId xmlns:a16="http://schemas.microsoft.com/office/drawing/2014/main" id="{6D00C5B0-EF2C-46F6-888C-AEBF31C05D57}"/>
              </a:ext>
            </a:extLst>
          </p:cNvPr>
          <p:cNvSpPr/>
          <p:nvPr/>
        </p:nvSpPr>
        <p:spPr>
          <a:xfrm>
            <a:off x="1115869" y="4173755"/>
            <a:ext cx="1574470" cy="300082"/>
          </a:xfrm>
          <a:prstGeom prst="rect">
            <a:avLst/>
          </a:prstGeom>
        </p:spPr>
        <p:txBody>
          <a:bodyPr wrap="none">
            <a:spAutoFit/>
          </a:bodyPr>
          <a:lstStyle/>
          <a:p>
            <a:pPr algn="ctr"/>
            <a:r>
              <a:rPr lang="en-US" sz="13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Hebrews 6:18-20</a:t>
            </a:r>
          </a:p>
        </p:txBody>
      </p:sp>
    </p:spTree>
    <p:extLst>
      <p:ext uri="{BB962C8B-B14F-4D97-AF65-F5344CB8AC3E}">
        <p14:creationId xmlns:p14="http://schemas.microsoft.com/office/powerpoint/2010/main" val="330542200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effectLst>
                  <a:glow rad="139700">
                    <a:schemeClr val="accent2">
                      <a:satMod val="175000"/>
                      <a:alpha val="40000"/>
                    </a:schemeClr>
                  </a:glow>
                </a:effectLst>
              </a:rPr>
              <a:t>Rahab’s House</a:t>
            </a:r>
          </a:p>
          <a:p>
            <a:r>
              <a:rPr lang="en-US" dirty="0"/>
              <a:t>Joshua 2; 6</a:t>
            </a:r>
          </a:p>
        </p:txBody>
      </p:sp>
      <p:pic>
        <p:nvPicPr>
          <p:cNvPr id="6" name="Picture 5" descr="A picture containing indoor, building, wall, sitting&#10;&#10;Description generated with high confidence">
            <a:extLst>
              <a:ext uri="{FF2B5EF4-FFF2-40B4-BE49-F238E27FC236}">
                <a16:creationId xmlns:a16="http://schemas.microsoft.com/office/drawing/2014/main" id="{9AC1EADB-31BE-4166-A66F-1A89CB439B5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0134" y="850940"/>
            <a:ext cx="1218902" cy="1848669"/>
          </a:xfrm>
          <a:prstGeom prst="rect">
            <a:avLst/>
          </a:prstGeom>
          <a:ln>
            <a:noFill/>
          </a:ln>
          <a:effectLst>
            <a:glow rad="266700">
              <a:srgbClr val="FFC000"/>
            </a:glow>
            <a:outerShdw blurRad="190500" algn="tl" rotWithShape="0">
              <a:srgbClr val="000000">
                <a:alpha val="70000"/>
              </a:srgbClr>
            </a:outerShdw>
          </a:effectLst>
        </p:spPr>
      </p:pic>
    </p:spTree>
    <p:extLst>
      <p:ext uri="{BB962C8B-B14F-4D97-AF65-F5344CB8AC3E}">
        <p14:creationId xmlns:p14="http://schemas.microsoft.com/office/powerpoint/2010/main" val="5316737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effectLst>
                  <a:glow rad="139700">
                    <a:schemeClr val="accent2">
                      <a:satMod val="175000"/>
                      <a:alpha val="40000"/>
                    </a:schemeClr>
                  </a:glow>
                </a:effectLst>
              </a:rPr>
              <a:t>Christ’s House</a:t>
            </a:r>
          </a:p>
          <a:p>
            <a:r>
              <a:rPr lang="en-US" dirty="0"/>
              <a:t>Psa. 127:1; 1 Tim. 3:15</a:t>
            </a:r>
          </a:p>
        </p:txBody>
      </p:sp>
    </p:spTree>
    <p:extLst>
      <p:ext uri="{BB962C8B-B14F-4D97-AF65-F5344CB8AC3E}">
        <p14:creationId xmlns:p14="http://schemas.microsoft.com/office/powerpoint/2010/main" val="715222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 y="705849"/>
            <a:ext cx="2853305" cy="2025941"/>
          </a:xfrm>
        </p:spPr>
        <p:txBody>
          <a:bodyPr>
            <a:normAutofit/>
          </a:bodyPr>
          <a:lstStyle/>
          <a:p>
            <a:r>
              <a:rPr lang="en-US" sz="3000" dirty="0">
                <a:effectLst>
                  <a:glow rad="139700">
                    <a:schemeClr val="accent2">
                      <a:satMod val="175000"/>
                      <a:alpha val="40000"/>
                    </a:schemeClr>
                  </a:glow>
                </a:effectLst>
              </a:rPr>
              <a:t>Christ’s House</a:t>
            </a:r>
          </a:p>
          <a:p>
            <a:r>
              <a:rPr lang="en-US" sz="1800" dirty="0"/>
              <a:t>Psa. 127:1; 1 Tim. 3:15</a:t>
            </a:r>
          </a:p>
        </p:txBody>
      </p:sp>
      <p:sp>
        <p:nvSpPr>
          <p:cNvPr id="3" name="TextBox 2">
            <a:extLst>
              <a:ext uri="{FF2B5EF4-FFF2-40B4-BE49-F238E27FC236}">
                <a16:creationId xmlns:a16="http://schemas.microsoft.com/office/drawing/2014/main" id="{9B3F018F-33E5-4D1F-831E-BCDE099BCA3C}"/>
              </a:ext>
            </a:extLst>
          </p:cNvPr>
          <p:cNvSpPr txBox="1"/>
          <p:nvPr/>
        </p:nvSpPr>
        <p:spPr>
          <a:xfrm>
            <a:off x="3016893" y="949177"/>
            <a:ext cx="3661795" cy="3416320"/>
          </a:xfrm>
          <a:prstGeom prst="rect">
            <a:avLst/>
          </a:prstGeom>
          <a:noFill/>
        </p:spPr>
        <p:txBody>
          <a:bodyPr wrap="square" rtlCol="0">
            <a:spAutoFit/>
          </a:bodyPr>
          <a:lstStyle/>
          <a:p>
            <a:pPr marL="342892" indent="-342892">
              <a:spcAft>
                <a:spcPts val="900"/>
              </a:spcAft>
              <a:buFont typeface="Wingdings" panose="05000000000000000000" pitchFamily="2" charset="2"/>
              <a:buChar char="§"/>
            </a:pPr>
            <a:r>
              <a:rPr lang="en-US" sz="2100" b="1" dirty="0"/>
              <a:t>Christ built His house when He </a:t>
            </a:r>
            <a:r>
              <a:rPr lang="en-US" sz="2100" b="1" dirty="0">
                <a:solidFill>
                  <a:srgbClr val="FFC000"/>
                </a:solidFill>
              </a:rPr>
              <a:t>built His church</a:t>
            </a:r>
            <a:br>
              <a:rPr lang="en-US" sz="2100" b="1" dirty="0">
                <a:solidFill>
                  <a:srgbClr val="FFC000"/>
                </a:solidFill>
              </a:rPr>
            </a:br>
            <a:r>
              <a:rPr lang="en-US" dirty="0"/>
              <a:t>Matt. 16:18; 1 Tim. 3:15</a:t>
            </a:r>
          </a:p>
          <a:p>
            <a:pPr marL="342892" indent="-342892">
              <a:spcAft>
                <a:spcPts val="900"/>
              </a:spcAft>
              <a:buFont typeface="Wingdings" panose="05000000000000000000" pitchFamily="2" charset="2"/>
              <a:buChar char="§"/>
            </a:pPr>
            <a:r>
              <a:rPr lang="en-US" sz="2100" b="1" dirty="0"/>
              <a:t>He saves only what </a:t>
            </a:r>
            <a:r>
              <a:rPr lang="en-US" sz="2100" b="1" dirty="0">
                <a:solidFill>
                  <a:srgbClr val="FFC000"/>
                </a:solidFill>
              </a:rPr>
              <a:t>He is head of</a:t>
            </a:r>
            <a:br>
              <a:rPr lang="en-US" sz="2100" b="1" dirty="0">
                <a:solidFill>
                  <a:srgbClr val="FFC000"/>
                </a:solidFill>
              </a:rPr>
            </a:br>
            <a:r>
              <a:rPr lang="en-US" dirty="0"/>
              <a:t>Col. 1:18; Acts 20:28</a:t>
            </a:r>
          </a:p>
          <a:p>
            <a:pPr marL="342892" indent="-342892">
              <a:spcAft>
                <a:spcPts val="900"/>
              </a:spcAft>
              <a:buFont typeface="Wingdings" panose="05000000000000000000" pitchFamily="2" charset="2"/>
              <a:buChar char="§"/>
            </a:pPr>
            <a:r>
              <a:rPr lang="en-US" sz="2100" b="1" dirty="0"/>
              <a:t>He is bound only to love and save </a:t>
            </a:r>
            <a:r>
              <a:rPr lang="en-US" sz="2100" b="1" dirty="0">
                <a:solidFill>
                  <a:srgbClr val="FFC000"/>
                </a:solidFill>
              </a:rPr>
              <a:t>His church</a:t>
            </a:r>
            <a:br>
              <a:rPr lang="en-US" sz="2100" b="1" dirty="0">
                <a:solidFill>
                  <a:srgbClr val="FFC000"/>
                </a:solidFill>
              </a:rPr>
            </a:br>
            <a:r>
              <a:rPr lang="en-US" dirty="0"/>
              <a:t>Ephesians 5:23ff</a:t>
            </a:r>
          </a:p>
        </p:txBody>
      </p:sp>
    </p:spTree>
    <p:extLst>
      <p:ext uri="{BB962C8B-B14F-4D97-AF65-F5344CB8AC3E}">
        <p14:creationId xmlns:p14="http://schemas.microsoft.com/office/powerpoint/2010/main" val="3420789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 y="642939"/>
            <a:ext cx="2853305" cy="2025941"/>
          </a:xfrm>
          <a:noFill/>
          <a:ln w="19050">
            <a:noFill/>
          </a:ln>
          <a:effectLst>
            <a:glow rad="101600">
              <a:srgbClr val="FFC000">
                <a:alpha val="60000"/>
              </a:srgbClr>
            </a:glow>
          </a:effectLst>
        </p:spPr>
        <p:style>
          <a:lnRef idx="0">
            <a:scrgbClr r="0" g="0" b="0"/>
          </a:lnRef>
          <a:fillRef idx="0">
            <a:scrgbClr r="0" g="0" b="0"/>
          </a:fillRef>
          <a:effectRef idx="0">
            <a:scrgbClr r="0" g="0" b="0"/>
          </a:effectRef>
          <a:fontRef idx="minor">
            <a:schemeClr val="lt1"/>
          </a:fontRef>
        </p:style>
        <p:txBody>
          <a:bodyPr>
            <a:normAutofit/>
          </a:bodyPr>
          <a:lstStyle/>
          <a:p>
            <a:r>
              <a:rPr lang="en-US" sz="3000" dirty="0">
                <a:effectLst>
                  <a:glow rad="139700">
                    <a:schemeClr val="accent2">
                      <a:satMod val="175000"/>
                      <a:alpha val="40000"/>
                    </a:schemeClr>
                  </a:glow>
                </a:effectLst>
              </a:rPr>
              <a:t>Christ’s House</a:t>
            </a:r>
          </a:p>
          <a:p>
            <a:r>
              <a:rPr lang="en-US" sz="1800" dirty="0"/>
              <a:t>Psa. 127:1; 1 Tim. 3:15</a:t>
            </a:r>
          </a:p>
        </p:txBody>
      </p:sp>
      <p:sp>
        <p:nvSpPr>
          <p:cNvPr id="3" name="TextBox 2">
            <a:extLst>
              <a:ext uri="{FF2B5EF4-FFF2-40B4-BE49-F238E27FC236}">
                <a16:creationId xmlns:a16="http://schemas.microsoft.com/office/drawing/2014/main" id="{9B3F018F-33E5-4D1F-831E-BCDE099BCA3C}"/>
              </a:ext>
            </a:extLst>
          </p:cNvPr>
          <p:cNvSpPr txBox="1"/>
          <p:nvPr/>
        </p:nvSpPr>
        <p:spPr>
          <a:xfrm>
            <a:off x="3016893" y="722682"/>
            <a:ext cx="3661795" cy="3693319"/>
          </a:xfrm>
          <a:prstGeom prst="rect">
            <a:avLst/>
          </a:prstGeom>
          <a:noFill/>
        </p:spPr>
        <p:txBody>
          <a:bodyPr wrap="square" rtlCol="0">
            <a:spAutoFit/>
          </a:bodyPr>
          <a:lstStyle/>
          <a:p>
            <a:pPr lvl="0"/>
            <a:r>
              <a:rPr lang="en-US" dirty="0">
                <a:solidFill>
                  <a:prstClr val="white"/>
                </a:solidFill>
              </a:rPr>
              <a:t>“But those who are outside God judges” (1 Cor. 5:13)</a:t>
            </a:r>
          </a:p>
          <a:p>
            <a:pPr lvl="0"/>
            <a:endParaRPr lang="en-US" dirty="0">
              <a:solidFill>
                <a:prstClr val="white"/>
              </a:solidFill>
              <a:latin typeface="Trebuchet MS"/>
            </a:endParaRPr>
          </a:p>
          <a:p>
            <a:pPr lvl="0"/>
            <a:r>
              <a:rPr lang="en-US" dirty="0">
                <a:solidFill>
                  <a:prstClr val="white"/>
                </a:solidFill>
              </a:rPr>
              <a:t>“Now ‘If the righteous one is scarcely saved, Where will the ungodly and the sinner appear?’” (1 Pet. 4:18)</a:t>
            </a:r>
          </a:p>
          <a:p>
            <a:pPr lvl="0"/>
            <a:endParaRPr lang="en-US" dirty="0">
              <a:solidFill>
                <a:prstClr val="white"/>
              </a:solidFill>
            </a:endParaRPr>
          </a:p>
          <a:p>
            <a:pPr lvl="0"/>
            <a:r>
              <a:rPr lang="en-US" dirty="0">
                <a:solidFill>
                  <a:prstClr val="white"/>
                </a:solidFill>
              </a:rPr>
              <a:t>“in flaming fire taking vengeance on those who do not know God, and on those who do not obey the gospel of our Lord Jesus Christ” (2 Thess. 1:8)</a:t>
            </a:r>
          </a:p>
        </p:txBody>
      </p:sp>
      <p:sp>
        <p:nvSpPr>
          <p:cNvPr id="4" name="Rectangle 3">
            <a:extLst>
              <a:ext uri="{FF2B5EF4-FFF2-40B4-BE49-F238E27FC236}">
                <a16:creationId xmlns:a16="http://schemas.microsoft.com/office/drawing/2014/main" id="{906652A0-91F9-4830-A5C7-8B84C28620CA}"/>
              </a:ext>
            </a:extLst>
          </p:cNvPr>
          <p:cNvSpPr/>
          <p:nvPr/>
        </p:nvSpPr>
        <p:spPr>
          <a:xfrm>
            <a:off x="119544" y="1136833"/>
            <a:ext cx="2655116" cy="1245765"/>
          </a:xfrm>
          <a:prstGeom prst="rect">
            <a:avLst/>
          </a:prstGeom>
          <a:noFill/>
          <a:ln w="28575" cap="flat" cmpd="sng" algn="ctr">
            <a:solidFill>
              <a:schemeClr val="accent2"/>
            </a:solidFill>
            <a:prstDash val="solid"/>
            <a:round/>
            <a:headEnd type="none" w="med" len="med"/>
            <a:tailEnd type="none" w="med" len="med"/>
          </a:ln>
          <a:effectLst>
            <a:glow rad="228600">
              <a:schemeClr val="accent3">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50"/>
          </a:p>
        </p:txBody>
      </p:sp>
      <p:sp>
        <p:nvSpPr>
          <p:cNvPr id="5" name="TextBox 4">
            <a:extLst>
              <a:ext uri="{FF2B5EF4-FFF2-40B4-BE49-F238E27FC236}">
                <a16:creationId xmlns:a16="http://schemas.microsoft.com/office/drawing/2014/main" id="{8F4B352E-A161-407C-944D-5EBBA8F255CB}"/>
              </a:ext>
            </a:extLst>
          </p:cNvPr>
          <p:cNvSpPr txBox="1"/>
          <p:nvPr/>
        </p:nvSpPr>
        <p:spPr>
          <a:xfrm>
            <a:off x="872656" y="642941"/>
            <a:ext cx="1107996" cy="369332"/>
          </a:xfrm>
          <a:prstGeom prst="rect">
            <a:avLst/>
          </a:prstGeom>
          <a:noFill/>
        </p:spPr>
        <p:txBody>
          <a:bodyPr wrap="none" rtlCol="0">
            <a:spAutoFit/>
          </a:bodyPr>
          <a:lstStyle/>
          <a:p>
            <a:pPr algn="ct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rgbClr val="C00000">
                      <a:alpha val="60000"/>
                    </a:srgbClr>
                  </a:glow>
                  <a:innerShdw blurRad="177800">
                    <a:schemeClr val="accent3">
                      <a:lumMod val="50000"/>
                    </a:schemeClr>
                  </a:innerShdw>
                </a:effectLst>
              </a:rPr>
              <a:t>OUTSIDE</a:t>
            </a:r>
          </a:p>
        </p:txBody>
      </p:sp>
      <p:sp>
        <p:nvSpPr>
          <p:cNvPr id="6" name="TextBox 5">
            <a:extLst>
              <a:ext uri="{FF2B5EF4-FFF2-40B4-BE49-F238E27FC236}">
                <a16:creationId xmlns:a16="http://schemas.microsoft.com/office/drawing/2014/main" id="{8FBAD61D-BD6C-4A57-B5C0-65C2B9A03C28}"/>
              </a:ext>
            </a:extLst>
          </p:cNvPr>
          <p:cNvSpPr txBox="1"/>
          <p:nvPr/>
        </p:nvSpPr>
        <p:spPr>
          <a:xfrm>
            <a:off x="1014130" y="2015585"/>
            <a:ext cx="865943" cy="369332"/>
          </a:xfrm>
          <a:prstGeom prst="rect">
            <a:avLst/>
          </a:prstGeom>
          <a:noFill/>
        </p:spPr>
        <p:txBody>
          <a:bodyPr wrap="none" rtlCol="0">
            <a:spAutoFit/>
          </a:bodyPr>
          <a:lstStyle/>
          <a:p>
            <a:pPr algn="ct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rgbClr val="00B050">
                      <a:alpha val="60000"/>
                    </a:srgbClr>
                  </a:glow>
                  <a:innerShdw blurRad="177800">
                    <a:schemeClr val="accent3">
                      <a:lumMod val="50000"/>
                    </a:schemeClr>
                  </a:innerShdw>
                </a:effectLst>
              </a:rPr>
              <a:t>INSIDE</a:t>
            </a:r>
          </a:p>
        </p:txBody>
      </p:sp>
    </p:spTree>
    <p:extLst>
      <p:ext uri="{BB962C8B-B14F-4D97-AF65-F5344CB8AC3E}">
        <p14:creationId xmlns:p14="http://schemas.microsoft.com/office/powerpoint/2010/main" val="3890189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wd">
                                    <p:tmPct val="10000"/>
                                  </p:iterate>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wd">
                                    <p:tmPct val="10000"/>
                                  </p:iterate>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 y="642939"/>
            <a:ext cx="2853305" cy="2025941"/>
          </a:xfrm>
          <a:noFill/>
          <a:ln w="19050">
            <a:noFill/>
          </a:ln>
          <a:effectLst>
            <a:glow rad="101600">
              <a:srgbClr val="FFC000">
                <a:alpha val="60000"/>
              </a:srgbClr>
            </a:glow>
          </a:effectLst>
        </p:spPr>
        <p:style>
          <a:lnRef idx="0">
            <a:scrgbClr r="0" g="0" b="0"/>
          </a:lnRef>
          <a:fillRef idx="0">
            <a:scrgbClr r="0" g="0" b="0"/>
          </a:fillRef>
          <a:effectRef idx="0">
            <a:scrgbClr r="0" g="0" b="0"/>
          </a:effectRef>
          <a:fontRef idx="minor">
            <a:schemeClr val="lt1"/>
          </a:fontRef>
        </p:style>
        <p:txBody>
          <a:bodyPr>
            <a:normAutofit/>
          </a:bodyPr>
          <a:lstStyle/>
          <a:p>
            <a:r>
              <a:rPr lang="en-US" sz="3000" dirty="0">
                <a:effectLst>
                  <a:glow rad="139700">
                    <a:schemeClr val="accent2">
                      <a:satMod val="175000"/>
                      <a:alpha val="40000"/>
                    </a:schemeClr>
                  </a:glow>
                </a:effectLst>
              </a:rPr>
              <a:t>Christ’s House</a:t>
            </a:r>
          </a:p>
          <a:p>
            <a:r>
              <a:rPr lang="en-US" sz="1800" dirty="0"/>
              <a:t>Psa. 127:1; 1 Tim. 3:15</a:t>
            </a:r>
          </a:p>
        </p:txBody>
      </p:sp>
      <p:sp>
        <p:nvSpPr>
          <p:cNvPr id="3" name="TextBox 2">
            <a:extLst>
              <a:ext uri="{FF2B5EF4-FFF2-40B4-BE49-F238E27FC236}">
                <a16:creationId xmlns:a16="http://schemas.microsoft.com/office/drawing/2014/main" id="{9B3F018F-33E5-4D1F-831E-BCDE099BCA3C}"/>
              </a:ext>
            </a:extLst>
          </p:cNvPr>
          <p:cNvSpPr txBox="1"/>
          <p:nvPr/>
        </p:nvSpPr>
        <p:spPr>
          <a:xfrm>
            <a:off x="3016893" y="722681"/>
            <a:ext cx="3661795" cy="3716402"/>
          </a:xfrm>
          <a:prstGeom prst="rect">
            <a:avLst/>
          </a:prstGeom>
          <a:noFill/>
        </p:spPr>
        <p:txBody>
          <a:bodyPr wrap="square" rtlCol="0">
            <a:spAutoFit/>
          </a:bodyPr>
          <a:lstStyle/>
          <a:p>
            <a:pPr algn="ctr">
              <a:spcAft>
                <a:spcPts val="900"/>
              </a:spcAft>
            </a:pPr>
            <a:r>
              <a:rPr lang="en-US" sz="2400" dirty="0">
                <a:solidFill>
                  <a:prstClr val="white"/>
                </a:solidFill>
              </a:rPr>
              <a:t>Comparable Expressions of Entering the House of God:</a:t>
            </a:r>
          </a:p>
          <a:p>
            <a:pPr marL="214308" indent="-214308">
              <a:spcAft>
                <a:spcPts val="900"/>
              </a:spcAft>
              <a:buFont typeface="Wingdings" panose="05000000000000000000" pitchFamily="2" charset="2"/>
              <a:buChar char="ü"/>
            </a:pPr>
            <a:r>
              <a:rPr lang="en-US" sz="1650" dirty="0"/>
              <a:t>“For as the body is one…so also is Christ. For by one Spirit we were all baptized into one body—whether Jews or Greeks…” (1 Cor. 12:12, 13)</a:t>
            </a:r>
          </a:p>
          <a:p>
            <a:pPr marL="214308" indent="-214308">
              <a:spcAft>
                <a:spcPts val="900"/>
              </a:spcAft>
              <a:buFont typeface="Wingdings" panose="05000000000000000000" pitchFamily="2" charset="2"/>
              <a:buChar char="ü"/>
            </a:pPr>
            <a:r>
              <a:rPr lang="en-US" sz="1650" dirty="0"/>
              <a:t>“For as many of you as were baptized into Christ have put on Christ. There is neither Jew nor Greek…” (Gal. 3:26, 27)</a:t>
            </a:r>
          </a:p>
        </p:txBody>
      </p:sp>
      <p:sp>
        <p:nvSpPr>
          <p:cNvPr id="4" name="Rectangle 3">
            <a:extLst>
              <a:ext uri="{FF2B5EF4-FFF2-40B4-BE49-F238E27FC236}">
                <a16:creationId xmlns:a16="http://schemas.microsoft.com/office/drawing/2014/main" id="{906652A0-91F9-4830-A5C7-8B84C28620CA}"/>
              </a:ext>
            </a:extLst>
          </p:cNvPr>
          <p:cNvSpPr/>
          <p:nvPr/>
        </p:nvSpPr>
        <p:spPr>
          <a:xfrm>
            <a:off x="119544" y="1136833"/>
            <a:ext cx="2655116" cy="1245765"/>
          </a:xfrm>
          <a:prstGeom prst="rect">
            <a:avLst/>
          </a:prstGeom>
          <a:noFill/>
          <a:ln w="28575" cap="flat" cmpd="sng" algn="ctr">
            <a:solidFill>
              <a:schemeClr val="accent2"/>
            </a:solidFill>
            <a:prstDash val="solid"/>
            <a:round/>
            <a:headEnd type="none" w="med" len="med"/>
            <a:tailEnd type="none" w="med" len="med"/>
          </a:ln>
          <a:effectLst>
            <a:glow rad="228600">
              <a:schemeClr val="accent3">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50"/>
          </a:p>
        </p:txBody>
      </p:sp>
    </p:spTree>
    <p:extLst>
      <p:ext uri="{BB962C8B-B14F-4D97-AF65-F5344CB8AC3E}">
        <p14:creationId xmlns:p14="http://schemas.microsoft.com/office/powerpoint/2010/main" val="1153183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47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 y="642939"/>
            <a:ext cx="2853305" cy="2025941"/>
          </a:xfrm>
          <a:noFill/>
          <a:ln w="19050">
            <a:noFill/>
          </a:ln>
          <a:effectLst>
            <a:glow rad="101600">
              <a:srgbClr val="FFC000">
                <a:alpha val="60000"/>
              </a:srgbClr>
            </a:glow>
          </a:effectLst>
        </p:spPr>
        <p:style>
          <a:lnRef idx="0">
            <a:scrgbClr r="0" g="0" b="0"/>
          </a:lnRef>
          <a:fillRef idx="0">
            <a:scrgbClr r="0" g="0" b="0"/>
          </a:fillRef>
          <a:effectRef idx="0">
            <a:scrgbClr r="0" g="0" b="0"/>
          </a:effectRef>
          <a:fontRef idx="minor">
            <a:schemeClr val="lt1"/>
          </a:fontRef>
        </p:style>
        <p:txBody>
          <a:bodyPr>
            <a:normAutofit/>
          </a:bodyPr>
          <a:lstStyle/>
          <a:p>
            <a:r>
              <a:rPr lang="en-US" sz="3000" dirty="0">
                <a:effectLst>
                  <a:glow rad="139700">
                    <a:schemeClr val="accent2">
                      <a:satMod val="175000"/>
                      <a:alpha val="40000"/>
                    </a:schemeClr>
                  </a:glow>
                </a:effectLst>
              </a:rPr>
              <a:t>Christ’s House</a:t>
            </a:r>
          </a:p>
          <a:p>
            <a:r>
              <a:rPr lang="en-US" sz="1800" dirty="0"/>
              <a:t>Psa. 127:1; 1 Tim. 3:15</a:t>
            </a:r>
          </a:p>
        </p:txBody>
      </p:sp>
      <p:sp>
        <p:nvSpPr>
          <p:cNvPr id="3" name="TextBox 2">
            <a:extLst>
              <a:ext uri="{FF2B5EF4-FFF2-40B4-BE49-F238E27FC236}">
                <a16:creationId xmlns:a16="http://schemas.microsoft.com/office/drawing/2014/main" id="{9B3F018F-33E5-4D1F-831E-BCDE099BCA3C}"/>
              </a:ext>
            </a:extLst>
          </p:cNvPr>
          <p:cNvSpPr txBox="1"/>
          <p:nvPr/>
        </p:nvSpPr>
        <p:spPr>
          <a:xfrm>
            <a:off x="3016893" y="722678"/>
            <a:ext cx="3661795" cy="3647152"/>
          </a:xfrm>
          <a:prstGeom prst="rect">
            <a:avLst/>
          </a:prstGeom>
          <a:noFill/>
        </p:spPr>
        <p:txBody>
          <a:bodyPr wrap="square" rtlCol="0">
            <a:spAutoFit/>
          </a:bodyPr>
          <a:lstStyle/>
          <a:p>
            <a:pPr algn="ctr">
              <a:spcAft>
                <a:spcPts val="900"/>
              </a:spcAft>
            </a:pPr>
            <a:r>
              <a:rPr lang="en-US" sz="2400" dirty="0">
                <a:solidFill>
                  <a:prstClr val="white"/>
                </a:solidFill>
              </a:rPr>
              <a:t>Comparable Expressions of Entering the House of God:</a:t>
            </a:r>
          </a:p>
          <a:p>
            <a:pPr marL="214308" indent="-214308">
              <a:spcAft>
                <a:spcPts val="900"/>
              </a:spcAft>
              <a:buFont typeface="Wingdings" panose="05000000000000000000" pitchFamily="2" charset="2"/>
              <a:buChar char="ü"/>
            </a:pPr>
            <a:r>
              <a:rPr lang="en-US" dirty="0"/>
              <a:t>“And the Lord added to the church daily those who were being saved” (Acts 2:47)</a:t>
            </a:r>
          </a:p>
          <a:p>
            <a:pPr marL="214308" indent="-214308">
              <a:spcAft>
                <a:spcPts val="900"/>
              </a:spcAft>
              <a:buFont typeface="Wingdings" panose="05000000000000000000" pitchFamily="2" charset="2"/>
              <a:buChar char="ü"/>
            </a:pPr>
            <a:r>
              <a:rPr lang="en-US" dirty="0"/>
              <a:t>“He has delivered us from the power of darkness and conveyed us into the kingdom of the Son of His love” (Col. 1:13)</a:t>
            </a:r>
          </a:p>
        </p:txBody>
      </p:sp>
      <p:sp>
        <p:nvSpPr>
          <p:cNvPr id="4" name="Rectangle 3">
            <a:extLst>
              <a:ext uri="{FF2B5EF4-FFF2-40B4-BE49-F238E27FC236}">
                <a16:creationId xmlns:a16="http://schemas.microsoft.com/office/drawing/2014/main" id="{906652A0-91F9-4830-A5C7-8B84C28620CA}"/>
              </a:ext>
            </a:extLst>
          </p:cNvPr>
          <p:cNvSpPr/>
          <p:nvPr/>
        </p:nvSpPr>
        <p:spPr>
          <a:xfrm>
            <a:off x="119544" y="1127396"/>
            <a:ext cx="2655116" cy="1245765"/>
          </a:xfrm>
          <a:prstGeom prst="rect">
            <a:avLst/>
          </a:prstGeom>
          <a:noFill/>
          <a:ln w="28575" cap="flat" cmpd="sng" algn="ctr">
            <a:solidFill>
              <a:schemeClr val="accent2"/>
            </a:solidFill>
            <a:prstDash val="solid"/>
            <a:round/>
            <a:headEnd type="none" w="med" len="med"/>
            <a:tailEnd type="none" w="med" len="med"/>
          </a:ln>
          <a:effectLst>
            <a:glow rad="228600">
              <a:schemeClr val="accent3">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50"/>
          </a:p>
        </p:txBody>
      </p:sp>
    </p:spTree>
    <p:extLst>
      <p:ext uri="{BB962C8B-B14F-4D97-AF65-F5344CB8AC3E}">
        <p14:creationId xmlns:p14="http://schemas.microsoft.com/office/powerpoint/2010/main" val="163992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28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2342706" y="3763270"/>
            <a:ext cx="4078854" cy="557018"/>
          </a:xfrm>
        </p:spPr>
        <p:txBody>
          <a:bodyPr>
            <a:normAutofit/>
          </a:bodyPr>
          <a:lstStyle/>
          <a:p>
            <a:r>
              <a:rPr lang="en-US" sz="1350" dirty="0"/>
              <a:t>1 Peter 2:9, 10</a:t>
            </a:r>
          </a:p>
        </p:txBody>
      </p:sp>
      <p:pic>
        <p:nvPicPr>
          <p:cNvPr id="3" name="Picture 2">
            <a:extLst>
              <a:ext uri="{FF2B5EF4-FFF2-40B4-BE49-F238E27FC236}">
                <a16:creationId xmlns:a16="http://schemas.microsoft.com/office/drawing/2014/main" id="{BE9CD798-43BD-4D2B-8991-AB69248135E0}"/>
              </a:ext>
            </a:extLst>
          </p:cNvPr>
          <p:cNvPicPr>
            <a:picLocks noChangeAspect="1"/>
          </p:cNvPicPr>
          <p:nvPr/>
        </p:nvPicPr>
        <p:blipFill>
          <a:blip r:embed="rId2"/>
          <a:stretch>
            <a:fillRect/>
          </a:stretch>
        </p:blipFill>
        <p:spPr>
          <a:xfrm>
            <a:off x="2048382" y="1065865"/>
            <a:ext cx="4667502" cy="2781389"/>
          </a:xfrm>
          <a:prstGeom prst="rect">
            <a:avLst/>
          </a:prstGeom>
        </p:spPr>
      </p:pic>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5A6D-F879-4C9E-AE89-F17B7E6FC371}"/>
              </a:ext>
            </a:extLst>
          </p:cNvPr>
          <p:cNvSpPr>
            <a:spLocks noGrp="1"/>
          </p:cNvSpPr>
          <p:nvPr>
            <p:ph type="body" sz="quarter" idx="13"/>
          </p:nvPr>
        </p:nvSpPr>
        <p:spPr/>
        <p:txBody>
          <a:bodyPr/>
          <a:lstStyle/>
          <a:p>
            <a:r>
              <a:rPr lang="en-US" dirty="0">
                <a:latin typeface="Bookman Old Style" panose="02050604050505020204" pitchFamily="18" charset="0"/>
              </a:rPr>
              <a:t>God has always made a division between light and darkness.</a:t>
            </a:r>
          </a:p>
          <a:p>
            <a:endParaRPr lang="en-US" dirty="0">
              <a:latin typeface="Bookman Old Style" panose="02050604050505020204" pitchFamily="18" charset="0"/>
            </a:endParaRPr>
          </a:p>
          <a:p>
            <a:r>
              <a:rPr lang="en-US" sz="1800" b="1" dirty="0">
                <a:ln>
                  <a:solidFill>
                    <a:schemeClr val="bg2"/>
                  </a:solidFill>
                </a:ln>
                <a:effectLst>
                  <a:glow rad="25400">
                    <a:srgbClr val="FFFF00">
                      <a:alpha val="60000"/>
                    </a:srgbClr>
                  </a:glow>
                </a:effectLst>
                <a:latin typeface="Book Antiqua" panose="02040602050305030304" pitchFamily="18" charset="0"/>
              </a:rPr>
              <a:t>“And God saw the light, that it was good; and God divided the light from the darkness.”</a:t>
            </a:r>
          </a:p>
          <a:p>
            <a:r>
              <a:rPr lang="en-US" sz="1800" b="1" dirty="0">
                <a:ln>
                  <a:solidFill>
                    <a:schemeClr val="bg2"/>
                  </a:solidFill>
                </a:ln>
                <a:effectLst>
                  <a:glow rad="25400">
                    <a:srgbClr val="FFFF00">
                      <a:alpha val="60000"/>
                    </a:srgbClr>
                  </a:glow>
                </a:effectLst>
                <a:latin typeface="Book Antiqua" panose="02040602050305030304" pitchFamily="18" charset="0"/>
              </a:rPr>
              <a:t>--Genesis 1:4--</a:t>
            </a:r>
          </a:p>
        </p:txBody>
      </p:sp>
    </p:spTree>
    <p:extLst>
      <p:ext uri="{BB962C8B-B14F-4D97-AF65-F5344CB8AC3E}">
        <p14:creationId xmlns:p14="http://schemas.microsoft.com/office/powerpoint/2010/main" val="1858022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5A6D-F879-4C9E-AE89-F17B7E6FC371}"/>
              </a:ext>
            </a:extLst>
          </p:cNvPr>
          <p:cNvSpPr>
            <a:spLocks noGrp="1"/>
          </p:cNvSpPr>
          <p:nvPr>
            <p:ph type="body" sz="quarter" idx="13"/>
          </p:nvPr>
        </p:nvSpPr>
        <p:spPr>
          <a:xfrm>
            <a:off x="2051112" y="958967"/>
            <a:ext cx="4568003" cy="3265620"/>
          </a:xfrm>
        </p:spPr>
        <p:txBody>
          <a:bodyPr>
            <a:normAutofit/>
          </a:bodyPr>
          <a:lstStyle/>
          <a:p>
            <a:pPr>
              <a:spcAft>
                <a:spcPts val="900"/>
              </a:spcAft>
            </a:pPr>
            <a:r>
              <a:rPr lang="en-US" b="1" dirty="0">
                <a:ln>
                  <a:solidFill>
                    <a:schemeClr val="bg2"/>
                  </a:solidFill>
                </a:ln>
                <a:effectLst>
                  <a:glow rad="25400">
                    <a:srgbClr val="FFFF00">
                      <a:alpha val="60000"/>
                    </a:srgbClr>
                  </a:glow>
                </a:effectLst>
                <a:latin typeface="Book Antiqua" panose="02040602050305030304" pitchFamily="18" charset="0"/>
              </a:rPr>
              <a:t>Luke 11:35, “Therefore take heed that the light which is in you is not darkness.”</a:t>
            </a:r>
          </a:p>
          <a:p>
            <a:pPr>
              <a:spcAft>
                <a:spcPts val="900"/>
              </a:spcAft>
            </a:pPr>
            <a:r>
              <a:rPr lang="en-US" b="1" dirty="0">
                <a:ln>
                  <a:solidFill>
                    <a:schemeClr val="bg2"/>
                  </a:solidFill>
                </a:ln>
                <a:effectLst>
                  <a:glow rad="25400">
                    <a:srgbClr val="FFFF00">
                      <a:alpha val="60000"/>
                    </a:srgbClr>
                  </a:glow>
                </a:effectLst>
                <a:latin typeface="Book Antiqua" panose="02040602050305030304" pitchFamily="18" charset="0"/>
              </a:rPr>
              <a:t>John 1:5, “And the light shines in the darkness, and the darkness did not comprehend it.”</a:t>
            </a:r>
          </a:p>
        </p:txBody>
      </p:sp>
    </p:spTree>
    <p:extLst>
      <p:ext uri="{BB962C8B-B14F-4D97-AF65-F5344CB8AC3E}">
        <p14:creationId xmlns:p14="http://schemas.microsoft.com/office/powerpoint/2010/main" val="32083157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5A6D-F879-4C9E-AE89-F17B7E6FC371}"/>
              </a:ext>
            </a:extLst>
          </p:cNvPr>
          <p:cNvSpPr>
            <a:spLocks noGrp="1"/>
          </p:cNvSpPr>
          <p:nvPr>
            <p:ph type="body" sz="quarter" idx="13"/>
          </p:nvPr>
        </p:nvSpPr>
        <p:spPr>
          <a:xfrm>
            <a:off x="2051112" y="958967"/>
            <a:ext cx="4568003" cy="3265620"/>
          </a:xfrm>
        </p:spPr>
        <p:txBody>
          <a:bodyPr>
            <a:normAutofit/>
          </a:bodyPr>
          <a:lstStyle/>
          <a:p>
            <a:pPr>
              <a:spcAft>
                <a:spcPts val="900"/>
              </a:spcAft>
            </a:pPr>
            <a:r>
              <a:rPr lang="en-US" b="1" dirty="0">
                <a:ln>
                  <a:solidFill>
                    <a:schemeClr val="bg2"/>
                  </a:solidFill>
                </a:ln>
                <a:effectLst>
                  <a:glow rad="25400">
                    <a:srgbClr val="FFFF00">
                      <a:alpha val="60000"/>
                    </a:srgbClr>
                  </a:glow>
                </a:effectLst>
                <a:latin typeface="Book Antiqua" panose="02040602050305030304" pitchFamily="18" charset="0"/>
              </a:rPr>
              <a:t>John 3:19, “And this is the condemnation, that the light has come into the world, and men loved darkness rather than light, because their deeds were evil.”</a:t>
            </a:r>
          </a:p>
        </p:txBody>
      </p:sp>
    </p:spTree>
    <p:extLst>
      <p:ext uri="{BB962C8B-B14F-4D97-AF65-F5344CB8AC3E}">
        <p14:creationId xmlns:p14="http://schemas.microsoft.com/office/powerpoint/2010/main" val="1177154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effectLst>
                  <a:glow rad="139700">
                    <a:schemeClr val="accent2">
                      <a:satMod val="175000"/>
                      <a:alpha val="40000"/>
                    </a:schemeClr>
                  </a:glow>
                </a:effectLst>
              </a:rPr>
              <a:t>Noah’s Ark</a:t>
            </a:r>
          </a:p>
          <a:p>
            <a:r>
              <a:rPr lang="en-US" dirty="0"/>
              <a:t>Genesis 6</a:t>
            </a:r>
          </a:p>
        </p:txBody>
      </p:sp>
    </p:spTree>
    <p:extLst>
      <p:ext uri="{BB962C8B-B14F-4D97-AF65-F5344CB8AC3E}">
        <p14:creationId xmlns:p14="http://schemas.microsoft.com/office/powerpoint/2010/main" val="37435281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1287" y="1065252"/>
            <a:ext cx="2365093" cy="1056442"/>
          </a:xfrm>
        </p:spPr>
        <p:txBody>
          <a:bodyPr/>
          <a:lstStyle/>
          <a:p>
            <a:r>
              <a:rPr lang="en-US" sz="3600" dirty="0">
                <a:effectLst>
                  <a:glow rad="139700">
                    <a:schemeClr val="accent2">
                      <a:satMod val="175000"/>
                      <a:alpha val="40000"/>
                    </a:schemeClr>
                  </a:glow>
                </a:effectLst>
              </a:rPr>
              <a:t>Noah’s Ark</a:t>
            </a:r>
          </a:p>
          <a:p>
            <a:r>
              <a:rPr lang="en-US" dirty="0"/>
              <a:t>Genesis 6</a:t>
            </a:r>
          </a:p>
        </p:txBody>
      </p:sp>
      <p:sp>
        <p:nvSpPr>
          <p:cNvPr id="3" name="TextBox 2">
            <a:extLst>
              <a:ext uri="{FF2B5EF4-FFF2-40B4-BE49-F238E27FC236}">
                <a16:creationId xmlns:a16="http://schemas.microsoft.com/office/drawing/2014/main" id="{587EC5B9-549A-49A6-A1BF-F9FD2E4BC29C}"/>
              </a:ext>
            </a:extLst>
          </p:cNvPr>
          <p:cNvSpPr txBox="1"/>
          <p:nvPr/>
        </p:nvSpPr>
        <p:spPr>
          <a:xfrm>
            <a:off x="2954838" y="1141217"/>
            <a:ext cx="3766541" cy="3185487"/>
          </a:xfrm>
          <a:prstGeom prst="rect">
            <a:avLst/>
          </a:prstGeom>
          <a:noFill/>
        </p:spPr>
        <p:txBody>
          <a:bodyPr wrap="square" rtlCol="0">
            <a:spAutoFit/>
          </a:bodyPr>
          <a:lstStyle/>
          <a:p>
            <a:pPr marL="257168" indent="-257168">
              <a:spcAft>
                <a:spcPts val="900"/>
              </a:spcAft>
              <a:buFont typeface="Wingdings" panose="05000000000000000000" pitchFamily="2" charset="2"/>
              <a:buChar char="§"/>
            </a:pPr>
            <a:r>
              <a:rPr lang="en-US" b="1" dirty="0"/>
              <a:t>The Earth and </a:t>
            </a:r>
            <a:r>
              <a:rPr lang="en-US" b="1" dirty="0">
                <a:solidFill>
                  <a:srgbClr val="FFC000"/>
                </a:solidFill>
              </a:rPr>
              <a:t>Judgment</a:t>
            </a:r>
            <a:br>
              <a:rPr lang="en-US" b="1" dirty="0"/>
            </a:br>
            <a:r>
              <a:rPr lang="en-US" sz="1650" dirty="0"/>
              <a:t>Genesis 6:17</a:t>
            </a:r>
          </a:p>
          <a:p>
            <a:pPr marL="257168" indent="-257168">
              <a:spcAft>
                <a:spcPts val="900"/>
              </a:spcAft>
              <a:buFont typeface="Wingdings" panose="05000000000000000000" pitchFamily="2" charset="2"/>
              <a:buChar char="§"/>
            </a:pPr>
            <a:r>
              <a:rPr lang="en-US" b="1" dirty="0"/>
              <a:t>The Vessel of </a:t>
            </a:r>
            <a:r>
              <a:rPr lang="en-US" b="1" dirty="0">
                <a:solidFill>
                  <a:srgbClr val="FFC000"/>
                </a:solidFill>
              </a:rPr>
              <a:t>Salvation</a:t>
            </a:r>
            <a:br>
              <a:rPr lang="en-US" b="1" dirty="0"/>
            </a:br>
            <a:r>
              <a:rPr lang="en-US" sz="1650" dirty="0"/>
              <a:t>1 Peter 3:20; 2 Peter 2:5</a:t>
            </a:r>
          </a:p>
          <a:p>
            <a:pPr marL="257168" indent="-257168">
              <a:spcAft>
                <a:spcPts val="900"/>
              </a:spcAft>
              <a:buFont typeface="Wingdings" panose="05000000000000000000" pitchFamily="2" charset="2"/>
              <a:buChar char="§"/>
            </a:pPr>
            <a:r>
              <a:rPr lang="en-US" b="1" dirty="0"/>
              <a:t>The Invitation to Come </a:t>
            </a:r>
            <a:r>
              <a:rPr lang="en-US" b="1" dirty="0">
                <a:solidFill>
                  <a:srgbClr val="FFC000"/>
                </a:solidFill>
              </a:rPr>
              <a:t>Inside</a:t>
            </a:r>
            <a:br>
              <a:rPr lang="en-US" b="1" dirty="0"/>
            </a:br>
            <a:r>
              <a:rPr lang="en-US" sz="1650" dirty="0"/>
              <a:t>Genesis 7:1</a:t>
            </a:r>
          </a:p>
          <a:p>
            <a:pPr marL="257168" indent="-257168">
              <a:spcAft>
                <a:spcPts val="900"/>
              </a:spcAft>
              <a:buFont typeface="Wingdings" panose="05000000000000000000" pitchFamily="2" charset="2"/>
              <a:buChar char="§"/>
            </a:pPr>
            <a:r>
              <a:rPr lang="en-US" b="1" dirty="0"/>
              <a:t>The Shut Door—</a:t>
            </a:r>
            <a:r>
              <a:rPr lang="en-US" b="1" dirty="0">
                <a:solidFill>
                  <a:srgbClr val="FFC000"/>
                </a:solidFill>
              </a:rPr>
              <a:t>A Dividing Line</a:t>
            </a:r>
            <a:br>
              <a:rPr lang="en-US" b="1" dirty="0"/>
            </a:br>
            <a:r>
              <a:rPr lang="en-US" sz="1650" dirty="0"/>
              <a:t>Genesis 7:16</a:t>
            </a:r>
          </a:p>
          <a:p>
            <a:pPr marL="342892" indent="-342892">
              <a:spcAft>
                <a:spcPts val="900"/>
              </a:spcAft>
              <a:buFont typeface="Wingdings" panose="05000000000000000000" pitchFamily="2" charset="2"/>
              <a:buChar char="§"/>
            </a:pPr>
            <a:r>
              <a:rPr lang="en-US" b="1" dirty="0"/>
              <a:t>Death—</a:t>
            </a:r>
            <a:r>
              <a:rPr lang="en-US" b="1" dirty="0">
                <a:ln>
                  <a:solidFill>
                    <a:srgbClr val="FFC000"/>
                  </a:solidFill>
                </a:ln>
                <a:solidFill>
                  <a:sysClr val="windowText" lastClr="000000"/>
                </a:solidFill>
              </a:rPr>
              <a:t>The Penalty Outside</a:t>
            </a:r>
            <a:br>
              <a:rPr lang="en-US" b="1" dirty="0"/>
            </a:br>
            <a:r>
              <a:rPr lang="en-US" sz="1500" dirty="0"/>
              <a:t>Genesis 7:21ff</a:t>
            </a:r>
          </a:p>
        </p:txBody>
      </p:sp>
    </p:spTree>
    <p:extLst>
      <p:ext uri="{BB962C8B-B14F-4D97-AF65-F5344CB8AC3E}">
        <p14:creationId xmlns:p14="http://schemas.microsoft.com/office/powerpoint/2010/main" val="1828644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effectLst>
                  <a:glow rad="139700">
                    <a:schemeClr val="accent2">
                      <a:satMod val="175000"/>
                      <a:alpha val="40000"/>
                    </a:schemeClr>
                  </a:glow>
                </a:effectLst>
              </a:rPr>
              <a:t>Cities of Refuge</a:t>
            </a:r>
          </a:p>
          <a:p>
            <a:r>
              <a:rPr lang="en-US" dirty="0"/>
              <a:t>Numbers 35:9-34</a:t>
            </a:r>
          </a:p>
        </p:txBody>
      </p:sp>
    </p:spTree>
    <p:extLst>
      <p:ext uri="{BB962C8B-B14F-4D97-AF65-F5344CB8AC3E}">
        <p14:creationId xmlns:p14="http://schemas.microsoft.com/office/powerpoint/2010/main" val="7594963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 y="642937"/>
            <a:ext cx="2614613" cy="1853804"/>
          </a:xfrm>
        </p:spPr>
        <p:txBody>
          <a:bodyPr>
            <a:normAutofit/>
          </a:bodyPr>
          <a:lstStyle/>
          <a:p>
            <a:r>
              <a:rPr lang="en-US" sz="2700" dirty="0">
                <a:effectLst>
                  <a:glow rad="139700">
                    <a:schemeClr val="accent2">
                      <a:satMod val="175000"/>
                      <a:alpha val="40000"/>
                    </a:schemeClr>
                  </a:glow>
                </a:effectLst>
              </a:rPr>
              <a:t>Cities of Refuge</a:t>
            </a:r>
          </a:p>
          <a:p>
            <a:r>
              <a:rPr lang="en-US" sz="1500" dirty="0"/>
              <a:t>Numbers 35:9-34</a:t>
            </a:r>
          </a:p>
        </p:txBody>
      </p:sp>
      <p:sp>
        <p:nvSpPr>
          <p:cNvPr id="3" name="TextBox 2">
            <a:extLst>
              <a:ext uri="{FF2B5EF4-FFF2-40B4-BE49-F238E27FC236}">
                <a16:creationId xmlns:a16="http://schemas.microsoft.com/office/drawing/2014/main" id="{38B3D7BF-456A-4A72-88ED-734B856AE681}"/>
              </a:ext>
            </a:extLst>
          </p:cNvPr>
          <p:cNvSpPr txBox="1"/>
          <p:nvPr/>
        </p:nvSpPr>
        <p:spPr>
          <a:xfrm>
            <a:off x="2954838" y="798317"/>
            <a:ext cx="3766541" cy="3739485"/>
          </a:xfrm>
          <a:prstGeom prst="rect">
            <a:avLst/>
          </a:prstGeom>
          <a:noFill/>
        </p:spPr>
        <p:txBody>
          <a:bodyPr wrap="square" rtlCol="0">
            <a:spAutoFit/>
          </a:bodyPr>
          <a:lstStyle/>
          <a:p>
            <a:pPr algn="ctr">
              <a:spcAft>
                <a:spcPts val="900"/>
              </a:spcAft>
            </a:pPr>
            <a:r>
              <a:rPr lang="en-US" b="1" dirty="0"/>
              <a:t>Rules Regarding Manslaughter </a:t>
            </a:r>
            <a:r>
              <a:rPr lang="en-US" sz="1500" b="1" i="1" dirty="0"/>
              <a:t>(accidental killing)</a:t>
            </a:r>
          </a:p>
          <a:p>
            <a:pPr marL="257168" indent="-257168">
              <a:spcAft>
                <a:spcPts val="900"/>
              </a:spcAft>
              <a:buFont typeface="Wingdings" panose="05000000000000000000" pitchFamily="2" charset="2"/>
              <a:buChar char="§"/>
            </a:pPr>
            <a:r>
              <a:rPr lang="en-US" b="1" dirty="0"/>
              <a:t>Judged by a congregation </a:t>
            </a:r>
            <a:r>
              <a:rPr lang="en-US" sz="1650" dirty="0">
                <a:solidFill>
                  <a:prstClr val="white"/>
                </a:solidFill>
              </a:rPr>
              <a:t>Numbers 35:12, 22-24</a:t>
            </a:r>
            <a:endParaRPr lang="en-US" b="1" dirty="0"/>
          </a:p>
          <a:p>
            <a:pPr marL="257168" indent="-257168">
              <a:spcAft>
                <a:spcPts val="900"/>
              </a:spcAft>
              <a:buFont typeface="Wingdings" panose="05000000000000000000" pitchFamily="2" charset="2"/>
              <a:buChar char="§"/>
            </a:pPr>
            <a:r>
              <a:rPr lang="en-US" b="1" dirty="0"/>
              <a:t>Delivered from the avenger</a:t>
            </a:r>
            <a:br>
              <a:rPr lang="en-US" b="1" dirty="0"/>
            </a:br>
            <a:r>
              <a:rPr lang="en-US" sz="1650" dirty="0"/>
              <a:t>Numbers 35:25</a:t>
            </a:r>
          </a:p>
          <a:p>
            <a:pPr marL="257168" indent="-257168">
              <a:spcAft>
                <a:spcPts val="900"/>
              </a:spcAft>
              <a:buFont typeface="Wingdings" panose="05000000000000000000" pitchFamily="2" charset="2"/>
              <a:buChar char="§"/>
            </a:pPr>
            <a:r>
              <a:rPr lang="en-US" b="1" dirty="0"/>
              <a:t>Banished from homeland until death of high priest</a:t>
            </a:r>
            <a:br>
              <a:rPr lang="en-US" sz="1650" dirty="0"/>
            </a:br>
            <a:r>
              <a:rPr lang="en-US" sz="1650" dirty="0"/>
              <a:t>Numbers 35:25, 32</a:t>
            </a:r>
          </a:p>
          <a:p>
            <a:pPr marL="257168" indent="-257168">
              <a:spcAft>
                <a:spcPts val="900"/>
              </a:spcAft>
              <a:buFont typeface="Wingdings" panose="05000000000000000000" pitchFamily="2" charset="2"/>
              <a:buChar char="§"/>
            </a:pPr>
            <a:r>
              <a:rPr lang="en-US" b="1" dirty="0"/>
              <a:t>Remain </a:t>
            </a:r>
            <a:r>
              <a:rPr lang="en-US" b="1" dirty="0">
                <a:solidFill>
                  <a:srgbClr val="FFC000"/>
                </a:solidFill>
              </a:rPr>
              <a:t>INSIDE </a:t>
            </a:r>
            <a:r>
              <a:rPr lang="en-US" b="1" dirty="0"/>
              <a:t>the city of refuge—</a:t>
            </a:r>
            <a:r>
              <a:rPr lang="en-US" b="1" dirty="0">
                <a:solidFill>
                  <a:srgbClr val="FFC000"/>
                </a:solidFill>
              </a:rPr>
              <a:t>OUTSIDE</a:t>
            </a:r>
            <a:r>
              <a:rPr lang="en-US" b="1" dirty="0"/>
              <a:t> is death</a:t>
            </a:r>
            <a:br>
              <a:rPr lang="en-US" b="1" dirty="0"/>
            </a:br>
            <a:r>
              <a:rPr lang="en-US" sz="1650" dirty="0"/>
              <a:t>Numbers 35:26-28</a:t>
            </a:r>
            <a:endParaRPr lang="en-US" sz="1500" dirty="0"/>
          </a:p>
        </p:txBody>
      </p:sp>
    </p:spTree>
    <p:extLst>
      <p:ext uri="{BB962C8B-B14F-4D97-AF65-F5344CB8AC3E}">
        <p14:creationId xmlns:p14="http://schemas.microsoft.com/office/powerpoint/2010/main" val="819698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7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7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CB2BC1-D514-467F-B003-FE20CACFFECD}"/>
              </a:ext>
            </a:extLst>
          </p:cNvPr>
          <p:cNvSpPr>
            <a:spLocks noGrp="1"/>
          </p:cNvSpPr>
          <p:nvPr>
            <p:ph type="body" sz="quarter" idx="10"/>
          </p:nvPr>
        </p:nvSpPr>
        <p:spPr>
          <a:xfrm>
            <a:off x="3822236" y="696793"/>
            <a:ext cx="2932924" cy="2390489"/>
          </a:xfrm>
          <a:prstGeom prst="ellipse">
            <a:avLst/>
          </a:prstGeom>
          <a:ln w="76200">
            <a:prstDash val="dash"/>
          </a:ln>
          <a:effectLst>
            <a:glow rad="101600">
              <a:srgbClr val="C00000">
                <a:alpha val="60000"/>
              </a:srgbClr>
            </a:glow>
          </a:effectLst>
        </p:spPr>
        <p:style>
          <a:lnRef idx="2">
            <a:schemeClr val="accent5"/>
          </a:lnRef>
          <a:fillRef idx="1">
            <a:schemeClr val="lt1"/>
          </a:fillRef>
          <a:effectRef idx="0">
            <a:schemeClr val="accent5"/>
          </a:effectRef>
          <a:fontRef idx="minor">
            <a:schemeClr val="dk1"/>
          </a:fontRef>
        </p:style>
        <p:txBody>
          <a:bodyPr>
            <a:normAutofit/>
          </a:bodyPr>
          <a:lstStyle/>
          <a:p>
            <a:r>
              <a:rPr lang="en-US" sz="2400" b="1" spc="225" dirty="0">
                <a:ln w="13462">
                  <a:solidFill>
                    <a:schemeClr val="bg1"/>
                  </a:solidFill>
                  <a:prstDash val="solid"/>
                </a:ln>
                <a:solidFill>
                  <a:srgbClr val="FFC000"/>
                </a:solidFill>
                <a:effectLst>
                  <a:outerShdw dist="38100" dir="2700000" algn="bl" rotWithShape="0">
                    <a:schemeClr val="accent5"/>
                  </a:outerShdw>
                </a:effectLst>
                <a:latin typeface="Arial Black" panose="020B0A04020102020204" pitchFamily="34" charset="0"/>
              </a:rPr>
              <a:t>INSIDE THE CITY LIMITS</a:t>
            </a:r>
          </a:p>
        </p:txBody>
      </p:sp>
      <p:sp>
        <p:nvSpPr>
          <p:cNvPr id="3" name="TextBox 2">
            <a:extLst>
              <a:ext uri="{FF2B5EF4-FFF2-40B4-BE49-F238E27FC236}">
                <a16:creationId xmlns:a16="http://schemas.microsoft.com/office/drawing/2014/main" id="{FE62AAA7-1E29-462B-AFFF-3EA7B08E4A42}"/>
              </a:ext>
            </a:extLst>
          </p:cNvPr>
          <p:cNvSpPr txBox="1"/>
          <p:nvPr/>
        </p:nvSpPr>
        <p:spPr>
          <a:xfrm>
            <a:off x="2677137" y="960671"/>
            <a:ext cx="1261884" cy="415498"/>
          </a:xfrm>
          <a:prstGeom prst="rect">
            <a:avLst/>
          </a:prstGeom>
          <a:noFill/>
        </p:spPr>
        <p:txBody>
          <a:bodyPr wrap="none" rtlCol="0">
            <a:spAutoFit/>
          </a:bodyPr>
          <a:lstStyle/>
          <a:p>
            <a:r>
              <a:rPr lang="en-US" sz="21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rgbClr val="C00000">
                      <a:alpha val="60000"/>
                    </a:srgbClr>
                  </a:glow>
                  <a:innerShdw blurRad="177800">
                    <a:schemeClr val="accent3">
                      <a:lumMod val="50000"/>
                    </a:schemeClr>
                  </a:innerShdw>
                </a:effectLst>
              </a:rPr>
              <a:t>OUTSIDE</a:t>
            </a:r>
          </a:p>
        </p:txBody>
      </p:sp>
      <p:sp>
        <p:nvSpPr>
          <p:cNvPr id="4" name="TextBox 3">
            <a:extLst>
              <a:ext uri="{FF2B5EF4-FFF2-40B4-BE49-F238E27FC236}">
                <a16:creationId xmlns:a16="http://schemas.microsoft.com/office/drawing/2014/main" id="{1008C79F-0731-43A5-A790-5E9D60C0B606}"/>
              </a:ext>
            </a:extLst>
          </p:cNvPr>
          <p:cNvSpPr txBox="1"/>
          <p:nvPr/>
        </p:nvSpPr>
        <p:spPr>
          <a:xfrm>
            <a:off x="239088" y="1658253"/>
            <a:ext cx="3328331" cy="23775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350" dirty="0"/>
              <a:t>26  ‘But if the manslayer at any time goes outside the limits of the city of refuge where he fled,</a:t>
            </a:r>
          </a:p>
          <a:p>
            <a:r>
              <a:rPr lang="en-US" sz="1350" dirty="0"/>
              <a:t>27  ‘and the avenger of blood finds him outside the limits of his city of refuge, and the avenger of blood kills the manslayer, he shall not be guilty of blood,</a:t>
            </a:r>
          </a:p>
          <a:p>
            <a:r>
              <a:rPr lang="en-US" sz="1350" dirty="0"/>
              <a:t>28  ‘because he should have remained in his city of refuge until the death of the high priest. …</a:t>
            </a:r>
          </a:p>
        </p:txBody>
      </p:sp>
      <p:sp>
        <p:nvSpPr>
          <p:cNvPr id="6" name="TextBox 5">
            <a:extLst>
              <a:ext uri="{FF2B5EF4-FFF2-40B4-BE49-F238E27FC236}">
                <a16:creationId xmlns:a16="http://schemas.microsoft.com/office/drawing/2014/main" id="{165AACB9-FB41-4F58-AF27-ABB39632AF11}"/>
              </a:ext>
            </a:extLst>
          </p:cNvPr>
          <p:cNvSpPr txBox="1"/>
          <p:nvPr/>
        </p:nvSpPr>
        <p:spPr>
          <a:xfrm>
            <a:off x="4196446" y="3289665"/>
            <a:ext cx="2256003" cy="415498"/>
          </a:xfrm>
          <a:prstGeom prst="rect">
            <a:avLst/>
          </a:prstGeom>
          <a:noFill/>
        </p:spPr>
        <p:txBody>
          <a:bodyPr wrap="none" rtlCol="0">
            <a:spAutoFit/>
          </a:bodyPr>
          <a:lstStyle/>
          <a:p>
            <a:pPr algn="ctr" defTabSz="685783">
              <a:defRPr/>
            </a:pPr>
            <a:r>
              <a:rPr lang="en-US" sz="2100" b="1" dirty="0">
                <a:ln w="12700">
                  <a:solidFill>
                    <a:srgbClr val="969696">
                      <a:lumMod val="50000"/>
                    </a:srgbClr>
                  </a:solidFill>
                  <a:prstDash val="solid"/>
                </a:ln>
                <a:pattFill prst="narHorz">
                  <a:fgClr>
                    <a:srgbClr val="969696"/>
                  </a:fgClr>
                  <a:bgClr>
                    <a:srgbClr val="969696">
                      <a:lumMod val="40000"/>
                      <a:lumOff val="60000"/>
                    </a:srgbClr>
                  </a:bgClr>
                </a:pattFill>
                <a:effectLst>
                  <a:glow rad="101600">
                    <a:srgbClr val="C00000">
                      <a:alpha val="60000"/>
                    </a:srgbClr>
                  </a:glow>
                  <a:innerShdw blurRad="177800">
                    <a:srgbClr val="969696">
                      <a:lumMod val="50000"/>
                    </a:srgbClr>
                  </a:innerShdw>
                </a:effectLst>
                <a:latin typeface="Trebuchet MS"/>
              </a:rPr>
              <a:t>DEATH &amp; WRATH</a:t>
            </a:r>
          </a:p>
        </p:txBody>
      </p:sp>
      <p:sp>
        <p:nvSpPr>
          <p:cNvPr id="7" name="Rectangle 6">
            <a:extLst>
              <a:ext uri="{FF2B5EF4-FFF2-40B4-BE49-F238E27FC236}">
                <a16:creationId xmlns:a16="http://schemas.microsoft.com/office/drawing/2014/main" id="{3F262227-9B2E-4336-974D-9991E347A3E4}"/>
              </a:ext>
            </a:extLst>
          </p:cNvPr>
          <p:cNvSpPr/>
          <p:nvPr/>
        </p:nvSpPr>
        <p:spPr>
          <a:xfrm>
            <a:off x="1058965" y="4173755"/>
            <a:ext cx="1688283" cy="300082"/>
          </a:xfrm>
          <a:prstGeom prst="rect">
            <a:avLst/>
          </a:prstGeom>
        </p:spPr>
        <p:txBody>
          <a:bodyPr wrap="none">
            <a:spAutoFit/>
          </a:bodyPr>
          <a:lstStyle/>
          <a:p>
            <a:pPr algn="ctr"/>
            <a:r>
              <a:rPr lang="en-US" sz="135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Numbers 35:26-28</a:t>
            </a:r>
          </a:p>
        </p:txBody>
      </p:sp>
    </p:spTree>
    <p:extLst>
      <p:ext uri="{BB962C8B-B14F-4D97-AF65-F5344CB8AC3E}">
        <p14:creationId xmlns:p14="http://schemas.microsoft.com/office/powerpoint/2010/main" val="3536952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426</TotalTime>
  <Words>624</Words>
  <Application>Microsoft Office PowerPoint</Application>
  <PresentationFormat>Custom</PresentationFormat>
  <Paragraphs>69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Adelle-Regular</vt:lpstr>
      <vt:lpstr>Apple Chancery</vt:lpstr>
      <vt:lpstr>Arial</vt:lpstr>
      <vt:lpstr>Arial Black</vt:lpstr>
      <vt:lpstr>Book Antiqua</vt:lpstr>
      <vt:lpstr>Bookman Old Style</vt:lpstr>
      <vt:lpstr>Trebuchet MS</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41</cp:revision>
  <dcterms:created xsi:type="dcterms:W3CDTF">2014-03-26T14:03:34Z</dcterms:created>
  <dcterms:modified xsi:type="dcterms:W3CDTF">2017-08-10T19:01:25Z</dcterms:modified>
</cp:coreProperties>
</file>