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 r:id="rId2"/>
    <p:sldId id="265" r:id="rId3"/>
    <p:sldId id="267" r:id="rId4"/>
    <p:sldId id="268" r:id="rId5"/>
    <p:sldId id="269" r:id="rId6"/>
    <p:sldId id="282" r:id="rId7"/>
    <p:sldId id="259" r:id="rId8"/>
    <p:sldId id="271" r:id="rId9"/>
    <p:sldId id="281" r:id="rId10"/>
    <p:sldId id="273" r:id="rId11"/>
    <p:sldId id="272" r:id="rId12"/>
    <p:sldId id="262" r:id="rId13"/>
    <p:sldId id="274" r:id="rId14"/>
    <p:sldId id="275" r:id="rId15"/>
    <p:sldId id="276" r:id="rId16"/>
    <p:sldId id="277" r:id="rId17"/>
    <p:sldId id="279" r:id="rId18"/>
    <p:sldId id="278" r:id="rId19"/>
    <p:sldId id="261" r:id="rId20"/>
    <p:sldId id="280" r:id="rId21"/>
  </p:sldIdLst>
  <p:sldSz cx="6858000" cy="51435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0"/>
    <a:srgbClr val="71757D"/>
    <a:srgbClr val="2D8537"/>
    <a:srgbClr val="F4F4E7"/>
    <a:srgbClr val="EEE5D0"/>
    <a:srgbClr val="EEE2C9"/>
    <a:srgbClr val="384050"/>
    <a:srgbClr val="EAEDF0"/>
    <a:srgbClr val="EBEBEB"/>
    <a:srgbClr val="DAAE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80825" autoAdjust="0"/>
  </p:normalViewPr>
  <p:slideViewPr>
    <p:cSldViewPr snapToGrid="0" snapToObjects="1">
      <p:cViewPr varScale="1">
        <p:scale>
          <a:sx n="92" d="100"/>
          <a:sy n="92" d="100"/>
        </p:scale>
        <p:origin x="2004" y="34"/>
      </p:cViewPr>
      <p:guideLst>
        <p:guide orient="horz" pos="162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A88AA-8CCE-4548-87F4-094C6692FFE7}" type="datetimeFigureOut">
              <a:rPr lang="en-US" smtClean="0"/>
              <a:t>8/10/2017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FEC4C-B755-445D-A7D0-113C8194CAF5}" type="slidenum">
              <a:rPr lang="en-US" smtClean="0"/>
              <a:t>‹#›</a:t>
            </a:fld>
            <a:endParaRPr lang="en-US"/>
          </a:p>
        </p:txBody>
      </p:sp>
    </p:spTree>
    <p:extLst>
      <p:ext uri="{BB962C8B-B14F-4D97-AF65-F5344CB8AC3E}">
        <p14:creationId xmlns:p14="http://schemas.microsoft.com/office/powerpoint/2010/main" val="3707544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biblia.com/bible/nkjv/Acts%2020.21" TargetMode="External"/><Relationship Id="rId3" Type="http://schemas.openxmlformats.org/officeDocument/2006/relationships/hyperlink" Target="http://biblia.com/bible/nkjv/Eph.%204.28" TargetMode="External"/><Relationship Id="rId7" Type="http://schemas.openxmlformats.org/officeDocument/2006/relationships/hyperlink" Target="http://biblia.com/bible/nkjv/Acts%202.38"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biblia.com/bible/nkjv/Acts%2017.31" TargetMode="External"/><Relationship Id="rId5" Type="http://schemas.openxmlformats.org/officeDocument/2006/relationships/hyperlink" Target="http://biblia.com/bible/nkjv/Acts%2017.30" TargetMode="External"/><Relationship Id="rId10" Type="http://schemas.openxmlformats.org/officeDocument/2006/relationships/hyperlink" Target="http://biblia.com/bible/nkjv/Rev%209.21" TargetMode="External"/><Relationship Id="rId4" Type="http://schemas.openxmlformats.org/officeDocument/2006/relationships/hyperlink" Target="http://biblia.com/bible/nkjv/Eph.%204.29" TargetMode="External"/><Relationship Id="rId9" Type="http://schemas.openxmlformats.org/officeDocument/2006/relationships/hyperlink" Target="http://biblia.com/bible/nkjv/Rev.%209.2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biblia.com/bible/nkjv/Romans%2010.9" TargetMode="External"/><Relationship Id="rId7" Type="http://schemas.openxmlformats.org/officeDocument/2006/relationships/hyperlink" Target="http://biblia.com/bible/nkjv/Acts%208.37"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biblia.com/bible/nkjv/Jn.%2020.28" TargetMode="External"/><Relationship Id="rId5" Type="http://schemas.openxmlformats.org/officeDocument/2006/relationships/hyperlink" Target="http://biblia.com/bible/nkjv/Rom.%201.4" TargetMode="External"/><Relationship Id="rId4" Type="http://schemas.openxmlformats.org/officeDocument/2006/relationships/hyperlink" Target="http://biblia.com/bible/nkjv/Romans%2010.10"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biblia.com/bible/nkjv/Jn.%208.24" TargetMode="External"/><Relationship Id="rId3" Type="http://schemas.openxmlformats.org/officeDocument/2006/relationships/hyperlink" Target="http://biblia.com/bible/nkjv/Jn.%208.43" TargetMode="External"/><Relationship Id="rId7" Type="http://schemas.openxmlformats.org/officeDocument/2006/relationships/hyperlink" Target="http://biblia.com/bible/nkjv/Eph.%201.13"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biblia.com/bible/nkjv/Jn.%2019.35" TargetMode="External"/><Relationship Id="rId5" Type="http://schemas.openxmlformats.org/officeDocument/2006/relationships/hyperlink" Target="http://biblia.com/bible/nkjv/John%208.46" TargetMode="External"/><Relationship Id="rId4" Type="http://schemas.openxmlformats.org/officeDocument/2006/relationships/hyperlink" Target="http://biblia.com/bible/nkjv/Rom.%2010.1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Man is often like this blurred image that lies behind these heavy and forceful words of the prophet. Man will chose a walk and will have a course that he cuts out but it is not in man to direct his own steps appropriately. He is in need of direction from God and while his life is often like a large wooded world he often meanders around with no goal or guide to God. One man’s path is essentially as good as another’s without God directives. Solomon tells us that “There is a way that seems right to a man, But its end is the way of death” (Prov. 14:12). Prior to saying that, He exhorted his son in Proverbs 3:5, 6, “Trust in the LORD with all your heart, And lean not on your own understanding; in all your ways acknowledge Him, And He shall direct your paths.” For man to be saved requires a plan from God.</a:t>
            </a:r>
          </a:p>
        </p:txBody>
      </p:sp>
      <p:sp>
        <p:nvSpPr>
          <p:cNvPr id="4" name="Slide Number Placeholder 3"/>
          <p:cNvSpPr>
            <a:spLocks noGrp="1"/>
          </p:cNvSpPr>
          <p:nvPr>
            <p:ph type="sldNum" sz="quarter" idx="10"/>
          </p:nvPr>
        </p:nvSpPr>
        <p:spPr/>
        <p:txBody>
          <a:bodyPr/>
          <a:lstStyle/>
          <a:p>
            <a:fld id="{71CFEC4C-B755-445D-A7D0-113C8194CAF5}" type="slidenum">
              <a:rPr lang="en-US" smtClean="0"/>
              <a:t>1</a:t>
            </a:fld>
            <a:endParaRPr lang="en-US"/>
          </a:p>
        </p:txBody>
      </p:sp>
    </p:spTree>
    <p:extLst>
      <p:ext uri="{BB962C8B-B14F-4D97-AF65-F5344CB8AC3E}">
        <p14:creationId xmlns:p14="http://schemas.microsoft.com/office/powerpoint/2010/main" val="67262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Repentance - </a:t>
            </a:r>
            <a:r>
              <a:rPr lang="en-US" sz="1200" b="0" i="0" kern="1200" dirty="0">
                <a:solidFill>
                  <a:schemeClr val="tx1"/>
                </a:solidFill>
                <a:effectLst/>
                <a:latin typeface="+mn-lt"/>
                <a:ea typeface="+mn-ea"/>
                <a:cs typeface="+mn-cs"/>
              </a:rPr>
              <a:t>Repentance toward God is having a change of mind that leads to a change of action to please Him. Repentance is seen in our actions. For example, Paul describes such when he taught that the thief was to steal no more and work with his hands what is good while having a willingness to share with one in need (see </a:t>
            </a:r>
            <a:r>
              <a:rPr lang="en-US" sz="1200" b="0" i="0" u="sng" kern="1200" dirty="0">
                <a:solidFill>
                  <a:schemeClr val="tx1"/>
                </a:solidFill>
                <a:effectLst/>
                <a:latin typeface="+mn-lt"/>
                <a:ea typeface="+mn-ea"/>
                <a:cs typeface="+mn-cs"/>
                <a:hlinkClick r:id="rId3"/>
              </a:rPr>
              <a:t>Eph. 4:28</a:t>
            </a:r>
            <a:r>
              <a:rPr lang="en-US" sz="1200" b="0" i="0" kern="1200" dirty="0">
                <a:solidFill>
                  <a:schemeClr val="tx1"/>
                </a:solidFill>
                <a:effectLst/>
                <a:latin typeface="+mn-lt"/>
                <a:ea typeface="+mn-ea"/>
                <a:cs typeface="+mn-cs"/>
              </a:rPr>
              <a:t>). The one who repents will stop speaking corrupt words and replace those with words that edify (</a:t>
            </a:r>
            <a:r>
              <a:rPr lang="en-US" sz="1200" b="0" i="0" u="sng" kern="1200" dirty="0">
                <a:solidFill>
                  <a:schemeClr val="tx1"/>
                </a:solidFill>
                <a:effectLst/>
                <a:latin typeface="+mn-lt"/>
                <a:ea typeface="+mn-ea"/>
                <a:cs typeface="+mn-cs"/>
                <a:hlinkClick r:id="rId4"/>
              </a:rPr>
              <a:t>Eph. 4:29</a:t>
            </a:r>
            <a:r>
              <a:rPr lang="en-US" sz="1200" b="0" i="0" kern="1200" dirty="0">
                <a:solidFill>
                  <a:schemeClr val="tx1"/>
                </a:solidFill>
                <a:effectLst/>
                <a:latin typeface="+mn-lt"/>
                <a:ea typeface="+mn-ea"/>
                <a:cs typeface="+mn-cs"/>
              </a:rPr>
              <a:t>). How essential is it for sinners to repent? Paul explained to some in Athens “Truly, these times of ignorance God overlooked, but now commands all men everywhere to repent, because He has appointed a day on which He will judge the world in righteousness by the Man whom He has ordained. He has given assurance of this to all by raising Him from the dead” (</a:t>
            </a:r>
            <a:r>
              <a:rPr lang="en-US" sz="1200" b="0" i="0" u="sng" kern="1200" dirty="0">
                <a:solidFill>
                  <a:schemeClr val="tx1"/>
                </a:solidFill>
                <a:effectLst/>
                <a:latin typeface="+mn-lt"/>
                <a:ea typeface="+mn-ea"/>
                <a:cs typeface="+mn-cs"/>
                <a:hlinkClick r:id="rId5"/>
              </a:rPr>
              <a:t>Acts 17:30</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6"/>
              </a:rPr>
              <a:t>31</a:t>
            </a:r>
            <a:r>
              <a:rPr lang="en-US" sz="1200" b="0" i="0" kern="1200" dirty="0">
                <a:solidFill>
                  <a:schemeClr val="tx1"/>
                </a:solidFill>
                <a:effectLst/>
                <a:latin typeface="+mn-lt"/>
                <a:ea typeface="+mn-ea"/>
                <a:cs typeface="+mn-cs"/>
              </a:rPr>
              <a:t>). Men everywhere have been urged to repent from the Jews who heard the apostles to the Gentiles (</a:t>
            </a:r>
            <a:r>
              <a:rPr lang="en-US" sz="1200" b="0" i="0" u="sng" kern="1200" dirty="0">
                <a:solidFill>
                  <a:schemeClr val="tx1"/>
                </a:solidFill>
                <a:effectLst/>
                <a:latin typeface="+mn-lt"/>
                <a:ea typeface="+mn-ea"/>
                <a:cs typeface="+mn-cs"/>
                <a:hlinkClick r:id="rId7"/>
              </a:rPr>
              <a:t>Acts 2:38</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8"/>
              </a:rPr>
              <a:t>Acts 20:21</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9"/>
              </a:rPr>
              <a:t>Rev. 9:20</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10"/>
              </a:rPr>
              <a:t>21</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FEC4C-B755-445D-A7D0-113C8194C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6665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Confession - Must Christ be confessed? Paul taught the Romans in </a:t>
            </a:r>
            <a:r>
              <a:rPr lang="en-US" sz="1200" b="0" i="0" u="sng" kern="1200" dirty="0">
                <a:solidFill>
                  <a:schemeClr val="tx1"/>
                </a:solidFill>
                <a:effectLst/>
                <a:latin typeface="+mn-lt"/>
                <a:ea typeface="+mn-ea"/>
                <a:cs typeface="+mn-cs"/>
                <a:hlinkClick r:id="rId3"/>
              </a:rPr>
              <a:t>Romans 10:9</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4"/>
              </a:rPr>
              <a:t>10</a:t>
            </a:r>
            <a:r>
              <a:rPr lang="en-US" sz="1200" b="0" i="0" kern="1200" dirty="0">
                <a:solidFill>
                  <a:schemeClr val="tx1"/>
                </a:solidFill>
                <a:effectLst/>
                <a:latin typeface="+mn-lt"/>
                <a:ea typeface="+mn-ea"/>
                <a:cs typeface="+mn-cs"/>
              </a:rPr>
              <a:t>: "that if you confess with your mouth the Lord Jesus and believe in your heart that God has raised Him from the dead, you will be saved. For with the heart one believes unto righteousness, and with the mouth confession is made unto salvation.” We see that we are to confess the “Lord Jesus” and that such is for salvation. What does it mean to confess the lordship of Jesus? We must first recognize that He rose from the dead—such an act shows that He is the Son of God (</a:t>
            </a:r>
            <a:r>
              <a:rPr lang="en-US" sz="1200" b="0" i="0" u="sng" kern="1200" dirty="0">
                <a:solidFill>
                  <a:schemeClr val="tx1"/>
                </a:solidFill>
                <a:effectLst/>
                <a:latin typeface="+mn-lt"/>
                <a:ea typeface="+mn-ea"/>
                <a:cs typeface="+mn-cs"/>
                <a:hlinkClick r:id="rId5"/>
              </a:rPr>
              <a:t>Rom. 1:4</a:t>
            </a:r>
            <a:r>
              <a:rPr lang="en-US" sz="1200" b="0" i="0" kern="1200" dirty="0">
                <a:solidFill>
                  <a:schemeClr val="tx1"/>
                </a:solidFill>
                <a:effectLst/>
                <a:latin typeface="+mn-lt"/>
                <a:ea typeface="+mn-ea"/>
                <a:cs typeface="+mn-cs"/>
              </a:rPr>
              <a:t>). When Thomas realized that Jesus had in fact risen from the grave, he confessed that Jesus was his </a:t>
            </a:r>
            <a:r>
              <a:rPr lang="en-US" sz="1200" b="0" i="1" kern="1200" dirty="0">
                <a:solidFill>
                  <a:schemeClr val="tx1"/>
                </a:solidFill>
                <a:effectLst/>
                <a:latin typeface="+mn-lt"/>
                <a:ea typeface="+mn-ea"/>
                <a:cs typeface="+mn-cs"/>
              </a:rPr>
              <a:t>Lord and God </a:t>
            </a:r>
            <a:r>
              <a:rPr lang="en-US" sz="1200" b="0" i="0" kern="1200" dirty="0">
                <a:solidFill>
                  <a:schemeClr val="tx1"/>
                </a:solidFill>
                <a:effectLst/>
                <a:latin typeface="+mn-lt"/>
                <a:ea typeface="+mn-ea"/>
                <a:cs typeface="+mn-cs"/>
              </a:rPr>
              <a:t>(</a:t>
            </a:r>
            <a:r>
              <a:rPr lang="en-US" sz="1200" b="0" i="0" u="sng" kern="1200" dirty="0">
                <a:solidFill>
                  <a:schemeClr val="tx1"/>
                </a:solidFill>
                <a:effectLst/>
                <a:latin typeface="+mn-lt"/>
                <a:ea typeface="+mn-ea"/>
                <a:cs typeface="+mn-cs"/>
                <a:hlinkClick r:id="rId6"/>
              </a:rPr>
              <a:t>Jn. 20:28</a:t>
            </a:r>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Therefore, confessing “the Lord Jesus” is to confess that Jesus is the Son of God and that He is our </a:t>
            </a:r>
            <a:r>
              <a:rPr lang="en-US" sz="1200" b="0" i="1" kern="1200"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Master</a:t>
            </a:r>
            <a:r>
              <a:rPr lang="en-US" sz="1200" b="0" i="0" kern="1200" dirty="0">
                <a:solidFill>
                  <a:schemeClr val="tx1"/>
                </a:solidFill>
                <a:effectLst/>
                <a:latin typeface="+mn-lt"/>
                <a:ea typeface="+mn-ea"/>
                <a:cs typeface="+mn-cs"/>
              </a:rPr>
              <a:t>. The Ethiopian Treasurer made the confession in </a:t>
            </a:r>
            <a:r>
              <a:rPr lang="en-US" sz="1200" b="0" i="0" u="sng" kern="1200" dirty="0">
                <a:solidFill>
                  <a:schemeClr val="tx1"/>
                </a:solidFill>
                <a:effectLst/>
                <a:latin typeface="+mn-lt"/>
                <a:ea typeface="+mn-ea"/>
                <a:cs typeface="+mn-cs"/>
                <a:hlinkClick r:id="rId7"/>
              </a:rPr>
              <a:t>Acts 8:37</a:t>
            </a:r>
            <a:r>
              <a:rPr lang="en-US" sz="1200" b="0" i="0" kern="1200" dirty="0">
                <a:solidFill>
                  <a:schemeClr val="tx1"/>
                </a:solidFill>
                <a:effectLst/>
                <a:latin typeface="+mn-lt"/>
                <a:ea typeface="+mn-ea"/>
                <a:cs typeface="+mn-cs"/>
              </a:rPr>
              <a:t>, “I believe that Jesus Christ is the Son of God.”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FEC4C-B755-445D-A7D0-113C8194C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3034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Notice with baptism that it places us into that body of reconciliation (Acts 2:38, 41, 47).</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FEC4C-B755-445D-A7D0-113C8194C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54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Lord reaffirmed the folly of misguided guides!</a:t>
            </a:r>
          </a:p>
        </p:txBody>
      </p:sp>
      <p:sp>
        <p:nvSpPr>
          <p:cNvPr id="4" name="Slide Number Placeholder 3"/>
          <p:cNvSpPr>
            <a:spLocks noGrp="1"/>
          </p:cNvSpPr>
          <p:nvPr>
            <p:ph type="sldNum" sz="quarter" idx="10"/>
          </p:nvPr>
        </p:nvSpPr>
        <p:spPr/>
        <p:txBody>
          <a:bodyPr/>
          <a:lstStyle/>
          <a:p>
            <a:fld id="{71CFEC4C-B755-445D-A7D0-113C8194CAF5}" type="slidenum">
              <a:rPr lang="en-US" smtClean="0"/>
              <a:t>2</a:t>
            </a:fld>
            <a:endParaRPr lang="en-US"/>
          </a:p>
        </p:txBody>
      </p:sp>
    </p:spTree>
    <p:extLst>
      <p:ext uri="{BB962C8B-B14F-4D97-AF65-F5344CB8AC3E}">
        <p14:creationId xmlns:p14="http://schemas.microsoft.com/office/powerpoint/2010/main" val="796603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RE: Acts 2:22-24, “In one breath they have just heard no less than seven startling propositions: 1st. That Jesus had been approved by God among them, by miracles and wonders and signs which God had done by him. 2d. That they, themselves, knew this to be so. 3d. That it was not from impotence on his part, but in accordance with the purpose and foreknowledge of God, that he was yielded up to them. 4th. That when thus yielded up they had put him to death, by the torture of crucifixion. 5th. That they had done this with wicked hands. 6th. That God had raised him from the dead. 7th. That it was not possible that death should hold him. </a:t>
            </a:r>
          </a:p>
          <a:p>
            <a:endParaRPr lang="en-US" dirty="0"/>
          </a:p>
          <a:p>
            <a:r>
              <a:rPr lang="en-US" dirty="0"/>
              <a:t>Here is a complete epitome of the four gospels, condensed into one short sentence” (J.W. </a:t>
            </a:r>
            <a:r>
              <a:rPr lang="en-US" dirty="0" err="1"/>
              <a:t>McGarvey</a:t>
            </a:r>
            <a:r>
              <a:rPr lang="en-US" dirty="0"/>
              <a:t>, OCA, pp. 32, 33). This was determined by God’s purpose or plan, to have his Son die for sins, the giving of the Just for the unjust.</a:t>
            </a:r>
          </a:p>
        </p:txBody>
      </p:sp>
      <p:sp>
        <p:nvSpPr>
          <p:cNvPr id="4" name="Slide Number Placeholder 3"/>
          <p:cNvSpPr>
            <a:spLocks noGrp="1"/>
          </p:cNvSpPr>
          <p:nvPr>
            <p:ph type="sldNum" sz="quarter" idx="10"/>
          </p:nvPr>
        </p:nvSpPr>
        <p:spPr/>
        <p:txBody>
          <a:bodyPr/>
          <a:lstStyle/>
          <a:p>
            <a:fld id="{71CFEC4C-B755-445D-A7D0-113C8194CAF5}" type="slidenum">
              <a:rPr lang="en-US" smtClean="0"/>
              <a:t>4</a:t>
            </a:fld>
            <a:endParaRPr lang="en-US"/>
          </a:p>
        </p:txBody>
      </p:sp>
    </p:spTree>
    <p:extLst>
      <p:ext uri="{BB962C8B-B14F-4D97-AF65-F5344CB8AC3E}">
        <p14:creationId xmlns:p14="http://schemas.microsoft.com/office/powerpoint/2010/main" val="3622611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If you are ever going to get out of the woods, you will need to follow the map God has given you.</a:t>
            </a:r>
          </a:p>
        </p:txBody>
      </p:sp>
      <p:sp>
        <p:nvSpPr>
          <p:cNvPr id="4" name="Slide Number Placeholder 3"/>
          <p:cNvSpPr>
            <a:spLocks noGrp="1"/>
          </p:cNvSpPr>
          <p:nvPr>
            <p:ph type="sldNum" sz="quarter" idx="10"/>
          </p:nvPr>
        </p:nvSpPr>
        <p:spPr/>
        <p:txBody>
          <a:bodyPr/>
          <a:lstStyle/>
          <a:p>
            <a:fld id="{71CFEC4C-B755-445D-A7D0-113C8194CAF5}" type="slidenum">
              <a:rPr lang="en-US" smtClean="0"/>
              <a:t>7</a:t>
            </a:fld>
            <a:endParaRPr lang="en-US"/>
          </a:p>
        </p:txBody>
      </p:sp>
    </p:spTree>
    <p:extLst>
      <p:ext uri="{BB962C8B-B14F-4D97-AF65-F5344CB8AC3E}">
        <p14:creationId xmlns:p14="http://schemas.microsoft.com/office/powerpoint/2010/main" val="4184489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Why did Paul and why can we rejoice? There is reason to rejoice because God has provided grounds for reconciliation. The original word for “reconciliation” (</a:t>
            </a:r>
            <a:r>
              <a:rPr lang="el-GR" dirty="0"/>
              <a:t>καταλλαγή</a:t>
            </a:r>
            <a:r>
              <a:rPr lang="en-US" dirty="0"/>
              <a:t>, </a:t>
            </a:r>
            <a:r>
              <a:rPr lang="en-US" sz="1200" b="0" i="0" kern="1200" dirty="0" err="1">
                <a:solidFill>
                  <a:schemeClr val="tx1"/>
                </a:solidFill>
                <a:effectLst/>
                <a:latin typeface="+mn-lt"/>
                <a:ea typeface="+mn-ea"/>
                <a:cs typeface="+mn-cs"/>
              </a:rPr>
              <a:t>kat</a:t>
            </a:r>
            <a:r>
              <a:rPr lang="en-US" sz="1200" b="0" i="0" kern="1200" dirty="0">
                <a:solidFill>
                  <a:schemeClr val="tx1"/>
                </a:solidFill>
                <a:effectLst/>
                <a:latin typeface="+mn-lt"/>
                <a:ea typeface="+mn-ea"/>
                <a:cs typeface="+mn-cs"/>
              </a:rPr>
              <a:t>-al-lag-ay‘) carries with it the idea of “exchange” (like that of what a money changer would do and also an adjustment or a difference. In this case in Romans 5:11, what is exchanged or adjusted? It is an exchange the Lord made in sending His Son so that we can recover the favor of God. </a:t>
            </a:r>
          </a:p>
          <a:p>
            <a:endParaRPr lang="en-US" sz="1200" b="0" i="0" kern="1200" dirty="0">
              <a:solidFill>
                <a:schemeClr val="tx1"/>
              </a:solidFill>
              <a:effectLst/>
              <a:latin typeface="+mn-lt"/>
              <a:ea typeface="+mn-ea"/>
              <a:cs typeface="+mn-cs"/>
            </a:endParaRPr>
          </a:p>
          <a:p>
            <a:r>
              <a:rPr lang="en-US" i="1" dirty="0"/>
              <a:t>Without strength </a:t>
            </a:r>
            <a:r>
              <a:rPr lang="en-US" dirty="0"/>
              <a:t>– Consider for a moment our stance before the all Holy God </a:t>
            </a:r>
            <a:r>
              <a:rPr lang="en-US" i="1" dirty="0"/>
              <a:t>without</a:t>
            </a:r>
            <a:r>
              <a:rPr lang="en-US" dirty="0"/>
              <a:t> Christ. We are “without strength.” This is a literal rendering of the Greek. It conveys the condition of being helpless and possessing no vigor or living in a state of weakness or being depleted. Peter described the man that was laid at Solomon’s gate as “helpless” (Acts 4:9). This word describes someone who has a debilitating sickness. The Lord used this word in Matt 26:41, “Watch and pray, lest you enter into temptation. The spirit indeed is willing, but the flesh is </a:t>
            </a:r>
            <a:r>
              <a:rPr lang="en-US" u="sng" dirty="0"/>
              <a:t>weak</a:t>
            </a:r>
            <a:r>
              <a:rPr lang="en-US" dirty="0"/>
              <a:t>.“ This is what man’s sinful condition does to him. It wastes him away. It is a malady to his soul which consumes and deforms any spiritual strength and standing before God. Remember the old adage which is traced back to </a:t>
            </a:r>
            <a:r>
              <a:rPr lang="en-US" i="1" dirty="0"/>
              <a:t>Poor Richard’s Almanac </a:t>
            </a:r>
            <a:r>
              <a:rPr lang="en-US" dirty="0"/>
              <a:t>1736, “God helps them that helps themselves.” Well, He has also helped them who cannot help themselves for without Christ and His sacrifice we were helpless, hopeless, and lost.</a:t>
            </a:r>
          </a:p>
          <a:p>
            <a:r>
              <a:rPr lang="en-US" i="1" dirty="0"/>
              <a:t>Ungodly (v. 6)</a:t>
            </a:r>
            <a:r>
              <a:rPr lang="en-US" dirty="0"/>
              <a:t> –Like the Greek word for “without strength” this word (</a:t>
            </a:r>
            <a:r>
              <a:rPr lang="en-US" sz="1200" b="0" i="0" kern="1200" dirty="0">
                <a:solidFill>
                  <a:schemeClr val="tx1"/>
                </a:solidFill>
                <a:effectLst/>
                <a:latin typeface="+mn-lt"/>
                <a:ea typeface="+mn-ea"/>
                <a:cs typeface="+mn-cs"/>
              </a:rPr>
              <a:t>ä-se-</a:t>
            </a:r>
            <a:r>
              <a:rPr lang="en-US" sz="1200" b="0" i="0" kern="1200" dirty="0" err="1">
                <a:solidFill>
                  <a:schemeClr val="tx1"/>
                </a:solidFill>
                <a:effectLst/>
                <a:latin typeface="+mn-lt"/>
                <a:ea typeface="+mn-ea"/>
                <a:cs typeface="+mn-cs"/>
              </a:rPr>
              <a:t>bā's</a:t>
            </a:r>
            <a:r>
              <a:rPr lang="en-US" sz="1200" b="0"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ἀσεβής</a:t>
            </a:r>
            <a:r>
              <a:rPr lang="en-US" sz="1200" b="0" i="0" kern="1200" dirty="0">
                <a:solidFill>
                  <a:schemeClr val="tx1"/>
                </a:solidFill>
                <a:effectLst/>
                <a:latin typeface="+mn-lt"/>
                <a:ea typeface="+mn-ea"/>
                <a:cs typeface="+mn-cs"/>
              </a:rPr>
              <a:t> Vines further defines, “without reverence for God, not merely irreligious, but acting in contravention of God's demands.” Some may think, “That is not describing me.” Notice however the parallel statement: v. 6, “Christ died for the ungodly;” “Christ died for us” (v. 8).</a:t>
            </a:r>
            <a:endParaRPr lang="en-US" dirty="0"/>
          </a:p>
          <a:p>
            <a:r>
              <a:rPr lang="en-US" i="1" dirty="0"/>
              <a:t>Sinners (v. 8)</a:t>
            </a:r>
            <a:r>
              <a:rPr lang="en-US" dirty="0"/>
              <a:t> – Thayer expresses this word describes one who is devoted to sin and not free. Helps Word Studies explains, “’</a:t>
            </a:r>
            <a:r>
              <a:rPr lang="en-US" sz="1200" b="0" i="0" kern="1200" dirty="0">
                <a:solidFill>
                  <a:schemeClr val="tx1"/>
                </a:solidFill>
                <a:effectLst/>
                <a:latin typeface="+mn-lt"/>
                <a:ea typeface="+mn-ea"/>
                <a:cs typeface="+mn-cs"/>
              </a:rPr>
              <a:t>to </a:t>
            </a:r>
            <a:r>
              <a:rPr lang="en-US" sz="1200" b="0" i="1" kern="1200" dirty="0">
                <a:solidFill>
                  <a:schemeClr val="tx1"/>
                </a:solidFill>
                <a:effectLst/>
                <a:latin typeface="+mn-lt"/>
                <a:ea typeface="+mn-ea"/>
                <a:cs typeface="+mn-cs"/>
              </a:rPr>
              <a:t>forfeit</a:t>
            </a:r>
            <a:r>
              <a:rPr lang="en-US" sz="1200" b="0" i="0" kern="1200" dirty="0">
                <a:solidFill>
                  <a:schemeClr val="tx1"/>
                </a:solidFill>
                <a:effectLst/>
                <a:latin typeface="+mn-lt"/>
                <a:ea typeface="+mn-ea"/>
                <a:cs typeface="+mn-cs"/>
              </a:rPr>
              <a:t> by </a:t>
            </a:r>
            <a:r>
              <a:rPr lang="en-US" sz="1200" b="0" i="1" kern="1200" dirty="0">
                <a:solidFill>
                  <a:schemeClr val="tx1"/>
                </a:solidFill>
                <a:effectLst/>
                <a:latin typeface="+mn-lt"/>
                <a:ea typeface="+mn-ea"/>
                <a:cs typeface="+mn-cs"/>
              </a:rPr>
              <a:t>missing</a:t>
            </a:r>
            <a:r>
              <a:rPr lang="en-US" sz="1200" b="0" i="0" kern="1200" dirty="0">
                <a:solidFill>
                  <a:schemeClr val="tx1"/>
                </a:solidFill>
                <a:effectLst/>
                <a:latin typeface="+mn-lt"/>
                <a:ea typeface="+mn-ea"/>
                <a:cs typeface="+mn-cs"/>
              </a:rPr>
              <a:t> the mark’ – properly, </a:t>
            </a:r>
            <a:r>
              <a:rPr lang="en-US" sz="1200" b="0" i="1" kern="1200" dirty="0">
                <a:solidFill>
                  <a:schemeClr val="tx1"/>
                </a:solidFill>
                <a:effectLst/>
                <a:latin typeface="+mn-lt"/>
                <a:ea typeface="+mn-ea"/>
                <a:cs typeface="+mn-cs"/>
              </a:rPr>
              <a:t>loss</a:t>
            </a:r>
            <a:r>
              <a:rPr lang="en-US" sz="1200" b="0" i="0" kern="1200" dirty="0">
                <a:solidFill>
                  <a:schemeClr val="tx1"/>
                </a:solidFill>
                <a:effectLst/>
                <a:latin typeface="+mn-lt"/>
                <a:ea typeface="+mn-ea"/>
                <a:cs typeface="+mn-cs"/>
              </a:rPr>
              <a:t> from </a:t>
            </a:r>
            <a:r>
              <a:rPr lang="en-US" sz="1200" b="0" i="1" kern="1200" dirty="0">
                <a:solidFill>
                  <a:schemeClr val="tx1"/>
                </a:solidFill>
                <a:effectLst/>
                <a:latin typeface="+mn-lt"/>
                <a:ea typeface="+mn-ea"/>
                <a:cs typeface="+mn-cs"/>
              </a:rPr>
              <a:t>falling short</a:t>
            </a:r>
            <a:r>
              <a:rPr lang="en-US" sz="1200" b="0" i="0" kern="1200" dirty="0">
                <a:solidFill>
                  <a:schemeClr val="tx1"/>
                </a:solidFill>
                <a:effectLst/>
                <a:latin typeface="+mn-lt"/>
                <a:ea typeface="+mn-ea"/>
                <a:cs typeface="+mn-cs"/>
              </a:rPr>
              <a:t> of what God approves, i.e. what is ‘wide of the mark’; a blatant sinner.” We therefore miss the mark and fail to be what the Lord has required us to be. </a:t>
            </a:r>
            <a:endParaRPr lang="en-US" dirty="0"/>
          </a:p>
          <a:p>
            <a:r>
              <a:rPr lang="en-US" i="1" dirty="0"/>
              <a:t>Enemies (v. 10) –</a:t>
            </a:r>
            <a:r>
              <a:rPr lang="en-US" i="0" dirty="0"/>
              <a:t> This word does not describe someone who is indifferent towards God. It does not describe someone who is a little annoyed with God. It describes someone who is hostile and is in arms in the opposing camp—an enemy! Jesus used this word to refer to the devil (Matt. 13:39). Like it or not, that is descriptive of you without obeying the gospel. You are in the devil’s camp as an enemy of God. C. S. Lewis correctly observed, “We are not merely imperfect creatures who must be improved; we are...rebels who must lay down our arms.” Hence we are not only helpless outside of Christ, but we are hostile. </a:t>
            </a:r>
            <a:endParaRPr lang="en-US" dirty="0"/>
          </a:p>
          <a:p>
            <a:endParaRPr lang="en-US" dirty="0"/>
          </a:p>
          <a:p>
            <a:r>
              <a:rPr lang="en-US" dirty="0"/>
              <a:t>We can see the importance of being saved from sin and the importance of being justified in Christ rather than living away from Christ. “We shall be saved from wrath” (v. 9). This salvation is by his blood. Our stance of being enemies of God is exchanged with the loving favor and friendship of God through the death of His dear Son! Our condition has changed drastically when we are in We can see how God views us when we are justified by the blood of Jesus by lifting our eyes  up into the heavenly vision of Revelation 7:14. What an exchange! What a difference in standing! What a great salvation! And so we are “reconciled” (re + conciliate) or “made friends again. Christ.  We become “accepted” (Eph. 1:6). </a:t>
            </a:r>
          </a:p>
        </p:txBody>
      </p:sp>
      <p:sp>
        <p:nvSpPr>
          <p:cNvPr id="4" name="Slide Number Placeholder 3"/>
          <p:cNvSpPr>
            <a:spLocks noGrp="1"/>
          </p:cNvSpPr>
          <p:nvPr>
            <p:ph type="sldNum" sz="quarter" idx="10"/>
          </p:nvPr>
        </p:nvSpPr>
        <p:spPr/>
        <p:txBody>
          <a:bodyPr/>
          <a:lstStyle/>
          <a:p>
            <a:fld id="{71CFEC4C-B755-445D-A7D0-113C8194CAF5}" type="slidenum">
              <a:rPr lang="en-US" smtClean="0"/>
              <a:t>8</a:t>
            </a:fld>
            <a:endParaRPr lang="en-US"/>
          </a:p>
        </p:txBody>
      </p:sp>
    </p:spTree>
    <p:extLst>
      <p:ext uri="{BB962C8B-B14F-4D97-AF65-F5344CB8AC3E}">
        <p14:creationId xmlns:p14="http://schemas.microsoft.com/office/powerpoint/2010/main" val="357978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Man is the one who separated himself from God it was not God who separated himself from man (Isa. 59:1, 2). Because of this, man is the one who must be reconciled to God. It is not God who needs to be reconciled to man (see 2 Cor. 5:18-20). Be reconciled to God! There is a place of reconciliation and that is in the church that God built through His Son (Eph. 2:16; 1:22, 23).</a:t>
            </a:r>
          </a:p>
        </p:txBody>
      </p:sp>
      <p:sp>
        <p:nvSpPr>
          <p:cNvPr id="4" name="Slide Number Placeholder 3"/>
          <p:cNvSpPr>
            <a:spLocks noGrp="1"/>
          </p:cNvSpPr>
          <p:nvPr>
            <p:ph type="sldNum" sz="quarter" idx="10"/>
          </p:nvPr>
        </p:nvSpPr>
        <p:spPr/>
        <p:txBody>
          <a:bodyPr/>
          <a:lstStyle/>
          <a:p>
            <a:fld id="{71CFEC4C-B755-445D-A7D0-113C8194CAF5}" type="slidenum">
              <a:rPr lang="en-US" smtClean="0"/>
              <a:t>9</a:t>
            </a:fld>
            <a:endParaRPr lang="en-US"/>
          </a:p>
        </p:txBody>
      </p:sp>
    </p:spTree>
    <p:extLst>
      <p:ext uri="{BB962C8B-B14F-4D97-AF65-F5344CB8AC3E}">
        <p14:creationId xmlns:p14="http://schemas.microsoft.com/office/powerpoint/2010/main" val="1056527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2 Thessalonians 1:8.</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FEC4C-B755-445D-A7D0-113C8194C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892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CFEC4C-B755-445D-A7D0-113C8194CAF5}" type="slidenum">
              <a:rPr lang="en-US" smtClean="0"/>
              <a:t>11</a:t>
            </a:fld>
            <a:endParaRPr lang="en-US"/>
          </a:p>
        </p:txBody>
      </p:sp>
    </p:spTree>
    <p:extLst>
      <p:ext uri="{BB962C8B-B14F-4D97-AF65-F5344CB8AC3E}">
        <p14:creationId xmlns:p14="http://schemas.microsoft.com/office/powerpoint/2010/main" val="2060225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How can we be reconciled to God in Christ?</a:t>
            </a:r>
          </a:p>
          <a:p>
            <a:r>
              <a:rPr lang="en-US" dirty="0"/>
              <a:t>Hear - </a:t>
            </a:r>
            <a:r>
              <a:rPr lang="en-US" sz="1200" b="0" i="0" kern="1200" dirty="0">
                <a:solidFill>
                  <a:schemeClr val="tx1"/>
                </a:solidFill>
                <a:effectLst/>
                <a:latin typeface="+mn-lt"/>
                <a:ea typeface="+mn-ea"/>
                <a:cs typeface="+mn-cs"/>
              </a:rPr>
              <a:t>Jesus condemned some for not understanding because they were not listening. “Why do you not understand My speech? Because you are not able to listen to My word” (</a:t>
            </a:r>
            <a:r>
              <a:rPr lang="en-US" sz="1200" b="0" i="0" u="sng" kern="1200" dirty="0">
                <a:solidFill>
                  <a:schemeClr val="tx1"/>
                </a:solidFill>
                <a:effectLst/>
                <a:latin typeface="+mn-lt"/>
                <a:ea typeface="+mn-ea"/>
                <a:cs typeface="+mn-cs"/>
                <a:hlinkClick r:id="rId3"/>
              </a:rPr>
              <a:t>Jn. 8:43</a:t>
            </a:r>
            <a:r>
              <a:rPr lang="en-US" sz="1200" b="0" i="0" kern="1200" dirty="0">
                <a:solidFill>
                  <a:schemeClr val="tx1"/>
                </a:solidFill>
                <a:effectLst/>
                <a:latin typeface="+mn-lt"/>
                <a:ea typeface="+mn-ea"/>
                <a:cs typeface="+mn-cs"/>
              </a:rPr>
              <a:t>). If people are not willing to genuinely hear, then they cannot understand. At the same time, faith is subject to hearing (</a:t>
            </a:r>
            <a:r>
              <a:rPr lang="en-US" sz="1200" b="0" i="0" u="sng" kern="1200" dirty="0">
                <a:solidFill>
                  <a:schemeClr val="tx1"/>
                </a:solidFill>
                <a:effectLst/>
                <a:latin typeface="+mn-lt"/>
                <a:ea typeface="+mn-ea"/>
                <a:cs typeface="+mn-cs"/>
                <a:hlinkClick r:id="rId4"/>
              </a:rPr>
              <a:t>Rom. 10:17</a:t>
            </a:r>
            <a:r>
              <a:rPr lang="en-US" sz="1200" b="0" i="0" kern="1200" dirty="0">
                <a:solidFill>
                  <a:schemeClr val="tx1"/>
                </a:solidFill>
                <a:effectLst/>
                <a:latin typeface="+mn-lt"/>
                <a:ea typeface="+mn-ea"/>
                <a:cs typeface="+mn-cs"/>
              </a:rPr>
              <a:t>).</a:t>
            </a:r>
            <a:endParaRPr lang="en-US" dirty="0"/>
          </a:p>
          <a:p>
            <a:endParaRPr lang="en-US" dirty="0"/>
          </a:p>
          <a:p>
            <a:r>
              <a:rPr lang="en-US" dirty="0"/>
              <a:t>Believe- Romans 3:22. </a:t>
            </a:r>
            <a:r>
              <a:rPr lang="en-US" sz="1200" b="0" i="0" kern="1200" dirty="0">
                <a:solidFill>
                  <a:schemeClr val="tx1"/>
                </a:solidFill>
                <a:effectLst/>
                <a:latin typeface="+mn-lt"/>
                <a:ea typeface="+mn-ea"/>
                <a:cs typeface="+mn-cs"/>
              </a:rPr>
              <a:t>The truth is something that is worthy of and requires </a:t>
            </a:r>
            <a:r>
              <a:rPr lang="en-US" sz="1200" b="0" i="1" kern="1200" dirty="0">
                <a:solidFill>
                  <a:schemeClr val="tx1"/>
                </a:solidFill>
                <a:effectLst/>
                <a:latin typeface="+mn-lt"/>
                <a:ea typeface="+mn-ea"/>
                <a:cs typeface="+mn-cs"/>
              </a:rPr>
              <a:t>belief</a:t>
            </a:r>
            <a:r>
              <a:rPr lang="en-US" sz="1200" b="0" i="0" kern="1200" dirty="0">
                <a:solidFill>
                  <a:schemeClr val="tx1"/>
                </a:solidFill>
                <a:effectLst/>
                <a:latin typeface="+mn-lt"/>
                <a:ea typeface="+mn-ea"/>
                <a:cs typeface="+mn-cs"/>
              </a:rPr>
              <a:t>. Jesus asked in </a:t>
            </a:r>
            <a:r>
              <a:rPr lang="en-US" sz="1200" b="0" i="0" u="sng" kern="1200" dirty="0">
                <a:solidFill>
                  <a:schemeClr val="tx1"/>
                </a:solidFill>
                <a:effectLst/>
                <a:latin typeface="+mn-lt"/>
                <a:ea typeface="+mn-ea"/>
                <a:cs typeface="+mn-cs"/>
                <a:hlinkClick r:id="rId5"/>
              </a:rPr>
              <a:t>John 8:46</a:t>
            </a:r>
            <a:r>
              <a:rPr lang="en-US" sz="1200" b="0" i="0" kern="1200" dirty="0">
                <a:solidFill>
                  <a:schemeClr val="tx1"/>
                </a:solidFill>
                <a:effectLst/>
                <a:latin typeface="+mn-lt"/>
                <a:ea typeface="+mn-ea"/>
                <a:cs typeface="+mn-cs"/>
              </a:rPr>
              <a:t>, “Which of you convicts Me of sin? And if I tell the truth, why do you not believe Me?” John stated, “And he who has seen has testified, and his testimony is true; and he knows that he is telling the truth, so that you may believe” (</a:t>
            </a:r>
            <a:r>
              <a:rPr lang="en-US" sz="1200" b="0" i="0" u="sng" kern="1200" dirty="0">
                <a:solidFill>
                  <a:schemeClr val="tx1"/>
                </a:solidFill>
                <a:effectLst/>
                <a:latin typeface="+mn-lt"/>
                <a:ea typeface="+mn-ea"/>
                <a:cs typeface="+mn-cs"/>
                <a:hlinkClick r:id="rId6"/>
              </a:rPr>
              <a:t>Jn. 19:35</a:t>
            </a:r>
            <a:r>
              <a:rPr lang="en-US" sz="1200" b="0" i="0" kern="1200" dirty="0">
                <a:solidFill>
                  <a:schemeClr val="tx1"/>
                </a:solidFill>
                <a:effectLst/>
                <a:latin typeface="+mn-lt"/>
                <a:ea typeface="+mn-ea"/>
                <a:cs typeface="+mn-cs"/>
              </a:rPr>
              <a:t>). It is imperative to accept the truth when we are given it. We are not entitled to have another chance to receive it. Paul said of the Ephesians, “In Him you also trusted, after you heard the word of truth, the gospel of your salvation; in whom also, having believed, you were sealed with the Holy Spirit of promise” (</a:t>
            </a:r>
            <a:r>
              <a:rPr lang="en-US" sz="1200" b="0" i="0" u="sng" kern="1200" dirty="0">
                <a:solidFill>
                  <a:schemeClr val="tx1"/>
                </a:solidFill>
                <a:effectLst/>
                <a:latin typeface="+mn-lt"/>
                <a:ea typeface="+mn-ea"/>
                <a:cs typeface="+mn-cs"/>
                <a:hlinkClick r:id="rId7"/>
              </a:rPr>
              <a:t>Eph. 1:13</a:t>
            </a:r>
            <a:r>
              <a:rPr lang="en-US" sz="1200" b="0" i="0" kern="1200" dirty="0">
                <a:solidFill>
                  <a:schemeClr val="tx1"/>
                </a:solidFill>
                <a:effectLst/>
                <a:latin typeface="+mn-lt"/>
                <a:ea typeface="+mn-ea"/>
                <a:cs typeface="+mn-cs"/>
              </a:rPr>
              <a:t>). Rejecting the truth about Jesus is dangerous to the soul and will cause one to die in their sins (</a:t>
            </a:r>
            <a:r>
              <a:rPr lang="en-US" sz="1200" b="0" i="0" u="sng" kern="1200" dirty="0">
                <a:solidFill>
                  <a:schemeClr val="tx1"/>
                </a:solidFill>
                <a:effectLst/>
                <a:latin typeface="+mn-lt"/>
                <a:ea typeface="+mn-ea"/>
                <a:cs typeface="+mn-cs"/>
                <a:hlinkClick r:id="rId8"/>
              </a:rPr>
              <a:t>Jn. 8:24</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1CFEC4C-B755-445D-A7D0-113C8194CAF5}" type="slidenum">
              <a:rPr lang="en-US" smtClean="0"/>
              <a:t>12</a:t>
            </a:fld>
            <a:endParaRPr lang="en-US"/>
          </a:p>
        </p:txBody>
      </p:sp>
    </p:spTree>
    <p:extLst>
      <p:ext uri="{BB962C8B-B14F-4D97-AF65-F5344CB8AC3E}">
        <p14:creationId xmlns:p14="http://schemas.microsoft.com/office/powerpoint/2010/main" val="1556890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2134037" y="3569000"/>
            <a:ext cx="2610275" cy="618948"/>
          </a:xfrm>
        </p:spPr>
        <p:txBody>
          <a:bodyPr>
            <a:noAutofit/>
          </a:bodyPr>
          <a:lstStyle>
            <a:lvl1pPr>
              <a:defRPr sz="9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2134037" y="3569000"/>
            <a:ext cx="2610275" cy="618948"/>
          </a:xfrm>
        </p:spPr>
        <p:txBody>
          <a:bodyPr>
            <a:noAutofit/>
          </a:bodyPr>
          <a:lstStyle>
            <a:lvl1pPr>
              <a:defRPr sz="900"/>
            </a:lvl1pPr>
          </a:lstStyle>
          <a:p>
            <a:pPr lvl="0"/>
            <a:r>
              <a:rPr lang="en-US" dirty="0"/>
              <a:t>Add Your Subtitle</a:t>
            </a:r>
          </a:p>
        </p:txBody>
      </p:sp>
      <p:sp>
        <p:nvSpPr>
          <p:cNvPr id="7" name="Title 1"/>
          <p:cNvSpPr>
            <a:spLocks noGrp="1"/>
          </p:cNvSpPr>
          <p:nvPr>
            <p:ph type="title" hasCustomPrompt="1"/>
          </p:nvPr>
        </p:nvSpPr>
        <p:spPr>
          <a:xfrm>
            <a:off x="1079076" y="747564"/>
            <a:ext cx="4708139" cy="2668711"/>
          </a:xfrm>
        </p:spPr>
        <p:txBody>
          <a:bodyPr>
            <a:normAutofit/>
          </a:bodyPr>
          <a:lstStyle>
            <a:lvl1pPr>
              <a:defRPr sz="2100"/>
            </a:lvl1p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355674" y="361724"/>
            <a:ext cx="3936512" cy="4421058"/>
          </a:xfrm>
        </p:spPr>
        <p:txBody>
          <a:bodyPr anchor="ctr"/>
          <a:lstStyle>
            <a:lvl1pPr algn="ctr">
              <a:defRPr baseline="0">
                <a:solidFill>
                  <a:srgbClr val="2D8537"/>
                </a:solidFill>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355674" y="361724"/>
            <a:ext cx="3936512" cy="4421058"/>
          </a:xfrm>
        </p:spPr>
        <p:txBody>
          <a:bodyPr anchor="ctr"/>
          <a:lstStyle>
            <a:lvl1pPr algn="ctr">
              <a:defRPr baseline="0">
                <a:solidFill>
                  <a:srgbClr val="2D8537"/>
                </a:solidFill>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355674" y="361724"/>
            <a:ext cx="3936512" cy="4421058"/>
          </a:xfrm>
        </p:spPr>
        <p:txBody>
          <a:bodyPr anchor="ctr"/>
          <a:lstStyle>
            <a:lvl1pPr algn="ctr">
              <a:defRPr baseline="0">
                <a:solidFill>
                  <a:srgbClr val="2D8537"/>
                </a:solidFill>
              </a:defRPr>
            </a:lvl1pPr>
            <a:lvl2pPr algn="l">
              <a:defRPr/>
            </a:lvl2pPr>
            <a:lvl3pPr algn="l">
              <a:defRPr/>
            </a:lvl3pPr>
            <a:lvl4pPr algn="l">
              <a:defRPr/>
            </a:lvl4pPr>
            <a:lvl5pPr algn="l">
              <a:defRPr/>
            </a:lvl5pPr>
          </a:lstStyle>
          <a:p>
            <a:pPr lvl="0"/>
            <a:r>
              <a:rPr lang="en-US" dirty="0"/>
              <a:t>Add Your Text Here</a:t>
            </a:r>
          </a:p>
        </p:txBody>
      </p:sp>
      <p:sp>
        <p:nvSpPr>
          <p:cNvPr id="7" name="Title 1"/>
          <p:cNvSpPr>
            <a:spLocks noGrp="1"/>
          </p:cNvSpPr>
          <p:nvPr>
            <p:ph type="title" hasCustomPrompt="1"/>
          </p:nvPr>
        </p:nvSpPr>
        <p:spPr>
          <a:xfrm>
            <a:off x="4690056" y="208996"/>
            <a:ext cx="2019496" cy="1125360"/>
          </a:xfrm>
        </p:spPr>
        <p:txBody>
          <a:bodyPr>
            <a:normAutofit/>
          </a:bodyPr>
          <a:lstStyle>
            <a:lvl1pPr>
              <a:defRPr sz="105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49645" y="361724"/>
            <a:ext cx="4774453" cy="3536846"/>
          </a:xfrm>
        </p:spPr>
        <p:txBody>
          <a:bodyPr anchor="ctr"/>
          <a:lstStyle>
            <a:lvl1pPr marL="0" indent="0">
              <a:buFont typeface="Arial"/>
              <a:buNone/>
              <a:defRPr/>
            </a:lvl1pPr>
            <a:lvl2pPr marL="342900" indent="0">
              <a:buNone/>
              <a:defRPr/>
            </a:lvl2pPr>
            <a:lvl3pPr marL="685800" indent="0">
              <a:buFont typeface="Arial"/>
              <a:buNone/>
              <a:defRPr/>
            </a:lvl3pPr>
            <a:lvl4pPr marL="1028700" indent="0">
              <a:buFont typeface="Arial"/>
              <a:buNone/>
              <a:defRPr/>
            </a:lvl4pPr>
            <a:lvl5pPr marL="13716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355674" y="4127630"/>
            <a:ext cx="4774454" cy="655155"/>
          </a:xfrm>
        </p:spPr>
        <p:txBody>
          <a:bodyPr>
            <a:normAutofit/>
          </a:bodyPr>
          <a:lstStyle>
            <a:lvl1pPr>
              <a:defRPr sz="105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49645" y="361724"/>
            <a:ext cx="4780484" cy="4421058"/>
          </a:xfrm>
        </p:spPr>
        <p:txBody>
          <a:bodyPr anchor="ctr"/>
          <a:lstStyle>
            <a:lvl1pPr marL="0" indent="0">
              <a:buFont typeface="Arial"/>
              <a:buNone/>
              <a:defRPr/>
            </a:lvl1pPr>
            <a:lvl2pPr marL="342900" indent="0">
              <a:buNone/>
              <a:defRPr/>
            </a:lvl2pPr>
            <a:lvl3pPr marL="685800" indent="0">
              <a:buFont typeface="Arial"/>
              <a:buNone/>
              <a:defRPr/>
            </a:lvl3pPr>
            <a:lvl4pPr marL="1028700" indent="0">
              <a:buFont typeface="Arial"/>
              <a:buNone/>
              <a:defRPr/>
            </a:lvl4pPr>
            <a:lvl5pPr marL="13716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ackground">
    <p:bg>
      <p:bgPr>
        <a:blipFill rotWithShape="1">
          <a:blip r:embed="rId2">
            <a:extLst>
              <a:ext uri="{BEBA8EAE-BF5A-486C-A8C5-ECC9F3942E4B}">
                <a14:imgProps xmlns:a14="http://schemas.microsoft.com/office/drawing/2010/main">
                  <a14:imgLayer r:embed="rId3">
                    <a14:imgEffect>
                      <a14:sharpenSoften amount="-87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49645" y="361724"/>
            <a:ext cx="4780484" cy="4421058"/>
          </a:xfrm>
        </p:spPr>
        <p:txBody>
          <a:bodyPr anchor="ctr"/>
          <a:lstStyle>
            <a:lvl1pPr marL="0" indent="0">
              <a:buFont typeface="Arial"/>
              <a:buNone/>
              <a:defRPr/>
            </a:lvl1pPr>
            <a:lvl2pPr marL="342900" indent="0">
              <a:buNone/>
              <a:defRPr/>
            </a:lvl2pPr>
            <a:lvl3pPr marL="685800" indent="0">
              <a:buFont typeface="Arial"/>
              <a:buNone/>
              <a:defRPr/>
            </a:lvl3pPr>
            <a:lvl4pPr marL="1028700" indent="0">
              <a:buFont typeface="Arial"/>
              <a:buNone/>
              <a:defRPr/>
            </a:lvl4pPr>
            <a:lvl5pPr marL="1371600" indent="0">
              <a:buFont typeface="Arial"/>
              <a:buNone/>
              <a:defRPr/>
            </a:lvl5pPr>
          </a:lstStyle>
          <a:p>
            <a:pPr lvl="0"/>
            <a:r>
              <a:rPr lang="en-US" dirty="0"/>
              <a:t>Add Your Text Here</a:t>
            </a:r>
          </a:p>
        </p:txBody>
      </p:sp>
    </p:spTree>
    <p:extLst>
      <p:ext uri="{BB962C8B-B14F-4D97-AF65-F5344CB8AC3E}">
        <p14:creationId xmlns:p14="http://schemas.microsoft.com/office/powerpoint/2010/main" val="1952626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BFECD78-3C8E-49F2-8FAB-59489D168ABB}" type="datetimeFigureOut">
              <a:rPr lang="en-US" smtClean="0"/>
              <a:t>8/10/2017</a:t>
            </a:fld>
            <a:endParaRPr lang="en-US"/>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 id="2147483658" r:id="rId9"/>
  </p:sldLayoutIdLst>
  <p:txStyles>
    <p:titleStyle>
      <a:lvl1pPr algn="ctr" defTabSz="685800" rtl="0" eaLnBrk="1" latinLnBrk="0" hangingPunct="1">
        <a:spcBef>
          <a:spcPct val="0"/>
        </a:spcBef>
        <a:buNone/>
        <a:defRPr sz="3300" kern="1200">
          <a:solidFill>
            <a:srgbClr val="F4F4E7"/>
          </a:solidFill>
          <a:latin typeface="+mj-lt"/>
          <a:ea typeface="+mj-ea"/>
          <a:cs typeface="Adelle-Regular"/>
        </a:defRPr>
      </a:lvl1pPr>
    </p:titleStyle>
    <p:bodyStyle>
      <a:lvl1pPr marL="0" indent="0" algn="ctr" defTabSz="685800" rtl="0" eaLnBrk="1" latinLnBrk="0" hangingPunct="1">
        <a:spcBef>
          <a:spcPct val="20000"/>
        </a:spcBef>
        <a:buFont typeface="Arial"/>
        <a:buNone/>
        <a:defRPr sz="2250" kern="1200">
          <a:solidFill>
            <a:srgbClr val="F4F4E7"/>
          </a:solidFill>
          <a:latin typeface="+mn-lt"/>
          <a:ea typeface="+mn-ea"/>
          <a:cs typeface="Apple Chancery"/>
        </a:defRPr>
      </a:lvl1pPr>
      <a:lvl2pPr marL="685800" indent="-342900" algn="ctr" defTabSz="685800" rtl="0" eaLnBrk="1" latinLnBrk="0" hangingPunct="1">
        <a:spcBef>
          <a:spcPct val="20000"/>
        </a:spcBef>
        <a:buFont typeface="Arial"/>
        <a:buChar char="•"/>
        <a:defRPr sz="2250" kern="1200">
          <a:solidFill>
            <a:srgbClr val="F4F4E7"/>
          </a:solidFill>
          <a:latin typeface="+mn-lt"/>
          <a:ea typeface="+mn-ea"/>
          <a:cs typeface="Apple Chancery"/>
        </a:defRPr>
      </a:lvl2pPr>
      <a:lvl3pPr marL="685800" indent="0" algn="ctr" defTabSz="685800" rtl="0" eaLnBrk="1" latinLnBrk="0" hangingPunct="1">
        <a:spcBef>
          <a:spcPct val="20000"/>
        </a:spcBef>
        <a:buFont typeface="Arial" pitchFamily="34" charset="0"/>
        <a:buNone/>
        <a:defRPr sz="2250" kern="1200">
          <a:solidFill>
            <a:srgbClr val="F4F4E7"/>
          </a:solidFill>
          <a:latin typeface="+mn-lt"/>
          <a:ea typeface="+mn-ea"/>
          <a:cs typeface="Apple Chancery"/>
        </a:defRPr>
      </a:lvl3pPr>
      <a:lvl4pPr marL="1028700" indent="0" algn="ctr" defTabSz="685800" rtl="0" eaLnBrk="1" latinLnBrk="0" hangingPunct="1">
        <a:spcBef>
          <a:spcPct val="20000"/>
        </a:spcBef>
        <a:buFont typeface="Arial" pitchFamily="34" charset="0"/>
        <a:buNone/>
        <a:defRPr sz="2250" kern="1200">
          <a:solidFill>
            <a:srgbClr val="F4F4E7"/>
          </a:solidFill>
          <a:latin typeface="+mn-lt"/>
          <a:ea typeface="+mn-ea"/>
          <a:cs typeface="Apple Chancery"/>
        </a:defRPr>
      </a:lvl4pPr>
      <a:lvl5pPr marL="1371600" indent="0" algn="ctr" defTabSz="685800" rtl="0" eaLnBrk="1" latinLnBrk="0" hangingPunct="1">
        <a:spcBef>
          <a:spcPct val="20000"/>
        </a:spcBef>
        <a:buFont typeface="Arial" pitchFamily="34" charset="0"/>
        <a:buNone/>
        <a:defRPr sz="2250" kern="1200">
          <a:solidFill>
            <a:srgbClr val="F4F4E7"/>
          </a:solidFill>
          <a:latin typeface="+mn-lt"/>
          <a:ea typeface="+mn-ea"/>
          <a:cs typeface="Apple Chancery"/>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49644" y="914230"/>
            <a:ext cx="6066654" cy="3315794"/>
          </a:xfrm>
        </p:spPr>
        <p:txBody>
          <a:bodyPr/>
          <a:lstStyle/>
          <a:p>
            <a:r>
              <a:rPr lang="en-US" sz="4050" spc="225" dirty="0">
                <a:effectLst>
                  <a:outerShdw blurRad="38100" dist="38100" dir="2700000" algn="tl">
                    <a:srgbClr val="000000">
                      <a:alpha val="43137"/>
                    </a:srgbClr>
                  </a:outerShdw>
                </a:effectLst>
              </a:rPr>
              <a:t>The Plan of Salvation</a:t>
            </a:r>
          </a:p>
          <a:p>
            <a:br>
              <a:rPr lang="en-US" dirty="0"/>
            </a:br>
            <a:r>
              <a:rPr lang="en-US" sz="2700" dirty="0"/>
              <a:t>“O LORD, I know the way of man is not in himself; It is not in man who walks to direct his own steps.”</a:t>
            </a:r>
          </a:p>
          <a:p>
            <a:r>
              <a:rPr lang="en-US" dirty="0">
                <a:solidFill>
                  <a:schemeClr val="tx1"/>
                </a:solidFill>
              </a:rPr>
              <a:t>‹Jeremiah 10:23›</a:t>
            </a:r>
          </a:p>
        </p:txBody>
      </p:sp>
    </p:spTree>
    <p:extLst>
      <p:ext uri="{BB962C8B-B14F-4D97-AF65-F5344CB8AC3E}">
        <p14:creationId xmlns:p14="http://schemas.microsoft.com/office/powerpoint/2010/main" val="34276271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Q. “How Can I Be Reconciled To God?”</a:t>
            </a:r>
          </a:p>
          <a:p>
            <a:pPr marL="385763" indent="-385763">
              <a:buAutoNum type="alphaUcPeriod"/>
            </a:pPr>
            <a:r>
              <a:rPr lang="en-US" dirty="0"/>
              <a:t>“By Obeying the Gospel.”</a:t>
            </a:r>
          </a:p>
        </p:txBody>
      </p:sp>
    </p:spTree>
    <p:extLst>
      <p:ext uri="{BB962C8B-B14F-4D97-AF65-F5344CB8AC3E}">
        <p14:creationId xmlns:p14="http://schemas.microsoft.com/office/powerpoint/2010/main" val="148904425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Q. “How Do I Obey The Gospel?”</a:t>
            </a:r>
          </a:p>
          <a:p>
            <a:endParaRPr lang="en-US" dirty="0"/>
          </a:p>
          <a:p>
            <a:r>
              <a:rPr lang="en-US" dirty="0">
                <a:solidFill>
                  <a:srgbClr val="71757D"/>
                </a:solidFill>
              </a:rPr>
              <a:t>“In flaming fire taking vengeance on those who do not know God, </a:t>
            </a:r>
            <a:r>
              <a:rPr lang="en-US" dirty="0">
                <a:solidFill>
                  <a:schemeClr val="bg1"/>
                </a:solidFill>
              </a:rPr>
              <a:t>and on those who do not obey the gospel </a:t>
            </a:r>
            <a:r>
              <a:rPr lang="en-US" dirty="0">
                <a:solidFill>
                  <a:srgbClr val="71757D"/>
                </a:solidFill>
              </a:rPr>
              <a:t>of our Lord Jesus Christ.”</a:t>
            </a:r>
            <a:br>
              <a:rPr lang="en-US" dirty="0">
                <a:solidFill>
                  <a:srgbClr val="71757D"/>
                </a:solidFill>
              </a:rPr>
            </a:br>
            <a:r>
              <a:rPr lang="en-US" b="1" dirty="0">
                <a:solidFill>
                  <a:srgbClr val="71757D"/>
                </a:solidFill>
              </a:rPr>
              <a:t>‹2 Thess. 1:8›</a:t>
            </a:r>
          </a:p>
        </p:txBody>
      </p:sp>
    </p:spTree>
    <p:extLst>
      <p:ext uri="{BB962C8B-B14F-4D97-AF65-F5344CB8AC3E}">
        <p14:creationId xmlns:p14="http://schemas.microsoft.com/office/powerpoint/2010/main" val="2521200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5674" y="914398"/>
            <a:ext cx="3936512" cy="3889163"/>
          </a:xfrm>
        </p:spPr>
        <p:txBody>
          <a:bodyPr anchor="t" anchorCtr="0">
            <a:normAutofit/>
          </a:bodyPr>
          <a:lstStyle/>
          <a:p>
            <a:pPr marL="385763" indent="-385763" algn="l">
              <a:buFont typeface="+mj-lt"/>
              <a:buAutoNum type="arabicPeriod"/>
            </a:pPr>
            <a:r>
              <a:rPr lang="en-US" sz="2700" dirty="0"/>
              <a:t>Hear – Jn. 8:43</a:t>
            </a:r>
          </a:p>
          <a:p>
            <a:pPr marL="385763" indent="-385763" algn="l">
              <a:buFont typeface="+mj-lt"/>
              <a:buAutoNum type="arabicPeriod"/>
            </a:pPr>
            <a:r>
              <a:rPr lang="en-US" sz="2700" dirty="0"/>
              <a:t>Believe – Jn. 8:46, 24</a:t>
            </a:r>
          </a:p>
        </p:txBody>
      </p:sp>
    </p:spTree>
    <p:extLst>
      <p:ext uri="{BB962C8B-B14F-4D97-AF65-F5344CB8AC3E}">
        <p14:creationId xmlns:p14="http://schemas.microsoft.com/office/powerpoint/2010/main" val="92046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5673" y="914230"/>
            <a:ext cx="4088580" cy="3315794"/>
          </a:xfrm>
        </p:spPr>
        <p:txBody>
          <a:bodyPr anchor="t" anchorCtr="0">
            <a:normAutofit/>
          </a:bodyPr>
          <a:lstStyle/>
          <a:p>
            <a:pPr marL="385763" indent="-385763" algn="l">
              <a:buFont typeface="+mj-lt"/>
              <a:buAutoNum type="arabicPeriod"/>
            </a:pPr>
            <a:r>
              <a:rPr lang="en-US" sz="2700" dirty="0"/>
              <a:t>Hear – Jn. 8:43</a:t>
            </a:r>
          </a:p>
          <a:p>
            <a:pPr marL="385763" indent="-385763" algn="l">
              <a:buFont typeface="+mj-lt"/>
              <a:buAutoNum type="arabicPeriod"/>
            </a:pPr>
            <a:r>
              <a:rPr lang="en-US" sz="2700" dirty="0"/>
              <a:t>Believe – Jn. 8:46, 24</a:t>
            </a:r>
          </a:p>
          <a:p>
            <a:pPr marL="385763" indent="-385763" algn="l">
              <a:buFont typeface="+mj-lt"/>
              <a:buAutoNum type="arabicPeriod"/>
            </a:pPr>
            <a:r>
              <a:rPr lang="en-US" sz="2700" dirty="0"/>
              <a:t>Repent – Acts 17:30, 31</a:t>
            </a:r>
          </a:p>
        </p:txBody>
      </p:sp>
    </p:spTree>
    <p:extLst>
      <p:ext uri="{BB962C8B-B14F-4D97-AF65-F5344CB8AC3E}">
        <p14:creationId xmlns:p14="http://schemas.microsoft.com/office/powerpoint/2010/main" val="271585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5673" y="914230"/>
            <a:ext cx="4088580" cy="3315794"/>
          </a:xfrm>
        </p:spPr>
        <p:txBody>
          <a:bodyPr anchor="t" anchorCtr="0">
            <a:normAutofit/>
          </a:bodyPr>
          <a:lstStyle/>
          <a:p>
            <a:pPr marL="385763" indent="-385763" algn="l">
              <a:buFont typeface="+mj-lt"/>
              <a:buAutoNum type="arabicPeriod"/>
            </a:pPr>
            <a:r>
              <a:rPr lang="en-US" sz="2700" dirty="0"/>
              <a:t>Hear – Jn. 8:43</a:t>
            </a:r>
          </a:p>
          <a:p>
            <a:pPr marL="385763" indent="-385763" algn="l">
              <a:buFont typeface="+mj-lt"/>
              <a:buAutoNum type="arabicPeriod"/>
            </a:pPr>
            <a:r>
              <a:rPr lang="en-US" sz="2700" dirty="0"/>
              <a:t>Believe – Jn. 8:46, 24</a:t>
            </a:r>
          </a:p>
          <a:p>
            <a:pPr marL="385763" indent="-385763" algn="l">
              <a:buFont typeface="+mj-lt"/>
              <a:buAutoNum type="arabicPeriod"/>
            </a:pPr>
            <a:r>
              <a:rPr lang="en-US" sz="2700" dirty="0"/>
              <a:t>Repent – Acts 17:30, 31</a:t>
            </a:r>
          </a:p>
          <a:p>
            <a:pPr marL="385763" indent="-385763" algn="l">
              <a:buFont typeface="+mj-lt"/>
              <a:buAutoNum type="arabicPeriod"/>
            </a:pPr>
            <a:r>
              <a:rPr lang="en-US" sz="2700" dirty="0"/>
              <a:t>Confess Christ – </a:t>
            </a:r>
            <a:br>
              <a:rPr lang="en-US" sz="2700" dirty="0"/>
            </a:br>
            <a:r>
              <a:rPr lang="en-US" sz="2700" dirty="0"/>
              <a:t>Rom. 10:9, 10</a:t>
            </a:r>
          </a:p>
        </p:txBody>
      </p:sp>
    </p:spTree>
    <p:extLst>
      <p:ext uri="{BB962C8B-B14F-4D97-AF65-F5344CB8AC3E}">
        <p14:creationId xmlns:p14="http://schemas.microsoft.com/office/powerpoint/2010/main" val="270559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5673" y="914230"/>
            <a:ext cx="4088580" cy="3315794"/>
          </a:xfrm>
        </p:spPr>
        <p:txBody>
          <a:bodyPr anchor="t" anchorCtr="0">
            <a:normAutofit fontScale="92500"/>
          </a:bodyPr>
          <a:lstStyle/>
          <a:p>
            <a:pPr marL="385763" indent="-385763" algn="l">
              <a:buFont typeface="+mj-lt"/>
              <a:buAutoNum type="arabicPeriod"/>
            </a:pPr>
            <a:r>
              <a:rPr lang="en-US" sz="2700" dirty="0"/>
              <a:t>Hear – Jn. 8:43</a:t>
            </a:r>
          </a:p>
          <a:p>
            <a:pPr marL="385763" indent="-385763" algn="l">
              <a:buFont typeface="+mj-lt"/>
              <a:buAutoNum type="arabicPeriod"/>
            </a:pPr>
            <a:r>
              <a:rPr lang="en-US" sz="2700" dirty="0"/>
              <a:t>Believe – Jn. 8:46, 24</a:t>
            </a:r>
          </a:p>
          <a:p>
            <a:pPr marL="385763" indent="-385763" algn="l">
              <a:buFont typeface="+mj-lt"/>
              <a:buAutoNum type="arabicPeriod"/>
            </a:pPr>
            <a:r>
              <a:rPr lang="en-US" sz="2700" dirty="0"/>
              <a:t>Repent – Acts 17:30, 31</a:t>
            </a:r>
          </a:p>
          <a:p>
            <a:pPr marL="385763" indent="-385763" algn="l">
              <a:buFont typeface="+mj-lt"/>
              <a:buAutoNum type="arabicPeriod"/>
            </a:pPr>
            <a:r>
              <a:rPr lang="en-US" sz="2700" dirty="0"/>
              <a:t>Confess Christ – </a:t>
            </a:r>
            <a:br>
              <a:rPr lang="en-US" sz="2700" dirty="0"/>
            </a:br>
            <a:r>
              <a:rPr lang="en-US" sz="2700" dirty="0"/>
              <a:t>Rom. 10:9, 10</a:t>
            </a:r>
          </a:p>
          <a:p>
            <a:pPr marL="385763" indent="-385763" algn="l">
              <a:buFont typeface="+mj-lt"/>
              <a:buAutoNum type="arabicPeriod"/>
            </a:pPr>
            <a:r>
              <a:rPr lang="en-US" sz="2700" dirty="0"/>
              <a:t>Be Immersed – </a:t>
            </a:r>
            <a:br>
              <a:rPr lang="en-US" sz="2700" dirty="0"/>
            </a:br>
            <a:r>
              <a:rPr lang="en-US" sz="2700" dirty="0"/>
              <a:t>1 Pet. 3:21; Col. 2:12</a:t>
            </a:r>
          </a:p>
        </p:txBody>
      </p:sp>
    </p:spTree>
    <p:extLst>
      <p:ext uri="{BB962C8B-B14F-4D97-AF65-F5344CB8AC3E}">
        <p14:creationId xmlns:p14="http://schemas.microsoft.com/office/powerpoint/2010/main" val="8708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9644" y="914230"/>
            <a:ext cx="6156738" cy="3315794"/>
          </a:xfrm>
        </p:spPr>
        <p:txBody>
          <a:bodyPr/>
          <a:lstStyle/>
          <a:p>
            <a:r>
              <a:rPr lang="en-US" sz="4050" spc="450" dirty="0">
                <a:effectLst>
                  <a:outerShdw blurRad="38100" dist="38100" dir="2700000" algn="tl">
                    <a:srgbClr val="000000">
                      <a:alpha val="43137"/>
                    </a:srgbClr>
                  </a:outerShdw>
                </a:effectLst>
              </a:rPr>
              <a:t>To Know God’s Plan:</a:t>
            </a:r>
          </a:p>
          <a:p>
            <a:pPr marL="385763" indent="-385763" algn="l">
              <a:buFont typeface="+mj-lt"/>
              <a:buAutoNum type="arabicPeriod"/>
            </a:pPr>
            <a:r>
              <a:rPr lang="en-US" dirty="0"/>
              <a:t>There must be a plan</a:t>
            </a:r>
          </a:p>
          <a:p>
            <a:pPr marL="385763" indent="-385763" algn="l">
              <a:buFont typeface="+mj-lt"/>
              <a:buAutoNum type="arabicPeriod"/>
            </a:pPr>
            <a:r>
              <a:rPr lang="en-US" dirty="0"/>
              <a:t>The plan must be revealed</a:t>
            </a:r>
          </a:p>
          <a:p>
            <a:pPr marL="385763" indent="-385763" algn="l">
              <a:buFont typeface="+mj-lt"/>
              <a:buAutoNum type="arabicPeriod"/>
            </a:pPr>
            <a:r>
              <a:rPr lang="en-US" dirty="0"/>
              <a:t>The provisions for the plan must be in place</a:t>
            </a:r>
          </a:p>
        </p:txBody>
      </p:sp>
      <p:cxnSp>
        <p:nvCxnSpPr>
          <p:cNvPr id="4" name="Straight Connector 3"/>
          <p:cNvCxnSpPr/>
          <p:nvPr/>
        </p:nvCxnSpPr>
        <p:spPr>
          <a:xfrm>
            <a:off x="1371602" y="3567673"/>
            <a:ext cx="1301003"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730598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49643" y="914230"/>
            <a:ext cx="5089692" cy="2652635"/>
          </a:xfrm>
        </p:spPr>
        <p:txBody>
          <a:bodyPr>
            <a:normAutofit fontScale="92500" lnSpcReduction="10000"/>
          </a:bodyPr>
          <a:lstStyle/>
          <a:p>
            <a:r>
              <a:rPr lang="en-US" sz="2700" dirty="0"/>
              <a:t>17  For a testament is in force after men are dead, since it has no power at all while the testator lives.</a:t>
            </a:r>
          </a:p>
          <a:p>
            <a:r>
              <a:rPr lang="en-US" sz="2700" dirty="0"/>
              <a:t>18  Therefore not even the first covenant was dedicated without blood.</a:t>
            </a:r>
          </a:p>
        </p:txBody>
      </p:sp>
      <p:sp>
        <p:nvSpPr>
          <p:cNvPr id="5" name="Text Placeholder 4"/>
          <p:cNvSpPr>
            <a:spLocks noGrp="1"/>
          </p:cNvSpPr>
          <p:nvPr>
            <p:ph type="body" sz="quarter" idx="14"/>
          </p:nvPr>
        </p:nvSpPr>
        <p:spPr>
          <a:xfrm>
            <a:off x="355673" y="3738658"/>
            <a:ext cx="5110556" cy="491366"/>
          </a:xfrm>
        </p:spPr>
        <p:txBody>
          <a:bodyPr>
            <a:normAutofit/>
          </a:bodyPr>
          <a:lstStyle/>
          <a:p>
            <a:r>
              <a:rPr lang="en-US" sz="2100" spc="225" dirty="0"/>
              <a:t>Hebrews 9:17, 18</a:t>
            </a:r>
          </a:p>
        </p:txBody>
      </p:sp>
    </p:spTree>
    <p:extLst>
      <p:ext uri="{BB962C8B-B14F-4D97-AF65-F5344CB8AC3E}">
        <p14:creationId xmlns:p14="http://schemas.microsoft.com/office/powerpoint/2010/main" val="4141387162"/>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9  Much more then, having now been justified </a:t>
            </a:r>
            <a:r>
              <a:rPr lang="en-US" b="1" u="sng" dirty="0">
                <a:solidFill>
                  <a:schemeClr val="bg1"/>
                </a:solidFill>
              </a:rPr>
              <a:t>by His blood</a:t>
            </a:r>
            <a:r>
              <a:rPr lang="en-US" dirty="0"/>
              <a:t>, we shall be saved from wrath through Him.</a:t>
            </a:r>
          </a:p>
          <a:p>
            <a:r>
              <a:rPr lang="en-US" dirty="0"/>
              <a:t>10  For if when we were enemies we were reconciled to God </a:t>
            </a:r>
            <a:r>
              <a:rPr lang="en-US" b="1" u="sng" dirty="0">
                <a:solidFill>
                  <a:schemeClr val="bg1"/>
                </a:solidFill>
              </a:rPr>
              <a:t>through the death of His Son,</a:t>
            </a:r>
            <a:r>
              <a:rPr lang="en-US" b="1" dirty="0">
                <a:solidFill>
                  <a:schemeClr val="bg1"/>
                </a:solidFill>
              </a:rPr>
              <a:t> </a:t>
            </a:r>
            <a:r>
              <a:rPr lang="en-US" dirty="0"/>
              <a:t>much more, having been reconciled, we shall be saved by His life.</a:t>
            </a:r>
          </a:p>
          <a:p>
            <a:r>
              <a:rPr lang="en-US" sz="2625" b="1" dirty="0"/>
              <a:t>‹Romans 5:9, 10›</a:t>
            </a:r>
          </a:p>
        </p:txBody>
      </p:sp>
      <p:sp>
        <p:nvSpPr>
          <p:cNvPr id="3" name="Title 2"/>
          <p:cNvSpPr>
            <a:spLocks noGrp="1"/>
          </p:cNvSpPr>
          <p:nvPr>
            <p:ph type="title"/>
          </p:nvPr>
        </p:nvSpPr>
        <p:spPr/>
        <p:txBody>
          <a:bodyPr/>
          <a:lstStyle/>
          <a:p>
            <a:r>
              <a:rPr lang="en-US" sz="1800" dirty="0">
                <a:effectLst>
                  <a:outerShdw blurRad="38100" dist="38100" dir="2700000" algn="tl">
                    <a:srgbClr val="000000">
                      <a:alpha val="43137"/>
                    </a:srgbClr>
                  </a:outerShdw>
                </a:effectLst>
              </a:rPr>
              <a:t>The Provision For Your Salvation</a:t>
            </a:r>
            <a:endParaRPr lang="en-US" dirty="0"/>
          </a:p>
        </p:txBody>
      </p:sp>
    </p:spTree>
    <p:extLst>
      <p:ext uri="{BB962C8B-B14F-4D97-AF65-F5344CB8AC3E}">
        <p14:creationId xmlns:p14="http://schemas.microsoft.com/office/powerpoint/2010/main" val="3253513579"/>
      </p:ext>
    </p:extLst>
  </p:cSld>
  <p:clrMapOvr>
    <a:masterClrMapping/>
  </p:clrMapOvr>
  <p:transition spd="slow">
    <p:wipe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a:bodyPr>
          <a:lstStyle/>
          <a:p>
            <a:r>
              <a:rPr lang="en-US" dirty="0"/>
              <a:t>3  Or do you not know that as many of us as were baptized into Christ Jesus were baptized </a:t>
            </a:r>
            <a:r>
              <a:rPr lang="en-US" b="1" u="sng" dirty="0">
                <a:solidFill>
                  <a:schemeClr val="bg1"/>
                </a:solidFill>
              </a:rPr>
              <a:t>into His death</a:t>
            </a:r>
            <a:r>
              <a:rPr lang="en-US" dirty="0"/>
              <a:t>?</a:t>
            </a:r>
          </a:p>
          <a:p>
            <a:r>
              <a:rPr lang="en-US" dirty="0"/>
              <a:t>4  Therefore we were buried with Him through baptism into death, that just as Christ was raised from the dead by the glory of the Father, even so we also should walk in newness of life.</a:t>
            </a:r>
          </a:p>
          <a:p>
            <a:r>
              <a:rPr lang="en-US" sz="2625" b="1" dirty="0"/>
              <a:t>‹Romans 6:3, 4›</a:t>
            </a:r>
          </a:p>
        </p:txBody>
      </p:sp>
      <p:sp>
        <p:nvSpPr>
          <p:cNvPr id="4" name="Title 3"/>
          <p:cNvSpPr>
            <a:spLocks noGrp="1"/>
          </p:cNvSpPr>
          <p:nvPr>
            <p:ph type="title"/>
          </p:nvPr>
        </p:nvSpPr>
        <p:spPr/>
        <p:txBody>
          <a:bodyPr>
            <a:normAutofit/>
          </a:bodyPr>
          <a:lstStyle/>
          <a:p>
            <a:r>
              <a:rPr lang="en-US" sz="1800" dirty="0">
                <a:effectLst>
                  <a:outerShdw blurRad="38100" dist="38100" dir="2700000" algn="tl">
                    <a:srgbClr val="000000">
                      <a:alpha val="43137"/>
                    </a:srgbClr>
                  </a:outerShdw>
                </a:effectLst>
              </a:rPr>
              <a:t>The Provision For Your Salvation</a:t>
            </a:r>
          </a:p>
        </p:txBody>
      </p:sp>
    </p:spTree>
    <p:extLst>
      <p:ext uri="{BB962C8B-B14F-4D97-AF65-F5344CB8AC3E}">
        <p14:creationId xmlns:p14="http://schemas.microsoft.com/office/powerpoint/2010/main" val="1405483902"/>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9644" y="914230"/>
            <a:ext cx="4424803" cy="3315794"/>
          </a:xfrm>
        </p:spPr>
        <p:txBody>
          <a:bodyPr/>
          <a:lstStyle/>
          <a:p>
            <a:r>
              <a:rPr lang="en-US" dirty="0"/>
              <a:t>13  But He answered and said, "Every plant which My heavenly Father has not planted will be uprooted.</a:t>
            </a:r>
          </a:p>
          <a:p>
            <a:r>
              <a:rPr lang="en-US" dirty="0"/>
              <a:t>14  "Let them alone. They are blind leaders of the blind. And if the blind leads the blind, both will fall into a ditch."</a:t>
            </a:r>
          </a:p>
          <a:p>
            <a:r>
              <a:rPr lang="en-US" sz="2100" dirty="0">
                <a:solidFill>
                  <a:schemeClr val="tx1"/>
                </a:solidFill>
              </a:rPr>
              <a:t>‹</a:t>
            </a:r>
            <a:r>
              <a:rPr lang="en-US" sz="2100">
                <a:solidFill>
                  <a:schemeClr val="tx1"/>
                </a:solidFill>
              </a:rPr>
              <a:t>Matthew 15:13</a:t>
            </a:r>
            <a:r>
              <a:rPr lang="en-US" sz="2100" dirty="0">
                <a:solidFill>
                  <a:schemeClr val="tx1"/>
                </a:solidFill>
              </a:rPr>
              <a:t>, 14›</a:t>
            </a:r>
          </a:p>
        </p:txBody>
      </p:sp>
      <p:sp>
        <p:nvSpPr>
          <p:cNvPr id="3" name="TextBox 2"/>
          <p:cNvSpPr txBox="1"/>
          <p:nvPr/>
        </p:nvSpPr>
        <p:spPr>
          <a:xfrm>
            <a:off x="4873250" y="1116606"/>
            <a:ext cx="1784243" cy="240065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14313" indent="-214313">
              <a:buFont typeface="Arial" panose="020B0604020202020204" pitchFamily="34" charset="0"/>
              <a:buChar char="•"/>
            </a:pPr>
            <a:r>
              <a:rPr lang="en-US" sz="1500" dirty="0">
                <a:latin typeface="Segoe UI Black" panose="020B0A02040204020203" pitchFamily="34" charset="0"/>
                <a:ea typeface="Segoe UI Black" panose="020B0A02040204020203" pitchFamily="34" charset="0"/>
                <a:cs typeface="Segoe UI Black" panose="020B0A02040204020203" pitchFamily="34" charset="0"/>
              </a:rPr>
              <a:t>The way of salvation is not of man.</a:t>
            </a:r>
          </a:p>
          <a:p>
            <a:pPr marL="214313" indent="-214313">
              <a:buFont typeface="Arial" panose="020B0604020202020204" pitchFamily="34" charset="0"/>
              <a:buChar char="•"/>
            </a:pPr>
            <a:r>
              <a:rPr lang="en-US" sz="1500" dirty="0">
                <a:latin typeface="Segoe UI Black" panose="020B0A02040204020203" pitchFamily="34" charset="0"/>
                <a:ea typeface="Segoe UI Black" panose="020B0A02040204020203" pitchFamily="34" charset="0"/>
                <a:cs typeface="Segoe UI Black" panose="020B0A02040204020203" pitchFamily="34" charset="0"/>
              </a:rPr>
              <a:t>If it is devised by man, it will be uprooted as a weed.</a:t>
            </a:r>
          </a:p>
          <a:p>
            <a:pPr marL="214313" indent="-214313">
              <a:buFont typeface="Arial" panose="020B0604020202020204" pitchFamily="34" charset="0"/>
              <a:buChar char="•"/>
            </a:pPr>
            <a:r>
              <a:rPr lang="en-US" sz="1500" dirty="0">
                <a:latin typeface="Segoe UI Black" panose="020B0A02040204020203" pitchFamily="34" charset="0"/>
                <a:ea typeface="Segoe UI Black" panose="020B0A02040204020203" pitchFamily="34" charset="0"/>
                <a:cs typeface="Segoe UI Black" panose="020B0A02040204020203" pitchFamily="34" charset="0"/>
              </a:rPr>
              <a:t>It must be revealed by God!</a:t>
            </a:r>
          </a:p>
        </p:txBody>
      </p:sp>
    </p:spTree>
    <p:extLst>
      <p:ext uri="{BB962C8B-B14F-4D97-AF65-F5344CB8AC3E}">
        <p14:creationId xmlns:p14="http://schemas.microsoft.com/office/powerpoint/2010/main" val="9810455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pic>
        <p:nvPicPr>
          <p:cNvPr id="8" name="Picture 7"/>
          <p:cNvPicPr>
            <a:picLocks noChangeAspect="1"/>
          </p:cNvPicPr>
          <p:nvPr/>
        </p:nvPicPr>
        <p:blipFill>
          <a:blip r:embed="rId3"/>
          <a:stretch>
            <a:fillRect/>
          </a:stretch>
        </p:blipFill>
        <p:spPr>
          <a:xfrm>
            <a:off x="342633" y="724696"/>
            <a:ext cx="6172735" cy="2656562"/>
          </a:xfrm>
          <a:prstGeom prst="rect">
            <a:avLst/>
          </a:prstGeom>
        </p:spPr>
      </p:pic>
      <p:sp>
        <p:nvSpPr>
          <p:cNvPr id="2" name="TextBox 1"/>
          <p:cNvSpPr txBox="1"/>
          <p:nvPr/>
        </p:nvSpPr>
        <p:spPr>
          <a:xfrm>
            <a:off x="623455" y="3364318"/>
            <a:ext cx="5692140" cy="1107996"/>
          </a:xfrm>
          <a:prstGeom prst="rect">
            <a:avLst/>
          </a:prstGeom>
          <a:noFill/>
        </p:spPr>
        <p:txBody>
          <a:bodyPr wrap="square" rtlCol="0">
            <a:spAutoFit/>
          </a:bodyPr>
          <a:lstStyle/>
          <a:p>
            <a:r>
              <a:rPr lang="en-US" sz="2100" spc="225" dirty="0">
                <a:latin typeface="Arial Black" panose="020B0A04020102020204" pitchFamily="34" charset="0"/>
              </a:rPr>
              <a:t>Acts 8:36</a:t>
            </a:r>
          </a:p>
          <a:p>
            <a:r>
              <a:rPr lang="en-US" sz="1500" dirty="0">
                <a:latin typeface="Arial Black" panose="020B0A04020102020204" pitchFamily="34" charset="0"/>
              </a:rPr>
              <a:t>“Now as they went down the road, they came to some water. And the eunuch said, ‘See, here is water. What hinders me from being baptized?’”</a:t>
            </a:r>
          </a:p>
        </p:txBody>
      </p:sp>
    </p:spTree>
    <p:extLst>
      <p:ext uri="{BB962C8B-B14F-4D97-AF65-F5344CB8AC3E}">
        <p14:creationId xmlns:p14="http://schemas.microsoft.com/office/powerpoint/2010/main" val="2851338304"/>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6" presetClass="emph" presetSubtype="0" fill="hold" nodeType="afterEffect">
                                  <p:stCondLst>
                                    <p:cond delay="0"/>
                                  </p:stCondLst>
                                  <p:childTnLst>
                                    <p:animEffect transition="out" filter="fade">
                                      <p:cBhvr>
                                        <p:cTn id="13" dur="500" tmFilter="0, 0; .2, .5; .8, .5; 1, 0"/>
                                        <p:tgtEl>
                                          <p:spTgt spid="8"/>
                                        </p:tgtEl>
                                      </p:cBhvr>
                                    </p:animEffect>
                                    <p:animScale>
                                      <p:cBhvr>
                                        <p:cTn id="14"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9644" y="914230"/>
            <a:ext cx="6156738" cy="3315794"/>
          </a:xfrm>
        </p:spPr>
        <p:txBody>
          <a:bodyPr/>
          <a:lstStyle/>
          <a:p>
            <a:r>
              <a:rPr lang="en-US" sz="4050" spc="450" dirty="0">
                <a:effectLst>
                  <a:outerShdw blurRad="38100" dist="38100" dir="2700000" algn="tl">
                    <a:srgbClr val="000000">
                      <a:alpha val="43137"/>
                    </a:srgbClr>
                  </a:outerShdw>
                </a:effectLst>
              </a:rPr>
              <a:t>To Be Saved With God’s Plan:</a:t>
            </a:r>
          </a:p>
          <a:p>
            <a:pPr marL="385763" indent="-385763" algn="l">
              <a:buFont typeface="+mj-lt"/>
              <a:buAutoNum type="arabicPeriod"/>
            </a:pPr>
            <a:r>
              <a:rPr lang="en-US" dirty="0"/>
              <a:t>There must be a plan</a:t>
            </a:r>
          </a:p>
          <a:p>
            <a:pPr marL="385763" indent="-385763" algn="l">
              <a:buFont typeface="+mj-lt"/>
              <a:buAutoNum type="arabicPeriod"/>
            </a:pPr>
            <a:r>
              <a:rPr lang="en-US" dirty="0"/>
              <a:t>The plan must be revealed and understood</a:t>
            </a:r>
          </a:p>
          <a:p>
            <a:pPr marL="385763" indent="-385763" algn="l">
              <a:buFont typeface="+mj-lt"/>
              <a:buAutoNum type="arabicPeriod"/>
            </a:pPr>
            <a:r>
              <a:rPr lang="en-US" dirty="0"/>
              <a:t>The provisions for the plan must be in place</a:t>
            </a:r>
          </a:p>
        </p:txBody>
      </p:sp>
    </p:spTree>
    <p:extLst>
      <p:ext uri="{BB962C8B-B14F-4D97-AF65-F5344CB8AC3E}">
        <p14:creationId xmlns:p14="http://schemas.microsoft.com/office/powerpoint/2010/main" val="421421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9644" y="1366514"/>
            <a:ext cx="6179985" cy="3134049"/>
          </a:xfrm>
        </p:spPr>
        <p:txBody>
          <a:bodyPr>
            <a:normAutofit fontScale="92500" lnSpcReduction="20000"/>
          </a:bodyPr>
          <a:lstStyle/>
          <a:p>
            <a:r>
              <a:rPr lang="en-US" dirty="0"/>
              <a:t>Acts 5:38, 39</a:t>
            </a:r>
          </a:p>
          <a:p>
            <a:r>
              <a:rPr lang="en-US" dirty="0"/>
              <a:t>Acts 2:22-24</a:t>
            </a:r>
          </a:p>
          <a:p>
            <a:r>
              <a:rPr lang="en-US" dirty="0"/>
              <a:t>Acts 15:18</a:t>
            </a:r>
          </a:p>
          <a:p>
            <a:r>
              <a:rPr lang="en-US" dirty="0"/>
              <a:t>Acts 26:16</a:t>
            </a:r>
          </a:p>
          <a:p>
            <a:r>
              <a:rPr lang="en-US" dirty="0"/>
              <a:t>Luke 4:43</a:t>
            </a:r>
          </a:p>
          <a:p>
            <a:r>
              <a:rPr lang="en-US" dirty="0"/>
              <a:t>Matthew 16:18</a:t>
            </a:r>
          </a:p>
          <a:p>
            <a:r>
              <a:rPr lang="en-US" dirty="0"/>
              <a:t>John 12:27; 1 Pet. 1:19, 20</a:t>
            </a:r>
          </a:p>
          <a:p>
            <a:r>
              <a:rPr lang="en-US" dirty="0"/>
              <a:t>Ephesians 3:11</a:t>
            </a:r>
          </a:p>
          <a:p>
            <a:r>
              <a:rPr lang="en-US" dirty="0"/>
              <a:t>2 Timothy 1:9</a:t>
            </a:r>
          </a:p>
        </p:txBody>
      </p:sp>
      <p:sp>
        <p:nvSpPr>
          <p:cNvPr id="3" name="Rectangle 2"/>
          <p:cNvSpPr/>
          <p:nvPr/>
        </p:nvSpPr>
        <p:spPr>
          <a:xfrm>
            <a:off x="349644" y="820458"/>
            <a:ext cx="6179986" cy="715581"/>
          </a:xfrm>
          <a:prstGeom prst="rect">
            <a:avLst/>
          </a:prstGeom>
        </p:spPr>
        <p:txBody>
          <a:bodyPr wrap="square">
            <a:spAutoFit/>
          </a:bodyPr>
          <a:lstStyle/>
          <a:p>
            <a:pPr algn="ctr"/>
            <a:r>
              <a:rPr lang="en-US" sz="4050" spc="450" dirty="0">
                <a:effectLst>
                  <a:outerShdw blurRad="38100" dist="38100" dir="2700000" algn="tl">
                    <a:srgbClr val="000000">
                      <a:alpha val="43137"/>
                    </a:srgbClr>
                  </a:outerShdw>
                </a:effectLst>
                <a:latin typeface="Bookman Old Style" panose="02050604050505020204" pitchFamily="18" charset="0"/>
              </a:rPr>
              <a:t>There Is A Plan</a:t>
            </a:r>
          </a:p>
        </p:txBody>
      </p:sp>
    </p:spTree>
    <p:extLst>
      <p:ext uri="{BB962C8B-B14F-4D97-AF65-F5344CB8AC3E}">
        <p14:creationId xmlns:p14="http://schemas.microsoft.com/office/powerpoint/2010/main" val="1920293975"/>
      </p:ext>
    </p:extLst>
  </p:cSld>
  <p:clrMapOvr>
    <a:masterClrMapping/>
  </p:clrMapOvr>
  <mc:AlternateContent xmlns:mc="http://schemas.openxmlformats.org/markup-compatibility/2006" xmlns:p14="http://schemas.microsoft.com/office/powerpoint/2010/main">
    <mc:Choice Requires="p14">
      <p:transition spd="slow" p14:dur="3000">
        <p:wipe dir="d"/>
      </p:transition>
    </mc:Choice>
    <mc:Fallback xmlns="">
      <p:transition spd="slow">
        <p:wipe dir="d"/>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9644" y="2339976"/>
            <a:ext cx="6179986" cy="715581"/>
          </a:xfrm>
          <a:prstGeom prst="rect">
            <a:avLst/>
          </a:prstGeom>
        </p:spPr>
        <p:txBody>
          <a:bodyPr wrap="square">
            <a:spAutoFit/>
          </a:bodyPr>
          <a:lstStyle/>
          <a:p>
            <a:pPr algn="ctr"/>
            <a:r>
              <a:rPr lang="en-US" sz="4050" b="1" spc="450" dirty="0">
                <a:effectLst>
                  <a:outerShdw blurRad="38100" dist="38100" dir="2700000" algn="tl">
                    <a:srgbClr val="000000">
                      <a:alpha val="43137"/>
                    </a:srgbClr>
                  </a:outerShdw>
                </a:effectLst>
                <a:latin typeface="Bookman Old Style" panose="02050604050505020204" pitchFamily="18" charset="0"/>
              </a:rPr>
              <a:t>REVEALED</a:t>
            </a:r>
          </a:p>
        </p:txBody>
      </p:sp>
      <p:sp>
        <p:nvSpPr>
          <p:cNvPr id="4" name="Rectangle 3"/>
          <p:cNvSpPr/>
          <p:nvPr/>
        </p:nvSpPr>
        <p:spPr>
          <a:xfrm>
            <a:off x="941295" y="1384382"/>
            <a:ext cx="4941794" cy="600164"/>
          </a:xfrm>
          <a:prstGeom prst="rect">
            <a:avLst/>
          </a:prstGeom>
        </p:spPr>
        <p:txBody>
          <a:bodyPr wrap="square">
            <a:spAutoFit/>
          </a:bodyPr>
          <a:lstStyle/>
          <a:p>
            <a:pPr algn="ctr"/>
            <a:r>
              <a:rPr lang="en-US" sz="3300" spc="450" dirty="0">
                <a:effectLst>
                  <a:outerShdw blurRad="38100" dist="38100" dir="2700000" algn="tl">
                    <a:srgbClr val="000000">
                      <a:alpha val="43137"/>
                    </a:srgbClr>
                  </a:outerShdw>
                </a:effectLst>
                <a:latin typeface="Bookman Old Style" panose="02050604050505020204" pitchFamily="18" charset="0"/>
              </a:rPr>
              <a:t>The Plan Is</a:t>
            </a:r>
            <a:endParaRPr lang="en-US" sz="3300" dirty="0"/>
          </a:p>
        </p:txBody>
      </p:sp>
      <p:sp>
        <p:nvSpPr>
          <p:cNvPr id="2" name="TextBox 1"/>
          <p:cNvSpPr txBox="1"/>
          <p:nvPr/>
        </p:nvSpPr>
        <p:spPr>
          <a:xfrm>
            <a:off x="1356180" y="3332353"/>
            <a:ext cx="4112024" cy="738664"/>
          </a:xfrm>
          <a:prstGeom prst="rect">
            <a:avLst/>
          </a:prstGeom>
          <a:noFill/>
        </p:spPr>
        <p:txBody>
          <a:bodyPr wrap="none" rtlCol="0">
            <a:spAutoFit/>
          </a:bodyPr>
          <a:lstStyle/>
          <a:p>
            <a:pPr algn="ctr"/>
            <a:r>
              <a:rPr lang="en-US" sz="2400" spc="225" dirty="0"/>
              <a:t>And Can Be Understood</a:t>
            </a:r>
            <a:br>
              <a:rPr lang="en-US" spc="225" dirty="0"/>
            </a:br>
            <a:r>
              <a:rPr lang="en-US" spc="225" dirty="0"/>
              <a:t>When We Read To Understand</a:t>
            </a:r>
          </a:p>
        </p:txBody>
      </p:sp>
    </p:spTree>
    <p:extLst>
      <p:ext uri="{BB962C8B-B14F-4D97-AF65-F5344CB8AC3E}">
        <p14:creationId xmlns:p14="http://schemas.microsoft.com/office/powerpoint/2010/main" val="90175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17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143185353"/>
      </p:ext>
    </p:extLst>
  </p:cSld>
  <p:clrMapOvr>
    <a:masterClrMapping/>
  </p:clrMapOvr>
  <mc:AlternateContent xmlns:mc="http://schemas.openxmlformats.org/markup-compatibility/2006" xmlns:p14="http://schemas.microsoft.com/office/powerpoint/2010/main">
    <mc:Choice Requires="p14">
      <p:transition spd="slow" p14:dur="3500" advTm="0">
        <p:fade/>
      </p:transition>
    </mc:Choice>
    <mc:Fallback xmlns="">
      <p:transition spd="slow"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127044" y="3319688"/>
            <a:ext cx="4624260" cy="464211"/>
          </a:xfrm>
        </p:spPr>
        <p:txBody>
          <a:bodyPr/>
          <a:lstStyle/>
          <a:p>
            <a:r>
              <a:rPr lang="en-US" sz="3600" b="1" spc="225" dirty="0">
                <a:ln w="9525">
                  <a:solidFill>
                    <a:schemeClr val="bg1"/>
                  </a:solidFill>
                  <a:prstDash val="solid"/>
                </a:ln>
                <a:solidFill>
                  <a:srgbClr val="FAFAF0"/>
                </a:solidFill>
                <a:effectLst>
                  <a:outerShdw blurRad="12700" dist="38100" dir="2700000" algn="tl" rotWithShape="0">
                    <a:schemeClr val="bg1">
                      <a:lumMod val="50000"/>
                    </a:schemeClr>
                  </a:outerShdw>
                </a:effectLst>
                <a:latin typeface="Bauhaus 93" panose="04030905020B02020C02" pitchFamily="82" charset="0"/>
              </a:rPr>
              <a:t>EPHESIANS 3:1-5</a:t>
            </a:r>
          </a:p>
        </p:txBody>
      </p:sp>
    </p:spTree>
    <p:extLst>
      <p:ext uri="{BB962C8B-B14F-4D97-AF65-F5344CB8AC3E}">
        <p14:creationId xmlns:p14="http://schemas.microsoft.com/office/powerpoint/2010/main" val="3284045179"/>
      </p:ext>
    </p:extLst>
  </p:cSld>
  <p:clrMapOvr>
    <a:masterClrMapping/>
  </p:clrMapOvr>
  <mc:AlternateContent xmlns:mc="http://schemas.openxmlformats.org/markup-compatibility/2006">
    <mc:Choice xmlns:p14="http://schemas.microsoft.com/office/powerpoint/2010/main" Requires="p14">
      <p:transition spd="slow" p14:dur="35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62718" y="642938"/>
            <a:ext cx="2595282" cy="3857625"/>
          </a:xfrm>
          <a:effectLst>
            <a:glow rad="1397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a:noAutofit/>
          </a:bodyPr>
          <a:lstStyle/>
          <a:p>
            <a:r>
              <a:rPr lang="en-US" dirty="0">
                <a:solidFill>
                  <a:schemeClr val="bg1"/>
                </a:solidFill>
              </a:rPr>
              <a:t>“And not only that, but we also rejoice in God </a:t>
            </a:r>
            <a:r>
              <a:rPr lang="en-US" u="sng" dirty="0">
                <a:solidFill>
                  <a:schemeClr val="bg1"/>
                </a:solidFill>
              </a:rPr>
              <a:t>through our Lord Jesus Christ</a:t>
            </a:r>
            <a:r>
              <a:rPr lang="en-US" dirty="0">
                <a:solidFill>
                  <a:schemeClr val="bg1"/>
                </a:solidFill>
              </a:rPr>
              <a:t>, through whom we have now received the </a:t>
            </a:r>
            <a:r>
              <a:rPr lang="en-US" u="sng" dirty="0">
                <a:solidFill>
                  <a:schemeClr val="bg1"/>
                </a:solidFill>
              </a:rPr>
              <a:t>reconciliation</a:t>
            </a:r>
            <a:r>
              <a:rPr lang="en-US" dirty="0">
                <a:solidFill>
                  <a:schemeClr val="bg1"/>
                </a:solidFill>
              </a:rPr>
              <a:t>.”</a:t>
            </a:r>
          </a:p>
          <a:p>
            <a:r>
              <a:rPr lang="en-US" b="1" dirty="0">
                <a:solidFill>
                  <a:schemeClr val="bg1"/>
                </a:solidFill>
              </a:rPr>
              <a:t>‹Romans 5:11›</a:t>
            </a:r>
          </a:p>
        </p:txBody>
      </p:sp>
      <p:sp>
        <p:nvSpPr>
          <p:cNvPr id="2" name="TextBox 1"/>
          <p:cNvSpPr txBox="1"/>
          <p:nvPr/>
        </p:nvSpPr>
        <p:spPr>
          <a:xfrm>
            <a:off x="139553" y="692830"/>
            <a:ext cx="1816994" cy="378565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b="1" dirty="0"/>
              <a:t>Our Condition Outside of Christ:</a:t>
            </a:r>
            <a:br>
              <a:rPr lang="en-US" b="1" dirty="0"/>
            </a:br>
            <a:endParaRPr lang="en-US" b="1" dirty="0"/>
          </a:p>
          <a:p>
            <a:pPr marL="214313" indent="-214313">
              <a:buFont typeface="Wingdings" panose="05000000000000000000" pitchFamily="2" charset="2"/>
              <a:buChar char="§"/>
            </a:pPr>
            <a:r>
              <a:rPr lang="en-US" dirty="0"/>
              <a:t>without strength, v.6</a:t>
            </a:r>
          </a:p>
          <a:p>
            <a:pPr marL="214313" indent="-214313">
              <a:buFont typeface="Wingdings" panose="05000000000000000000" pitchFamily="2" charset="2"/>
              <a:buChar char="§"/>
            </a:pPr>
            <a:r>
              <a:rPr lang="en-US" dirty="0"/>
              <a:t>ungodly, v.6</a:t>
            </a:r>
          </a:p>
          <a:p>
            <a:pPr marL="214313" indent="-214313">
              <a:buFont typeface="Wingdings" panose="05000000000000000000" pitchFamily="2" charset="2"/>
              <a:buChar char="§"/>
            </a:pPr>
            <a:r>
              <a:rPr lang="en-US" dirty="0"/>
              <a:t>sinners, v. 8</a:t>
            </a:r>
          </a:p>
          <a:p>
            <a:pPr marL="214313" indent="-214313">
              <a:buFont typeface="Wingdings" panose="05000000000000000000" pitchFamily="2" charset="2"/>
              <a:buChar char="§"/>
            </a:pPr>
            <a:r>
              <a:rPr lang="en-US" dirty="0"/>
              <a:t>enemies, v.10</a:t>
            </a:r>
          </a:p>
          <a:p>
            <a:pPr marL="214313" indent="-214313" algn="ctr">
              <a:buFont typeface="Arial" panose="020B0604020202020204" pitchFamily="34" charset="0"/>
              <a:buChar char="•"/>
            </a:pPr>
            <a:endParaRPr lang="en-US" dirty="0"/>
          </a:p>
          <a:p>
            <a:pPr algn="ctr"/>
            <a:r>
              <a:rPr lang="en-US" sz="2400" spc="225" dirty="0"/>
              <a:t>WRATH</a:t>
            </a:r>
            <a:endParaRPr lang="en-US" spc="225" dirty="0"/>
          </a:p>
          <a:p>
            <a:pPr marL="214313" indent="-214313" algn="ctr">
              <a:buFont typeface="Arial" panose="020B0604020202020204" pitchFamily="34" charset="0"/>
              <a:buChar char="•"/>
            </a:pPr>
            <a:endParaRPr lang="en-US" dirty="0"/>
          </a:p>
        </p:txBody>
      </p:sp>
      <p:grpSp>
        <p:nvGrpSpPr>
          <p:cNvPr id="4" name="Group 3"/>
          <p:cNvGrpSpPr/>
          <p:nvPr/>
        </p:nvGrpSpPr>
        <p:grpSpPr>
          <a:xfrm>
            <a:off x="1802218" y="2534481"/>
            <a:ext cx="2093285" cy="1629044"/>
            <a:chOff x="2297180" y="2522057"/>
            <a:chExt cx="2091042" cy="2172058"/>
          </a:xfrm>
        </p:grpSpPr>
        <p:cxnSp>
          <p:nvCxnSpPr>
            <p:cNvPr id="5" name="Straight Arrow Connector 4"/>
            <p:cNvCxnSpPr>
              <a:cxnSpLocks/>
            </p:cNvCxnSpPr>
            <p:nvPr/>
          </p:nvCxnSpPr>
          <p:spPr>
            <a:xfrm>
              <a:off x="2297180" y="2904526"/>
              <a:ext cx="544631"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8" name="TextBox 7"/>
            <p:cNvSpPr txBox="1"/>
            <p:nvPr/>
          </p:nvSpPr>
          <p:spPr>
            <a:xfrm>
              <a:off x="2805953" y="3093676"/>
              <a:ext cx="1582269" cy="1600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solidFill>
                    <a:schemeClr val="bg1">
                      <a:lumMod val="50000"/>
                      <a:lumOff val="50000"/>
                    </a:schemeClr>
                  </a:solidFill>
                </a:rPr>
                <a:t>“destitute of reverential awe”</a:t>
              </a:r>
              <a:br>
                <a:rPr lang="en-US" dirty="0">
                  <a:solidFill>
                    <a:schemeClr val="bg1">
                      <a:lumMod val="50000"/>
                      <a:lumOff val="50000"/>
                    </a:schemeClr>
                  </a:solidFill>
                </a:rPr>
              </a:br>
              <a:r>
                <a:rPr lang="en-US" dirty="0">
                  <a:solidFill>
                    <a:schemeClr val="bg1">
                      <a:lumMod val="50000"/>
                      <a:lumOff val="50000"/>
                    </a:schemeClr>
                  </a:solidFill>
                </a:rPr>
                <a:t>(Thayer)</a:t>
              </a:r>
            </a:p>
          </p:txBody>
        </p:sp>
        <p:pic>
          <p:nvPicPr>
            <p:cNvPr id="10" name="Picture 9"/>
            <p:cNvPicPr>
              <a:picLocks noChangeAspect="1"/>
            </p:cNvPicPr>
            <p:nvPr/>
          </p:nvPicPr>
          <p:blipFill>
            <a:blip r:embed="rId3"/>
            <a:stretch>
              <a:fillRect/>
            </a:stretch>
          </p:blipFill>
          <p:spPr>
            <a:xfrm>
              <a:off x="2948435" y="2522057"/>
              <a:ext cx="1310754" cy="646232"/>
            </a:xfrm>
            <a:prstGeom prst="rect">
              <a:avLst/>
            </a:prstGeom>
          </p:spPr>
        </p:pic>
      </p:grpSp>
      <p:sp>
        <p:nvSpPr>
          <p:cNvPr id="6" name="TextBox 5"/>
          <p:cNvSpPr txBox="1"/>
          <p:nvPr/>
        </p:nvSpPr>
        <p:spPr>
          <a:xfrm>
            <a:off x="2033869" y="1434438"/>
            <a:ext cx="2140741"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t>Our Condition With Christ: </a:t>
            </a:r>
          </a:p>
          <a:p>
            <a:pPr algn="ctr"/>
            <a:r>
              <a:rPr lang="en-US" b="1" dirty="0"/>
              <a:t>RECONCILED &amp; ACCEPTED</a:t>
            </a:r>
          </a:p>
        </p:txBody>
      </p:sp>
    </p:spTree>
    <p:extLst>
      <p:ext uri="{BB962C8B-B14F-4D97-AF65-F5344CB8AC3E}">
        <p14:creationId xmlns:p14="http://schemas.microsoft.com/office/powerpoint/2010/main" val="225839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childTnLst>
                                </p:cTn>
                              </p:par>
                            </p:childTnLst>
                          </p:cTn>
                        </p:par>
                        <p:par>
                          <p:cTn id="29" fill="hold">
                            <p:stCondLst>
                              <p:cond delay="500"/>
                            </p:stCondLst>
                            <p:childTnLst>
                              <p:par>
                                <p:cTn id="30" presetID="17" presetClass="exit" presetSubtype="10" fill="hold" nodeType="afterEffect">
                                  <p:stCondLst>
                                    <p:cond delay="0"/>
                                  </p:stCondLst>
                                  <p:childTnLst>
                                    <p:anim calcmode="lin" valueType="num">
                                      <p:cBhvr>
                                        <p:cTn id="31" dur="500"/>
                                        <p:tgtEl>
                                          <p:spTgt spid="4"/>
                                        </p:tgtEl>
                                        <p:attrNameLst>
                                          <p:attrName>ppt_w</p:attrName>
                                        </p:attrNameLst>
                                      </p:cBhvr>
                                      <p:tavLst>
                                        <p:tav tm="0">
                                          <p:val>
                                            <p:strVal val="ppt_w"/>
                                          </p:val>
                                        </p:tav>
                                        <p:tav tm="100000">
                                          <p:val>
                                            <p:fltVal val="0"/>
                                          </p:val>
                                        </p:tav>
                                      </p:tavLst>
                                    </p:anim>
                                    <p:anim calcmode="lin" valueType="num">
                                      <p:cBhvr>
                                        <p:cTn id="32" dur="500"/>
                                        <p:tgtEl>
                                          <p:spTgt spid="4"/>
                                        </p:tgtEl>
                                        <p:attrNameLst>
                                          <p:attrName>ppt_h</p:attrName>
                                        </p:attrNameLst>
                                      </p:cBhvr>
                                      <p:tavLst>
                                        <p:tav tm="0">
                                          <p:val>
                                            <p:strVal val="ppt_h"/>
                                          </p:val>
                                        </p:tav>
                                        <p:tav tm="100000">
                                          <p:val>
                                            <p:strVal val="ppt_h"/>
                                          </p:val>
                                        </p:tav>
                                      </p:tavLst>
                                    </p:anim>
                                    <p:set>
                                      <p:cBhvr>
                                        <p:cTn id="33" dur="1" fill="hold">
                                          <p:stCondLst>
                                            <p:cond delay="499"/>
                                          </p:stCondLst>
                                        </p:cTn>
                                        <p:tgtEl>
                                          <p:spTgt spid="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fade">
                                      <p:cBhvr>
                                        <p:cTn id="38" dur="500"/>
                                        <p:tgtEl>
                                          <p:spTgt spid="2">
                                            <p:txEl>
                                              <p:pRg st="4" end="4"/>
                                            </p:txEl>
                                          </p:spTgt>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par>
                          <p:cTn id="43" fill="hold">
                            <p:stCondLst>
                              <p:cond delay="1000"/>
                            </p:stCondLst>
                            <p:childTnLst>
                              <p:par>
                                <p:cTn id="44" presetID="16" presetClass="entr" presetSubtype="21" fill="hold" grpId="0" nodeType="afterEffect">
                                  <p:stCondLst>
                                    <p:cond delay="500"/>
                                  </p:stCondLst>
                                  <p:childTnLst>
                                    <p:set>
                                      <p:cBhvr>
                                        <p:cTn id="45" dur="1" fill="hold">
                                          <p:stCondLst>
                                            <p:cond delay="0"/>
                                          </p:stCondLst>
                                        </p:cTn>
                                        <p:tgtEl>
                                          <p:spTgt spid="6"/>
                                        </p:tgtEl>
                                        <p:attrNameLst>
                                          <p:attrName>style.visibility</p:attrName>
                                        </p:attrNameLst>
                                      </p:cBhvr>
                                      <p:to>
                                        <p:strVal val="visible"/>
                                      </p:to>
                                    </p:set>
                                    <p:animEffect transition="in" filter="barn(inVertical)">
                                      <p:cBhvr>
                                        <p:cTn id="4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7200" y="1235948"/>
            <a:ext cx="3347600" cy="2741867"/>
          </a:xfrm>
          <a:prstGeom prst="ellipse">
            <a:avLst/>
          </a:prstGeo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r>
              <a:rPr lang="en-US" dirty="0">
                <a:solidFill>
                  <a:srgbClr val="7030A0"/>
                </a:solidFill>
              </a:rPr>
              <a:t>“and that He might reconcile them both to God in one body through the cross, thereby putting to death the enmity” (Eph. 2:16)</a:t>
            </a:r>
          </a:p>
        </p:txBody>
      </p:sp>
      <p:sp>
        <p:nvSpPr>
          <p:cNvPr id="3" name="TextBox 2"/>
          <p:cNvSpPr txBox="1"/>
          <p:nvPr/>
        </p:nvSpPr>
        <p:spPr>
          <a:xfrm>
            <a:off x="1633777" y="3528109"/>
            <a:ext cx="1295547" cy="323165"/>
          </a:xfrm>
          <a:prstGeom prst="rect">
            <a:avLst/>
          </a:prstGeom>
          <a:noFill/>
        </p:spPr>
        <p:txBody>
          <a:bodyPr wrap="none" rtlCol="0">
            <a:spAutoFit/>
          </a:bodyPr>
          <a:lstStyle/>
          <a:p>
            <a:pPr algn="ctr"/>
            <a:r>
              <a:rPr lang="en-US" sz="1500" b="1" dirty="0">
                <a:solidFill>
                  <a:schemeClr val="bg1">
                    <a:lumMod val="50000"/>
                    <a:lumOff val="50000"/>
                  </a:schemeClr>
                </a:solidFill>
              </a:rPr>
              <a:t>ONE BODY</a:t>
            </a:r>
          </a:p>
        </p:txBody>
      </p:sp>
      <p:sp>
        <p:nvSpPr>
          <p:cNvPr id="4" name="TextBox 3"/>
          <p:cNvSpPr txBox="1"/>
          <p:nvPr/>
        </p:nvSpPr>
        <p:spPr>
          <a:xfrm>
            <a:off x="190910" y="918602"/>
            <a:ext cx="801823" cy="30008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sz="1350" dirty="0"/>
              <a:t>helpless</a:t>
            </a:r>
          </a:p>
        </p:txBody>
      </p:sp>
      <p:sp>
        <p:nvSpPr>
          <p:cNvPr id="5" name="TextBox 4"/>
          <p:cNvSpPr txBox="1"/>
          <p:nvPr/>
        </p:nvSpPr>
        <p:spPr>
          <a:xfrm>
            <a:off x="3607038" y="918602"/>
            <a:ext cx="801823" cy="30008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sz="1350" dirty="0"/>
              <a:t>ungodly</a:t>
            </a:r>
          </a:p>
        </p:txBody>
      </p:sp>
      <p:sp>
        <p:nvSpPr>
          <p:cNvPr id="6" name="TextBox 5"/>
          <p:cNvSpPr txBox="1"/>
          <p:nvPr/>
        </p:nvSpPr>
        <p:spPr>
          <a:xfrm>
            <a:off x="183698" y="3978649"/>
            <a:ext cx="816249" cy="30008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sz="1350" dirty="0"/>
              <a:t>enemies</a:t>
            </a:r>
          </a:p>
        </p:txBody>
      </p:sp>
      <p:sp>
        <p:nvSpPr>
          <p:cNvPr id="7" name="TextBox 6"/>
          <p:cNvSpPr txBox="1"/>
          <p:nvPr/>
        </p:nvSpPr>
        <p:spPr>
          <a:xfrm>
            <a:off x="3635092" y="3978649"/>
            <a:ext cx="745717" cy="30008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sz="1350" dirty="0"/>
              <a:t>sinners</a:t>
            </a:r>
          </a:p>
        </p:txBody>
      </p:sp>
      <p:sp>
        <p:nvSpPr>
          <p:cNvPr id="8" name="TextBox 7"/>
          <p:cNvSpPr txBox="1"/>
          <p:nvPr/>
        </p:nvSpPr>
        <p:spPr>
          <a:xfrm>
            <a:off x="1592799" y="745823"/>
            <a:ext cx="1462260" cy="323165"/>
          </a:xfrm>
          <a:prstGeom prst="rect">
            <a:avLst/>
          </a:prstGeom>
          <a:noFill/>
        </p:spPr>
        <p:txBody>
          <a:bodyPr wrap="none" rtlCol="0">
            <a:spAutoFit/>
          </a:bodyPr>
          <a:lstStyle/>
          <a:p>
            <a:pPr algn="ctr"/>
            <a:r>
              <a:rPr lang="en-US" sz="1500" i="1" dirty="0">
                <a:solidFill>
                  <a:schemeClr val="bg1"/>
                </a:solidFill>
              </a:rPr>
              <a:t>Without Christ</a:t>
            </a:r>
          </a:p>
        </p:txBody>
      </p:sp>
      <p:cxnSp>
        <p:nvCxnSpPr>
          <p:cNvPr id="10" name="Straight Connector 9"/>
          <p:cNvCxnSpPr>
            <a:stCxn id="4" idx="3"/>
            <a:endCxn id="5" idx="1"/>
          </p:cNvCxnSpPr>
          <p:nvPr/>
        </p:nvCxnSpPr>
        <p:spPr>
          <a:xfrm>
            <a:off x="992733" y="1068643"/>
            <a:ext cx="2614305"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a:stCxn id="5" idx="2"/>
            <a:endCxn id="7" idx="0"/>
          </p:cNvCxnSpPr>
          <p:nvPr/>
        </p:nvCxnSpPr>
        <p:spPr>
          <a:xfrm>
            <a:off x="4007950" y="1218684"/>
            <a:ext cx="1" cy="2759965"/>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a:stCxn id="7" idx="1"/>
            <a:endCxn id="6" idx="3"/>
          </p:cNvCxnSpPr>
          <p:nvPr/>
        </p:nvCxnSpPr>
        <p:spPr>
          <a:xfrm flipH="1">
            <a:off x="999947" y="4128690"/>
            <a:ext cx="2635145"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a:cxnSpLocks/>
            <a:stCxn id="4" idx="2"/>
            <a:endCxn id="6" idx="0"/>
          </p:cNvCxnSpPr>
          <p:nvPr/>
        </p:nvCxnSpPr>
        <p:spPr>
          <a:xfrm>
            <a:off x="591822" y="1218684"/>
            <a:ext cx="1" cy="2759965"/>
          </a:xfrm>
          <a:prstGeom prst="line">
            <a:avLst/>
          </a:prstGeom>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1697797" y="1293942"/>
            <a:ext cx="1252267" cy="415498"/>
          </a:xfrm>
          <a:prstGeom prst="rect">
            <a:avLst/>
          </a:prstGeom>
          <a:noFill/>
        </p:spPr>
        <p:txBody>
          <a:bodyPr wrap="none" rtlCol="0">
            <a:spAutoFit/>
          </a:bodyPr>
          <a:lstStyle/>
          <a:p>
            <a:pPr algn="ctr"/>
            <a:r>
              <a:rPr lang="en-US" sz="2100" i="1" dirty="0">
                <a:solidFill>
                  <a:schemeClr val="bg1">
                    <a:lumMod val="50000"/>
                    <a:lumOff val="50000"/>
                  </a:schemeClr>
                </a:solidFill>
              </a:rPr>
              <a:t>In Christ</a:t>
            </a:r>
          </a:p>
        </p:txBody>
      </p:sp>
    </p:spTree>
    <p:extLst>
      <p:ext uri="{BB962C8B-B14F-4D97-AF65-F5344CB8AC3E}">
        <p14:creationId xmlns:p14="http://schemas.microsoft.com/office/powerpoint/2010/main" val="20368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1000"/>
                                        <p:tgtEl>
                                          <p:spTgt spid="12"/>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1000"/>
                                        <p:tgtEl>
                                          <p:spTgt spid="7"/>
                                        </p:tgtEl>
                                      </p:cBhvr>
                                    </p:animEffect>
                                  </p:childTnLst>
                                </p:cTn>
                              </p:par>
                            </p:childTnLst>
                          </p:cTn>
                        </p:par>
                        <p:par>
                          <p:cTn id="24" fill="hold">
                            <p:stCondLst>
                              <p:cond delay="5000"/>
                            </p:stCondLst>
                            <p:childTnLst>
                              <p:par>
                                <p:cTn id="25" presetID="22" presetClass="entr" presetSubtype="2"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1000"/>
                                        <p:tgtEl>
                                          <p:spTgt spid="14"/>
                                        </p:tgtEl>
                                      </p:cBhvr>
                                    </p:animEffect>
                                  </p:childTnLst>
                                </p:cTn>
                              </p:par>
                            </p:childTnLst>
                          </p:cTn>
                        </p:par>
                        <p:par>
                          <p:cTn id="28" fill="hold">
                            <p:stCondLst>
                              <p:cond delay="6000"/>
                            </p:stCondLst>
                            <p:childTnLst>
                              <p:par>
                                <p:cTn id="29" presetID="22" presetClass="entr" presetSubtype="4"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1000"/>
                                        <p:tgtEl>
                                          <p:spTgt spid="6"/>
                                        </p:tgtEl>
                                      </p:cBhvr>
                                    </p:animEffect>
                                  </p:childTnLst>
                                </p:cTn>
                              </p:par>
                            </p:childTnLst>
                          </p:cTn>
                        </p:par>
                        <p:par>
                          <p:cTn id="32" fill="hold">
                            <p:stCondLst>
                              <p:cond delay="70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1000"/>
                                        <p:tgtEl>
                                          <p:spTgt spid="15"/>
                                        </p:tgtEl>
                                      </p:cBhvr>
                                    </p:animEffect>
                                  </p:childTnLst>
                                </p:cTn>
                              </p:par>
                            </p:childTnLst>
                          </p:cTn>
                        </p:par>
                        <p:par>
                          <p:cTn id="36" fill="hold">
                            <p:stCondLst>
                              <p:cond delay="8000"/>
                            </p:stCondLst>
                            <p:childTnLst>
                              <p:par>
                                <p:cTn id="37" presetID="6" presetClass="entr" presetSubtype="16" fill="hold" grpId="0" nodeType="afterEffect">
                                  <p:stCondLst>
                                    <p:cond delay="0"/>
                                  </p:stCondLst>
                                  <p:childTnLst>
                                    <p:set>
                                      <p:cBhvr>
                                        <p:cTn id="38" dur="1" fill="hold">
                                          <p:stCondLst>
                                            <p:cond delay="0"/>
                                          </p:stCondLst>
                                        </p:cTn>
                                        <p:tgtEl>
                                          <p:spTgt spid="2">
                                            <p:bg/>
                                          </p:spTgt>
                                        </p:tgtEl>
                                        <p:attrNameLst>
                                          <p:attrName>style.visibility</p:attrName>
                                        </p:attrNameLst>
                                      </p:cBhvr>
                                      <p:to>
                                        <p:strVal val="visible"/>
                                      </p:to>
                                    </p:set>
                                    <p:animEffect transition="in" filter="circle(in)">
                                      <p:cBhvr>
                                        <p:cTn id="39" dur="2000"/>
                                        <p:tgtEl>
                                          <p:spTgt spid="2">
                                            <p:bg/>
                                          </p:spTgt>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circle(in)">
                                      <p:cBhvr>
                                        <p:cTn id="42" dur="2000"/>
                                        <p:tgtEl>
                                          <p:spTgt spid="2">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p:bldP spid="4" grpId="0" animBg="1"/>
      <p:bldP spid="5" grpId="0" animBg="1"/>
      <p:bldP spid="6" grpId="0" animBg="1"/>
      <p:bldP spid="7" grpId="0" animBg="1"/>
      <p:bldP spid="28" grpId="0"/>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1254</TotalTime>
  <Words>1730</Words>
  <Application>Microsoft Office PowerPoint</Application>
  <PresentationFormat>Custom</PresentationFormat>
  <Paragraphs>118</Paragraphs>
  <Slides>20</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Adelle-Regular</vt:lpstr>
      <vt:lpstr>Apple Chancery</vt:lpstr>
      <vt:lpstr>Arial</vt:lpstr>
      <vt:lpstr>Arial Black</vt:lpstr>
      <vt:lpstr>Bauhaus 93</vt:lpstr>
      <vt:lpstr>Bookman Old Style</vt:lpstr>
      <vt:lpstr>Calibri</vt:lpstr>
      <vt:lpstr>Georgia</vt:lpstr>
      <vt:lpstr>Segoe UI Black</vt:lpstr>
      <vt:lpstr>Wingdings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Provision For Your Salvation</vt:lpstr>
      <vt:lpstr>The Provision For Your Salvation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Steven J. Wallace</cp:lastModifiedBy>
  <cp:revision>77</cp:revision>
  <dcterms:created xsi:type="dcterms:W3CDTF">2014-03-26T14:03:34Z</dcterms:created>
  <dcterms:modified xsi:type="dcterms:W3CDTF">2017-08-10T18:48:16Z</dcterms:modified>
</cp:coreProperties>
</file>