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eg&amp;ehk=OYuvqO3y7Alj2rb" ContentType="image/jpeg"/>
  <Default Extension="jpg&amp;ehk=OW46mASuF0OzjeNV" ContentType="image/jpe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5"/>
  </p:notesMasterIdLst>
  <p:handoutMasterIdLst>
    <p:handoutMasterId r:id="rId26"/>
  </p:handoutMasterIdLst>
  <p:sldIdLst>
    <p:sldId id="256" r:id="rId2"/>
    <p:sldId id="277" r:id="rId3"/>
    <p:sldId id="257" r:id="rId4"/>
    <p:sldId id="258" r:id="rId5"/>
    <p:sldId id="259" r:id="rId6"/>
    <p:sldId id="260" r:id="rId7"/>
    <p:sldId id="278" r:id="rId8"/>
    <p:sldId id="263" r:id="rId9"/>
    <p:sldId id="279" r:id="rId10"/>
    <p:sldId id="282" r:id="rId11"/>
    <p:sldId id="264" r:id="rId12"/>
    <p:sldId id="261" r:id="rId13"/>
    <p:sldId id="283" r:id="rId14"/>
    <p:sldId id="284" r:id="rId15"/>
    <p:sldId id="266" r:id="rId16"/>
    <p:sldId id="267" r:id="rId17"/>
    <p:sldId id="273" r:id="rId18"/>
    <p:sldId id="274" r:id="rId19"/>
    <p:sldId id="268" r:id="rId20"/>
    <p:sldId id="269" r:id="rId21"/>
    <p:sldId id="270" r:id="rId22"/>
    <p:sldId id="275" r:id="rId23"/>
    <p:sldId id="276"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003300"/>
    <a:srgbClr val="0000FF"/>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68" autoAdjust="0"/>
    <p:restoredTop sz="70337" autoAdjust="0"/>
  </p:normalViewPr>
  <p:slideViewPr>
    <p:cSldViewPr>
      <p:cViewPr varScale="1">
        <p:scale>
          <a:sx n="60" d="100"/>
          <a:sy n="60" d="100"/>
        </p:scale>
        <p:origin x="1106" y="3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3" d="100"/>
          <a:sy n="53" d="100"/>
        </p:scale>
        <p:origin x="-1842"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198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r>
              <a:rPr lang="en-US"/>
              <a:t>Used at Northside church October 2004</a:t>
            </a:r>
          </a:p>
        </p:txBody>
      </p:sp>
      <p:sp>
        <p:nvSpPr>
          <p:cNvPr id="41988" name="Rectangle 4"/>
          <p:cNvSpPr>
            <a:spLocks noGrp="1" noChangeArrowheads="1"/>
          </p:cNvSpPr>
          <p:nvPr>
            <p:ph type="ftr" sz="quarter" idx="2"/>
          </p:nvPr>
        </p:nvSpPr>
        <p:spPr bwMode="auto">
          <a:xfrm>
            <a:off x="0" y="8686800"/>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r>
              <a:rPr lang="en-US"/>
              <a:t>Notes from Stan Coc</a:t>
            </a:r>
          </a:p>
        </p:txBody>
      </p:sp>
      <p:sp>
        <p:nvSpPr>
          <p:cNvPr id="4198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05A366F-EAE0-479E-9714-04A4CE38D154}" type="slidenum">
              <a:rPr lang="en-US"/>
              <a:pPr/>
              <a:t>‹#›</a:t>
            </a:fld>
            <a:endParaRPr lang="en-US"/>
          </a:p>
        </p:txBody>
      </p:sp>
      <p:sp>
        <p:nvSpPr>
          <p:cNvPr id="41990" name="Rectangle 6"/>
          <p:cNvSpPr>
            <a:spLocks noChangeArrowheads="1"/>
          </p:cNvSpPr>
          <p:nvPr/>
        </p:nvSpPr>
        <p:spPr bwMode="auto">
          <a:xfrm>
            <a:off x="36513" y="-71438"/>
            <a:ext cx="17335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After Becomig a Christin</a:t>
            </a:r>
          </a:p>
        </p:txBody>
      </p:sp>
    </p:spTree>
    <p:extLst>
      <p:ext uri="{BB962C8B-B14F-4D97-AF65-F5344CB8AC3E}">
        <p14:creationId xmlns:p14="http://schemas.microsoft.com/office/powerpoint/2010/main" val="82019696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7-14T17:18:56.153"/>
    </inkml:context>
    <inkml:brush xml:id="br0">
      <inkml:brushProperty name="width" value="0.04" units="cm"/>
      <inkml:brushProperty name="height" value="0.04" units="cm"/>
      <inkml:brushProperty name="color" value="#E71224"/>
      <inkml:brushProperty name="ignorePressure" value="1"/>
    </inkml:brush>
  </inkml:definitions>
  <inkml:trace contextRef="#ctx0" brushRef="#br0">24972 11595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7-14T17:18:57.269"/>
    </inkml:context>
    <inkml:brush xml:id="br0">
      <inkml:brushProperty name="width" value="0.04" units="cm"/>
      <inkml:brushProperty name="height" value="0.04" units="cm"/>
      <inkml:brushProperty name="color" value="#E71224"/>
      <inkml:brushProperty name="ignorePressure" value="1"/>
    </inkml:brush>
  </inkml:definitions>
  <inkml:trace contextRef="#ctx0" brushRef="#br0">25054 11430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7-14T17:29:43.40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23053 12955,'3'0,"7"0,6 0,5 0,3 0,3 0,1 0,-2 0,-5 6,-1 3,1-2,2 0,1-3,2-1,0-2,-2 0,2-1,-1 0,-4 3,0 0,0 1,-1-1,3-1,0 0,3-2,-1 0,3 0,-1 0,-2 0,1 0,-1 0,2 0,-1 0,2 0,-1 0,-6 3,-2 1,1 0,1-1,2-1,2 0,1-2,0 1,-1-1,-5 6,0 2,0 0,3-2,1-2,-2-1,3-1,0-2,2 0,-1 0,2 0,-1-1,-2 1,1 0,-1-1,2 1,-1 0,1 0,0 0,-2 0,-6-6,1-2,0 0,3 2,-3-5,-2 0,3 2,1 2,-1 2,3 3,0 1,2 0,1 2,-2-1,0 0,1 1,1-1,-1 0,1 1,0-1,-2 0,1 0,-4 6,-3 2,3 0,-1-2,3-1,1-2,-2-2,2 0,1-1,1-1,-1 1,-2 0,2-1,0 1,0 0,0 0,2 0,-1 0,-2 0,1 0,-2 0,3 0,-1 0,2 0,-1 0,-3 0,2 0,-1 0,2 0,-1 0,2 0,-2 0,-1 0,1 0,-1 0,2 0,-1 0,-2 0,2 0,-1 0,1 0,0 0,2 0,-1 0,-2 0,1 0,-1 0,1 0,1 0,0 0,0 0,-3 0,2 0,0 0,0 0,0 0,-2 0,2 0,-1 0,2 0,-1 0,2 0,-2 0,-1 0,1 0,-1 0,2 0,-1 0,2 0,-2 0,-1 0,1 0,-1 0,2 0,-1 0,1 0,0 0,-2 0,1 0,-1 0,2 0,-1 0,-2 0,2 0,-2 0,3 0,-1 0,2 0,-1 0,-3 0,2 0,-1 0,-4 6,-7 6,-4 6,-5 4,-9-3,-5 3,1 0,-3-4,2-1,-5-4,-3-4,-1 2,-5 0,0-2,-4-3,4 1,2-1,-1-1,-1-2,2-1,-3-1,0-1,-3 0,1-1,-1 1,0 0,2 0,-1 0,4 6,2 2,-1 0,0-2,-1-1,-1-2,-1-2,-2 0,0-1,-2 0,1-1,2 1,-1-1,0 1,0 0,0 0,-2 0,2 0,1 0,-1 0,1 0,-2 0,1 0,1 0,6-6,-1-2,1 0,-4 2,0 1,-3 2,0 1,1 2,-1 0,4-6,2-2,-1 0,-1 2,-2 2,0 2,0 0,5-2,-1 0,0 0,-3 2,3-6,1-2,-2 2,-1 1,1 3,-3 1,0 2,3-3,1 0,-1 1,0 0,-2 1,0 1,-3 0,0 1,-1 0,0 0,2 1,-2-1,2 0,-2 0,1 0,-1 0,0 0,2 0,-1 0,1 0,-1 0,-1 0,3 0,4-6,1-2,-1 0,-3 1,0 3,-3 1,0 1,1 2,-1 0,1 0,-2 0,1 1,-2-1,2 0,1 0,-1 1,1-1,-2 0,1 0,-2 0,2 0,1 0,-1-1,1 1,-2 0,1 0,2 0,-2 0,1 0,5 10,-1 2,0 0,-2-3,-1-2,1-2,-2-3,0-2,-1 1,-1-2,6 4,-1 0,1 1,0-1,-2-1,0-1,-2 0,-1-1,4 3,4 1,-2 0,-1-1,-3-1,0-1,-3 0,1 0,1-1,-1-1,1 1,-3 0,2 0,-1 0,0 0,2 0,-1 0,1 0,-2 0,1 0,-1 0,0 0,2 0,-1 0,1 0,-1 0,0 0,1 0,0 0,-1 0,0 0,9 0,14 0,11 0,10 0,5 0,2 0,3 0,6 0,0 0,-6 6,0 2,-4 0,2-1,-1-3,-2-1,2-2,0 0,1-1,0 0,-2-1,2 1,-1 0,2 0,-1-1,2 1,-2 0,-1 0,1 0,-1 0,2 0,-1 0,2 0,-2 0,-1 0,-5-6,0-2,-1 0,-2-5,1 1,1 1,3 3,2 3,-4-1,-2 1,2 0,1 3,2 0,2 1,-1 1,1 0,0 0,2 0,0 1,0-1,0 0,-2 0,1 0,0 0,0 0,0 0,2 0,-2 0,-1 0,1 0,-1 0,2 0,-1 0,-2 0,2 0,-1 0,2 0,-1 0,1 0,0 0,-2 0,-5 6,0 2,-1 0,4-1,0-3,3-1,0-1,-2-2,2 0,0 0,1 0,-1-1,2 1,-1 0,-3-1,2 1,0 0,0 0,0 0,-1 0,0 0,0 0,2 0,-10 0,-15 0,-9 0,-11 0,-6 0,0 0,-4 0,3-6,4-2,-3 0,2 2,-3 1,0 2,1 2,-1 0,0 1,-2 1,1-1,1 0,-1 1,1-1,-1 0,-1 0,0 0,3-6,4-2,1 0,-2 1,-1 3,-2 1,-1 1,-2 2,1 0,0 0,0 0,1 1,-2-1,1 0,1 0,0 1,0-1,-2 0,1 0,-2 0,2 0,1 0,-1-1,1 1,-2 0,1 0,-1 0,0 0,2 0,-1 0,1 0,-2 0,1 0,-1 0,0 0,2 0,0 0,-1 0,0 0,0 0,4-3,4-1,-2 0,-1 1,-2 1,-1 0,-3 2,1-1,1 1,5-3,0-1,0 1,-3-1,2-4,12-1,13 0,9 2,9 3,0-2,0 1,-2 0,4 2,-1 1,3 1,0 1,1 0,1 0,-4 0,2 1,0-1,1 0,-1 0,1 0,0 0,-5-6,-4-2,3 0,-1 1,4 3,0 1,-1 1,-4-1,1-1,0 0,3 1,0 1,3 1,0 0,-1 1,1 0,0 1,1-1,-1 0,2 0,-2 0,-1 0,1 0,-1 0,2-3,-1-1,-2 0,2 1,-1 0,2 2,-1 0,1 1,0 0,-2 0,1 0,-1 1,2-1,-1 0,1-6,0-3,-2 2,1 0,-4 0,-3 0,2 1,1 2,2 2,0 1,0 1,-5-7,1-1,0 1,3 1,0 2,0 1,2 1,0 2,-4-3,0-1,0 1,2 0,1 1,-1 1,2 0,0 0,2 1,-1 1,2-1,-1 0,-2 0,1 0,-1 0,2 0,-1 0,-2 0,2 0,-4-6,-3-2,2 0,1 1,2 3,0 1,0 2,1 0,0 1,2 1,0-1,0 0,-3 7,-3 1,-2 0,2-1,0-3,-2 5,0 1,-2 1,-1 0,3-3,1-2,1-3,2-1,1-2,3 0,-1 0,-1-1,-5-5,0-3,0 1,-3-2,1 2,1 1,3 2,2 2,-1 2,-4-6,-5-4,0-1,2 2,-2 0,3 1,2 2,3 3,2 2,-1 0,2 2,1 0,1 1,-1-1,-1 1,1-1,-1 0,2 0,-1 0,2 0,-2 0,-1 0,1 0,-1 0,-11 0,-10 0,-13 0,-5 6,-2 3,-3-2,-3 0,-2-2,-3-3,1 0,-3 2,2 0,2 2,-2 1,5 5,3 1,-3-2,4 0,1-2,1-2,2 4,-1 0,-3-3,-4-1,0-3,2 2,-1-1,0-1,0-1,-3-1,1-1,-3-1,0 0,-2 0,1 0,2-1,-1 1,1 0,-2 0,0 0,0 0,0 0,3 0,-2 0,0 0,0 0,0 0,2 0,-2 0,1 0,-2 0,1 0,-2 0,2 0,1 0,-1 0,4 6,3 3,-3-2,4 3,1-2,-2-1,-2-2,3 1,2-1,-3 0,-1-2,2 5,-1 1,-1 0,0-3,-3-2,2 2,2-1,-1 0,-2-2,-3 5,0 1,1-1,-1-1,0 0,-2 0,0-2,0-1,0-2,5 5,3 2,-1-2,-1 0,-2-3,-1-2,-3 2,1 1,1-1,-1-1,1-1,4 2,0 0,0 0,1 0,-3-2,0-1,-3 0,0-1,5 6,-1 2,1 0,0-2,-2-2,0-1,-3-2,1 0,-3-1,1 0,2-1,-1 1,1 0,-2 0,1-1,1 1,0 0,0 0,-2 0,1 0,-2 0,5 3,2 1,2 0,-2 0,0-2,-4-1,1 0,-3-1,0 0,2 0,-1 0,1 0,-2 0,0 0,6-7,0-1,-1 0,2 2,-3 1,3-1,2 1,-3 0,0 2,2-5,6-5,1 1,-3 2,-3 2,-4 4,2-6,1 1,4-2,-3 1,4-1,-1 1,0 3,-4 2,2-4,3-3,1-1,-3 3,0-3,1 0,2-1,-2 3,0-1,1 2,2-3,0 0,-3 3,-4 2,3 0,-3 2,-1 1,-4 2,0 1,3-6,3 0,4-3,-2 1,-1 2,-4 2,8 3,12 1,10 1,9 1,5 1,4-1,2 0,-2 1,1-1,-1 0,-6-6,1-2,-1 0,-1 2,-4-2,3 1,-1 1,4 3,2 0,2 2,0 1,-1 0,1 0,-1 1,2-1,0 0,1 0,-2 0,-1 0,-5 7,0 1,-1 0,4-2,0-1,3-3,0 0,-1-2,0 1,1-2,1 1,-1 0,-1-1,1 1,-2 0,3 0,-1 0,2 0,-1 0,-3 0,2 0,0 0,0 0,0 0,-4-6,-1-3,0 2,-1 0,3 3,0 1,-3-2,0 1,1 0,-1 1,3 1,1 1,2 0,-4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9AC2F5-17CE-47B8-BE74-260C351E8240}" type="datetimeFigureOut">
              <a:rPr lang="en-US" smtClean="0"/>
              <a:t>7/14/2017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8F6D3E-FBC0-4276-ABC7-33C69135B7F9}" type="slidenum">
              <a:rPr lang="en-US" smtClean="0"/>
              <a:t>‹#›</a:t>
            </a:fld>
            <a:endParaRPr lang="en-US"/>
          </a:p>
        </p:txBody>
      </p:sp>
    </p:spTree>
    <p:extLst>
      <p:ext uri="{BB962C8B-B14F-4D97-AF65-F5344CB8AC3E}">
        <p14:creationId xmlns:p14="http://schemas.microsoft.com/office/powerpoint/2010/main" val="764917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a:t>Revised 7/13/2017</a:t>
            </a:r>
          </a:p>
          <a:p>
            <a:r>
              <a:rPr lang="en-US" baseline="0" dirty="0"/>
              <a:t>SCRIPTURE READING:  Acts 11:19-24. The baptisms we have seen are a testimony of the grace of God and something to rejoice in. Brian, Danielle, </a:t>
            </a:r>
            <a:r>
              <a:rPr lang="en-US" baseline="0" dirty="0" err="1"/>
              <a:t>Madysen</a:t>
            </a:r>
            <a:r>
              <a:rPr lang="en-US" baseline="0" dirty="0"/>
              <a:t> and </a:t>
            </a:r>
            <a:r>
              <a:rPr lang="en-US" baseline="0" dirty="0" err="1"/>
              <a:t>Jaycie</a:t>
            </a:r>
            <a:r>
              <a:rPr lang="en-US" baseline="0" dirty="0"/>
              <a:t> are, like all of us who have previously obeyed the blessed gospel, are vessels of mercy. With that, we need to take Barnabas’ message to heart, “…encouraged them all that with purpose of heart they should continue with the Lord” Acts 11:23.  New Converts need that kind of encouragement. What should you do now that you are a Christian? </a:t>
            </a:r>
          </a:p>
          <a:p>
            <a:endParaRPr lang="en-US" baseline="0" dirty="0"/>
          </a:p>
          <a:p>
            <a:r>
              <a:rPr lang="en-US" baseline="0" dirty="0"/>
              <a:t>You should with purpose of heart continue with the Lord. To have “purpose of heart” is to have a ready resolve, plan, goal to continue with the Lord. It not merely an understanding that I need to continue, but a ready resolve, “I will continue with the Lord.”  “He who says he abides in Him ought himself also to walk just as He walked” (1 Jn. 2:6). It will require a ready resolve and inner strength to continue with the Lord when you are with your friends, when you are tempted to do evil, when you become discouraged with others. The devil will come for you where ever your defenses are the weakest. What can you do to do what Tyler mentioned in his Nehemiah class to make your wall stout and secure?</a:t>
            </a:r>
          </a:p>
          <a:p>
            <a:endParaRPr lang="en-US" baseline="0" dirty="0"/>
          </a:p>
          <a:p>
            <a:r>
              <a:rPr lang="en-US" baseline="0" dirty="0"/>
              <a:t>You might not be a new convert, but this lesson applies to you as well.  Fundamentals are always needed for new converts and veterans alike lest our fire is put out by the rain of the world (See Rev. 2:1-7).</a:t>
            </a:r>
            <a:endParaRPr lang="en-US" dirty="0"/>
          </a:p>
        </p:txBody>
      </p:sp>
      <p:sp>
        <p:nvSpPr>
          <p:cNvPr id="4" name="Slide Number Placeholder 3"/>
          <p:cNvSpPr>
            <a:spLocks noGrp="1"/>
          </p:cNvSpPr>
          <p:nvPr>
            <p:ph type="sldNum" sz="quarter" idx="10"/>
          </p:nvPr>
        </p:nvSpPr>
        <p:spPr/>
        <p:txBody>
          <a:bodyPr/>
          <a:lstStyle/>
          <a:p>
            <a:fld id="{228F6D3E-FBC0-4276-ABC7-33C69135B7F9}" type="slidenum">
              <a:rPr lang="en-US" smtClean="0"/>
              <a:t>1</a:t>
            </a:fld>
            <a:endParaRPr lang="en-US"/>
          </a:p>
        </p:txBody>
      </p:sp>
    </p:spTree>
    <p:extLst>
      <p:ext uri="{BB962C8B-B14F-4D97-AF65-F5344CB8AC3E}">
        <p14:creationId xmlns:p14="http://schemas.microsoft.com/office/powerpoint/2010/main" val="3102095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Conforming to Christ’s image means that you control your tongue. Refrain from slandering your brethren, gossip, and lying. “Therefore, putting away lying, "Let each one of you speak truth with his neighbor," for we are members of one another” (Eph. 4:25). </a:t>
            </a:r>
          </a:p>
          <a:p>
            <a:r>
              <a:rPr lang="en-US" sz="1200" kern="1200" dirty="0">
                <a:solidFill>
                  <a:schemeClr val="tx1"/>
                </a:solidFill>
                <a:effectLst/>
                <a:latin typeface="+mn-lt"/>
                <a:ea typeface="+mn-ea"/>
                <a:cs typeface="+mn-cs"/>
              </a:rPr>
              <a:t>It is sad to say it but “We're a nation of liars. But I mean that in the kindest sense” </a:t>
            </a:r>
            <a:r>
              <a:rPr lang="en-US" sz="1200" u="sng" kern="1200" dirty="0">
                <a:solidFill>
                  <a:schemeClr val="tx1"/>
                </a:solidFill>
                <a:effectLst/>
                <a:latin typeface="+mn-lt"/>
                <a:ea typeface="+mn-ea"/>
                <a:cs typeface="+mn-cs"/>
              </a:rPr>
              <a:t>Neil Cavuto</a:t>
            </a:r>
            <a:r>
              <a:rPr lang="en-US" sz="1200" kern="1200" dirty="0">
                <a:solidFill>
                  <a:schemeClr val="tx1"/>
                </a:solidFill>
                <a:effectLst/>
                <a:latin typeface="+mn-lt"/>
                <a:ea typeface="+mn-ea"/>
                <a:cs typeface="+mn-cs"/>
              </a:rPr>
              <a:t> . May it not describe the church!</a:t>
            </a:r>
          </a:p>
          <a:p>
            <a:r>
              <a:rPr lang="en-US" sz="1200" kern="1200" dirty="0">
                <a:solidFill>
                  <a:schemeClr val="tx1"/>
                </a:solidFill>
                <a:effectLst/>
                <a:latin typeface="+mn-lt"/>
                <a:ea typeface="+mn-ea"/>
                <a:cs typeface="+mn-cs"/>
              </a:rPr>
              <a:t>“Liars share with those they deceive the desire not to be deceived” </a:t>
            </a:r>
            <a:r>
              <a:rPr lang="en-US" sz="1200" u="sng" kern="1200" dirty="0" err="1">
                <a:solidFill>
                  <a:schemeClr val="tx1"/>
                </a:solidFill>
                <a:effectLst/>
                <a:latin typeface="+mn-lt"/>
                <a:ea typeface="+mn-ea"/>
                <a:cs typeface="+mn-cs"/>
              </a:rPr>
              <a:t>Sissela</a:t>
            </a:r>
            <a:r>
              <a:rPr lang="en-US" sz="1200" u="sng" kern="1200" dirty="0">
                <a:solidFill>
                  <a:schemeClr val="tx1"/>
                </a:solidFill>
                <a:effectLst/>
                <a:latin typeface="+mn-lt"/>
                <a:ea typeface="+mn-ea"/>
                <a:cs typeface="+mn-cs"/>
              </a:rPr>
              <a:t> Bok, Swedish born American Philosopher.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“He who permits himself to tell a lie once, finds it much easier to do it a second and a third time till at length it becomes habitual.” </a:t>
            </a:r>
            <a:r>
              <a:rPr lang="en-US" sz="1200" u="sng" kern="1200" dirty="0">
                <a:solidFill>
                  <a:schemeClr val="tx1"/>
                </a:solidFill>
                <a:effectLst/>
                <a:latin typeface="+mn-lt"/>
                <a:ea typeface="+mn-ea"/>
                <a:cs typeface="+mn-cs"/>
              </a:rPr>
              <a:t>Thomas Jefferson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human relationships, kindness and lies are worth a thousand truths.” </a:t>
            </a:r>
            <a:r>
              <a:rPr lang="en-US" sz="1200" u="sng" kern="1200" dirty="0">
                <a:solidFill>
                  <a:schemeClr val="tx1"/>
                </a:solidFill>
                <a:effectLst/>
                <a:latin typeface="+mn-lt"/>
                <a:ea typeface="+mn-ea"/>
                <a:cs typeface="+mn-cs"/>
              </a:rPr>
              <a:t>Graham Greene</a:t>
            </a:r>
            <a:r>
              <a:rPr lang="en-US" sz="1200" kern="1200" dirty="0">
                <a:solidFill>
                  <a:schemeClr val="tx1"/>
                </a:solidFill>
                <a:effectLst/>
                <a:latin typeface="+mn-lt"/>
                <a:ea typeface="+mn-ea"/>
                <a:cs typeface="+mn-cs"/>
              </a:rPr>
              <a:t> [That is, people often buy into lies by the kindness of the liar.]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you would win a man to your cause, first convince him that you are his sincere friend. Therein is a drop of honey which catches his heart, which, say what he will, is the highroad to his reason” (Abraham Lincoln)</a:t>
            </a:r>
          </a:p>
        </p:txBody>
      </p:sp>
      <p:sp>
        <p:nvSpPr>
          <p:cNvPr id="4" name="Slide Number Placeholder 3"/>
          <p:cNvSpPr>
            <a:spLocks noGrp="1"/>
          </p:cNvSpPr>
          <p:nvPr>
            <p:ph type="sldNum" sz="quarter" idx="10"/>
          </p:nvPr>
        </p:nvSpPr>
        <p:spPr/>
        <p:txBody>
          <a:bodyPr/>
          <a:lstStyle/>
          <a:p>
            <a:fld id="{228F6D3E-FBC0-4276-ABC7-33C69135B7F9}" type="slidenum">
              <a:rPr lang="en-US" smtClean="0"/>
              <a:t>10</a:t>
            </a:fld>
            <a:endParaRPr lang="en-US"/>
          </a:p>
        </p:txBody>
      </p:sp>
    </p:spTree>
    <p:extLst>
      <p:ext uri="{BB962C8B-B14F-4D97-AF65-F5344CB8AC3E}">
        <p14:creationId xmlns:p14="http://schemas.microsoft.com/office/powerpoint/2010/main" val="1042591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Wanted Dead and Alive</a:t>
            </a:r>
          </a:p>
        </p:txBody>
      </p:sp>
      <p:sp>
        <p:nvSpPr>
          <p:cNvPr id="4" name="Slide Number Placeholder 3"/>
          <p:cNvSpPr>
            <a:spLocks noGrp="1"/>
          </p:cNvSpPr>
          <p:nvPr>
            <p:ph type="sldNum" sz="quarter" idx="10"/>
          </p:nvPr>
        </p:nvSpPr>
        <p:spPr/>
        <p:txBody>
          <a:bodyPr/>
          <a:lstStyle/>
          <a:p>
            <a:fld id="{228F6D3E-FBC0-4276-ABC7-33C69135B7F9}" type="slidenum">
              <a:rPr lang="en-US" smtClean="0"/>
              <a:t>12</a:t>
            </a:fld>
            <a:endParaRPr lang="en-US"/>
          </a:p>
        </p:txBody>
      </p:sp>
    </p:spTree>
    <p:extLst>
      <p:ext uri="{BB962C8B-B14F-4D97-AF65-F5344CB8AC3E}">
        <p14:creationId xmlns:p14="http://schemas.microsoft.com/office/powerpoint/2010/main" val="3284188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Not only does God want us dead (to sin) but he wants alive (to God).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Colossians 3:5-7, “Therefore put to death your members which are on the earth: fornication, uncleanness, passion, evil desire, and covetousness, which is idolatry. 6  Because of these things the wrath of God is coming upon the sons of disobedience, 7 in which you yourselves once walked when you lived in them.”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are to live. Paul previously said, “For you died, and your life is hidden with Christ in God” (Col. 3:3).</a:t>
            </a:r>
          </a:p>
          <a:p>
            <a:r>
              <a:rPr lang="en-US" sz="1200" kern="1200" dirty="0">
                <a:solidFill>
                  <a:schemeClr val="tx1"/>
                </a:solidFill>
                <a:effectLst/>
                <a:latin typeface="+mn-lt"/>
                <a:ea typeface="+mn-ea"/>
                <a:cs typeface="+mn-cs"/>
              </a:rPr>
              <a:t>“I have been crucified with Christ; it is no longer I who live, but Christ lives in me; and the life which I now live in the flesh I live by faith in the Son of God, who loved me and gave Himself for me” (Gal. 2:20). –Summary chart follows.</a:t>
            </a:r>
            <a:endParaRPr lang="en-US" dirty="0"/>
          </a:p>
        </p:txBody>
      </p:sp>
      <p:sp>
        <p:nvSpPr>
          <p:cNvPr id="4" name="Slide Number Placeholder 3"/>
          <p:cNvSpPr>
            <a:spLocks noGrp="1"/>
          </p:cNvSpPr>
          <p:nvPr>
            <p:ph type="sldNum" sz="quarter" idx="10"/>
          </p:nvPr>
        </p:nvSpPr>
        <p:spPr/>
        <p:txBody>
          <a:bodyPr/>
          <a:lstStyle/>
          <a:p>
            <a:fld id="{228F6D3E-FBC0-4276-ABC7-33C69135B7F9}" type="slidenum">
              <a:rPr lang="en-US" smtClean="0"/>
              <a:t>13</a:t>
            </a:fld>
            <a:endParaRPr lang="en-US"/>
          </a:p>
        </p:txBody>
      </p:sp>
    </p:spTree>
    <p:extLst>
      <p:ext uri="{BB962C8B-B14F-4D97-AF65-F5344CB8AC3E}">
        <p14:creationId xmlns:p14="http://schemas.microsoft.com/office/powerpoint/2010/main" val="3295956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8F6D3E-FBC0-4276-ABC7-33C69135B7F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49925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Don’t get too caught up in what is seen. This follows</a:t>
            </a:r>
            <a:r>
              <a:rPr lang="en-US" baseline="0" dirty="0"/>
              <a:t> the command to set your mind on things above.</a:t>
            </a:r>
          </a:p>
          <a:p>
            <a:endParaRPr lang="en-US" baseline="0" dirty="0"/>
          </a:p>
          <a:p>
            <a:r>
              <a:rPr lang="en-US" baseline="0" dirty="0"/>
              <a:t>“The design of this is to show in what way the afflictions which they endured became in their view light and momentary. It was by looking to the glories of the future world, and thus turning away the attention from the trials and sorrows of this life. If we look directly at our trials — if the mind is fixed wholly on them, and we think of nothing else — they often appear heavy and long. Even comparatively light and brief sufferings will appear to be exceedingly difficult to bear. But if we can turn away the mind from them, and contemplate future glory; if we can compare them with eternal blessedness, and feel that they will introduce us to perfect and everlasting happiness, they will appear to be transitory, and will be easily borne. And Paul here has stated the true secret of bearing trials with patience. It is to look at the things which are unseen. ” (Albert Barnes)</a:t>
            </a:r>
            <a:endParaRPr lang="en-US" dirty="0"/>
          </a:p>
        </p:txBody>
      </p:sp>
      <p:sp>
        <p:nvSpPr>
          <p:cNvPr id="4" name="Slide Number Placeholder 3"/>
          <p:cNvSpPr>
            <a:spLocks noGrp="1"/>
          </p:cNvSpPr>
          <p:nvPr>
            <p:ph type="sldNum" sz="quarter" idx="10"/>
          </p:nvPr>
        </p:nvSpPr>
        <p:spPr/>
        <p:txBody>
          <a:bodyPr/>
          <a:lstStyle/>
          <a:p>
            <a:fld id="{228F6D3E-FBC0-4276-ABC7-33C69135B7F9}" type="slidenum">
              <a:rPr lang="en-US" smtClean="0"/>
              <a:t>15</a:t>
            </a:fld>
            <a:endParaRPr lang="en-US"/>
          </a:p>
        </p:txBody>
      </p:sp>
    </p:spTree>
    <p:extLst>
      <p:ext uri="{BB962C8B-B14F-4D97-AF65-F5344CB8AC3E}">
        <p14:creationId xmlns:p14="http://schemas.microsoft.com/office/powerpoint/2010/main" val="266181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“Lay aside” versus</a:t>
            </a:r>
            <a:r>
              <a:rPr lang="en-US" baseline="0" dirty="0"/>
              <a:t> “desire”…</a:t>
            </a:r>
          </a:p>
          <a:p>
            <a:endParaRPr lang="en-US" baseline="0" dirty="0"/>
          </a:p>
          <a:p>
            <a:r>
              <a:rPr lang="en-US" baseline="0" dirty="0"/>
              <a:t>Malice – is an attitude that is characterized as ill-will with the desire to injure another without just cause. It is unashamed evil.  This is portrayed to us in the examples of Cain and Abel (Gen. 4:8); Saul toward David (1 Sam. 18:8, 9); </a:t>
            </a:r>
            <a:r>
              <a:rPr lang="en-US" baseline="0" dirty="0" err="1"/>
              <a:t>Shimei</a:t>
            </a:r>
            <a:r>
              <a:rPr lang="en-US" baseline="0" dirty="0"/>
              <a:t> toward David (2 Sam. 16:5-8) and countless others</a:t>
            </a:r>
          </a:p>
          <a:p>
            <a:endParaRPr lang="en-US" baseline="0" dirty="0"/>
          </a:p>
          <a:p>
            <a:r>
              <a:rPr lang="en-US" baseline="0" dirty="0"/>
              <a:t>Deceit – falsehood, craftiness. I’ve know Christians I thought were very spiritual minded at one time turn out to be very worldly and deceitful. It is not that they come out and tell a bald face lie. But they feel comfortable to lead you to believing a lie without actually lying to evade their duty as a Christian.  One such man tried to excuse himself for not attending services on Super Bowl Sunday by responding his son’s window was broken. Such was not the reason for him not coming to worship, but was simply stated to lead the listener to the wrong belief.   Or when they were questioned where they were for Bible study mentioning we were in Tacoma. Well that leads the Christian to believe they went to the church in Tacoma, but in reality they did not worship in Tacoma, but were simply driving through Tacoma. </a:t>
            </a:r>
          </a:p>
          <a:p>
            <a:r>
              <a:rPr lang="en-US" baseline="0" dirty="0"/>
              <a:t>  </a:t>
            </a:r>
          </a:p>
          <a:p>
            <a:r>
              <a:rPr lang="en-US" baseline="0" dirty="0"/>
              <a:t>Hypocrisy—is acting and is not genuine.  It covers wicked will with a righteous appearance. God wants us to be true and hypocrisy flies in the face of truthfulness.  A graphic description of it would be how Jacob pretended to be Esau when in fact he was Jacob. If we pretend to be Christians on Sunday, but then walk the way of the world, talk with the language of the world and are entertained by the entertainment of the world, then we are walking hypocrites. </a:t>
            </a:r>
          </a:p>
          <a:p>
            <a:endParaRPr lang="en-US" baseline="0" dirty="0"/>
          </a:p>
          <a:p>
            <a:r>
              <a:rPr lang="en-US" baseline="0" dirty="0" err="1"/>
              <a:t>Hypocrits</a:t>
            </a:r>
            <a:r>
              <a:rPr lang="en-US" baseline="0" dirty="0"/>
              <a:t> sing “Oh how I love Jesus” but then in works deny the name of Jesus.  It is not that they again deny him openly. They may no longer drink to get drunk but they drink casually with the world. They may not curse with clarity as they did before, but they employ euphemism. They bless God on Sunday and curse their brother or sister in gossip and slander on Mondays.  All along they deceive others and in fact are being deceived. 2 Timothy 3:13, “But evil men and impostors will grow worse and worse, deceiving and being deceived.”</a:t>
            </a:r>
          </a:p>
          <a:p>
            <a:endParaRPr lang="en-US" baseline="0" dirty="0"/>
          </a:p>
          <a:p>
            <a:r>
              <a:rPr lang="en-US" baseline="0" dirty="0"/>
              <a:t>Envy – is jealousy and is what motivated the Jews to crucify Jesus as well as seek occasion to kill Paul (Mk. 15:10; Acts 13:45; Acts 17:5).</a:t>
            </a:r>
          </a:p>
          <a:p>
            <a:endParaRPr lang="en-US" baseline="0" dirty="0"/>
          </a:p>
          <a:p>
            <a:r>
              <a:rPr lang="en-US" baseline="0" dirty="0"/>
              <a:t>Evil Speaking – this word in the original is found only here and 2 Cor. 12:20 where it is translated “</a:t>
            </a:r>
            <a:r>
              <a:rPr lang="en-US" baseline="0" dirty="0" err="1"/>
              <a:t>backbitings</a:t>
            </a:r>
            <a:r>
              <a:rPr lang="en-US" baseline="0" dirty="0"/>
              <a:t>” and carries with it the idea of defamation of another through slander.</a:t>
            </a:r>
          </a:p>
          <a:p>
            <a:endParaRPr lang="en-US" baseline="0" dirty="0"/>
          </a:p>
          <a:p>
            <a:r>
              <a:rPr lang="en-US" baseline="0" dirty="0"/>
              <a:t>Again, “and said, ‘Assuredly, I say to you, unless you are converted and become as little children, you will by no means enter the kingdom of heaven’” (Matt. 18:3).</a:t>
            </a:r>
          </a:p>
          <a:p>
            <a:r>
              <a:rPr lang="en-US" baseline="0" dirty="0"/>
              <a:t> </a:t>
            </a:r>
            <a:endParaRPr lang="en-US" dirty="0"/>
          </a:p>
        </p:txBody>
      </p:sp>
      <p:sp>
        <p:nvSpPr>
          <p:cNvPr id="4" name="Slide Number Placeholder 3"/>
          <p:cNvSpPr>
            <a:spLocks noGrp="1"/>
          </p:cNvSpPr>
          <p:nvPr>
            <p:ph type="sldNum" sz="quarter" idx="10"/>
          </p:nvPr>
        </p:nvSpPr>
        <p:spPr/>
        <p:txBody>
          <a:bodyPr/>
          <a:lstStyle/>
          <a:p>
            <a:fld id="{228F6D3E-FBC0-4276-ABC7-33C69135B7F9}" type="slidenum">
              <a:rPr lang="en-US" smtClean="0"/>
              <a:t>16</a:t>
            </a:fld>
            <a:endParaRPr lang="en-US"/>
          </a:p>
        </p:txBody>
      </p:sp>
    </p:spTree>
    <p:extLst>
      <p:ext uri="{BB962C8B-B14F-4D97-AF65-F5344CB8AC3E}">
        <p14:creationId xmlns:p14="http://schemas.microsoft.com/office/powerpoint/2010/main" val="1850195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As you desire the milk of the word, try to seek out passages that instruct</a:t>
            </a:r>
            <a:r>
              <a:rPr lang="en-US" baseline="0" dirty="0"/>
              <a:t> you in what not to do and the solution of what to do. The Bible is the solution to bad human behavior. It identifies what is evil as well as what is to be good, what to abstain from and what to fill your life with.</a:t>
            </a:r>
            <a:endParaRPr lang="en-US" dirty="0"/>
          </a:p>
        </p:txBody>
      </p:sp>
      <p:sp>
        <p:nvSpPr>
          <p:cNvPr id="4" name="Slide Number Placeholder 3"/>
          <p:cNvSpPr>
            <a:spLocks noGrp="1"/>
          </p:cNvSpPr>
          <p:nvPr>
            <p:ph type="sldNum" sz="quarter" idx="10"/>
          </p:nvPr>
        </p:nvSpPr>
        <p:spPr/>
        <p:txBody>
          <a:bodyPr/>
          <a:lstStyle/>
          <a:p>
            <a:fld id="{228F6D3E-FBC0-4276-ABC7-33C69135B7F9}" type="slidenum">
              <a:rPr lang="en-US" smtClean="0"/>
              <a:t>18</a:t>
            </a:fld>
            <a:endParaRPr lang="en-US"/>
          </a:p>
        </p:txBody>
      </p:sp>
    </p:spTree>
    <p:extLst>
      <p:ext uri="{BB962C8B-B14F-4D97-AF65-F5344CB8AC3E}">
        <p14:creationId xmlns:p14="http://schemas.microsoft.com/office/powerpoint/2010/main" val="3585871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worship of the church, is a measurement</a:t>
            </a:r>
            <a:r>
              <a:rPr lang="en-US" baseline="0" dirty="0"/>
              <a:t> of your faithfulness. Where you lack in worship, you lack in stirring up your brethren for good. Where you lack in worship, you lack in honoring God. Where you lack here, you will lack there in eternity.</a:t>
            </a:r>
          </a:p>
          <a:p>
            <a:endParaRPr lang="en-US" baseline="0" dirty="0"/>
          </a:p>
          <a:p>
            <a:r>
              <a:rPr lang="en-US" baseline="0" dirty="0"/>
              <a:t>BTW, ask yourself, is your attendance better today than it was last year, or perhaps when you first believed?</a:t>
            </a:r>
            <a:endParaRPr lang="en-US" dirty="0"/>
          </a:p>
        </p:txBody>
      </p:sp>
      <p:sp>
        <p:nvSpPr>
          <p:cNvPr id="4" name="Slide Number Placeholder 3"/>
          <p:cNvSpPr>
            <a:spLocks noGrp="1"/>
          </p:cNvSpPr>
          <p:nvPr>
            <p:ph type="sldNum" sz="quarter" idx="10"/>
          </p:nvPr>
        </p:nvSpPr>
        <p:spPr/>
        <p:txBody>
          <a:bodyPr/>
          <a:lstStyle/>
          <a:p>
            <a:fld id="{228F6D3E-FBC0-4276-ABC7-33C69135B7F9}" type="slidenum">
              <a:rPr lang="en-US" smtClean="0"/>
              <a:t>19</a:t>
            </a:fld>
            <a:endParaRPr lang="en-US"/>
          </a:p>
        </p:txBody>
      </p:sp>
    </p:spTree>
    <p:extLst>
      <p:ext uri="{BB962C8B-B14F-4D97-AF65-F5344CB8AC3E}">
        <p14:creationId xmlns:p14="http://schemas.microsoft.com/office/powerpoint/2010/main" val="31627208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8F6D3E-FBC0-4276-ABC7-33C69135B7F9}" type="slidenum">
              <a:rPr lang="en-US" smtClean="0"/>
              <a:t>21</a:t>
            </a:fld>
            <a:endParaRPr lang="en-US"/>
          </a:p>
        </p:txBody>
      </p:sp>
    </p:spTree>
    <p:extLst>
      <p:ext uri="{BB962C8B-B14F-4D97-AF65-F5344CB8AC3E}">
        <p14:creationId xmlns:p14="http://schemas.microsoft.com/office/powerpoint/2010/main" val="1893290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Did Jesus or</a:t>
            </a:r>
            <a:r>
              <a:rPr lang="en-US" baseline="0" dirty="0"/>
              <a:t> Paul display these attitudes?</a:t>
            </a:r>
            <a:endParaRPr lang="en-US" dirty="0"/>
          </a:p>
        </p:txBody>
      </p:sp>
      <p:sp>
        <p:nvSpPr>
          <p:cNvPr id="4" name="Slide Number Placeholder 3"/>
          <p:cNvSpPr>
            <a:spLocks noGrp="1"/>
          </p:cNvSpPr>
          <p:nvPr>
            <p:ph type="sldNum" sz="quarter" idx="10"/>
          </p:nvPr>
        </p:nvSpPr>
        <p:spPr/>
        <p:txBody>
          <a:bodyPr/>
          <a:lstStyle/>
          <a:p>
            <a:fld id="{228F6D3E-FBC0-4276-ABC7-33C69135B7F9}" type="slidenum">
              <a:rPr lang="en-US" smtClean="0"/>
              <a:t>22</a:t>
            </a:fld>
            <a:endParaRPr lang="en-US"/>
          </a:p>
        </p:txBody>
      </p:sp>
    </p:spTree>
    <p:extLst>
      <p:ext uri="{BB962C8B-B14F-4D97-AF65-F5344CB8AC3E}">
        <p14:creationId xmlns:p14="http://schemas.microsoft.com/office/powerpoint/2010/main" val="2204511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words convey a broad spectrum to the identity of who a Christian is and it should make the point that being baptized is merely the beginning.</a:t>
            </a:r>
          </a:p>
        </p:txBody>
      </p:sp>
      <p:sp>
        <p:nvSpPr>
          <p:cNvPr id="4" name="Slide Number Placeholder 3"/>
          <p:cNvSpPr>
            <a:spLocks noGrp="1"/>
          </p:cNvSpPr>
          <p:nvPr>
            <p:ph type="sldNum" sz="quarter" idx="10"/>
          </p:nvPr>
        </p:nvSpPr>
        <p:spPr/>
        <p:txBody>
          <a:bodyPr/>
          <a:lstStyle/>
          <a:p>
            <a:fld id="{228F6D3E-FBC0-4276-ABC7-33C69135B7F9}" type="slidenum">
              <a:rPr lang="en-US" smtClean="0"/>
              <a:t>2</a:t>
            </a:fld>
            <a:endParaRPr lang="en-US"/>
          </a:p>
        </p:txBody>
      </p:sp>
    </p:spTree>
    <p:extLst>
      <p:ext uri="{BB962C8B-B14F-4D97-AF65-F5344CB8AC3E}">
        <p14:creationId xmlns:p14="http://schemas.microsoft.com/office/powerpoint/2010/main" val="15780778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It’s not time to regress but progress. It’s not time to shrink back in fear but push forward. It’s not time to </a:t>
            </a:r>
            <a:r>
              <a:rPr lang="en-US"/>
              <a:t>become complacent but press on!</a:t>
            </a:r>
          </a:p>
        </p:txBody>
      </p:sp>
      <p:sp>
        <p:nvSpPr>
          <p:cNvPr id="4" name="Slide Number Placeholder 3"/>
          <p:cNvSpPr>
            <a:spLocks noGrp="1"/>
          </p:cNvSpPr>
          <p:nvPr>
            <p:ph type="sldNum" sz="quarter" idx="10"/>
          </p:nvPr>
        </p:nvSpPr>
        <p:spPr/>
        <p:txBody>
          <a:bodyPr/>
          <a:lstStyle/>
          <a:p>
            <a:fld id="{228F6D3E-FBC0-4276-ABC7-33C69135B7F9}" type="slidenum">
              <a:rPr lang="en-US" smtClean="0"/>
              <a:t>23</a:t>
            </a:fld>
            <a:endParaRPr lang="en-US"/>
          </a:p>
        </p:txBody>
      </p:sp>
    </p:spTree>
    <p:extLst>
      <p:ext uri="{BB962C8B-B14F-4D97-AF65-F5344CB8AC3E}">
        <p14:creationId xmlns:p14="http://schemas.microsoft.com/office/powerpoint/2010/main" val="2585477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What did these new converts do? This word “steadfastly” cuts to the core of your purpose. It is defined as:</a:t>
            </a:r>
          </a:p>
          <a:p>
            <a:r>
              <a:rPr lang="en-US" dirty="0"/>
              <a:t>1) to adhere to one, be his adherent, to be devoted or constant to one </a:t>
            </a:r>
          </a:p>
          <a:p>
            <a:r>
              <a:rPr lang="en-US" dirty="0"/>
              <a:t>2) to be steadfastly attentive unto, to give unremitting care to a thing </a:t>
            </a:r>
          </a:p>
          <a:p>
            <a:r>
              <a:rPr lang="en-US" dirty="0"/>
              <a:t>3) to continue all the time in a place </a:t>
            </a:r>
          </a:p>
          <a:p>
            <a:r>
              <a:rPr lang="en-US" dirty="0"/>
              <a:t>4) to persevere and not to faint </a:t>
            </a:r>
          </a:p>
          <a:p>
            <a:r>
              <a:rPr lang="en-US" dirty="0"/>
              <a:t>5) to show one’s self courageous for </a:t>
            </a:r>
          </a:p>
          <a:p>
            <a:r>
              <a:rPr lang="en-US" dirty="0"/>
              <a:t>6) to be in constant readiness for one, wait on constantly </a:t>
            </a:r>
          </a:p>
          <a:p>
            <a:endParaRPr lang="en-US" dirty="0"/>
          </a:p>
          <a:p>
            <a:r>
              <a:rPr lang="en-US" dirty="0"/>
              <a:t>If you find yourself frequently missing worship, you might want to ask if you are steadfast. Use your attendance as one gauge for your “purpose of heart.” Do you look for excuses to miss? Do you place other things above the meeting times of the church? Do you find the world creeping into your life and choking congregational time out? Hebrews 10:24, 25.</a:t>
            </a:r>
          </a:p>
        </p:txBody>
      </p:sp>
      <p:sp>
        <p:nvSpPr>
          <p:cNvPr id="4" name="Slide Number Placeholder 3"/>
          <p:cNvSpPr>
            <a:spLocks noGrp="1"/>
          </p:cNvSpPr>
          <p:nvPr>
            <p:ph type="sldNum" sz="quarter" idx="10"/>
          </p:nvPr>
        </p:nvSpPr>
        <p:spPr/>
        <p:txBody>
          <a:bodyPr/>
          <a:lstStyle/>
          <a:p>
            <a:fld id="{228F6D3E-FBC0-4276-ABC7-33C69135B7F9}" type="slidenum">
              <a:rPr lang="en-US" smtClean="0"/>
              <a:t>3</a:t>
            </a:fld>
            <a:endParaRPr lang="en-US"/>
          </a:p>
        </p:txBody>
      </p:sp>
    </p:spTree>
    <p:extLst>
      <p:ext uri="{BB962C8B-B14F-4D97-AF65-F5344CB8AC3E}">
        <p14:creationId xmlns:p14="http://schemas.microsoft.com/office/powerpoint/2010/main" val="465352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Recognize that your you died to the world in baptism and chose to live for Christ. Jesus died for you so that you will live for Him. He taught that we must live life cross-bearing.  Luke 14:26  "If anyone comes to Me and does not hate his father and mother, wife and children, brothers and sisters, yes, </a:t>
            </a:r>
            <a:r>
              <a:rPr lang="en-US" u="sng" dirty="0"/>
              <a:t>and his own life also</a:t>
            </a:r>
            <a:r>
              <a:rPr lang="en-US" dirty="0"/>
              <a:t>, he cannot be My disciple.</a:t>
            </a:r>
          </a:p>
          <a:p>
            <a:r>
              <a:rPr lang="en-US" dirty="0"/>
              <a:t>27  "And whoever does not bear his cross and come after Me cannot be My disciple.</a:t>
            </a:r>
          </a:p>
          <a:p>
            <a:endParaRPr lang="en-US" dirty="0"/>
          </a:p>
          <a:p>
            <a:r>
              <a:rPr lang="en-US" dirty="0"/>
              <a:t>When Jesus uttered these words, the disciples knew very clearly what Jesus meant in the image of bearing a cross. Anyone bearing a cross in the first century was a walking dead man. We must die to self in order to live for Christ. </a:t>
            </a:r>
          </a:p>
          <a:p>
            <a:endParaRPr lang="en-US" dirty="0"/>
          </a:p>
          <a:p>
            <a:r>
              <a:rPr lang="en-US" dirty="0"/>
              <a:t>“For if you live according to the flesh you will die; but if by the Spirit you put to death the deeds of the body, you will live” (Rom. 8:13).</a:t>
            </a:r>
          </a:p>
        </p:txBody>
      </p:sp>
      <p:sp>
        <p:nvSpPr>
          <p:cNvPr id="4" name="Slide Number Placeholder 3"/>
          <p:cNvSpPr>
            <a:spLocks noGrp="1"/>
          </p:cNvSpPr>
          <p:nvPr>
            <p:ph type="sldNum" sz="quarter" idx="10"/>
          </p:nvPr>
        </p:nvSpPr>
        <p:spPr/>
        <p:txBody>
          <a:bodyPr/>
          <a:lstStyle/>
          <a:p>
            <a:fld id="{228F6D3E-FBC0-4276-ABC7-33C69135B7F9}" type="slidenum">
              <a:rPr lang="en-US" smtClean="0"/>
              <a:t>4</a:t>
            </a:fld>
            <a:endParaRPr lang="en-US"/>
          </a:p>
        </p:txBody>
      </p:sp>
    </p:spTree>
    <p:extLst>
      <p:ext uri="{BB962C8B-B14F-4D97-AF65-F5344CB8AC3E}">
        <p14:creationId xmlns:p14="http://schemas.microsoft.com/office/powerpoint/2010/main" val="3934298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Jesus is asking nothing of you that He himself did not do. At times, his own family members had become his enemies. Your purpose of heart must predetermine that even if my family members walk away, run away, fall away from Christ, that I will continue with Him. You must resolve that your actions are not based on their but on Christ’s word. Jesus calls you out to have a love and faith that is larger than any personal relationship which you may have on earth. </a:t>
            </a:r>
          </a:p>
          <a:p>
            <a:endParaRPr lang="en-US" dirty="0"/>
          </a:p>
          <a:p>
            <a:r>
              <a:rPr lang="en-US" dirty="0"/>
              <a:t>John 6:66-69.</a:t>
            </a:r>
          </a:p>
          <a:p>
            <a:endParaRPr lang="en-US" dirty="0"/>
          </a:p>
          <a:p>
            <a:endParaRPr lang="en-US" dirty="0"/>
          </a:p>
        </p:txBody>
      </p:sp>
      <p:sp>
        <p:nvSpPr>
          <p:cNvPr id="4" name="Slide Number Placeholder 3"/>
          <p:cNvSpPr>
            <a:spLocks noGrp="1"/>
          </p:cNvSpPr>
          <p:nvPr>
            <p:ph type="sldNum" sz="quarter" idx="10"/>
          </p:nvPr>
        </p:nvSpPr>
        <p:spPr/>
        <p:txBody>
          <a:bodyPr/>
          <a:lstStyle/>
          <a:p>
            <a:fld id="{228F6D3E-FBC0-4276-ABC7-33C69135B7F9}" type="slidenum">
              <a:rPr lang="en-US" smtClean="0"/>
              <a:t>5</a:t>
            </a:fld>
            <a:endParaRPr lang="en-US"/>
          </a:p>
        </p:txBody>
      </p:sp>
    </p:spTree>
    <p:extLst>
      <p:ext uri="{BB962C8B-B14F-4D97-AF65-F5344CB8AC3E}">
        <p14:creationId xmlns:p14="http://schemas.microsoft.com/office/powerpoint/2010/main" val="2525250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newness of life begins now. If you want to live in a new heavens and earth when Jesus comes again, you must walk in newness of life now. </a:t>
            </a:r>
          </a:p>
        </p:txBody>
      </p:sp>
      <p:sp>
        <p:nvSpPr>
          <p:cNvPr id="4" name="Slide Number Placeholder 3"/>
          <p:cNvSpPr>
            <a:spLocks noGrp="1"/>
          </p:cNvSpPr>
          <p:nvPr>
            <p:ph type="sldNum" sz="quarter" idx="10"/>
          </p:nvPr>
        </p:nvSpPr>
        <p:spPr/>
        <p:txBody>
          <a:bodyPr/>
          <a:lstStyle/>
          <a:p>
            <a:fld id="{228F6D3E-FBC0-4276-ABC7-33C69135B7F9}" type="slidenum">
              <a:rPr lang="en-US" smtClean="0"/>
              <a:t>6</a:t>
            </a:fld>
            <a:endParaRPr lang="en-US"/>
          </a:p>
        </p:txBody>
      </p:sp>
    </p:spTree>
    <p:extLst>
      <p:ext uri="{BB962C8B-B14F-4D97-AF65-F5344CB8AC3E}">
        <p14:creationId xmlns:p14="http://schemas.microsoft.com/office/powerpoint/2010/main" val="3208747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sometimes talk about having a personal relationship with Christ. Romans 6:3-8 defines that personal relationship does it not? Baptism is where your “personal” relationship with Christ began, not before and not without it. You partook of Him and His torture, death, and resurrection when you were baptized. Paul wanted these Romans to understand that and so we need to see it also. </a:t>
            </a:r>
          </a:p>
          <a:p>
            <a:endParaRPr lang="en-US" dirty="0"/>
          </a:p>
          <a:p>
            <a:r>
              <a:rPr lang="en-US" dirty="0"/>
              <a:t>William Barclay illustrated it this way, “We cannot live our physical life unless we are in the air, and the air is in us; unless we are in Christ, and Christ is in us, we cannot live the life of God.” “To them [the saints, v. 26] God willed to make known what are the riches of the glory of this mystery among the Gentiles: which is Christ in you, the hope of glory” (Col. 1:27). So we are baptized INTO Christ, we are WITH Christ, and we have Christ IN us. </a:t>
            </a:r>
          </a:p>
          <a:p>
            <a:endParaRPr lang="en-US" dirty="0"/>
          </a:p>
          <a:p>
            <a:r>
              <a:rPr lang="en-US" dirty="0"/>
              <a:t>“Abide in Me, and I in you. As the branch cannot bear fruit of itself, unless it abides in the vine, neither can you, unless you abide in Me” (Jn. 15:4). </a:t>
            </a:r>
          </a:p>
          <a:p>
            <a:endParaRPr lang="en-US" dirty="0"/>
          </a:p>
          <a:p>
            <a:r>
              <a:rPr lang="en-US" dirty="0"/>
              <a:t>Keep in mind that when Paul wrote the Romans, he was not writing them to convince them that baptism was essential for salvation (which his words prove); they already understood that. He was writing to them to show that since their sins were forgiven in Christ, that they needed to walk that way pleasing Christ—that they are no longer slaves of sin, but slaves of Christ (6:1, 2, 17, 18).  “Walk” is a metaphor for the manner of life we live. It is to be lived knowing that we were forgiven of all past sins. </a:t>
            </a:r>
          </a:p>
        </p:txBody>
      </p:sp>
      <p:sp>
        <p:nvSpPr>
          <p:cNvPr id="4" name="Slide Number Placeholder 3"/>
          <p:cNvSpPr>
            <a:spLocks noGrp="1"/>
          </p:cNvSpPr>
          <p:nvPr>
            <p:ph type="sldNum" sz="quarter" idx="10"/>
          </p:nvPr>
        </p:nvSpPr>
        <p:spPr/>
        <p:txBody>
          <a:bodyPr/>
          <a:lstStyle/>
          <a:p>
            <a:fld id="{228F6D3E-FBC0-4276-ABC7-33C69135B7F9}" type="slidenum">
              <a:rPr lang="en-US" smtClean="0"/>
              <a:t>7</a:t>
            </a:fld>
            <a:endParaRPr lang="en-US"/>
          </a:p>
        </p:txBody>
      </p:sp>
    </p:spTree>
    <p:extLst>
      <p:ext uri="{BB962C8B-B14F-4D97-AF65-F5344CB8AC3E}">
        <p14:creationId xmlns:p14="http://schemas.microsoft.com/office/powerpoint/2010/main" val="2474813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minds are now elevated above this world and enter into the place where Christ reigns as king. “If” is not used here to convey doubt, but rather is a first class conditional clause meaning “since then you were raised,” and they were very well raised with Christ when they were baptized (Col. 2:12).  Rather than finding pleasure in earthly pursuits, their minds (their yearning, affection, pondering) is in the things that come from Christ’s rule. </a:t>
            </a:r>
          </a:p>
        </p:txBody>
      </p:sp>
      <p:sp>
        <p:nvSpPr>
          <p:cNvPr id="4" name="Slide Number Placeholder 3"/>
          <p:cNvSpPr>
            <a:spLocks noGrp="1"/>
          </p:cNvSpPr>
          <p:nvPr>
            <p:ph type="sldNum" sz="quarter" idx="10"/>
          </p:nvPr>
        </p:nvSpPr>
        <p:spPr/>
        <p:txBody>
          <a:bodyPr/>
          <a:lstStyle/>
          <a:p>
            <a:fld id="{228F6D3E-FBC0-4276-ABC7-33C69135B7F9}" type="slidenum">
              <a:rPr lang="en-US" smtClean="0"/>
              <a:t>8</a:t>
            </a:fld>
            <a:endParaRPr lang="en-US"/>
          </a:p>
        </p:txBody>
      </p:sp>
    </p:spTree>
    <p:extLst>
      <p:ext uri="{BB962C8B-B14F-4D97-AF65-F5344CB8AC3E}">
        <p14:creationId xmlns:p14="http://schemas.microsoft.com/office/powerpoint/2010/main" val="1394811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Timothy 2:</a:t>
            </a:r>
          </a:p>
          <a:p>
            <a:r>
              <a:rPr lang="en-US" dirty="0"/>
              <a:t>14  Remind them of these things, charging them before the Lord not to strive about words to no profit, to the ruin of the hearers.</a:t>
            </a:r>
          </a:p>
          <a:p>
            <a:r>
              <a:rPr lang="en-US" dirty="0"/>
              <a:t>15  Be diligent to present yourself approved to God, a worker who does not need to be ashamed, rightly dividing the word of truth.</a:t>
            </a:r>
          </a:p>
          <a:p>
            <a:r>
              <a:rPr lang="en-US" dirty="0"/>
              <a:t>16  But shun profane and idle babblings, for they will increase to more ungodliness.</a:t>
            </a:r>
          </a:p>
        </p:txBody>
      </p:sp>
      <p:sp>
        <p:nvSpPr>
          <p:cNvPr id="4" name="Slide Number Placeholder 3"/>
          <p:cNvSpPr>
            <a:spLocks noGrp="1"/>
          </p:cNvSpPr>
          <p:nvPr>
            <p:ph type="sldNum" sz="quarter" idx="10"/>
          </p:nvPr>
        </p:nvSpPr>
        <p:spPr/>
        <p:txBody>
          <a:bodyPr/>
          <a:lstStyle/>
          <a:p>
            <a:fld id="{228F6D3E-FBC0-4276-ABC7-33C69135B7F9}" type="slidenum">
              <a:rPr lang="en-US" smtClean="0"/>
              <a:t>9</a:t>
            </a:fld>
            <a:endParaRPr lang="en-US"/>
          </a:p>
        </p:txBody>
      </p:sp>
    </p:spTree>
    <p:extLst>
      <p:ext uri="{BB962C8B-B14F-4D97-AF65-F5344CB8AC3E}">
        <p14:creationId xmlns:p14="http://schemas.microsoft.com/office/powerpoint/2010/main" val="1367173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1088913" y="1143293"/>
            <a:ext cx="7034362" cy="4268965"/>
          </a:xfrm>
        </p:spPr>
        <p:txBody>
          <a:bodyPr anchor="t">
            <a:normAutofit/>
          </a:bodyPr>
          <a:lstStyle>
            <a:lvl1pPr algn="l">
              <a:lnSpc>
                <a:spcPct val="85000"/>
              </a:lnSpc>
              <a:defRPr sz="77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088914" y="5537925"/>
            <a:ext cx="7034362" cy="706355"/>
          </a:xfrm>
        </p:spPr>
        <p:txBody>
          <a:bodyPr>
            <a:normAutofit/>
          </a:bodyPr>
          <a:lstStyle>
            <a:lvl1pPr marL="0" indent="0" algn="l">
              <a:lnSpc>
                <a:spcPct val="114000"/>
              </a:lnSpc>
              <a:spcBef>
                <a:spcPts val="0"/>
              </a:spcBef>
              <a:buNone/>
              <a:defRPr sz="20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88913" y="6314440"/>
            <a:ext cx="1596622" cy="365125"/>
          </a:xfrm>
        </p:spPr>
        <p:txBody>
          <a:bodyPr/>
          <a:lstStyle>
            <a:lvl1pPr algn="l">
              <a:defRPr sz="1200">
                <a:solidFill>
                  <a:schemeClr val="tx2"/>
                </a:solidFill>
              </a:defRPr>
            </a:lvl1pPr>
          </a:lstStyle>
          <a:p>
            <a:endParaRPr lang="en-US"/>
          </a:p>
        </p:txBody>
      </p:sp>
      <p:sp>
        <p:nvSpPr>
          <p:cNvPr id="5" name="Footer Placeholder 4"/>
          <p:cNvSpPr>
            <a:spLocks noGrp="1"/>
          </p:cNvSpPr>
          <p:nvPr>
            <p:ph type="ftr" sz="quarter" idx="11"/>
          </p:nvPr>
        </p:nvSpPr>
        <p:spPr>
          <a:xfrm>
            <a:off x="3000591" y="6314440"/>
            <a:ext cx="5122683" cy="365125"/>
          </a:xfrm>
        </p:spPr>
        <p:txBody>
          <a:bodyPr/>
          <a:lstStyle>
            <a:lvl1pPr algn="l">
              <a:defRPr b="0">
                <a:solidFill>
                  <a:schemeClr val="tx2"/>
                </a:solidFill>
              </a:defRPr>
            </a:lvl1pPr>
          </a:lstStyle>
          <a:p>
            <a:endParaRPr lang="en-US"/>
          </a:p>
        </p:txBody>
      </p:sp>
      <p:sp>
        <p:nvSpPr>
          <p:cNvPr id="6" name="Slide Number Placeholder 5"/>
          <p:cNvSpPr>
            <a:spLocks noGrp="1"/>
          </p:cNvSpPr>
          <p:nvPr>
            <p:ph type="sldNum" sz="quarter" idx="12"/>
          </p:nvPr>
        </p:nvSpPr>
        <p:spPr>
          <a:xfrm>
            <a:off x="11784011" y="1416216"/>
            <a:ext cx="407988" cy="365125"/>
          </a:xfrm>
        </p:spPr>
        <p:txBody>
          <a:bodyPr/>
          <a:lstStyle>
            <a:lvl1pPr algn="r">
              <a:defRPr>
                <a:solidFill>
                  <a:schemeClr val="bg2"/>
                </a:solidFill>
              </a:defRPr>
            </a:lvl1pPr>
          </a:lstStyle>
          <a:p>
            <a:fld id="{A9D86F9D-A53E-43F4-AE18-C249F0FAB94F}" type="slidenum">
              <a:rPr lang="en-US" smtClean="0"/>
              <a:pPr/>
              <a:t>‹#›</a:t>
            </a:fld>
            <a:endParaRPr lang="en-US"/>
          </a:p>
        </p:txBody>
      </p:sp>
      <p:cxnSp>
        <p:nvCxnSpPr>
          <p:cNvPr id="9" name="Straight Connector 8" title="Verticle Rule Line"/>
          <p:cNvCxnSpPr/>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3171859"/>
      </p:ext>
    </p:extLst>
  </p:cSld>
  <p:clrMapOvr>
    <a:overrideClrMapping bg1="dk1" tx1="lt1" bg2="dk2" tx2="lt2" accent1="accent1" accent2="accent2" accent3="accent3" accent4="accent4" accent5="accent5" accent6="accent6" hlink="hlink" folHlink="folHlink"/>
  </p:clrMapOvr>
  <p:transition>
    <p:pull dir="r"/>
  </p:transition>
  <p:extLst mod="1">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181600" y="640080"/>
            <a:ext cx="6248398" cy="558414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78F514-1EB1-4F57-8C9E-5693FDB754E1}" type="slidenum">
              <a:rPr lang="en-US" smtClean="0"/>
              <a:pPr/>
              <a:t>‹#›</a:t>
            </a:fld>
            <a:endParaRPr lang="en-US"/>
          </a:p>
        </p:txBody>
      </p:sp>
    </p:spTree>
    <p:extLst>
      <p:ext uri="{BB962C8B-B14F-4D97-AF65-F5344CB8AC3E}">
        <p14:creationId xmlns:p14="http://schemas.microsoft.com/office/powerpoint/2010/main" val="2511886770"/>
      </p:ext>
    </p:extLst>
  </p:cSld>
  <p:clrMapOvr>
    <a:masterClrMapping/>
  </p:clrMapOvr>
  <p:transition>
    <p:pull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2"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w="0">
            <a:noFill/>
            <a:prstDash val="solid"/>
            <a:round/>
            <a:headEnd/>
            <a:tailEnd/>
          </a:ln>
        </p:spPr>
      </p:sp>
      <p:sp>
        <p:nvSpPr>
          <p:cNvPr id="2" name="Vertical Title 1"/>
          <p:cNvSpPr>
            <a:spLocks noGrp="1"/>
          </p:cNvSpPr>
          <p:nvPr>
            <p:ph type="title" orient="vert"/>
          </p:nvPr>
        </p:nvSpPr>
        <p:spPr>
          <a:xfrm>
            <a:off x="7990765" y="642931"/>
            <a:ext cx="2446670" cy="467810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642932"/>
            <a:ext cx="7070678" cy="46781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536187" y="5927131"/>
            <a:ext cx="3814856" cy="365125"/>
          </a:xfrm>
        </p:spPr>
        <p:txBody>
          <a:bodyPr/>
          <a:lstStyle/>
          <a:p>
            <a:endParaRPr lang="en-US"/>
          </a:p>
        </p:txBody>
      </p:sp>
      <p:sp>
        <p:nvSpPr>
          <p:cNvPr id="5" name="Footer Placeholder 4"/>
          <p:cNvSpPr>
            <a:spLocks noGrp="1"/>
          </p:cNvSpPr>
          <p:nvPr>
            <p:ph type="ftr" sz="quarter" idx="11"/>
          </p:nvPr>
        </p:nvSpPr>
        <p:spPr>
          <a:xfrm>
            <a:off x="6536187" y="6315949"/>
            <a:ext cx="3814856" cy="365125"/>
          </a:xfrm>
        </p:spPr>
        <p:txBody>
          <a:bodyPr/>
          <a:lstStyle/>
          <a:p>
            <a:endParaRPr lang="en-US"/>
          </a:p>
        </p:txBody>
      </p:sp>
      <p:sp>
        <p:nvSpPr>
          <p:cNvPr id="6" name="Slide Number Placeholder 5"/>
          <p:cNvSpPr>
            <a:spLocks noGrp="1"/>
          </p:cNvSpPr>
          <p:nvPr>
            <p:ph type="sldNum" sz="quarter" idx="12"/>
          </p:nvPr>
        </p:nvSpPr>
        <p:spPr>
          <a:xfrm>
            <a:off x="11784011" y="5607592"/>
            <a:ext cx="407988" cy="365125"/>
          </a:xfrm>
        </p:spPr>
        <p:txBody>
          <a:bodyPr/>
          <a:lstStyle/>
          <a:p>
            <a:fld id="{2B5EAB30-6F2B-4599-95DE-1221CBC527A6}" type="slidenum">
              <a:rPr lang="en-US" smtClean="0"/>
              <a:pPr/>
              <a:t>‹#›</a:t>
            </a:fld>
            <a:endParaRPr lang="en-US"/>
          </a:p>
        </p:txBody>
      </p:sp>
      <p:cxnSp>
        <p:nvCxnSpPr>
          <p:cNvPr id="13" name="Straight Connector 12" title="Horizontal Rule Line"/>
          <p:cNvCxnSpPr/>
          <p:nvPr/>
        </p:nvCxnSpPr>
        <p:spPr>
          <a:xfrm>
            <a:off x="0" y="6199730"/>
            <a:ext cx="10260011"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2288571"/>
      </p:ext>
    </p:extLst>
  </p:cSld>
  <p:clrMapOvr>
    <a:masterClrMapping/>
  </p:clrMapOvr>
  <p:transition>
    <p:pull dir="r"/>
  </p:transition>
  <p:extLst mod="1">
    <p:ext uri="{DCECCB84-F9BA-43D5-87BE-67443E8EF086}">
      <p15:sldGuideLst xmlns:p15="http://schemas.microsoft.com/office/powerpoint/2012/main">
        <p15:guide id="1" pos="64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DD444-F1BC-428D-85C5-2F9EA7013208}" type="slidenum">
              <a:rPr lang="en-US" smtClean="0"/>
              <a:pPr/>
              <a:t>‹#›</a:t>
            </a:fld>
            <a:endParaRPr lang="en-US"/>
          </a:p>
        </p:txBody>
      </p:sp>
    </p:spTree>
    <p:extLst>
      <p:ext uri="{BB962C8B-B14F-4D97-AF65-F5344CB8AC3E}">
        <p14:creationId xmlns:p14="http://schemas.microsoft.com/office/powerpoint/2010/main" val="3698949902"/>
      </p:ext>
    </p:extLst>
  </p:cSld>
  <p:clrMapOvr>
    <a:masterClrMapping/>
  </p:clrMapOvr>
  <p:transition>
    <p:pull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6" title="Page Number Shape"/>
          <p:cNvSpPr/>
          <p:nvPr/>
        </p:nvSpPr>
        <p:spPr bwMode="auto">
          <a:xfrm>
            <a:off x="11784011"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947673" y="2571722"/>
            <a:ext cx="8296654" cy="3286153"/>
          </a:xfrm>
        </p:spPr>
        <p:txBody>
          <a:bodyPr anchor="t">
            <a:normAutofit/>
          </a:bodyPr>
          <a:lstStyle>
            <a:lvl1pPr>
              <a:lnSpc>
                <a:spcPct val="85000"/>
              </a:lnSpc>
              <a:defRPr sz="7700" cap="all" baseline="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947673" y="1393748"/>
            <a:ext cx="8401429" cy="819150"/>
          </a:xfrm>
        </p:spPr>
        <p:txBody>
          <a:bodyPr anchor="ctr">
            <a:normAutofit/>
          </a:bodyPr>
          <a:lstStyle>
            <a:lvl1pPr marL="0" indent="0" algn="r">
              <a:lnSpc>
                <a:spcPct val="113000"/>
              </a:lnSpc>
              <a:spcBef>
                <a:spcPts val="0"/>
              </a:spcBef>
              <a:buNone/>
              <a:defRPr sz="2000" b="0" i="1" baseline="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742955" y="6314439"/>
            <a:ext cx="1596622" cy="365125"/>
          </a:xfrm>
        </p:spPr>
        <p:txBody>
          <a:bodyPr/>
          <a:lstStyle>
            <a:lvl1pPr>
              <a:defRPr sz="1200">
                <a:solidFill>
                  <a:schemeClr val="tx1">
                    <a:lumMod val="85000"/>
                    <a:lumOff val="15000"/>
                  </a:schemeClr>
                </a:solidFill>
              </a:defRPr>
            </a:lvl1pPr>
          </a:lstStyle>
          <a:p>
            <a:endParaRPr lang="en-US"/>
          </a:p>
        </p:txBody>
      </p:sp>
      <p:sp>
        <p:nvSpPr>
          <p:cNvPr id="5" name="Footer Placeholder 4"/>
          <p:cNvSpPr>
            <a:spLocks noGrp="1"/>
          </p:cNvSpPr>
          <p:nvPr>
            <p:ph type="ftr" sz="quarter" idx="11"/>
          </p:nvPr>
        </p:nvSpPr>
        <p:spPr>
          <a:xfrm>
            <a:off x="1947673" y="6314440"/>
            <a:ext cx="6480226" cy="365125"/>
          </a:xfrm>
        </p:spPr>
        <p:txBody>
          <a:bodyPr/>
          <a:lstStyle>
            <a:lvl1pPr>
              <a:defRPr b="0">
                <a:solidFill>
                  <a:schemeClr val="tx1">
                    <a:lumMod val="85000"/>
                    <a:lumOff val="15000"/>
                  </a:schemeClr>
                </a:solidFill>
              </a:defRPr>
            </a:lvl1pPr>
          </a:lstStyle>
          <a:p>
            <a:endParaRPr lang="en-US"/>
          </a:p>
        </p:txBody>
      </p:sp>
      <p:sp>
        <p:nvSpPr>
          <p:cNvPr id="6" name="Slide Number Placeholder 5"/>
          <p:cNvSpPr>
            <a:spLocks noGrp="1"/>
          </p:cNvSpPr>
          <p:nvPr>
            <p:ph type="sldNum" sz="quarter" idx="12"/>
          </p:nvPr>
        </p:nvSpPr>
        <p:spPr>
          <a:xfrm>
            <a:off x="11784011" y="1620760"/>
            <a:ext cx="407988" cy="365125"/>
          </a:xfrm>
        </p:spPr>
        <p:txBody>
          <a:bodyPr/>
          <a:lstStyle>
            <a:lvl1pPr>
              <a:defRPr>
                <a:solidFill>
                  <a:schemeClr val="bg2"/>
                </a:solidFill>
              </a:defRPr>
            </a:lvl1pPr>
          </a:lstStyle>
          <a:p>
            <a:fld id="{37F93D43-30DC-4A74-A454-279AFF14A285}" type="slidenum">
              <a:rPr lang="en-US" smtClean="0"/>
              <a:pPr/>
              <a:t>‹#›</a:t>
            </a:fld>
            <a:endParaRPr lang="en-US"/>
          </a:p>
        </p:txBody>
      </p:sp>
      <p:cxnSp>
        <p:nvCxnSpPr>
          <p:cNvPr id="10" name="Straight Connector 9" title="Horizontal Rule Line"/>
          <p:cNvCxnSpPr/>
          <p:nvPr/>
        </p:nvCxnSpPr>
        <p:spPr>
          <a:xfrm flipH="1">
            <a:off x="1" y="6178167"/>
            <a:ext cx="10244326"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7704479"/>
      </p:ext>
    </p:extLst>
  </p:cSld>
  <p:clrMapOvr>
    <a:masterClrMapping/>
  </p:clrMapOvr>
  <p:transition>
    <p:pull dir="r"/>
  </p:transition>
  <p:extLst mod="1">
    <p:ext uri="{DCECCB84-F9BA-43D5-87BE-67443E8EF086}">
      <p15:sldGuideLst xmlns:p15="http://schemas.microsoft.com/office/powerpoint/2012/main">
        <p15:guide id="1" pos="64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81600" y="540628"/>
            <a:ext cx="6248400" cy="24889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1600" y="3712467"/>
            <a:ext cx="6248400" cy="24822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3DB909-9286-4B42-A020-8411CF051C34}" type="slidenum">
              <a:rPr lang="en-US" smtClean="0"/>
              <a:pPr/>
              <a:t>‹#›</a:t>
            </a:fld>
            <a:endParaRPr lang="en-US"/>
          </a:p>
        </p:txBody>
      </p:sp>
    </p:spTree>
    <p:extLst>
      <p:ext uri="{BB962C8B-B14F-4D97-AF65-F5344CB8AC3E}">
        <p14:creationId xmlns:p14="http://schemas.microsoft.com/office/powerpoint/2010/main" val="1788617467"/>
      </p:ext>
    </p:extLst>
  </p:cSld>
  <p:clrMapOvr>
    <a:masterClrMapping/>
  </p:clrMapOvr>
  <p:transition>
    <p:pull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5181600" y="558065"/>
            <a:ext cx="6245352"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181600" y="1526671"/>
            <a:ext cx="6245352" cy="17556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1600" y="3700826"/>
            <a:ext cx="6248400" cy="914400"/>
          </a:xfr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81600" y="4669432"/>
            <a:ext cx="6245352" cy="17556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A6196C-4FD9-40C4-BE21-733151114F19}" type="slidenum">
              <a:rPr lang="en-US" smtClean="0"/>
              <a:pPr/>
              <a:t>‹#›</a:t>
            </a:fld>
            <a:endParaRPr lang="en-US"/>
          </a:p>
        </p:txBody>
      </p:sp>
    </p:spTree>
    <p:extLst>
      <p:ext uri="{BB962C8B-B14F-4D97-AF65-F5344CB8AC3E}">
        <p14:creationId xmlns:p14="http://schemas.microsoft.com/office/powerpoint/2010/main" val="738841722"/>
      </p:ext>
    </p:extLst>
  </p:cSld>
  <p:clrMapOvr>
    <a:masterClrMapping/>
  </p:clrMapOvr>
  <p:transition>
    <p:pull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654024-C4E4-4B96-B798-18A35D322DA0}" type="slidenum">
              <a:rPr lang="en-US" smtClean="0"/>
              <a:pPr/>
              <a:t>‹#›</a:t>
            </a:fld>
            <a:endParaRPr lang="en-US"/>
          </a:p>
        </p:txBody>
      </p:sp>
    </p:spTree>
    <p:extLst>
      <p:ext uri="{BB962C8B-B14F-4D97-AF65-F5344CB8AC3E}">
        <p14:creationId xmlns:p14="http://schemas.microsoft.com/office/powerpoint/2010/main" val="1214065405"/>
      </p:ext>
    </p:extLst>
  </p:cSld>
  <p:clrMapOvr>
    <a:masterClrMapping/>
  </p:clrMapOvr>
  <p:transition>
    <p:pull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9AF03D-4B37-4685-8386-270682A532EF}" type="slidenum">
              <a:rPr lang="en-US" smtClean="0"/>
              <a:pPr/>
              <a:t>‹#›</a:t>
            </a:fld>
            <a:endParaRPr lang="en-US"/>
          </a:p>
        </p:txBody>
      </p:sp>
    </p:spTree>
    <p:extLst>
      <p:ext uri="{BB962C8B-B14F-4D97-AF65-F5344CB8AC3E}">
        <p14:creationId xmlns:p14="http://schemas.microsoft.com/office/powerpoint/2010/main" val="1321757481"/>
      </p:ext>
    </p:extLst>
  </p:cSld>
  <p:clrMapOvr>
    <a:masterClrMapping/>
  </p:clrMapOvr>
  <p:transition>
    <p:pull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5479"/>
            <a:ext cx="3838776" cy="1921022"/>
          </a:xfrm>
        </p:spPr>
        <p:txBody>
          <a:bodyPr anchor="t">
            <a:noAutofit/>
          </a:bodyPr>
          <a:lstStyle>
            <a:lvl1pPr>
              <a:lnSpc>
                <a:spcPct val="93000"/>
              </a:lnSpc>
              <a:defRPr sz="4000"/>
            </a:lvl1pPr>
          </a:lstStyle>
          <a:p>
            <a:r>
              <a:rPr lang="en-US"/>
              <a:t>Click to edit Master title style</a:t>
            </a:r>
            <a:endParaRPr lang="en-US" dirty="0"/>
          </a:p>
        </p:txBody>
      </p:sp>
      <p:sp>
        <p:nvSpPr>
          <p:cNvPr id="3" name="Content Placeholder 2"/>
          <p:cNvSpPr>
            <a:spLocks noGrp="1"/>
          </p:cNvSpPr>
          <p:nvPr>
            <p:ph idx="1"/>
          </p:nvPr>
        </p:nvSpPr>
        <p:spPr>
          <a:xfrm>
            <a:off x="5181600" y="564147"/>
            <a:ext cx="62484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0" y="2621512"/>
            <a:ext cx="3838776" cy="3239537"/>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9B988F-B464-49B6-B088-041FAB277EF2}" type="slidenum">
              <a:rPr lang="en-US" smtClean="0"/>
              <a:pPr/>
              <a:t>‹#›</a:t>
            </a:fld>
            <a:endParaRPr lang="en-US"/>
          </a:p>
        </p:txBody>
      </p:sp>
    </p:spTree>
    <p:extLst>
      <p:ext uri="{BB962C8B-B14F-4D97-AF65-F5344CB8AC3E}">
        <p14:creationId xmlns:p14="http://schemas.microsoft.com/office/powerpoint/2010/main" val="2461413993"/>
      </p:ext>
    </p:extLst>
  </p:cSld>
  <p:clrMapOvr>
    <a:masterClrMapping/>
  </p:clrMapOvr>
  <p:transition>
    <p:pull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557261"/>
            <a:ext cx="3840480" cy="1919239"/>
          </a:xfrm>
        </p:spPr>
        <p:txBody>
          <a:bodyPr anchor="t">
            <a:noAutofit/>
          </a:bodyPr>
          <a:lstStyle>
            <a:lvl1pPr>
              <a:lnSpc>
                <a:spcPct val="93000"/>
              </a:lnSpc>
              <a:defRPr sz="40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57800" y="0"/>
            <a:ext cx="6172200"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58952" y="2621512"/>
            <a:ext cx="3840480" cy="3236976"/>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22D152-CA09-45A5-81A2-E0ADC504D052}" type="slidenum">
              <a:rPr lang="en-US" smtClean="0"/>
              <a:pPr/>
              <a:t>‹#›</a:t>
            </a:fld>
            <a:endParaRPr lang="en-US"/>
          </a:p>
        </p:txBody>
      </p:sp>
    </p:spTree>
    <p:extLst>
      <p:ext uri="{BB962C8B-B14F-4D97-AF65-F5344CB8AC3E}">
        <p14:creationId xmlns:p14="http://schemas.microsoft.com/office/powerpoint/2010/main" val="1603718710"/>
      </p:ext>
    </p:extLst>
  </p:cSld>
  <p:clrMapOvr>
    <a:masterClrMapping/>
  </p:clrMapOvr>
  <p:transition>
    <p:pull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tx1">
                    <a:lumMod val="85000"/>
                    <a:lumOff val="15000"/>
                  </a:schemeClr>
                </a:solidFill>
                <a:latin typeface="+mj-lt"/>
              </a:defRPr>
            </a:lvl1pPr>
          </a:lstStyle>
          <a:p>
            <a:endParaRPr lang="en-US"/>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tx1">
                    <a:lumMod val="85000"/>
                    <a:lumOff val="15000"/>
                  </a:schemeClr>
                </a:solidFill>
                <a:latin typeface="+mj-lt"/>
              </a:defRPr>
            </a:lvl1pPr>
          </a:lstStyle>
          <a:p>
            <a:endParaRPr lang="en-US"/>
          </a:p>
        </p:txBody>
      </p:sp>
      <p:sp>
        <p:nvSpPr>
          <p:cNvPr id="6" name="Slide Number Placeholder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58D11B63-56ED-4433-A293-A69A3F08C29C}" type="slidenum">
              <a:rPr lang="en-US" smtClean="0"/>
              <a:pPr/>
              <a:t>‹#›</a:t>
            </a:fld>
            <a:endParaRPr lang="en-US"/>
          </a:p>
        </p:txBody>
      </p:sp>
      <p:cxnSp>
        <p:nvCxnSpPr>
          <p:cNvPr id="10" name="Straight Connector 9" title="Horizontal Rule Line"/>
          <p:cNvCxnSpPr/>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710206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pull dir="r"/>
  </p:transition>
  <p:txStyles>
    <p:title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3.jpeg&amp;ehk=OYuvqO3y7Alj2rb"/><Relationship Id="rId7" Type="http://schemas.openxmlformats.org/officeDocument/2006/relationships/customXml" Target="../ink/ink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customXml" Target="../ink/ink1.xml"/><Relationship Id="rId4" Type="http://schemas.openxmlformats.org/officeDocument/2006/relationships/hyperlink" Target="http://internetmonk.com/archive/the-bible-tells-me-so" TargetMode="External"/><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hyperlink" Target="http://internetmonk.com/archive/the-bible-tells-me-so" TargetMode="External"/><Relationship Id="rId2" Type="http://schemas.openxmlformats.org/officeDocument/2006/relationships/image" Target="../media/image3.jpeg&amp;ehk=OYuvqO3y7Alj2rb"/><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jpg&amp;ehk=OW46mASuF0OzjeNV"/><Relationship Id="rId5" Type="http://schemas.openxmlformats.org/officeDocument/2006/relationships/hyperlink" Target="http://morelibertynow.com/wild-west-anarcho-capitalist/" TargetMode="External"/><Relationship Id="rId4" Type="http://schemas.microsoft.com/office/2007/relationships/hdphoto" Target="../media/hdphoto2.wdp"/><Relationship Id="rId9" Type="http://schemas.openxmlformats.org/officeDocument/2006/relationships/hyperlink" Target="http://barbenpd3.wikispaces.com/baruch+spinoza"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amp;ehk=OYuvqO3y7Alj2rb"/><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internetmonk.com/archive/the-bible-tells-me-so"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jpeg&amp;ehk=OYuvqO3y7Alj2rb"/><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internetmonk.com/archive/the-bible-tells-me-so"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1874838" y="123825"/>
            <a:ext cx="6811962" cy="2286000"/>
          </a:xfrm>
        </p:spPr>
        <p:txBody>
          <a:bodyPr/>
          <a:lstStyle/>
          <a:p>
            <a:r>
              <a:rPr lang="en-US">
                <a:latin typeface="Bernard MT Condensed" pitchFamily="18" charset="0"/>
              </a:rPr>
              <a:t>After Becoming a Christian</a:t>
            </a:r>
            <a:r>
              <a:rPr lang="en-US" sz="6600">
                <a:latin typeface="Bernard MT Condensed" pitchFamily="18" charset="0"/>
              </a:rPr>
              <a:t>…</a:t>
            </a:r>
          </a:p>
        </p:txBody>
      </p:sp>
      <p:sp>
        <p:nvSpPr>
          <p:cNvPr id="24579" name="Rectangle 3"/>
          <p:cNvSpPr>
            <a:spLocks noGrp="1" noChangeArrowheads="1"/>
          </p:cNvSpPr>
          <p:nvPr>
            <p:ph type="subTitle" idx="1"/>
          </p:nvPr>
        </p:nvSpPr>
        <p:spPr>
          <a:xfrm>
            <a:off x="1874838" y="3276600"/>
            <a:ext cx="8229599" cy="2286000"/>
          </a:xfrm>
        </p:spPr>
        <p:txBody>
          <a:bodyPr>
            <a:normAutofit fontScale="92500"/>
          </a:bodyPr>
          <a:lstStyle/>
          <a:p>
            <a:r>
              <a:rPr lang="en-US" sz="7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Bernard MT Condensed" pitchFamily="18" charset="0"/>
              </a:rPr>
              <a:t>What Should I Do Now?</a:t>
            </a:r>
          </a:p>
        </p:txBody>
      </p:sp>
      <p:sp>
        <p:nvSpPr>
          <p:cNvPr id="2" name="TextBox 1">
            <a:extLst>
              <a:ext uri="{FF2B5EF4-FFF2-40B4-BE49-F238E27FC236}">
                <a16:creationId xmlns:a16="http://schemas.microsoft.com/office/drawing/2014/main" id="{504A1E99-0454-400D-89D3-74C8B48E54ED}"/>
              </a:ext>
            </a:extLst>
          </p:cNvPr>
          <p:cNvSpPr txBox="1"/>
          <p:nvPr/>
        </p:nvSpPr>
        <p:spPr>
          <a:xfrm>
            <a:off x="1874838" y="5410200"/>
            <a:ext cx="2162772" cy="523220"/>
          </a:xfrm>
          <a:prstGeom prst="rect">
            <a:avLst/>
          </a:prstGeom>
          <a:noFill/>
        </p:spPr>
        <p:txBody>
          <a:bodyPr wrap="none" rtlCol="0">
            <a:spAutoFit/>
          </a:bodyPr>
          <a:lstStyle/>
          <a:p>
            <a:r>
              <a:rPr lang="en-US" sz="2800" dirty="0"/>
              <a:t>Acts 11:19-24</a:t>
            </a: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piece of paper&#10;&#10;Description generated with high confidence">
            <a:extLst>
              <a:ext uri="{FF2B5EF4-FFF2-40B4-BE49-F238E27FC236}">
                <a16:creationId xmlns:a16="http://schemas.microsoft.com/office/drawing/2014/main" id="{85012F45-C920-4EC8-9CD2-55D0F4850395}"/>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6412129" cy="4267200"/>
          </a:xfrm>
          <a:prstGeom prst="ellipse">
            <a:avLst/>
          </a:prstGeom>
          <a:ln>
            <a:noFill/>
          </a:ln>
          <a:effectLst>
            <a:softEdge rad="112500"/>
          </a:effectLst>
        </p:spPr>
      </p:pic>
      <p:sp>
        <p:nvSpPr>
          <p:cNvPr id="16" name="Rectangle 15">
            <a:extLst>
              <a:ext uri="{FF2B5EF4-FFF2-40B4-BE49-F238E27FC236}">
                <a16:creationId xmlns:a16="http://schemas.microsoft.com/office/drawing/2014/main" id="{08FFB6EB-054A-4EDD-A2F4-6620EC33A580}"/>
              </a:ext>
            </a:extLst>
          </p:cNvPr>
          <p:cNvSpPr/>
          <p:nvPr/>
        </p:nvSpPr>
        <p:spPr>
          <a:xfrm>
            <a:off x="2699890" y="3273196"/>
            <a:ext cx="4419600" cy="1108434"/>
          </a:xfrm>
          <a:prstGeom prst="rect">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33794" name="Rectangle 2"/>
          <p:cNvSpPr>
            <a:spLocks noGrp="1" noChangeArrowheads="1"/>
          </p:cNvSpPr>
          <p:nvPr>
            <p:ph type="title"/>
          </p:nvPr>
        </p:nvSpPr>
        <p:spPr>
          <a:xfrm>
            <a:off x="2590801" y="152400"/>
            <a:ext cx="7878763" cy="1295400"/>
          </a:xfrm>
        </p:spPr>
        <p:txBody>
          <a:bodyPr>
            <a:normAutofit/>
          </a:bodyPr>
          <a:lstStyle/>
          <a:p>
            <a:r>
              <a:rPr lang="en-US" dirty="0">
                <a:latin typeface="Bernard MT Condensed" pitchFamily="18" charset="0"/>
              </a:rPr>
              <a:t>A New Man</a:t>
            </a:r>
          </a:p>
        </p:txBody>
      </p:sp>
      <p:sp>
        <p:nvSpPr>
          <p:cNvPr id="33795" name="Rectangle 3"/>
          <p:cNvSpPr>
            <a:spLocks noGrp="1" noChangeArrowheads="1"/>
          </p:cNvSpPr>
          <p:nvPr>
            <p:ph idx="1"/>
          </p:nvPr>
        </p:nvSpPr>
        <p:spPr>
          <a:xfrm>
            <a:off x="1881061" y="2667000"/>
            <a:ext cx="9404604" cy="3124200"/>
          </a:xfrm>
        </p:spPr>
        <p:txBody>
          <a:bodyPr>
            <a:normAutofit/>
          </a:bodyPr>
          <a:lstStyle/>
          <a:p>
            <a:pPr marL="0" indent="0">
              <a:buNone/>
            </a:pPr>
            <a:r>
              <a:rPr lang="en-US" sz="3200" b="1" dirty="0"/>
              <a:t>Colossians 3:9-10, </a:t>
            </a:r>
            <a:r>
              <a:rPr lang="en-US" sz="3200" b="1" dirty="0">
                <a:latin typeface="Times New Roman"/>
              </a:rPr>
              <a:t>“</a:t>
            </a:r>
            <a:r>
              <a:rPr lang="en-US" sz="3200" b="1" dirty="0"/>
              <a:t>Do not lie to one another, since you have put off the old man with his deeds, {10} and have put on the new man who is renewed in knowledge according to the image of Him who created him.</a:t>
            </a:r>
            <a:r>
              <a:rPr lang="en-US" sz="3200" b="1" dirty="0">
                <a:latin typeface="Times New Roman"/>
              </a:rPr>
              <a:t>”</a:t>
            </a:r>
            <a:endParaRPr lang="en-US" sz="3200" b="1" dirty="0"/>
          </a:p>
        </p:txBody>
      </p:sp>
      <p:sp>
        <p:nvSpPr>
          <p:cNvPr id="33796" name="Line 4"/>
          <p:cNvSpPr>
            <a:spLocks noChangeShapeType="1"/>
          </p:cNvSpPr>
          <p:nvPr/>
        </p:nvSpPr>
        <p:spPr bwMode="auto">
          <a:xfrm>
            <a:off x="2743200" y="1524000"/>
            <a:ext cx="7543800" cy="0"/>
          </a:xfrm>
          <a:prstGeom prst="line">
            <a:avLst/>
          </a:prstGeom>
          <a:noFill/>
          <a:ln w="57150">
            <a:solidFill>
              <a:srgbClr val="003366"/>
            </a:solidFill>
            <a:round/>
            <a:headEnd type="diamond" w="sm" len="med"/>
            <a:tailEnd type="diamond"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797" name="Line 5"/>
          <p:cNvSpPr>
            <a:spLocks noChangeShapeType="1"/>
          </p:cNvSpPr>
          <p:nvPr/>
        </p:nvSpPr>
        <p:spPr bwMode="auto">
          <a:xfrm>
            <a:off x="2743200" y="2362200"/>
            <a:ext cx="7543800" cy="0"/>
          </a:xfrm>
          <a:prstGeom prst="line">
            <a:avLst/>
          </a:prstGeom>
          <a:noFill/>
          <a:ln w="57150">
            <a:solidFill>
              <a:srgbClr val="003366"/>
            </a:solidFill>
            <a:round/>
            <a:headEnd type="diamond" w="sm" len="med"/>
            <a:tailEnd type="diamond"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798" name="Text Box 6"/>
          <p:cNvSpPr txBox="1">
            <a:spLocks noChangeArrowheads="1"/>
          </p:cNvSpPr>
          <p:nvPr/>
        </p:nvSpPr>
        <p:spPr bwMode="auto">
          <a:xfrm>
            <a:off x="2727326" y="1641475"/>
            <a:ext cx="76358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600" b="1" i="1" dirty="0">
                <a:solidFill>
                  <a:schemeClr val="tx2">
                    <a:lumMod val="60000"/>
                    <a:lumOff val="40000"/>
                  </a:schemeClr>
                </a:solidFill>
              </a:rPr>
              <a:t>Conforming to Christ’s Image</a:t>
            </a:r>
          </a:p>
        </p:txBody>
      </p:sp>
      <p:sp>
        <p:nvSpPr>
          <p:cNvPr id="9" name="TextBox 8"/>
          <p:cNvSpPr txBox="1"/>
          <p:nvPr/>
        </p:nvSpPr>
        <p:spPr>
          <a:xfrm>
            <a:off x="2133601" y="76201"/>
            <a:ext cx="1824538" cy="369332"/>
          </a:xfrm>
          <a:prstGeom prst="rect">
            <a:avLst/>
          </a:prstGeom>
          <a:noFill/>
        </p:spPr>
        <p:txBody>
          <a:bodyPr wrap="none" rtlCol="0">
            <a:spAutoFit/>
          </a:bodyPr>
          <a:lstStyle/>
          <a:p>
            <a:r>
              <a:rPr lang="en-US" i="1" dirty="0"/>
              <a:t>Newness of Life…</a:t>
            </a:r>
          </a:p>
        </p:txBody>
      </p:sp>
      <mc:AlternateContent xmlns:mc="http://schemas.openxmlformats.org/markup-compatibility/2006">
        <mc:Choice xmlns:p14="http://schemas.microsoft.com/office/powerpoint/2010/main" Requires="p14">
          <p:contentPart p14:bwMode="auto" r:id="rId5">
            <p14:nvContentPartPr>
              <p14:cNvPr id="10" name="Ink 9">
                <a:extLst>
                  <a:ext uri="{FF2B5EF4-FFF2-40B4-BE49-F238E27FC236}">
                    <a16:creationId xmlns:a16="http://schemas.microsoft.com/office/drawing/2014/main" id="{6FB56484-783D-4422-8B81-0A98D0F2A6A8}"/>
                  </a:ext>
                </a:extLst>
              </p14:cNvPr>
              <p14:cNvContentPartPr/>
              <p14:nvPr/>
            </p14:nvContentPartPr>
            <p14:xfrm>
              <a:off x="5867858" y="2591882"/>
              <a:ext cx="144" cy="144"/>
            </p14:xfrm>
          </p:contentPart>
        </mc:Choice>
        <mc:Fallback>
          <p:pic>
            <p:nvPicPr>
              <p:cNvPr id="10" name="Ink 9">
                <a:extLst>
                  <a:ext uri="{FF2B5EF4-FFF2-40B4-BE49-F238E27FC236}">
                    <a16:creationId xmlns:a16="http://schemas.microsoft.com/office/drawing/2014/main" id="{6FB56484-783D-4422-8B81-0A98D0F2A6A8}"/>
                  </a:ext>
                </a:extLst>
              </p:cNvPr>
              <p:cNvPicPr/>
              <p:nvPr/>
            </p:nvPicPr>
            <p:blipFill>
              <a:blip r:embed="rId6"/>
              <a:stretch>
                <a:fillRect/>
              </a:stretch>
            </p:blipFill>
            <p:spPr>
              <a:xfrm>
                <a:off x="5864978" y="2589002"/>
                <a:ext cx="5760" cy="57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1" name="Ink 10">
                <a:extLst>
                  <a:ext uri="{FF2B5EF4-FFF2-40B4-BE49-F238E27FC236}">
                    <a16:creationId xmlns:a16="http://schemas.microsoft.com/office/drawing/2014/main" id="{A9EA2EB3-48E7-46EC-88A6-98044AAED414}"/>
                  </a:ext>
                </a:extLst>
              </p14:cNvPr>
              <p14:cNvContentPartPr/>
              <p14:nvPr/>
            </p14:nvContentPartPr>
            <p14:xfrm>
              <a:off x="5887586" y="2552426"/>
              <a:ext cx="144" cy="144"/>
            </p14:xfrm>
          </p:contentPart>
        </mc:Choice>
        <mc:Fallback>
          <p:pic>
            <p:nvPicPr>
              <p:cNvPr id="11" name="Ink 10">
                <a:extLst>
                  <a:ext uri="{FF2B5EF4-FFF2-40B4-BE49-F238E27FC236}">
                    <a16:creationId xmlns:a16="http://schemas.microsoft.com/office/drawing/2014/main" id="{A9EA2EB3-48E7-46EC-88A6-98044AAED414}"/>
                  </a:ext>
                </a:extLst>
              </p:cNvPr>
              <p:cNvPicPr/>
              <p:nvPr/>
            </p:nvPicPr>
            <p:blipFill>
              <a:blip r:embed="rId6"/>
              <a:stretch>
                <a:fillRect/>
              </a:stretch>
            </p:blipFill>
            <p:spPr>
              <a:xfrm>
                <a:off x="5884706" y="2549546"/>
                <a:ext cx="5760" cy="57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5" name="Ink 14">
                <a:extLst>
                  <a:ext uri="{FF2B5EF4-FFF2-40B4-BE49-F238E27FC236}">
                    <a16:creationId xmlns:a16="http://schemas.microsoft.com/office/drawing/2014/main" id="{11F624AE-8197-4558-A76D-CCDF8119ACC6}"/>
                  </a:ext>
                </a:extLst>
              </p14:cNvPr>
              <p14:cNvContentPartPr/>
              <p14:nvPr/>
            </p14:nvContentPartPr>
            <p14:xfrm>
              <a:off x="5407346" y="2873978"/>
              <a:ext cx="1608048" cy="192240"/>
            </p14:xfrm>
          </p:contentPart>
        </mc:Choice>
        <mc:Fallback>
          <p:pic>
            <p:nvPicPr>
              <p:cNvPr id="15" name="Ink 14">
                <a:extLst>
                  <a:ext uri="{FF2B5EF4-FFF2-40B4-BE49-F238E27FC236}">
                    <a16:creationId xmlns:a16="http://schemas.microsoft.com/office/drawing/2014/main" id="{11F624AE-8197-4558-A76D-CCDF8119ACC6}"/>
                  </a:ext>
                </a:extLst>
              </p:cNvPr>
              <p:cNvPicPr/>
              <p:nvPr/>
            </p:nvPicPr>
            <p:blipFill>
              <a:blip r:embed="rId9"/>
              <a:stretch>
                <a:fillRect/>
              </a:stretch>
            </p:blipFill>
            <p:spPr>
              <a:xfrm>
                <a:off x="5371356" y="2802113"/>
                <a:ext cx="1679669" cy="335612"/>
              </a:xfrm>
              <a:prstGeom prst="rect">
                <a:avLst/>
              </a:prstGeom>
            </p:spPr>
          </p:pic>
        </mc:Fallback>
      </mc:AlternateContent>
    </p:spTree>
    <p:extLst>
      <p:ext uri="{BB962C8B-B14F-4D97-AF65-F5344CB8AC3E}">
        <p14:creationId xmlns:p14="http://schemas.microsoft.com/office/powerpoint/2010/main" val="1450734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25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2250"/>
                            </p:stCondLst>
                            <p:childTnLst>
                              <p:par>
                                <p:cTn id="9" presetID="2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edge">
                                      <p:cBhvr>
                                        <p:cTn id="11"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piece of paper&#10;&#10;Description generated with high confidence">
            <a:extLst>
              <a:ext uri="{FF2B5EF4-FFF2-40B4-BE49-F238E27FC236}">
                <a16:creationId xmlns:a16="http://schemas.microsoft.com/office/drawing/2014/main" id="{01D1E46A-AC93-47EF-BD75-5C82CA5EF68E}"/>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6412129" cy="4267200"/>
          </a:xfrm>
          <a:prstGeom prst="ellipse">
            <a:avLst/>
          </a:prstGeom>
          <a:ln>
            <a:noFill/>
          </a:ln>
          <a:effectLst>
            <a:softEdge rad="112500"/>
          </a:effectLst>
        </p:spPr>
      </p:pic>
      <p:sp>
        <p:nvSpPr>
          <p:cNvPr id="32770" name="Rectangle 2"/>
          <p:cNvSpPr>
            <a:spLocks noGrp="1" noChangeArrowheads="1"/>
          </p:cNvSpPr>
          <p:nvPr>
            <p:ph type="title"/>
          </p:nvPr>
        </p:nvSpPr>
        <p:spPr>
          <a:xfrm>
            <a:off x="2590801" y="152400"/>
            <a:ext cx="7878763" cy="1295400"/>
          </a:xfrm>
        </p:spPr>
        <p:txBody>
          <a:bodyPr>
            <a:normAutofit/>
          </a:bodyPr>
          <a:lstStyle/>
          <a:p>
            <a:r>
              <a:rPr lang="en-US" dirty="0">
                <a:latin typeface="Bernard MT Condensed" pitchFamily="18" charset="0"/>
              </a:rPr>
              <a:t>A New Man</a:t>
            </a:r>
          </a:p>
        </p:txBody>
      </p:sp>
      <p:sp>
        <p:nvSpPr>
          <p:cNvPr id="32771" name="Rectangle 3"/>
          <p:cNvSpPr>
            <a:spLocks noGrp="1" noChangeArrowheads="1"/>
          </p:cNvSpPr>
          <p:nvPr>
            <p:ph idx="1"/>
          </p:nvPr>
        </p:nvSpPr>
        <p:spPr>
          <a:xfrm>
            <a:off x="1691640" y="2452688"/>
            <a:ext cx="9723119" cy="3795712"/>
          </a:xfrm>
        </p:spPr>
        <p:txBody>
          <a:bodyPr>
            <a:normAutofit/>
          </a:bodyPr>
          <a:lstStyle/>
          <a:p>
            <a:pPr marL="0" indent="0">
              <a:lnSpc>
                <a:spcPct val="80000"/>
              </a:lnSpc>
              <a:buNone/>
            </a:pPr>
            <a:r>
              <a:rPr lang="en-US" sz="3200" b="1" dirty="0"/>
              <a:t>Colossians 3:12-15, </a:t>
            </a:r>
            <a:r>
              <a:rPr lang="en-US" sz="3200" b="1" dirty="0">
                <a:latin typeface="Times New Roman"/>
              </a:rPr>
              <a:t>“…</a:t>
            </a:r>
            <a:r>
              <a:rPr lang="en-US" sz="3200" b="1" dirty="0"/>
              <a:t>holy and beloved, put on tender mercies, kindness, humility, meekness, longsuffering; </a:t>
            </a:r>
            <a:r>
              <a:rPr lang="en-US" sz="3200" b="1" baseline="30000" dirty="0">
                <a:solidFill>
                  <a:schemeClr val="accent1">
                    <a:lumMod val="50000"/>
                  </a:schemeClr>
                </a:solidFill>
              </a:rPr>
              <a:t>{13} </a:t>
            </a:r>
            <a:r>
              <a:rPr lang="en-US" sz="3200" b="1" dirty="0"/>
              <a:t>bearing with one another, and forgiving one another, if anyone has a complaint against another; even as Christ forgave you, so you also must do. </a:t>
            </a:r>
            <a:r>
              <a:rPr lang="en-US" sz="3200" b="1" baseline="30000" dirty="0">
                <a:solidFill>
                  <a:schemeClr val="accent1">
                    <a:lumMod val="50000"/>
                  </a:schemeClr>
                </a:solidFill>
              </a:rPr>
              <a:t>{14} </a:t>
            </a:r>
            <a:r>
              <a:rPr lang="en-US" sz="3200" b="1" dirty="0"/>
              <a:t>But above all these things put on love, which is the bond of perfection. </a:t>
            </a:r>
            <a:r>
              <a:rPr lang="en-US" sz="3200" b="1" baseline="30000" dirty="0">
                <a:solidFill>
                  <a:schemeClr val="accent1">
                    <a:lumMod val="50000"/>
                  </a:schemeClr>
                </a:solidFill>
              </a:rPr>
              <a:t>{15} </a:t>
            </a:r>
            <a:r>
              <a:rPr lang="en-US" sz="3200" b="1" dirty="0"/>
              <a:t>And let the peace of God rule in your hearts, to which also you were called in one body; and be thankful.</a:t>
            </a:r>
            <a:r>
              <a:rPr lang="en-US" sz="3200" b="1" dirty="0">
                <a:latin typeface="Times New Roman"/>
              </a:rPr>
              <a:t>”</a:t>
            </a:r>
            <a:endParaRPr lang="en-US" sz="3200" b="1" dirty="0"/>
          </a:p>
        </p:txBody>
      </p:sp>
      <p:sp>
        <p:nvSpPr>
          <p:cNvPr id="32772" name="Line 4"/>
          <p:cNvSpPr>
            <a:spLocks noChangeShapeType="1"/>
          </p:cNvSpPr>
          <p:nvPr/>
        </p:nvSpPr>
        <p:spPr bwMode="auto">
          <a:xfrm>
            <a:off x="2743200" y="1524000"/>
            <a:ext cx="7543800" cy="0"/>
          </a:xfrm>
          <a:prstGeom prst="line">
            <a:avLst/>
          </a:prstGeom>
          <a:noFill/>
          <a:ln w="57150">
            <a:solidFill>
              <a:srgbClr val="003366"/>
            </a:solidFill>
            <a:round/>
            <a:headEnd type="diamond" w="sm" len="med"/>
            <a:tailEnd type="diamond"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2773" name="Line 5"/>
          <p:cNvSpPr>
            <a:spLocks noChangeShapeType="1"/>
          </p:cNvSpPr>
          <p:nvPr/>
        </p:nvSpPr>
        <p:spPr bwMode="auto">
          <a:xfrm>
            <a:off x="2743200" y="2362200"/>
            <a:ext cx="7543800" cy="0"/>
          </a:xfrm>
          <a:prstGeom prst="line">
            <a:avLst/>
          </a:prstGeom>
          <a:noFill/>
          <a:ln w="57150">
            <a:solidFill>
              <a:srgbClr val="003366"/>
            </a:solidFill>
            <a:round/>
            <a:headEnd type="diamond" w="sm" len="med"/>
            <a:tailEnd type="diamond"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2774" name="Text Box 6"/>
          <p:cNvSpPr txBox="1">
            <a:spLocks noChangeArrowheads="1"/>
          </p:cNvSpPr>
          <p:nvPr/>
        </p:nvSpPr>
        <p:spPr bwMode="auto">
          <a:xfrm>
            <a:off x="2727326" y="1641475"/>
            <a:ext cx="76358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600" b="1" i="1" dirty="0">
                <a:solidFill>
                  <a:schemeClr val="tx2">
                    <a:lumMod val="60000"/>
                    <a:lumOff val="40000"/>
                  </a:schemeClr>
                </a:solidFill>
              </a:rPr>
              <a:t>Kindness, Humility, Meekness…</a:t>
            </a:r>
          </a:p>
        </p:txBody>
      </p:sp>
      <p:sp>
        <p:nvSpPr>
          <p:cNvPr id="9" name="TextBox 8"/>
          <p:cNvSpPr txBox="1"/>
          <p:nvPr/>
        </p:nvSpPr>
        <p:spPr>
          <a:xfrm>
            <a:off x="2133601" y="76201"/>
            <a:ext cx="1824538" cy="369332"/>
          </a:xfrm>
          <a:prstGeom prst="rect">
            <a:avLst/>
          </a:prstGeom>
          <a:noFill/>
        </p:spPr>
        <p:txBody>
          <a:bodyPr wrap="none" rtlCol="0">
            <a:spAutoFit/>
          </a:bodyPr>
          <a:lstStyle/>
          <a:p>
            <a:r>
              <a:rPr lang="en-US" i="1" dirty="0"/>
              <a:t>Newness of Life…</a:t>
            </a:r>
          </a:p>
        </p:txBody>
      </p:sp>
    </p:spTree>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BF4DDA1-E541-4A8C-9EB5-FEB0F75C564A}"/>
              </a:ext>
            </a:extLst>
          </p:cNvPr>
          <p:cNvSpPr txBox="1"/>
          <p:nvPr/>
        </p:nvSpPr>
        <p:spPr>
          <a:xfrm>
            <a:off x="4343398" y="6027003"/>
            <a:ext cx="3581399" cy="8309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4800" b="1" dirty="0"/>
              <a:t>Romans 6:11</a:t>
            </a:r>
            <a:endParaRPr lang="en-US" sz="4800" dirty="0"/>
          </a:p>
        </p:txBody>
      </p:sp>
      <p:sp>
        <p:nvSpPr>
          <p:cNvPr id="29700" name="Line 4"/>
          <p:cNvSpPr>
            <a:spLocks noChangeShapeType="1"/>
          </p:cNvSpPr>
          <p:nvPr/>
        </p:nvSpPr>
        <p:spPr bwMode="auto">
          <a:xfrm>
            <a:off x="2819400" y="838200"/>
            <a:ext cx="7543800" cy="0"/>
          </a:xfrm>
          <a:prstGeom prst="line">
            <a:avLst/>
          </a:prstGeom>
          <a:noFill/>
          <a:ln w="57150">
            <a:solidFill>
              <a:srgbClr val="003366"/>
            </a:solidFill>
            <a:round/>
            <a:headEnd type="diamond" w="sm" len="med"/>
            <a:tailEnd type="diamond"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pic>
        <p:nvPicPr>
          <p:cNvPr id="29702" name="Picture 6" descr="C:\Users\Steven\AppData\Local\Microsoft\Windows\Temporary Internet Files\Content.IE5\7HY9IQA9\MP900447425[1].jpg"/>
          <p:cNvPicPr>
            <a:picLocks noChangeAspect="1" noChangeArrowheads="1"/>
          </p:cNvPicPr>
          <p:nvPr/>
        </p:nvPicPr>
        <p:blipFill rotWithShape="1">
          <a:blip r:embed="rId3">
            <a:extLst>
              <a:ext uri="{28A0092B-C50C-407E-A947-70E740481C1C}">
                <a14:useLocalDpi xmlns:a14="http://schemas.microsoft.com/office/drawing/2010/main" val="0"/>
              </a:ext>
            </a:extLst>
          </a:blip>
          <a:srcRect l="42591" t="35415"/>
          <a:stretch/>
        </p:blipFill>
        <p:spPr bwMode="auto">
          <a:xfrm>
            <a:off x="-6534" y="914399"/>
            <a:ext cx="4349934" cy="59436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1489400" y="4747915"/>
            <a:ext cx="135806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SIN</a:t>
            </a:r>
          </a:p>
        </p:txBody>
      </p:sp>
      <p:sp>
        <p:nvSpPr>
          <p:cNvPr id="29699" name="Rectangle 3"/>
          <p:cNvSpPr>
            <a:spLocks noGrp="1" noChangeArrowheads="1"/>
          </p:cNvSpPr>
          <p:nvPr>
            <p:ph idx="1"/>
          </p:nvPr>
        </p:nvSpPr>
        <p:spPr>
          <a:xfrm>
            <a:off x="4343398" y="914400"/>
            <a:ext cx="3581401" cy="5112602"/>
          </a:xfr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anchor="ctr" anchorCtr="0">
            <a:normAutofit/>
          </a:bodyPr>
          <a:lstStyle/>
          <a:p>
            <a:pPr marL="0" indent="0" algn="ctr">
              <a:buNone/>
            </a:pPr>
            <a:r>
              <a:rPr lang="en-US" sz="3600" b="1" dirty="0">
                <a:latin typeface="Times New Roman"/>
              </a:rPr>
              <a:t>“</a:t>
            </a:r>
            <a:r>
              <a:rPr lang="en-US" sz="3600" b="1" dirty="0"/>
              <a:t>Likewise you also, reckon yourselves to be dead indeed to sin, but alive to God in Christ Jesus our Lord.</a:t>
            </a:r>
            <a:r>
              <a:rPr lang="en-US" sz="3600" b="1" dirty="0">
                <a:latin typeface="Times New Roman"/>
              </a:rPr>
              <a:t>”</a:t>
            </a:r>
            <a:endParaRPr lang="en-US" sz="3600" b="1" dirty="0"/>
          </a:p>
        </p:txBody>
      </p:sp>
      <p:sp>
        <p:nvSpPr>
          <p:cNvPr id="29698" name="Rectangle 2"/>
          <p:cNvSpPr>
            <a:spLocks noGrp="1" noChangeArrowheads="1"/>
          </p:cNvSpPr>
          <p:nvPr>
            <p:ph type="title"/>
          </p:nvPr>
        </p:nvSpPr>
        <p:spPr>
          <a:xfrm>
            <a:off x="0" y="0"/>
            <a:ext cx="12192000" cy="914400"/>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pPr algn="ctr"/>
            <a:r>
              <a:rPr lang="en-US" dirty="0">
                <a:latin typeface="Bernard MT Condensed" pitchFamily="18" charset="0"/>
              </a:rPr>
              <a:t>5. Be Dead to Sin, But Alive to God</a:t>
            </a:r>
          </a:p>
        </p:txBody>
      </p:sp>
      <p:pic>
        <p:nvPicPr>
          <p:cNvPr id="29703" name="Picture 7" descr="C:\Users\Steven\AppData\Local\Microsoft\Windows\Temporary Internet Files\Content.IE5\F7D12TBA\MP910221031[1].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artisticGlowDiffused/>
                    </a14:imgEffect>
                  </a14:imgLayer>
                </a14:imgProps>
              </a:ext>
              <a:ext uri="{28A0092B-C50C-407E-A947-70E740481C1C}">
                <a14:useLocalDpi xmlns:a14="http://schemas.microsoft.com/office/drawing/2010/main" val="0"/>
              </a:ext>
            </a:extLst>
          </a:blip>
          <a:srcRect l="6686" t="1" r="18428" b="6897"/>
          <a:stretch/>
        </p:blipFill>
        <p:spPr bwMode="auto">
          <a:xfrm>
            <a:off x="7924799" y="914399"/>
            <a:ext cx="4267201" cy="59436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9198485" y="4747915"/>
            <a:ext cx="1781257" cy="923330"/>
          </a:xfrm>
          <a:prstGeom prst="rect">
            <a:avLst/>
          </a:prstGeom>
          <a:noFill/>
        </p:spPr>
        <p:txBody>
          <a:bodyPr wrap="none" lIns="91440" tIns="45720" rIns="91440" bIns="45720">
            <a:spAutoFit/>
          </a:bodyPr>
          <a:lstStyle/>
          <a:p>
            <a:pPr algn="ctr"/>
            <a:r>
              <a:rPr lang="en-US"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GOD</a:t>
            </a: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9699">
                                            <p:bg/>
                                          </p:spTgt>
                                        </p:tgtEl>
                                        <p:attrNameLst>
                                          <p:attrName>style.visibility</p:attrName>
                                        </p:attrNameLst>
                                      </p:cBhvr>
                                      <p:to>
                                        <p:strVal val="visible"/>
                                      </p:to>
                                    </p:set>
                                    <p:animEffect transition="in" filter="wipe(down)">
                                      <p:cBhvr>
                                        <p:cTn id="11" dur="500"/>
                                        <p:tgtEl>
                                          <p:spTgt spid="29699">
                                            <p:bg/>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699">
                                            <p:txEl>
                                              <p:pRg st="0" end="0"/>
                                            </p:txEl>
                                          </p:spTgt>
                                        </p:tgtEl>
                                        <p:attrNameLst>
                                          <p:attrName>style.visibility</p:attrName>
                                        </p:attrNameLst>
                                      </p:cBhvr>
                                      <p:to>
                                        <p:strVal val="visible"/>
                                      </p:to>
                                    </p:set>
                                    <p:animEffect transition="in" filter="wipe(down)">
                                      <p:cBhvr>
                                        <p:cTn id="15" dur="500"/>
                                        <p:tgtEl>
                                          <p:spTgt spid="29699">
                                            <p:txEl>
                                              <p:pRg st="0" end="0"/>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29702"/>
                                        </p:tgtEl>
                                        <p:attrNameLst>
                                          <p:attrName>style.visibility</p:attrName>
                                        </p:attrNameLst>
                                      </p:cBhvr>
                                      <p:to>
                                        <p:strVal val="visible"/>
                                      </p:to>
                                    </p:set>
                                    <p:animEffect transition="in" filter="wipe(up)">
                                      <p:cBhvr>
                                        <p:cTn id="19" dur="500"/>
                                        <p:tgtEl>
                                          <p:spTgt spid="29702"/>
                                        </p:tgtEl>
                                      </p:cBhvr>
                                    </p:animEffect>
                                  </p:childTnLst>
                                </p:cTn>
                              </p:par>
                              <p:par>
                                <p:cTn id="20" presetID="22" presetClass="entr" presetSubtype="4" fill="hold" nodeType="withEffect">
                                  <p:stCondLst>
                                    <p:cond delay="0"/>
                                  </p:stCondLst>
                                  <p:childTnLst>
                                    <p:set>
                                      <p:cBhvr>
                                        <p:cTn id="21" dur="1" fill="hold">
                                          <p:stCondLst>
                                            <p:cond delay="0"/>
                                          </p:stCondLst>
                                        </p:cTn>
                                        <p:tgtEl>
                                          <p:spTgt spid="29703"/>
                                        </p:tgtEl>
                                        <p:attrNameLst>
                                          <p:attrName>style.visibility</p:attrName>
                                        </p:attrNameLst>
                                      </p:cBhvr>
                                      <p:to>
                                        <p:strVal val="visible"/>
                                      </p:to>
                                    </p:set>
                                    <p:animEffect transition="in" filter="wipe(down)">
                                      <p:cBhvr>
                                        <p:cTn id="22" dur="500"/>
                                        <p:tgtEl>
                                          <p:spTgt spid="29703"/>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29699" grpId="0" build="p"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close up of a dry grass field&#10;&#10;Description generated with very high confidence">
            <a:extLst>
              <a:ext uri="{FF2B5EF4-FFF2-40B4-BE49-F238E27FC236}">
                <a16:creationId xmlns:a16="http://schemas.microsoft.com/office/drawing/2014/main" id="{FA9234AC-1D8B-458E-B7B5-975EBE687BEB}"/>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artisticBlur radius="3"/>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p:blipFill>
        <p:spPr>
          <a:xfrm>
            <a:off x="0" y="-78423"/>
            <a:ext cx="12192000" cy="7043103"/>
          </a:xfrm>
          <a:prstGeom prst="rect">
            <a:avLst/>
          </a:prstGeom>
        </p:spPr>
      </p:pic>
      <p:pic>
        <p:nvPicPr>
          <p:cNvPr id="9" name="Picture 8" descr="A close up of a wood fence&#10;&#10;Description generated with high confidence">
            <a:extLst>
              <a:ext uri="{FF2B5EF4-FFF2-40B4-BE49-F238E27FC236}">
                <a16:creationId xmlns:a16="http://schemas.microsoft.com/office/drawing/2014/main" id="{485DC614-7D41-4602-B1ED-445356AE229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7400" y="0"/>
            <a:ext cx="8305800" cy="6964680"/>
          </a:xfrm>
          <a:prstGeom prst="rect">
            <a:avLst/>
          </a:prstGeom>
        </p:spPr>
      </p:pic>
      <p:pic>
        <p:nvPicPr>
          <p:cNvPr id="5" name="Content Placeholder 4">
            <a:extLst>
              <a:ext uri="{FF2B5EF4-FFF2-40B4-BE49-F238E27FC236}">
                <a16:creationId xmlns:a16="http://schemas.microsoft.com/office/drawing/2014/main" id="{61C77588-3DF5-4D45-8DD2-7BED9A62AE6C}"/>
              </a:ext>
            </a:extLst>
          </p:cNvPr>
          <p:cNvPicPr>
            <a:picLocks noGrp="1" noChangeAspect="1"/>
          </p:cNvPicPr>
          <p:nvPr>
            <p:ph idx="1"/>
          </p:nvPr>
        </p:nvPicPr>
        <p:blipFill>
          <a:blip r:embed="rId7">
            <a:grayscl/>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2133600" y="914400"/>
            <a:ext cx="8058150" cy="4217485"/>
          </a:xfrm>
          <a:prstGeom prst="rect">
            <a:avLst/>
          </a:prstGeom>
          <a:ln>
            <a:noFill/>
          </a:ln>
          <a:effectLst>
            <a:softEdge rad="215900"/>
          </a:effectLst>
        </p:spPr>
      </p:pic>
      <p:sp>
        <p:nvSpPr>
          <p:cNvPr id="7" name="TextBox 6">
            <a:extLst>
              <a:ext uri="{FF2B5EF4-FFF2-40B4-BE49-F238E27FC236}">
                <a16:creationId xmlns:a16="http://schemas.microsoft.com/office/drawing/2014/main" id="{B5BAC0C9-29DA-4A9B-954A-54CD9954D803}"/>
              </a:ext>
            </a:extLst>
          </p:cNvPr>
          <p:cNvSpPr txBox="1"/>
          <p:nvPr/>
        </p:nvSpPr>
        <p:spPr>
          <a:xfrm>
            <a:off x="3763785" y="3810000"/>
            <a:ext cx="4797778" cy="646331"/>
          </a:xfrm>
          <a:prstGeom prst="rect">
            <a:avLst/>
          </a:prstGeom>
          <a:noFill/>
        </p:spPr>
        <p:txBody>
          <a:bodyPr wrap="none" rtlCol="0">
            <a:prstTxWarp prst="textPlain">
              <a:avLst/>
            </a:prstTxWarp>
            <a:spAutoFit/>
          </a:bodyPr>
          <a:lstStyle/>
          <a:p>
            <a:pPr algn="ctr"/>
            <a:r>
              <a:rPr lang="en-US" sz="3600" spc="600" dirty="0">
                <a:ln>
                  <a:solidFill>
                    <a:sysClr val="windowText" lastClr="000000"/>
                  </a:solidFill>
                </a:ln>
                <a:solidFill>
                  <a:schemeClr val="accent3">
                    <a:lumMod val="50000"/>
                  </a:schemeClr>
                </a:solidFill>
                <a:latin typeface="Rockwell Extra Bold" panose="02060903040505020403" pitchFamily="18" charset="0"/>
              </a:rPr>
              <a:t>Dead &amp; Alive</a:t>
            </a:r>
          </a:p>
        </p:txBody>
      </p:sp>
      <p:sp>
        <p:nvSpPr>
          <p:cNvPr id="10" name="Rectangle 9">
            <a:extLst>
              <a:ext uri="{FF2B5EF4-FFF2-40B4-BE49-F238E27FC236}">
                <a16:creationId xmlns:a16="http://schemas.microsoft.com/office/drawing/2014/main" id="{0500CF64-46D8-434B-B629-79B314D1D2D7}"/>
              </a:ext>
            </a:extLst>
          </p:cNvPr>
          <p:cNvSpPr/>
          <p:nvPr/>
        </p:nvSpPr>
        <p:spPr>
          <a:xfrm>
            <a:off x="2438400" y="5244015"/>
            <a:ext cx="7620000" cy="1384995"/>
          </a:xfrm>
          <a:prstGeom prst="rect">
            <a:avLst/>
          </a:prstGeom>
        </p:spPr>
        <p:txBody>
          <a:bodyPr wrap="square">
            <a:spAutoFit/>
          </a:bodyPr>
          <a:lstStyle/>
          <a:p>
            <a:pPr algn="ctr"/>
            <a:r>
              <a:rPr lang="en-US" sz="2800" b="1" dirty="0">
                <a:solidFill>
                  <a:schemeClr val="bg1"/>
                </a:solidFill>
                <a:effectLst>
                  <a:glow rad="139700">
                    <a:schemeClr val="accent6">
                      <a:satMod val="175000"/>
                      <a:alpha val="40000"/>
                    </a:schemeClr>
                  </a:glow>
                  <a:outerShdw blurRad="38100" dist="38100" dir="2700000" algn="tl">
                    <a:srgbClr val="000000">
                      <a:alpha val="43137"/>
                    </a:srgbClr>
                  </a:outerShdw>
                </a:effectLst>
              </a:rPr>
              <a:t>Romans 6:11, </a:t>
            </a:r>
            <a:r>
              <a:rPr lang="en-US" sz="2800" b="1" dirty="0">
                <a:solidFill>
                  <a:schemeClr val="bg1"/>
                </a:solidFill>
                <a:effectLst>
                  <a:glow rad="139700">
                    <a:schemeClr val="accent6">
                      <a:satMod val="175000"/>
                      <a:alpha val="40000"/>
                    </a:schemeClr>
                  </a:glow>
                  <a:outerShdw blurRad="38100" dist="38100" dir="2700000" algn="tl">
                    <a:srgbClr val="000000">
                      <a:alpha val="43137"/>
                    </a:srgbClr>
                  </a:outerShdw>
                </a:effectLst>
                <a:latin typeface="Times New Roman"/>
              </a:rPr>
              <a:t>“</a:t>
            </a:r>
            <a:r>
              <a:rPr lang="en-US" sz="2800" b="1" dirty="0">
                <a:solidFill>
                  <a:schemeClr val="bg1"/>
                </a:solidFill>
                <a:effectLst>
                  <a:glow rad="139700">
                    <a:schemeClr val="accent6">
                      <a:satMod val="175000"/>
                      <a:alpha val="40000"/>
                    </a:schemeClr>
                  </a:glow>
                  <a:outerShdw blurRad="38100" dist="38100" dir="2700000" algn="tl">
                    <a:srgbClr val="000000">
                      <a:alpha val="43137"/>
                    </a:srgbClr>
                  </a:outerShdw>
                </a:effectLst>
              </a:rPr>
              <a:t>Likewise you also, reckon yourselves to be dead indeed to sin, but alive to God in Christ Jesus our Lord.</a:t>
            </a:r>
            <a:r>
              <a:rPr lang="en-US" sz="2800" b="1" dirty="0">
                <a:solidFill>
                  <a:schemeClr val="bg1"/>
                </a:solidFill>
                <a:effectLst>
                  <a:glow rad="139700">
                    <a:schemeClr val="accent6">
                      <a:satMod val="175000"/>
                      <a:alpha val="40000"/>
                    </a:schemeClr>
                  </a:glow>
                  <a:outerShdw blurRad="38100" dist="38100" dir="2700000" algn="tl">
                    <a:srgbClr val="000000">
                      <a:alpha val="43137"/>
                    </a:srgbClr>
                  </a:outerShdw>
                </a:effectLst>
                <a:latin typeface="Times New Roman"/>
              </a:rPr>
              <a:t>”</a:t>
            </a:r>
            <a:endParaRPr lang="en-US" sz="2800" b="1" dirty="0">
              <a:solidFill>
                <a:schemeClr val="bg1"/>
              </a:solidFill>
              <a:effectLst>
                <a:glow rad="139700">
                  <a:schemeClr val="accent6">
                    <a:satMod val="175000"/>
                    <a:alpha val="4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569769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2000"/>
                                  </p:stCondLst>
                                  <p:iterate type="lt">
                                    <p:tmPct val="8000"/>
                                  </p:iterate>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strVal val="4/3*#ppt_w"/>
                                          </p:val>
                                        </p:tav>
                                        <p:tav tm="100000">
                                          <p:val>
                                            <p:strVal val="#ppt_w"/>
                                          </p:val>
                                        </p:tav>
                                      </p:tavLst>
                                    </p:anim>
                                    <p:anim calcmode="lin" valueType="num">
                                      <p:cBhvr>
                                        <p:cTn id="8" dur="2000" fill="hold"/>
                                        <p:tgtEl>
                                          <p:spTgt spid="7"/>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1874838" y="123825"/>
            <a:ext cx="6811962" cy="2286000"/>
          </a:xfrm>
        </p:spPr>
        <p:txBody>
          <a:bodyPr/>
          <a:lstStyle/>
          <a:p>
            <a:r>
              <a:rPr lang="en-US">
                <a:latin typeface="Bernard MT Condensed" pitchFamily="18" charset="0"/>
              </a:rPr>
              <a:t>After Becoming a Christian</a:t>
            </a:r>
            <a:r>
              <a:rPr lang="en-US" sz="6600">
                <a:latin typeface="Bernard MT Condensed" pitchFamily="18" charset="0"/>
              </a:rPr>
              <a:t>…</a:t>
            </a:r>
          </a:p>
        </p:txBody>
      </p:sp>
      <p:sp>
        <p:nvSpPr>
          <p:cNvPr id="24579" name="Rectangle 3"/>
          <p:cNvSpPr>
            <a:spLocks noGrp="1" noChangeArrowheads="1"/>
          </p:cNvSpPr>
          <p:nvPr>
            <p:ph type="subTitle" idx="1"/>
          </p:nvPr>
        </p:nvSpPr>
        <p:spPr>
          <a:xfrm>
            <a:off x="1874838" y="2209800"/>
            <a:ext cx="8229599" cy="1371600"/>
          </a:xfrm>
        </p:spPr>
        <p:txBody>
          <a:bodyPr>
            <a:normAutofit fontScale="92500"/>
          </a:bodyPr>
          <a:lstStyle/>
          <a:p>
            <a:r>
              <a:rPr lang="en-US" sz="7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Bernard MT Condensed" pitchFamily="18" charset="0"/>
              </a:rPr>
              <a:t>What Should I Do Now?</a:t>
            </a:r>
          </a:p>
        </p:txBody>
      </p:sp>
      <p:sp>
        <p:nvSpPr>
          <p:cNvPr id="3" name="TextBox 2">
            <a:extLst>
              <a:ext uri="{FF2B5EF4-FFF2-40B4-BE49-F238E27FC236}">
                <a16:creationId xmlns:a16="http://schemas.microsoft.com/office/drawing/2014/main" id="{F6DBDC67-484C-4518-BF90-7C2E0FBC86DC}"/>
              </a:ext>
            </a:extLst>
          </p:cNvPr>
          <p:cNvSpPr txBox="1"/>
          <p:nvPr/>
        </p:nvSpPr>
        <p:spPr>
          <a:xfrm>
            <a:off x="1874838" y="3733800"/>
            <a:ext cx="9296400" cy="2554545"/>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3200" b="1" i="0" u="none" strike="noStrike" kern="1200" cap="none" spc="0" normalizeH="0" baseline="0" noProof="0" dirty="0">
                <a:ln w="10160">
                  <a:solidFill>
                    <a:srgbClr val="835B82"/>
                  </a:solidFill>
                  <a:prstDash val="solid"/>
                </a:ln>
                <a:solidFill>
                  <a:srgbClr val="FFFFFF"/>
                </a:solidFill>
                <a:effectLst>
                  <a:outerShdw blurRad="38100" dist="22860" dir="5400000" algn="tl" rotWithShape="0">
                    <a:srgbClr val="000000">
                      <a:alpha val="30000"/>
                    </a:srgbClr>
                  </a:outerShdw>
                </a:effectLst>
                <a:uLnTx/>
                <a:uFillTx/>
                <a:latin typeface="Corbel" panose="020B0503020204020204"/>
                <a:ea typeface="+mn-ea"/>
                <a:cs typeface="+mn-cs"/>
              </a:rPr>
              <a:t>Continue steadfastly in worship</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3200" b="1" i="0" u="none" strike="noStrike" kern="1200" cap="none" spc="0" normalizeH="0" baseline="0" noProof="0" dirty="0">
                <a:ln w="10160">
                  <a:solidFill>
                    <a:srgbClr val="835B82"/>
                  </a:solidFill>
                  <a:prstDash val="solid"/>
                </a:ln>
                <a:solidFill>
                  <a:srgbClr val="FFFFFF"/>
                </a:solidFill>
                <a:effectLst>
                  <a:outerShdw blurRad="38100" dist="22860" dir="5400000" algn="tl" rotWithShape="0">
                    <a:srgbClr val="000000">
                      <a:alpha val="30000"/>
                    </a:srgbClr>
                  </a:outerShdw>
                </a:effectLst>
                <a:uLnTx/>
                <a:uFillTx/>
                <a:latin typeface="Corbel" panose="020B0503020204020204"/>
                <a:ea typeface="+mn-ea"/>
                <a:cs typeface="+mn-cs"/>
              </a:rPr>
              <a:t>Live no longer for yourself</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3200" b="1" i="0" u="none" strike="noStrike" kern="1200" cap="none" spc="0" normalizeH="0" baseline="0" noProof="0" dirty="0">
                <a:ln w="10160">
                  <a:solidFill>
                    <a:srgbClr val="835B82"/>
                  </a:solidFill>
                  <a:prstDash val="solid"/>
                </a:ln>
                <a:solidFill>
                  <a:srgbClr val="FFFFFF"/>
                </a:solidFill>
                <a:effectLst>
                  <a:outerShdw blurRad="38100" dist="22860" dir="5400000" algn="tl" rotWithShape="0">
                    <a:srgbClr val="000000">
                      <a:alpha val="30000"/>
                    </a:srgbClr>
                  </a:outerShdw>
                </a:effectLst>
                <a:uLnTx/>
                <a:uFillTx/>
                <a:latin typeface="Corbel" panose="020B0503020204020204"/>
                <a:ea typeface="+mn-ea"/>
                <a:cs typeface="+mn-cs"/>
              </a:rPr>
              <a:t>Put Christ before all others</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3200" b="1" i="0" u="none" strike="noStrike" kern="1200" cap="none" spc="0" normalizeH="0" baseline="0" noProof="0" dirty="0">
                <a:ln w="10160">
                  <a:solidFill>
                    <a:srgbClr val="835B82"/>
                  </a:solidFill>
                  <a:prstDash val="solid"/>
                </a:ln>
                <a:solidFill>
                  <a:srgbClr val="FFFFFF"/>
                </a:solidFill>
                <a:effectLst>
                  <a:outerShdw blurRad="38100" dist="22860" dir="5400000" algn="tl" rotWithShape="0">
                    <a:srgbClr val="000000">
                      <a:alpha val="30000"/>
                    </a:srgbClr>
                  </a:outerShdw>
                </a:effectLst>
                <a:uLnTx/>
                <a:uFillTx/>
                <a:latin typeface="Corbel" panose="020B0503020204020204"/>
                <a:ea typeface="+mn-ea"/>
                <a:cs typeface="+mn-cs"/>
              </a:rPr>
              <a:t>Walk in newness of life</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3200" b="1" i="0" u="none" strike="noStrike" kern="1200" cap="none" spc="0" normalizeH="0" baseline="0" noProof="0" dirty="0">
                <a:ln w="10160">
                  <a:solidFill>
                    <a:srgbClr val="835B82"/>
                  </a:solidFill>
                  <a:prstDash val="solid"/>
                </a:ln>
                <a:solidFill>
                  <a:srgbClr val="FFFFFF"/>
                </a:solidFill>
                <a:effectLst>
                  <a:outerShdw blurRad="38100" dist="22860" dir="5400000" algn="tl" rotWithShape="0">
                    <a:srgbClr val="000000">
                      <a:alpha val="30000"/>
                    </a:srgbClr>
                  </a:outerShdw>
                </a:effectLst>
                <a:uLnTx/>
                <a:uFillTx/>
                <a:latin typeface="Corbel" panose="020B0503020204020204"/>
                <a:ea typeface="+mn-ea"/>
                <a:cs typeface="+mn-cs"/>
              </a:rPr>
              <a:t>Be dead to sin and alive to God</a:t>
            </a:r>
          </a:p>
        </p:txBody>
      </p:sp>
    </p:spTree>
    <p:extLst>
      <p:ext uri="{BB962C8B-B14F-4D97-AF65-F5344CB8AC3E}">
        <p14:creationId xmlns:p14="http://schemas.microsoft.com/office/powerpoint/2010/main" val="78807467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2" fill="hold" grpId="0" nodeType="afterEffect">
                                      <p:stCondLst>
                                        <p:cond delay="1000"/>
                                      </p:stCondLst>
                                      <p:childTnLst>
                                        <p:animEffect transition="out" filter="wipe(right)">
                                          <p:cBhvr>
                                            <p:cTn id="6" dur="1250"/>
                                            <p:tgtEl>
                                              <p:spTgt spid="24579">
                                                <p:txEl>
                                                  <p:pRg st="0" end="0"/>
                                                </p:txEl>
                                              </p:spTgt>
                                            </p:tgtEl>
                                          </p:cBhvr>
                                        </p:animEffect>
                                        <p:set>
                                          <p:cBhvr>
                                            <p:cTn id="7" dur="1" fill="hold">
                                              <p:stCondLst>
                                                <p:cond delay="1249"/>
                                              </p:stCondLst>
                                            </p:cTn>
                                            <p:tgtEl>
                                              <p:spTgt spid="24579">
                                                <p:txEl>
                                                  <p:pRg st="0" end="0"/>
                                                </p:txEl>
                                              </p:spTgt>
                                            </p:tgtEl>
                                            <p:attrNameLst>
                                              <p:attrName>style.visibility</p:attrName>
                                            </p:attrNameLst>
                                          </p:cBhvr>
                                          <p:to>
                                            <p:strVal val="hidden"/>
                                          </p:to>
                                        </p:set>
                                      </p:childTnLst>
                                    </p:cTn>
                                  </p:par>
                                </p:childTnLst>
                              </p:cTn>
                            </p:par>
                            <p:par>
                              <p:cTn id="8" fill="hold">
                                <p:stCondLst>
                                  <p:cond delay="2250"/>
                                </p:stCondLst>
                                <p:childTnLst>
                                  <p:par>
                                    <p:cTn id="9" presetID="64" presetClass="path" presetSubtype="0" accel="50000" fill="hold" grpId="0" nodeType="afterEffect" p14:presetBounceEnd="73000">
                                      <p:stCondLst>
                                        <p:cond delay="0"/>
                                      </p:stCondLst>
                                      <p:childTnLst>
                                        <p:animMotion origin="layout" path="M 3.95833E-6 4.44444E-6 L -0.00378 -0.13056 " pathEditMode="relative" rAng="0" ptsTypes="AA" p14:bounceEnd="73000">
                                          <p:cBhvr>
                                            <p:cTn id="10" dur="2000" fill="hold"/>
                                            <p:tgtEl>
                                              <p:spTgt spid="3">
                                                <p:txEl>
                                                  <p:pRg st="0" end="0"/>
                                                </p:txEl>
                                              </p:spTgt>
                                            </p:tgtEl>
                                            <p:attrNameLst>
                                              <p:attrName>ppt_x</p:attrName>
                                              <p:attrName>ppt_y</p:attrName>
                                            </p:attrNameLst>
                                          </p:cBhvr>
                                          <p:rCtr x="-195" y="-6528"/>
                                        </p:animMotion>
                                      </p:childTnLst>
                                    </p:cTn>
                                  </p:par>
                                </p:childTnLst>
                              </p:cTn>
                            </p:par>
                            <p:par>
                              <p:cTn id="11" fill="hold">
                                <p:stCondLst>
                                  <p:cond delay="4250"/>
                                </p:stCondLst>
                                <p:childTnLst>
                                  <p:par>
                                    <p:cTn id="12" presetID="64" presetClass="path" presetSubtype="0" accel="50000" fill="hold" grpId="0" nodeType="afterEffect" p14:presetBounceEnd="73000">
                                      <p:stCondLst>
                                        <p:cond delay="0"/>
                                      </p:stCondLst>
                                      <p:childTnLst>
                                        <p:animMotion origin="layout" path="M 3.95833E-6 4.44444E-6 L -0.00378 -0.13056 " pathEditMode="relative" rAng="0" ptsTypes="AA" p14:bounceEnd="73000">
                                          <p:cBhvr>
                                            <p:cTn id="13" dur="2000" fill="hold"/>
                                            <p:tgtEl>
                                              <p:spTgt spid="3">
                                                <p:txEl>
                                                  <p:pRg st="1" end="1"/>
                                                </p:txEl>
                                              </p:spTgt>
                                            </p:tgtEl>
                                            <p:attrNameLst>
                                              <p:attrName>ppt_x</p:attrName>
                                              <p:attrName>ppt_y</p:attrName>
                                            </p:attrNameLst>
                                          </p:cBhvr>
                                          <p:rCtr x="-195" y="-6528"/>
                                        </p:animMotion>
                                      </p:childTnLst>
                                    </p:cTn>
                                  </p:par>
                                </p:childTnLst>
                              </p:cTn>
                            </p:par>
                            <p:par>
                              <p:cTn id="14" fill="hold">
                                <p:stCondLst>
                                  <p:cond delay="6250"/>
                                </p:stCondLst>
                                <p:childTnLst>
                                  <p:par>
                                    <p:cTn id="15" presetID="64" presetClass="path" presetSubtype="0" accel="50000" fill="hold" grpId="0" nodeType="afterEffect" p14:presetBounceEnd="73000">
                                      <p:stCondLst>
                                        <p:cond delay="0"/>
                                      </p:stCondLst>
                                      <p:childTnLst>
                                        <p:animMotion origin="layout" path="M 3.95833E-6 4.44444E-6 L -0.00378 -0.13056 " pathEditMode="relative" rAng="0" ptsTypes="AA" p14:bounceEnd="73000">
                                          <p:cBhvr>
                                            <p:cTn id="16" dur="2000" fill="hold"/>
                                            <p:tgtEl>
                                              <p:spTgt spid="3">
                                                <p:txEl>
                                                  <p:pRg st="2" end="2"/>
                                                </p:txEl>
                                              </p:spTgt>
                                            </p:tgtEl>
                                            <p:attrNameLst>
                                              <p:attrName>ppt_x</p:attrName>
                                              <p:attrName>ppt_y</p:attrName>
                                            </p:attrNameLst>
                                          </p:cBhvr>
                                          <p:rCtr x="-195" y="-6528"/>
                                        </p:animMotion>
                                      </p:childTnLst>
                                    </p:cTn>
                                  </p:par>
                                </p:childTnLst>
                              </p:cTn>
                            </p:par>
                            <p:par>
                              <p:cTn id="17" fill="hold">
                                <p:stCondLst>
                                  <p:cond delay="8250"/>
                                </p:stCondLst>
                                <p:childTnLst>
                                  <p:par>
                                    <p:cTn id="18" presetID="64" presetClass="path" presetSubtype="0" accel="50000" fill="hold" grpId="0" nodeType="afterEffect" p14:presetBounceEnd="73000">
                                      <p:stCondLst>
                                        <p:cond delay="0"/>
                                      </p:stCondLst>
                                      <p:childTnLst>
                                        <p:animMotion origin="layout" path="M 3.95833E-6 4.44444E-6 L -0.00378 -0.13056 " pathEditMode="relative" rAng="0" ptsTypes="AA" p14:bounceEnd="73000">
                                          <p:cBhvr>
                                            <p:cTn id="19" dur="2000" fill="hold"/>
                                            <p:tgtEl>
                                              <p:spTgt spid="3">
                                                <p:txEl>
                                                  <p:pRg st="3" end="3"/>
                                                </p:txEl>
                                              </p:spTgt>
                                            </p:tgtEl>
                                            <p:attrNameLst>
                                              <p:attrName>ppt_x</p:attrName>
                                              <p:attrName>ppt_y</p:attrName>
                                            </p:attrNameLst>
                                          </p:cBhvr>
                                          <p:rCtr x="-195" y="-6528"/>
                                        </p:animMotion>
                                      </p:childTnLst>
                                    </p:cTn>
                                  </p:par>
                                </p:childTnLst>
                              </p:cTn>
                            </p:par>
                            <p:par>
                              <p:cTn id="20" fill="hold">
                                <p:stCondLst>
                                  <p:cond delay="10250"/>
                                </p:stCondLst>
                                <p:childTnLst>
                                  <p:par>
                                    <p:cTn id="21" presetID="64" presetClass="path" presetSubtype="0" accel="50000" fill="hold" grpId="0" nodeType="afterEffect" p14:presetBounceEnd="73000">
                                      <p:stCondLst>
                                        <p:cond delay="0"/>
                                      </p:stCondLst>
                                      <p:childTnLst>
                                        <p:animMotion origin="layout" path="M 3.95833E-6 4.44444E-6 L -0.00378 -0.13056 " pathEditMode="relative" rAng="0" ptsTypes="AA" p14:bounceEnd="73000">
                                          <p:cBhvr>
                                            <p:cTn id="22" dur="2000" fill="hold"/>
                                            <p:tgtEl>
                                              <p:spTgt spid="3">
                                                <p:txEl>
                                                  <p:pRg st="4" end="4"/>
                                                </p:txEl>
                                              </p:spTgt>
                                            </p:tgtEl>
                                            <p:attrNameLst>
                                              <p:attrName>ppt_x</p:attrName>
                                              <p:attrName>ppt_y</p:attrName>
                                            </p:attrNameLst>
                                          </p:cBhvr>
                                          <p:rCtr x="-195" y="-652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P spid="3" grpId="0" build="p"/>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2" fill="hold" grpId="0" nodeType="afterEffect">
                                      <p:stCondLst>
                                        <p:cond delay="1000"/>
                                      </p:stCondLst>
                                      <p:childTnLst>
                                        <p:animEffect transition="out" filter="wipe(right)">
                                          <p:cBhvr>
                                            <p:cTn id="6" dur="1250"/>
                                            <p:tgtEl>
                                              <p:spTgt spid="24579">
                                                <p:txEl>
                                                  <p:pRg st="0" end="0"/>
                                                </p:txEl>
                                              </p:spTgt>
                                            </p:tgtEl>
                                          </p:cBhvr>
                                        </p:animEffect>
                                        <p:set>
                                          <p:cBhvr>
                                            <p:cTn id="7" dur="1" fill="hold">
                                              <p:stCondLst>
                                                <p:cond delay="1249"/>
                                              </p:stCondLst>
                                            </p:cTn>
                                            <p:tgtEl>
                                              <p:spTgt spid="24579">
                                                <p:txEl>
                                                  <p:pRg st="0" end="0"/>
                                                </p:txEl>
                                              </p:spTgt>
                                            </p:tgtEl>
                                            <p:attrNameLst>
                                              <p:attrName>style.visibility</p:attrName>
                                            </p:attrNameLst>
                                          </p:cBhvr>
                                          <p:to>
                                            <p:strVal val="hidden"/>
                                          </p:to>
                                        </p:set>
                                      </p:childTnLst>
                                    </p:cTn>
                                  </p:par>
                                </p:childTnLst>
                              </p:cTn>
                            </p:par>
                            <p:par>
                              <p:cTn id="8" fill="hold">
                                <p:stCondLst>
                                  <p:cond delay="2250"/>
                                </p:stCondLst>
                                <p:childTnLst>
                                  <p:par>
                                    <p:cTn id="9" presetID="64" presetClass="path" presetSubtype="0" accel="50000" fill="hold" grpId="0" nodeType="afterEffect">
                                      <p:stCondLst>
                                        <p:cond delay="0"/>
                                      </p:stCondLst>
                                      <p:childTnLst>
                                        <p:animMotion origin="layout" path="M 3.95833E-6 4.44444E-6 L -0.00378 -0.13056 " pathEditMode="relative" rAng="0" ptsTypes="AA">
                                          <p:cBhvr>
                                            <p:cTn id="10" dur="2000" fill="hold"/>
                                            <p:tgtEl>
                                              <p:spTgt spid="3">
                                                <p:txEl>
                                                  <p:pRg st="0" end="0"/>
                                                </p:txEl>
                                              </p:spTgt>
                                            </p:tgtEl>
                                            <p:attrNameLst>
                                              <p:attrName>ppt_x</p:attrName>
                                              <p:attrName>ppt_y</p:attrName>
                                            </p:attrNameLst>
                                          </p:cBhvr>
                                          <p:rCtr x="-195" y="-6528"/>
                                        </p:animMotion>
                                      </p:childTnLst>
                                    </p:cTn>
                                  </p:par>
                                </p:childTnLst>
                              </p:cTn>
                            </p:par>
                            <p:par>
                              <p:cTn id="11" fill="hold">
                                <p:stCondLst>
                                  <p:cond delay="4250"/>
                                </p:stCondLst>
                                <p:childTnLst>
                                  <p:par>
                                    <p:cTn id="12" presetID="64" presetClass="path" presetSubtype="0" accel="50000" fill="hold" grpId="0" nodeType="afterEffect">
                                      <p:stCondLst>
                                        <p:cond delay="0"/>
                                      </p:stCondLst>
                                      <p:childTnLst>
                                        <p:animMotion origin="layout" path="M 3.95833E-6 4.44444E-6 L -0.00378 -0.13056 " pathEditMode="relative" rAng="0" ptsTypes="AA">
                                          <p:cBhvr>
                                            <p:cTn id="13" dur="2000" fill="hold"/>
                                            <p:tgtEl>
                                              <p:spTgt spid="3">
                                                <p:txEl>
                                                  <p:pRg st="1" end="1"/>
                                                </p:txEl>
                                              </p:spTgt>
                                            </p:tgtEl>
                                            <p:attrNameLst>
                                              <p:attrName>ppt_x</p:attrName>
                                              <p:attrName>ppt_y</p:attrName>
                                            </p:attrNameLst>
                                          </p:cBhvr>
                                          <p:rCtr x="-195" y="-6528"/>
                                        </p:animMotion>
                                      </p:childTnLst>
                                    </p:cTn>
                                  </p:par>
                                </p:childTnLst>
                              </p:cTn>
                            </p:par>
                            <p:par>
                              <p:cTn id="14" fill="hold">
                                <p:stCondLst>
                                  <p:cond delay="6250"/>
                                </p:stCondLst>
                                <p:childTnLst>
                                  <p:par>
                                    <p:cTn id="15" presetID="64" presetClass="path" presetSubtype="0" accel="50000" fill="hold" grpId="0" nodeType="afterEffect">
                                      <p:stCondLst>
                                        <p:cond delay="0"/>
                                      </p:stCondLst>
                                      <p:childTnLst>
                                        <p:animMotion origin="layout" path="M 3.95833E-6 4.44444E-6 L -0.00378 -0.13056 " pathEditMode="relative" rAng="0" ptsTypes="AA">
                                          <p:cBhvr>
                                            <p:cTn id="16" dur="2000" fill="hold"/>
                                            <p:tgtEl>
                                              <p:spTgt spid="3">
                                                <p:txEl>
                                                  <p:pRg st="2" end="2"/>
                                                </p:txEl>
                                              </p:spTgt>
                                            </p:tgtEl>
                                            <p:attrNameLst>
                                              <p:attrName>ppt_x</p:attrName>
                                              <p:attrName>ppt_y</p:attrName>
                                            </p:attrNameLst>
                                          </p:cBhvr>
                                          <p:rCtr x="-195" y="-6528"/>
                                        </p:animMotion>
                                      </p:childTnLst>
                                    </p:cTn>
                                  </p:par>
                                </p:childTnLst>
                              </p:cTn>
                            </p:par>
                            <p:par>
                              <p:cTn id="17" fill="hold">
                                <p:stCondLst>
                                  <p:cond delay="8250"/>
                                </p:stCondLst>
                                <p:childTnLst>
                                  <p:par>
                                    <p:cTn id="18" presetID="64" presetClass="path" presetSubtype="0" accel="50000" fill="hold" grpId="0" nodeType="afterEffect">
                                      <p:stCondLst>
                                        <p:cond delay="0"/>
                                      </p:stCondLst>
                                      <p:childTnLst>
                                        <p:animMotion origin="layout" path="M 3.95833E-6 4.44444E-6 L -0.00378 -0.13056 " pathEditMode="relative" rAng="0" ptsTypes="AA">
                                          <p:cBhvr>
                                            <p:cTn id="19" dur="2000" fill="hold"/>
                                            <p:tgtEl>
                                              <p:spTgt spid="3">
                                                <p:txEl>
                                                  <p:pRg st="3" end="3"/>
                                                </p:txEl>
                                              </p:spTgt>
                                            </p:tgtEl>
                                            <p:attrNameLst>
                                              <p:attrName>ppt_x</p:attrName>
                                              <p:attrName>ppt_y</p:attrName>
                                            </p:attrNameLst>
                                          </p:cBhvr>
                                          <p:rCtr x="-195" y="-6528"/>
                                        </p:animMotion>
                                      </p:childTnLst>
                                    </p:cTn>
                                  </p:par>
                                </p:childTnLst>
                              </p:cTn>
                            </p:par>
                            <p:par>
                              <p:cTn id="20" fill="hold">
                                <p:stCondLst>
                                  <p:cond delay="10250"/>
                                </p:stCondLst>
                                <p:childTnLst>
                                  <p:par>
                                    <p:cTn id="21" presetID="64" presetClass="path" presetSubtype="0" accel="50000" fill="hold" grpId="0" nodeType="afterEffect">
                                      <p:stCondLst>
                                        <p:cond delay="0"/>
                                      </p:stCondLst>
                                      <p:childTnLst>
                                        <p:animMotion origin="layout" path="M 3.95833E-6 4.44444E-6 L -0.00378 -0.13056 " pathEditMode="relative" rAng="0" ptsTypes="AA">
                                          <p:cBhvr>
                                            <p:cTn id="22" dur="2000" fill="hold"/>
                                            <p:tgtEl>
                                              <p:spTgt spid="3">
                                                <p:txEl>
                                                  <p:pRg st="4" end="4"/>
                                                </p:txEl>
                                              </p:spTgt>
                                            </p:tgtEl>
                                            <p:attrNameLst>
                                              <p:attrName>ppt_x</p:attrName>
                                              <p:attrName>ppt_y</p:attrName>
                                            </p:attrNameLst>
                                          </p:cBhvr>
                                          <p:rCtr x="-195" y="-652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P spid="3" grpId="0" build="p"/>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bg>
      <p:bgRef idx="1003">
        <a:schemeClr val="bg2"/>
      </p:bgRef>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727450" y="152400"/>
            <a:ext cx="6742113" cy="685800"/>
          </a:xfrm>
        </p:spPr>
        <p:txBody>
          <a:bodyPr>
            <a:normAutofit fontScale="90000"/>
          </a:bodyPr>
          <a:lstStyle/>
          <a:p>
            <a:r>
              <a:rPr lang="en-US" dirty="0">
                <a:latin typeface="Bernard MT Condensed" pitchFamily="18" charset="0"/>
              </a:rPr>
              <a:t>for the Unseen Things</a:t>
            </a:r>
          </a:p>
        </p:txBody>
      </p:sp>
      <p:sp>
        <p:nvSpPr>
          <p:cNvPr id="34819" name="Rectangle 3"/>
          <p:cNvSpPr>
            <a:spLocks noGrp="1" noChangeArrowheads="1"/>
          </p:cNvSpPr>
          <p:nvPr>
            <p:ph idx="1"/>
          </p:nvPr>
        </p:nvSpPr>
        <p:spPr>
          <a:xfrm>
            <a:off x="2697163" y="1143000"/>
            <a:ext cx="7772400" cy="5486400"/>
          </a:xfrm>
        </p:spPr>
        <p:txBody>
          <a:bodyPr>
            <a:normAutofit/>
          </a:bodyPr>
          <a:lstStyle/>
          <a:p>
            <a:pPr marL="0" indent="342900">
              <a:buNone/>
            </a:pPr>
            <a:r>
              <a:rPr lang="en-US" sz="2800" b="1" dirty="0"/>
              <a:t>(2 Corinthians 4:18), </a:t>
            </a:r>
            <a:r>
              <a:rPr lang="en-US" sz="2800" b="1" dirty="0">
                <a:latin typeface="Times New Roman"/>
              </a:rPr>
              <a:t>“</a:t>
            </a:r>
            <a:r>
              <a:rPr lang="en-US" sz="2800" b="1" dirty="0"/>
              <a:t>While we do not look at the things which are seen, but at the things which are not seen. For the things which are seen are temporary, but the things which are not seen are eternal.</a:t>
            </a:r>
            <a:r>
              <a:rPr lang="en-US" sz="2800" b="1" dirty="0">
                <a:latin typeface="Times New Roman"/>
              </a:rPr>
              <a:t>”</a:t>
            </a:r>
            <a:endParaRPr lang="en-US" sz="2800" b="1" dirty="0"/>
          </a:p>
        </p:txBody>
      </p:sp>
      <p:sp>
        <p:nvSpPr>
          <p:cNvPr id="34820" name="Line 4"/>
          <p:cNvSpPr>
            <a:spLocks noChangeShapeType="1"/>
          </p:cNvSpPr>
          <p:nvPr/>
        </p:nvSpPr>
        <p:spPr bwMode="auto">
          <a:xfrm>
            <a:off x="2819400" y="838200"/>
            <a:ext cx="7543800" cy="0"/>
          </a:xfrm>
          <a:prstGeom prst="line">
            <a:avLst/>
          </a:prstGeom>
          <a:noFill/>
          <a:ln w="57150">
            <a:solidFill>
              <a:srgbClr val="003366"/>
            </a:solidFill>
            <a:round/>
            <a:headEnd type="diamond" w="sm" len="med"/>
            <a:tailEnd type="diamond"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pic>
        <p:nvPicPr>
          <p:cNvPr id="34821" name="Picture 5" descr="C:\Users\Steven\AppData\Local\Microsoft\Windows\Temporary Internet Files\Content.IE5\7HY9IQA9\MM900395755[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65450" y="381000"/>
            <a:ext cx="762000" cy="342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4825" name="Picture 9" descr="C:\Users\Steven\AppData\Local\Microsoft\Windows\Temporary Internet Files\Content.IE5\BWBJJKV1\MP900431192[1].jpg"/>
          <p:cNvPicPr>
            <a:picLocks noChangeAspect="1" noChangeArrowheads="1"/>
          </p:cNvPicPr>
          <p:nvPr/>
        </p:nvPicPr>
        <p:blipFill rotWithShape="1">
          <a:blip r:embed="rId4">
            <a:extLst>
              <a:ext uri="{28A0092B-C50C-407E-A947-70E740481C1C}">
                <a14:useLocalDpi xmlns:a14="http://schemas.microsoft.com/office/drawing/2010/main" val="0"/>
              </a:ext>
            </a:extLst>
          </a:blip>
          <a:srcRect t="-1" r="41111" b="39330"/>
          <a:stretch/>
        </p:blipFill>
        <p:spPr bwMode="auto">
          <a:xfrm>
            <a:off x="7013575" y="3124200"/>
            <a:ext cx="2749550" cy="277145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697163" y="381000"/>
            <a:ext cx="7772400" cy="685800"/>
          </a:xfrm>
        </p:spPr>
        <p:txBody>
          <a:bodyPr>
            <a:normAutofit fontScale="90000"/>
          </a:bodyPr>
          <a:lstStyle/>
          <a:p>
            <a:r>
              <a:rPr lang="en-US" dirty="0">
                <a:latin typeface="Bernard MT Condensed" pitchFamily="18" charset="0"/>
              </a:rPr>
              <a:t>Spend Time With the Word of God; not the wickedness of men</a:t>
            </a:r>
          </a:p>
        </p:txBody>
      </p:sp>
      <p:sp>
        <p:nvSpPr>
          <p:cNvPr id="35843" name="Rectangle 3"/>
          <p:cNvSpPr>
            <a:spLocks noGrp="1" noChangeArrowheads="1"/>
          </p:cNvSpPr>
          <p:nvPr>
            <p:ph idx="1"/>
          </p:nvPr>
        </p:nvSpPr>
        <p:spPr>
          <a:xfrm>
            <a:off x="2697163" y="1143000"/>
            <a:ext cx="7772400" cy="5486400"/>
          </a:xfrm>
        </p:spPr>
        <p:txBody>
          <a:bodyPr/>
          <a:lstStyle/>
          <a:p>
            <a:pPr marL="0" indent="342900">
              <a:buNone/>
            </a:pPr>
            <a:r>
              <a:rPr lang="en-US" b="1" dirty="0"/>
              <a:t>(1 Peter 2:1-3), </a:t>
            </a:r>
            <a:r>
              <a:rPr lang="en-US" b="1" dirty="0">
                <a:latin typeface="Times New Roman"/>
              </a:rPr>
              <a:t>“</a:t>
            </a:r>
            <a:r>
              <a:rPr lang="en-US" b="1" dirty="0"/>
              <a:t>Therefore, laying aside </a:t>
            </a:r>
            <a:r>
              <a:rPr lang="en-US" b="1" dirty="0">
                <a:solidFill>
                  <a:schemeClr val="tx2"/>
                </a:solidFill>
              </a:rPr>
              <a:t>all</a:t>
            </a:r>
            <a:r>
              <a:rPr lang="en-US" b="1" dirty="0">
                <a:solidFill>
                  <a:srgbClr val="FFFF00"/>
                </a:solidFill>
              </a:rPr>
              <a:t> malice</a:t>
            </a:r>
            <a:r>
              <a:rPr lang="en-US" b="1" dirty="0"/>
              <a:t>, </a:t>
            </a:r>
            <a:r>
              <a:rPr lang="en-US" b="1" dirty="0">
                <a:solidFill>
                  <a:schemeClr val="tx2"/>
                </a:solidFill>
              </a:rPr>
              <a:t>all</a:t>
            </a:r>
            <a:r>
              <a:rPr lang="en-US" b="1" dirty="0"/>
              <a:t> </a:t>
            </a:r>
            <a:r>
              <a:rPr lang="en-US" b="1" dirty="0">
                <a:solidFill>
                  <a:srgbClr val="FFFF00"/>
                </a:solidFill>
              </a:rPr>
              <a:t>deceit</a:t>
            </a:r>
            <a:r>
              <a:rPr lang="en-US" b="1" dirty="0"/>
              <a:t>, </a:t>
            </a:r>
            <a:r>
              <a:rPr lang="en-US" b="1" dirty="0">
                <a:solidFill>
                  <a:srgbClr val="FFFF00"/>
                </a:solidFill>
              </a:rPr>
              <a:t>hypocrisy</a:t>
            </a:r>
            <a:r>
              <a:rPr lang="en-US" b="1" dirty="0"/>
              <a:t>, </a:t>
            </a:r>
            <a:r>
              <a:rPr lang="en-US" b="1" dirty="0">
                <a:solidFill>
                  <a:srgbClr val="FFFF00"/>
                </a:solidFill>
              </a:rPr>
              <a:t>envy</a:t>
            </a:r>
            <a:r>
              <a:rPr lang="en-US" b="1" dirty="0"/>
              <a:t>, and </a:t>
            </a:r>
            <a:r>
              <a:rPr lang="en-US" b="1" dirty="0">
                <a:solidFill>
                  <a:schemeClr val="tx2"/>
                </a:solidFill>
              </a:rPr>
              <a:t>all</a:t>
            </a:r>
            <a:r>
              <a:rPr lang="en-US" b="1" dirty="0"/>
              <a:t> </a:t>
            </a:r>
            <a:r>
              <a:rPr lang="en-US" b="1" dirty="0">
                <a:solidFill>
                  <a:srgbClr val="FFFF00"/>
                </a:solidFill>
              </a:rPr>
              <a:t>evil speaking</a:t>
            </a:r>
            <a:r>
              <a:rPr lang="en-US" b="1" dirty="0"/>
              <a:t>, {2} as newborn babes, desire the pure milk of the word, that you may grow thereby, {3} if indeed you have tasted that the Lord is gracious.</a:t>
            </a:r>
            <a:r>
              <a:rPr lang="en-US" b="1" dirty="0">
                <a:latin typeface="Times New Roman"/>
              </a:rPr>
              <a:t>”</a:t>
            </a:r>
          </a:p>
          <a:p>
            <a:pPr lvl="1"/>
            <a:r>
              <a:rPr lang="en-US" b="1" dirty="0"/>
              <a:t>The Bible is a Book of “Do Not” as well as “Do”</a:t>
            </a:r>
          </a:p>
          <a:p>
            <a:pPr lvl="2"/>
            <a:r>
              <a:rPr lang="en-US" b="1" dirty="0"/>
              <a:t>What should we not do?</a:t>
            </a:r>
          </a:p>
          <a:p>
            <a:pPr lvl="2"/>
            <a:r>
              <a:rPr lang="en-US" b="1" dirty="0"/>
              <a:t>What should we do?</a:t>
            </a:r>
          </a:p>
        </p:txBody>
      </p:sp>
      <p:sp>
        <p:nvSpPr>
          <p:cNvPr id="35844" name="Line 4"/>
          <p:cNvSpPr>
            <a:spLocks noChangeShapeType="1"/>
          </p:cNvSpPr>
          <p:nvPr/>
        </p:nvSpPr>
        <p:spPr bwMode="auto">
          <a:xfrm>
            <a:off x="2819400" y="990600"/>
            <a:ext cx="7543800" cy="0"/>
          </a:xfrm>
          <a:prstGeom prst="line">
            <a:avLst/>
          </a:prstGeom>
          <a:noFill/>
          <a:ln w="57150">
            <a:solidFill>
              <a:srgbClr val="003366"/>
            </a:solidFill>
            <a:round/>
            <a:headEnd type="diamond" w="sm" len="med"/>
            <a:tailEnd type="diamond"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pic>
        <p:nvPicPr>
          <p:cNvPr id="35845" name="Picture 5" descr="C:\Users\Steven\AppData\Local\Microsoft\Windows\Temporary Internet Files\Content.IE5\F7D12TBA\MP90034145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1" y="3687398"/>
            <a:ext cx="2761247" cy="19696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723704" y="3810000"/>
            <a:ext cx="734496" cy="338554"/>
          </a:xfrm>
          <a:prstGeom prst="rect">
            <a:avLst/>
          </a:prstGeom>
          <a:noFill/>
        </p:spPr>
        <p:txBody>
          <a:bodyPr wrap="none" rtlCol="0">
            <a:spAutoFit/>
          </a:bodyPr>
          <a:lstStyle/>
          <a:p>
            <a:r>
              <a:rPr lang="en-US" sz="1600" dirty="0">
                <a:solidFill>
                  <a:srgbClr val="FF0000"/>
                </a:solidFill>
              </a:rPr>
              <a:t>malice</a:t>
            </a:r>
          </a:p>
        </p:txBody>
      </p:sp>
      <p:sp>
        <p:nvSpPr>
          <p:cNvPr id="9" name="TextBox 8"/>
          <p:cNvSpPr txBox="1"/>
          <p:nvPr/>
        </p:nvSpPr>
        <p:spPr>
          <a:xfrm>
            <a:off x="8162412" y="3962400"/>
            <a:ext cx="676788" cy="338554"/>
          </a:xfrm>
          <a:prstGeom prst="rect">
            <a:avLst/>
          </a:prstGeom>
          <a:noFill/>
        </p:spPr>
        <p:txBody>
          <a:bodyPr wrap="none" rtlCol="0">
            <a:spAutoFit/>
          </a:bodyPr>
          <a:lstStyle/>
          <a:p>
            <a:r>
              <a:rPr lang="en-US" sz="1600" dirty="0">
                <a:solidFill>
                  <a:srgbClr val="FF0000"/>
                </a:solidFill>
              </a:rPr>
              <a:t>deceit</a:t>
            </a:r>
          </a:p>
        </p:txBody>
      </p:sp>
      <p:sp>
        <p:nvSpPr>
          <p:cNvPr id="10" name="TextBox 9"/>
          <p:cNvSpPr txBox="1"/>
          <p:nvPr/>
        </p:nvSpPr>
        <p:spPr>
          <a:xfrm>
            <a:off x="7620001" y="4157246"/>
            <a:ext cx="995785" cy="338554"/>
          </a:xfrm>
          <a:prstGeom prst="rect">
            <a:avLst/>
          </a:prstGeom>
          <a:noFill/>
        </p:spPr>
        <p:txBody>
          <a:bodyPr wrap="none" rtlCol="0">
            <a:spAutoFit/>
          </a:bodyPr>
          <a:lstStyle/>
          <a:p>
            <a:r>
              <a:rPr lang="en-US" sz="1600" dirty="0">
                <a:solidFill>
                  <a:srgbClr val="FF0000"/>
                </a:solidFill>
              </a:rPr>
              <a:t>hypocrisy</a:t>
            </a:r>
          </a:p>
        </p:txBody>
      </p:sp>
      <p:sp>
        <p:nvSpPr>
          <p:cNvPr id="11" name="TextBox 10"/>
          <p:cNvSpPr txBox="1"/>
          <p:nvPr/>
        </p:nvSpPr>
        <p:spPr>
          <a:xfrm>
            <a:off x="7876104" y="4385846"/>
            <a:ext cx="583814" cy="338554"/>
          </a:xfrm>
          <a:prstGeom prst="rect">
            <a:avLst/>
          </a:prstGeom>
          <a:noFill/>
        </p:spPr>
        <p:txBody>
          <a:bodyPr wrap="none" rtlCol="0">
            <a:spAutoFit/>
          </a:bodyPr>
          <a:lstStyle/>
          <a:p>
            <a:r>
              <a:rPr lang="en-US" sz="1600" dirty="0">
                <a:solidFill>
                  <a:srgbClr val="FF0000"/>
                </a:solidFill>
              </a:rPr>
              <a:t>envy</a:t>
            </a:r>
          </a:p>
        </p:txBody>
      </p:sp>
      <p:sp>
        <p:nvSpPr>
          <p:cNvPr id="12" name="TextBox 11"/>
          <p:cNvSpPr txBox="1"/>
          <p:nvPr/>
        </p:nvSpPr>
        <p:spPr>
          <a:xfrm>
            <a:off x="7620001" y="4648200"/>
            <a:ext cx="1276311" cy="338554"/>
          </a:xfrm>
          <a:prstGeom prst="rect">
            <a:avLst/>
          </a:prstGeom>
          <a:noFill/>
        </p:spPr>
        <p:txBody>
          <a:bodyPr wrap="none" rtlCol="0">
            <a:spAutoFit/>
          </a:bodyPr>
          <a:lstStyle/>
          <a:p>
            <a:r>
              <a:rPr lang="en-US" sz="1600" dirty="0">
                <a:solidFill>
                  <a:srgbClr val="FF0000"/>
                </a:solidFill>
              </a:rPr>
              <a:t>evil speaking</a:t>
            </a: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843">
                                            <p:txEl>
                                              <p:pRg st="1" end="1"/>
                                            </p:txEl>
                                          </p:spTgt>
                                        </p:tgtEl>
                                        <p:attrNameLst>
                                          <p:attrName>style.visibility</p:attrName>
                                        </p:attrNameLst>
                                      </p:cBhvr>
                                      <p:to>
                                        <p:strVal val="visible"/>
                                      </p:to>
                                    </p:set>
                                    <p:animEffect transition="in" filter="fade">
                                      <p:cBhvr>
                                        <p:cTn id="7" dur="500"/>
                                        <p:tgtEl>
                                          <p:spTgt spid="3584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843">
                                            <p:txEl>
                                              <p:pRg st="2" end="2"/>
                                            </p:txEl>
                                          </p:spTgt>
                                        </p:tgtEl>
                                        <p:attrNameLst>
                                          <p:attrName>style.visibility</p:attrName>
                                        </p:attrNameLst>
                                      </p:cBhvr>
                                      <p:to>
                                        <p:strVal val="visible"/>
                                      </p:to>
                                    </p:set>
                                    <p:animEffect transition="in" filter="fade">
                                      <p:cBhvr>
                                        <p:cTn id="12" dur="500"/>
                                        <p:tgtEl>
                                          <p:spTgt spid="3584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843">
                                            <p:txEl>
                                              <p:pRg st="3" end="3"/>
                                            </p:txEl>
                                          </p:spTgt>
                                        </p:tgtEl>
                                        <p:attrNameLst>
                                          <p:attrName>style.visibility</p:attrName>
                                        </p:attrNameLst>
                                      </p:cBhvr>
                                      <p:to>
                                        <p:strVal val="visible"/>
                                      </p:to>
                                    </p:set>
                                    <p:animEffect transition="in" filter="fade">
                                      <p:cBhvr>
                                        <p:cTn id="17" dur="500"/>
                                        <p:tgtEl>
                                          <p:spTgt spid="358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bg>
      <p:bgPr>
        <a:gradFill rotWithShape="1">
          <a:gsLst>
            <a:gs pos="5000">
              <a:schemeClr val="bg1"/>
            </a:gs>
            <a:gs pos="16000">
              <a:srgbClr val="990000"/>
            </a:gs>
            <a:gs pos="30000">
              <a:schemeClr val="bg1">
                <a:tint val="100000"/>
                <a:shade val="80000"/>
                <a:alpha val="10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And Do Not, Christian!</a:t>
            </a:r>
          </a:p>
        </p:txBody>
      </p:sp>
      <p:sp>
        <p:nvSpPr>
          <p:cNvPr id="3" name="Content Placeholder 2"/>
          <p:cNvSpPr>
            <a:spLocks noGrp="1"/>
          </p:cNvSpPr>
          <p:nvPr>
            <p:ph idx="1"/>
          </p:nvPr>
        </p:nvSpPr>
        <p:spPr/>
        <p:txBody>
          <a:bodyPr>
            <a:normAutofit/>
          </a:bodyPr>
          <a:lstStyle/>
          <a:p>
            <a:r>
              <a:rPr lang="en-US" dirty="0"/>
              <a:t>“Therefore lay aside all filthiness and overflow of wickedness, and receive with meekness the implanted word, which is able to save your souls” (Jas. 1:21)</a:t>
            </a:r>
          </a:p>
          <a:p>
            <a:r>
              <a:rPr lang="en-US" dirty="0"/>
              <a:t>“The night is far spent, the day is at hand. Therefore let us cast off the works of darkness, and let us put on the armor of light” (Rom. 13:12)</a:t>
            </a:r>
          </a:p>
          <a:p>
            <a:r>
              <a:rPr lang="en-US" dirty="0"/>
              <a:t>“that you put off, concerning your former conduct, the old man which grows corrupt according to the deceitful lusts, and be renewed in the spirit of your mind, and that you put on the new man which was created according to God, in true righteousness and holiness” (Eph. 4:22-24)</a:t>
            </a:r>
          </a:p>
        </p:txBody>
      </p:sp>
    </p:spTree>
    <p:extLst>
      <p:ext uri="{BB962C8B-B14F-4D97-AF65-F5344CB8AC3E}">
        <p14:creationId xmlns:p14="http://schemas.microsoft.com/office/powerpoint/2010/main" val="335798535"/>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bg>
      <p:bgPr>
        <a:gradFill rotWithShape="1">
          <a:gsLst>
            <a:gs pos="6000">
              <a:schemeClr val="bg1"/>
            </a:gs>
            <a:gs pos="16000">
              <a:srgbClr val="990000"/>
            </a:gs>
            <a:gs pos="29000">
              <a:schemeClr val="bg1">
                <a:tint val="100000"/>
                <a:shade val="80000"/>
                <a:alpha val="10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And Do Not, Christian!</a:t>
            </a:r>
          </a:p>
        </p:txBody>
      </p:sp>
      <p:sp>
        <p:nvSpPr>
          <p:cNvPr id="3" name="Content Placeholder 2"/>
          <p:cNvSpPr>
            <a:spLocks noGrp="1"/>
          </p:cNvSpPr>
          <p:nvPr>
            <p:ph idx="1"/>
          </p:nvPr>
        </p:nvSpPr>
        <p:spPr>
          <a:xfrm>
            <a:off x="2133600" y="1600200"/>
            <a:ext cx="8077200" cy="4114800"/>
          </a:xfrm>
        </p:spPr>
        <p:txBody>
          <a:bodyPr>
            <a:normAutofit lnSpcReduction="10000"/>
          </a:bodyPr>
          <a:lstStyle/>
          <a:p>
            <a:r>
              <a:rPr lang="en-US" dirty="0"/>
              <a:t>“Therefore, putting away lying, ‘Let each one of you speak truth with his neighbor,’ for we are members of one another” (Eph. 4:25)</a:t>
            </a:r>
          </a:p>
          <a:p>
            <a:r>
              <a:rPr lang="en-US" dirty="0"/>
              <a:t>“Let him who stole steal no longer, but rather let him labor, working with his hands what is good, that he may have something to give him who has need” (Eph. 4:28)</a:t>
            </a:r>
          </a:p>
          <a:p>
            <a:r>
              <a:rPr lang="en-US" dirty="0"/>
              <a:t>“Let no corrupt word proceed out of your mouth, but what is good for necessary edification, that it may impart grace to the hearers” (Eph. 4:29)</a:t>
            </a:r>
          </a:p>
          <a:p>
            <a:r>
              <a:rPr lang="en-US" dirty="0"/>
              <a:t>“Let all bitterness, wrath, anger, clamor, and evil speaking be put away from you, with all malice. And be kind to one another, tenderhearted, forgiving one another, just as God in Christ forgave you” (Eph. 4:31, 32)</a:t>
            </a:r>
          </a:p>
        </p:txBody>
      </p:sp>
    </p:spTree>
    <p:extLst>
      <p:ext uri="{BB962C8B-B14F-4D97-AF65-F5344CB8AC3E}">
        <p14:creationId xmlns:p14="http://schemas.microsoft.com/office/powerpoint/2010/main" val="414622778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0">
  <p:cSld>
    <p:bg>
      <p:bgPr>
        <a:gradFill rotWithShape="1">
          <a:gsLst>
            <a:gs pos="0">
              <a:srgbClr val="0000FF"/>
            </a:gs>
            <a:gs pos="49000">
              <a:schemeClr val="bg1"/>
            </a:gs>
            <a:gs pos="100000">
              <a:schemeClr val="bg1">
                <a:tint val="100000"/>
                <a:shade val="80000"/>
                <a:alpha val="100000"/>
              </a:schemeClr>
            </a:gs>
          </a:gsLst>
          <a:lin ang="5400000" scaled="0"/>
        </a:gra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697163" y="152400"/>
            <a:ext cx="7772400" cy="685800"/>
          </a:xfrm>
        </p:spPr>
        <p:txBody>
          <a:bodyPr>
            <a:normAutofit fontScale="90000"/>
          </a:bodyPr>
          <a:lstStyle/>
          <a:p>
            <a:r>
              <a:rPr lang="en-US">
                <a:latin typeface="Bernard MT Condensed" pitchFamily="18" charset="0"/>
              </a:rPr>
              <a:t>Make Worship an Absolute Priority</a:t>
            </a:r>
          </a:p>
        </p:txBody>
      </p:sp>
      <p:sp>
        <p:nvSpPr>
          <p:cNvPr id="36867" name="Rectangle 3"/>
          <p:cNvSpPr>
            <a:spLocks noGrp="1" noChangeArrowheads="1"/>
          </p:cNvSpPr>
          <p:nvPr>
            <p:ph idx="1"/>
          </p:nvPr>
        </p:nvSpPr>
        <p:spPr>
          <a:xfrm>
            <a:off x="2697163" y="1143000"/>
            <a:ext cx="7772400" cy="5486400"/>
          </a:xfrm>
        </p:spPr>
        <p:txBody>
          <a:bodyPr>
            <a:normAutofit/>
          </a:bodyPr>
          <a:lstStyle/>
          <a:p>
            <a:pPr marL="0" indent="342900">
              <a:buNone/>
            </a:pPr>
            <a:r>
              <a:rPr lang="en-US" sz="2800" b="1" dirty="0"/>
              <a:t>(Hebrews 10:24-25), </a:t>
            </a:r>
            <a:r>
              <a:rPr lang="en-US" sz="2800" b="1" dirty="0">
                <a:latin typeface="Times New Roman"/>
              </a:rPr>
              <a:t>“</a:t>
            </a:r>
            <a:r>
              <a:rPr lang="en-US" sz="2800" b="1" dirty="0"/>
              <a:t>And let us consider one another in order to stir up love and good works, {25} not forsaking the assembling of ourselves together, as is the manner of some, but exhorting one another, and so much the more as you see the Day approaching.</a:t>
            </a:r>
            <a:r>
              <a:rPr lang="en-US" sz="2800" b="1" dirty="0">
                <a:latin typeface="Times New Roman"/>
              </a:rPr>
              <a:t>”</a:t>
            </a:r>
            <a:endParaRPr lang="en-US" sz="2800" b="1" dirty="0"/>
          </a:p>
        </p:txBody>
      </p:sp>
      <p:sp>
        <p:nvSpPr>
          <p:cNvPr id="36868" name="Line 4"/>
          <p:cNvSpPr>
            <a:spLocks noChangeShapeType="1"/>
          </p:cNvSpPr>
          <p:nvPr/>
        </p:nvSpPr>
        <p:spPr bwMode="auto">
          <a:xfrm>
            <a:off x="2819400" y="838200"/>
            <a:ext cx="7543800" cy="0"/>
          </a:xfrm>
          <a:prstGeom prst="line">
            <a:avLst/>
          </a:prstGeom>
          <a:noFill/>
          <a:ln w="57150">
            <a:solidFill>
              <a:srgbClr val="003366"/>
            </a:solidFill>
            <a:round/>
            <a:headEnd type="diamond" w="sm" len="med"/>
            <a:tailEnd type="diamond"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BFA02-EDCC-47EF-A5A8-61D3C16E4CE2}"/>
              </a:ext>
            </a:extLst>
          </p:cNvPr>
          <p:cNvSpPr>
            <a:spLocks noGrp="1"/>
          </p:cNvSpPr>
          <p:nvPr>
            <p:ph type="title"/>
          </p:nvPr>
        </p:nvSpPr>
        <p:spPr/>
        <p:txBody>
          <a:bodyPr anchor="ctr" anchorCtr="0"/>
          <a:lstStyle/>
          <a:p>
            <a:r>
              <a:rPr lang="en-US" dirty="0"/>
              <a:t>Some Christian</a:t>
            </a:r>
            <a:br>
              <a:rPr lang="en-US" dirty="0"/>
            </a:br>
            <a:r>
              <a:rPr lang="en-US" dirty="0"/>
              <a:t>Descriptions</a:t>
            </a:r>
          </a:p>
        </p:txBody>
      </p:sp>
      <p:sp>
        <p:nvSpPr>
          <p:cNvPr id="3" name="Content Placeholder 2">
            <a:extLst>
              <a:ext uri="{FF2B5EF4-FFF2-40B4-BE49-F238E27FC236}">
                <a16:creationId xmlns:a16="http://schemas.microsoft.com/office/drawing/2014/main" id="{B59C918B-D8DE-457A-8455-35203314AFF9}"/>
              </a:ext>
            </a:extLst>
          </p:cNvPr>
          <p:cNvSpPr>
            <a:spLocks noGrp="1"/>
          </p:cNvSpPr>
          <p:nvPr>
            <p:ph idx="1"/>
          </p:nvPr>
        </p:nvSpPr>
        <p:spPr/>
        <p:txBody>
          <a:bodyPr>
            <a:normAutofit lnSpcReduction="10000"/>
          </a:bodyPr>
          <a:lstStyle/>
          <a:p>
            <a:pPr marL="0" indent="0" algn="ctr" hangingPunct="0">
              <a:buNone/>
            </a:pPr>
            <a:r>
              <a:rPr lang="en-US" sz="3200" i="1" dirty="0"/>
              <a:t>children of God, children of light, dear children, obedient children, imitators of God, friends, brothers and sisters, sheep, saints, soldiers, stewards, fellow citizens, lights in the world, elect of God, ministers, servants, disciples, heirs, joint-heirs, branches, members of one body, living stones, epistles, temples, beloved, followers, overcomers, victors, conquerors, soldiers, etc.</a:t>
            </a:r>
          </a:p>
        </p:txBody>
      </p:sp>
    </p:spTree>
    <p:extLst>
      <p:ext uri="{BB962C8B-B14F-4D97-AF65-F5344CB8AC3E}">
        <p14:creationId xmlns:p14="http://schemas.microsoft.com/office/powerpoint/2010/main" val="2092453998"/>
      </p:ext>
    </p:extLst>
  </p:cSld>
  <p:clrMapOvr>
    <a:masterClrMapping/>
  </p:clrMapOvr>
  <p:transition>
    <p:pull dir="r"/>
  </p:transition>
</p:sld>
</file>

<file path=ppt/slides/slide20.xml><?xml version="1.0" encoding="utf-8"?>
<p:sld xmlns:a="http://schemas.openxmlformats.org/drawingml/2006/main" xmlns:r="http://schemas.openxmlformats.org/officeDocument/2006/relationships" xmlns:p="http://schemas.openxmlformats.org/presentationml/2006/main" show="0">
  <p:cSld>
    <p:bg>
      <p:bgPr>
        <a:gradFill rotWithShape="1">
          <a:gsLst>
            <a:gs pos="0">
              <a:srgbClr val="003300"/>
            </a:gs>
            <a:gs pos="31000">
              <a:schemeClr val="bg1">
                <a:tint val="100000"/>
                <a:shade val="90000"/>
                <a:alpha val="100000"/>
              </a:schemeClr>
            </a:gs>
            <a:gs pos="100000">
              <a:schemeClr val="bg1">
                <a:tint val="100000"/>
                <a:shade val="80000"/>
                <a:alpha val="100000"/>
              </a:schemeClr>
            </a:gs>
          </a:gsLst>
          <a:lin ang="5400000" scaled="0"/>
        </a:gra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697163" y="152400"/>
            <a:ext cx="7772400" cy="685800"/>
          </a:xfrm>
        </p:spPr>
        <p:txBody>
          <a:bodyPr>
            <a:normAutofit fontScale="90000"/>
          </a:bodyPr>
          <a:lstStyle/>
          <a:p>
            <a:r>
              <a:rPr lang="en-US">
                <a:latin typeface="Bernard MT Condensed" pitchFamily="18" charset="0"/>
              </a:rPr>
              <a:t>Spend Much Time in Prayer</a:t>
            </a:r>
          </a:p>
        </p:txBody>
      </p:sp>
      <p:sp>
        <p:nvSpPr>
          <p:cNvPr id="37891" name="Rectangle 3"/>
          <p:cNvSpPr>
            <a:spLocks noGrp="1" noChangeArrowheads="1"/>
          </p:cNvSpPr>
          <p:nvPr>
            <p:ph idx="1"/>
          </p:nvPr>
        </p:nvSpPr>
        <p:spPr>
          <a:xfrm>
            <a:off x="2697163" y="1143000"/>
            <a:ext cx="7772400" cy="5486400"/>
          </a:xfrm>
        </p:spPr>
        <p:txBody>
          <a:bodyPr/>
          <a:lstStyle/>
          <a:p>
            <a:pPr marL="0" indent="342900">
              <a:buNone/>
            </a:pPr>
            <a:r>
              <a:rPr lang="en-US" b="1"/>
              <a:t>(1 Thessalonians 5:17), </a:t>
            </a:r>
            <a:r>
              <a:rPr lang="en-US" b="1">
                <a:latin typeface="Times New Roman"/>
              </a:rPr>
              <a:t>“</a:t>
            </a:r>
            <a:r>
              <a:rPr lang="en-US" b="1"/>
              <a:t>Pray without ceasing.</a:t>
            </a:r>
            <a:r>
              <a:rPr lang="en-US" b="1">
                <a:latin typeface="Times New Roman"/>
              </a:rPr>
              <a:t>”</a:t>
            </a:r>
            <a:endParaRPr lang="en-US" b="1"/>
          </a:p>
          <a:p>
            <a:pPr marL="0" indent="342900">
              <a:buNone/>
            </a:pPr>
            <a:endParaRPr lang="en-US" b="1"/>
          </a:p>
          <a:p>
            <a:pPr marL="0" indent="342900">
              <a:buNone/>
            </a:pPr>
            <a:r>
              <a:rPr lang="en-US" b="1"/>
              <a:t>(Hebrews 7:25), </a:t>
            </a:r>
            <a:r>
              <a:rPr lang="en-US" b="1">
                <a:latin typeface="Times New Roman"/>
              </a:rPr>
              <a:t>“</a:t>
            </a:r>
            <a:r>
              <a:rPr lang="en-US" b="1"/>
              <a:t>Therefore He is also able to save to the uttermost those who come to God through Him, since He always lives to make intercession for them.</a:t>
            </a:r>
            <a:r>
              <a:rPr lang="en-US" b="1">
                <a:latin typeface="Times New Roman"/>
              </a:rPr>
              <a:t>”</a:t>
            </a:r>
            <a:endParaRPr lang="en-US" b="1"/>
          </a:p>
        </p:txBody>
      </p:sp>
      <p:sp>
        <p:nvSpPr>
          <p:cNvPr id="37892" name="Line 4"/>
          <p:cNvSpPr>
            <a:spLocks noChangeShapeType="1"/>
          </p:cNvSpPr>
          <p:nvPr/>
        </p:nvSpPr>
        <p:spPr bwMode="auto">
          <a:xfrm>
            <a:off x="2819400" y="838200"/>
            <a:ext cx="7543800" cy="0"/>
          </a:xfrm>
          <a:prstGeom prst="line">
            <a:avLst/>
          </a:prstGeom>
          <a:noFill/>
          <a:ln w="57150">
            <a:solidFill>
              <a:srgbClr val="003366"/>
            </a:solidFill>
            <a:round/>
            <a:headEnd type="diamond" w="sm" len="med"/>
            <a:tailEnd type="diamond"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transition spd="slow">
    <p:randomBar dir="vert"/>
  </p:transition>
</p:sld>
</file>

<file path=ppt/slides/slide21.xml><?xml version="1.0" encoding="utf-8"?>
<p:sld xmlns:a="http://schemas.openxmlformats.org/drawingml/2006/main" xmlns:r="http://schemas.openxmlformats.org/officeDocument/2006/relationships" xmlns:p="http://schemas.openxmlformats.org/presentationml/2006/main" show="0">
  <p:cSld>
    <p:bg>
      <p:bgPr>
        <a:gradFill rotWithShape="1">
          <a:gsLst>
            <a:gs pos="0">
              <a:srgbClr val="7030A0"/>
            </a:gs>
            <a:gs pos="31000">
              <a:schemeClr val="bg1">
                <a:tint val="100000"/>
                <a:shade val="90000"/>
                <a:alpha val="100000"/>
              </a:schemeClr>
            </a:gs>
            <a:gs pos="100000">
              <a:schemeClr val="bg1">
                <a:tint val="100000"/>
                <a:shade val="80000"/>
                <a:alpha val="100000"/>
              </a:schemeClr>
            </a:gs>
          </a:gsLst>
          <a:lin ang="5400000" scaled="0"/>
        </a:gra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697163" y="152400"/>
            <a:ext cx="7772400" cy="685800"/>
          </a:xfrm>
        </p:spPr>
        <p:txBody>
          <a:bodyPr>
            <a:normAutofit fontScale="90000"/>
          </a:bodyPr>
          <a:lstStyle/>
          <a:p>
            <a:r>
              <a:rPr lang="en-US">
                <a:latin typeface="Bernard MT Condensed" pitchFamily="18" charset="0"/>
              </a:rPr>
              <a:t>Do As Much As You Possibly Can!</a:t>
            </a:r>
          </a:p>
        </p:txBody>
      </p:sp>
      <p:sp>
        <p:nvSpPr>
          <p:cNvPr id="38915" name="Rectangle 3"/>
          <p:cNvSpPr>
            <a:spLocks noGrp="1" noChangeArrowheads="1"/>
          </p:cNvSpPr>
          <p:nvPr>
            <p:ph idx="1"/>
          </p:nvPr>
        </p:nvSpPr>
        <p:spPr>
          <a:xfrm>
            <a:off x="2697163" y="1143000"/>
            <a:ext cx="7772400" cy="5486400"/>
          </a:xfrm>
        </p:spPr>
        <p:txBody>
          <a:bodyPr/>
          <a:lstStyle/>
          <a:p>
            <a:pPr marL="0" indent="342900">
              <a:buNone/>
            </a:pPr>
            <a:r>
              <a:rPr lang="en-US" sz="2800" b="1"/>
              <a:t>(1 Corinthians 15:10), </a:t>
            </a:r>
            <a:r>
              <a:rPr lang="en-US" sz="2800" b="1">
                <a:latin typeface="Times New Roman"/>
              </a:rPr>
              <a:t>“</a:t>
            </a:r>
            <a:r>
              <a:rPr lang="en-US" sz="2800" b="1"/>
              <a:t>But by the grace of God I am what I am, and His grace toward me was not in vain; but I labored more abundantly than they all, yet not I, but the grace of God which was with me.</a:t>
            </a:r>
            <a:r>
              <a:rPr lang="en-US" sz="2800" b="1">
                <a:latin typeface="Times New Roman"/>
              </a:rPr>
              <a:t>”</a:t>
            </a:r>
            <a:endParaRPr lang="en-US" sz="2800" b="1"/>
          </a:p>
          <a:p>
            <a:pPr marL="0" indent="342900">
              <a:buNone/>
            </a:pPr>
            <a:endParaRPr lang="en-US" sz="2800" b="1"/>
          </a:p>
          <a:p>
            <a:pPr marL="0" indent="342900">
              <a:buNone/>
            </a:pPr>
            <a:r>
              <a:rPr lang="en-US" sz="2800" b="1"/>
              <a:t>(1 Corinthians 15:58), </a:t>
            </a:r>
            <a:r>
              <a:rPr lang="en-US" sz="2800" b="1">
                <a:latin typeface="Times New Roman"/>
              </a:rPr>
              <a:t>“</a:t>
            </a:r>
            <a:r>
              <a:rPr lang="en-US" sz="2800" b="1"/>
              <a:t>Therefore, my beloved brethren, be steadfast, immovable, always abounding in the work of the Lord, knowing that your labor is not in vain in the Lord.</a:t>
            </a:r>
            <a:r>
              <a:rPr lang="en-US" sz="2800" b="1">
                <a:latin typeface="Times New Roman"/>
              </a:rPr>
              <a:t>”</a:t>
            </a:r>
            <a:endParaRPr lang="en-US" sz="2800" b="1"/>
          </a:p>
        </p:txBody>
      </p:sp>
      <p:sp>
        <p:nvSpPr>
          <p:cNvPr id="38916" name="Line 4"/>
          <p:cNvSpPr>
            <a:spLocks noChangeShapeType="1"/>
          </p:cNvSpPr>
          <p:nvPr/>
        </p:nvSpPr>
        <p:spPr bwMode="auto">
          <a:xfrm>
            <a:off x="2819400" y="838200"/>
            <a:ext cx="7543800" cy="0"/>
          </a:xfrm>
          <a:prstGeom prst="line">
            <a:avLst/>
          </a:prstGeom>
          <a:noFill/>
          <a:ln w="57150">
            <a:solidFill>
              <a:srgbClr val="003366"/>
            </a:solidFill>
            <a:round/>
            <a:headEnd type="diamond" w="sm" len="med"/>
            <a:tailEnd type="diamond"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show="0">
  <p:cSld>
    <p:bg>
      <p:bgPr>
        <a:gradFill rotWithShape="1">
          <a:gsLst>
            <a:gs pos="4000">
              <a:schemeClr val="bg1"/>
            </a:gs>
            <a:gs pos="17000">
              <a:srgbClr val="990000"/>
            </a:gs>
            <a:gs pos="31000">
              <a:schemeClr val="bg1">
                <a:tint val="100000"/>
                <a:shade val="80000"/>
                <a:alpha val="10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 Away From…</a:t>
            </a:r>
          </a:p>
        </p:txBody>
      </p:sp>
      <p:sp>
        <p:nvSpPr>
          <p:cNvPr id="3" name="Content Placeholder 2"/>
          <p:cNvSpPr>
            <a:spLocks noGrp="1"/>
          </p:cNvSpPr>
          <p:nvPr>
            <p:ph idx="1"/>
          </p:nvPr>
        </p:nvSpPr>
        <p:spPr/>
        <p:txBody>
          <a:bodyPr/>
          <a:lstStyle/>
          <a:p>
            <a:r>
              <a:rPr lang="en-US" dirty="0"/>
              <a:t>What is the least or minimum I have to do to be saved?</a:t>
            </a:r>
          </a:p>
          <a:p>
            <a:r>
              <a:rPr lang="en-US" dirty="0"/>
              <a:t>Are midweek services essential?</a:t>
            </a:r>
          </a:p>
          <a:p>
            <a:r>
              <a:rPr lang="en-US" dirty="0"/>
              <a:t>How little do I have to give?</a:t>
            </a:r>
          </a:p>
          <a:p>
            <a:r>
              <a:rPr lang="en-US" dirty="0"/>
              <a:t>Leaving Bible at the building</a:t>
            </a:r>
          </a:p>
          <a:p>
            <a:r>
              <a:rPr lang="en-US" dirty="0"/>
              <a:t>Church-hopping</a:t>
            </a:r>
          </a:p>
          <a:p>
            <a:r>
              <a:rPr lang="en-US" dirty="0"/>
              <a:t>Scheduling worship around other things</a:t>
            </a:r>
          </a:p>
          <a:p>
            <a:pPr lvl="1"/>
            <a:r>
              <a:rPr lang="en-US" dirty="0"/>
              <a:t>Should schedule other things to not conflict with worship</a:t>
            </a:r>
          </a:p>
          <a:p>
            <a:r>
              <a:rPr lang="en-US" dirty="0"/>
              <a:t>Super bowl over services</a:t>
            </a:r>
          </a:p>
        </p:txBody>
      </p:sp>
    </p:spTree>
    <p:extLst>
      <p:ext uri="{BB962C8B-B14F-4D97-AF65-F5344CB8AC3E}">
        <p14:creationId xmlns:p14="http://schemas.microsoft.com/office/powerpoint/2010/main" val="56934061"/>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ctrTitle"/>
          </p:nvPr>
        </p:nvSpPr>
        <p:spPr>
          <a:xfrm>
            <a:off x="2133600" y="685801"/>
            <a:ext cx="7772400" cy="1470025"/>
          </a:xfrm>
        </p:spPr>
        <p:txBody>
          <a:bodyPr>
            <a:normAutofit fontScale="90000"/>
          </a:bodyPr>
          <a:lstStyle/>
          <a:p>
            <a:r>
              <a:rPr lang="en-US" dirty="0"/>
              <a:t>NOW THAT YOU ARE A CHRISTIAN</a:t>
            </a:r>
          </a:p>
        </p:txBody>
      </p:sp>
      <p:sp>
        <p:nvSpPr>
          <p:cNvPr id="5" name="Subtitle 4"/>
          <p:cNvSpPr>
            <a:spLocks noGrp="1"/>
          </p:cNvSpPr>
          <p:nvPr>
            <p:ph type="subTitle" idx="1"/>
          </p:nvPr>
        </p:nvSpPr>
        <p:spPr>
          <a:xfrm>
            <a:off x="2743200" y="4800600"/>
            <a:ext cx="6400800" cy="1752600"/>
          </a:xfrm>
        </p:spPr>
        <p:txBody>
          <a:bodyPr>
            <a:normAutofit lnSpcReduction="10000"/>
          </a:bodyPr>
          <a:lstStyle/>
          <a:p>
            <a:r>
              <a:rPr lang="en-US" sz="2400" dirty="0"/>
              <a:t>“Not that I have already attained, or am already perfected; but I press on, that I may lay hold of that for which Christ Jesus has also laid hold of me” </a:t>
            </a:r>
            <a:br>
              <a:rPr lang="en-US" sz="2400" dirty="0"/>
            </a:br>
            <a:r>
              <a:rPr lang="en-US" sz="2400" dirty="0"/>
              <a:t>(Phil. 3:12)</a:t>
            </a:r>
          </a:p>
        </p:txBody>
      </p:sp>
      <p:sp>
        <p:nvSpPr>
          <p:cNvPr id="6" name="Rectangle 5"/>
          <p:cNvSpPr/>
          <p:nvPr/>
        </p:nvSpPr>
        <p:spPr>
          <a:xfrm>
            <a:off x="3276600" y="2967335"/>
            <a:ext cx="5410200" cy="923330"/>
          </a:xfrm>
          <a:prstGeom prst="rect">
            <a:avLst/>
          </a:prstGeom>
          <a:noFill/>
        </p:spPr>
        <p:txBody>
          <a:bodyPr wrap="none" lIns="91440" tIns="45720" rIns="91440" bIns="45720" numCol="1">
            <a:prstTxWarp prst="textPlain">
              <a:avLst/>
            </a:prstTxWarp>
            <a:spAutoFit/>
          </a:bodyPr>
          <a:lstStyle/>
          <a:p>
            <a:pPr algn="ctr"/>
            <a:r>
              <a:rPr lang="en-US"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PRESS ON!</a:t>
            </a:r>
          </a:p>
        </p:txBody>
      </p:sp>
    </p:spTree>
    <p:extLst>
      <p:ext uri="{BB962C8B-B14F-4D97-AF65-F5344CB8AC3E}">
        <p14:creationId xmlns:p14="http://schemas.microsoft.com/office/powerpoint/2010/main" val="120907185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697163" y="152400"/>
            <a:ext cx="7772400" cy="685800"/>
          </a:xfrm>
        </p:spPr>
        <p:txBody>
          <a:bodyPr>
            <a:normAutofit fontScale="90000"/>
          </a:bodyPr>
          <a:lstStyle/>
          <a:p>
            <a:r>
              <a:rPr lang="en-US" dirty="0">
                <a:latin typeface="Bernard MT Condensed" pitchFamily="18" charset="0"/>
              </a:rPr>
              <a:t>1. Continue Steadfastly in Worship</a:t>
            </a:r>
          </a:p>
        </p:txBody>
      </p:sp>
      <p:sp>
        <p:nvSpPr>
          <p:cNvPr id="25603" name="Rectangle 3"/>
          <p:cNvSpPr>
            <a:spLocks noGrp="1" noChangeArrowheads="1"/>
          </p:cNvSpPr>
          <p:nvPr>
            <p:ph idx="1"/>
          </p:nvPr>
        </p:nvSpPr>
        <p:spPr>
          <a:xfrm>
            <a:off x="1371600" y="1143000"/>
            <a:ext cx="9829800" cy="4419600"/>
          </a:xfrm>
        </p:spPr>
        <p:txBody>
          <a:bodyPr>
            <a:normAutofit/>
          </a:bodyPr>
          <a:lstStyle/>
          <a:p>
            <a:pPr marL="0" indent="0">
              <a:buNone/>
            </a:pPr>
            <a:r>
              <a:rPr lang="en-US" sz="3600" b="1" dirty="0">
                <a:latin typeface="Times New Roman"/>
              </a:rPr>
              <a:t>“</a:t>
            </a:r>
            <a:r>
              <a:rPr lang="en-US" sz="3600" b="1" dirty="0"/>
              <a:t>And they continued steadfastly in the apostles' doctrine and fellowship, in the breaking of bread, and in prayers.</a:t>
            </a:r>
            <a:r>
              <a:rPr lang="en-US" sz="3600" b="1" dirty="0">
                <a:latin typeface="Times New Roman"/>
              </a:rPr>
              <a:t>”</a:t>
            </a:r>
          </a:p>
          <a:p>
            <a:pPr marL="0" indent="0">
              <a:buNone/>
            </a:pPr>
            <a:r>
              <a:rPr lang="en-US" sz="3600" b="1" dirty="0">
                <a:latin typeface="Times New Roman"/>
              </a:rPr>
              <a:t>Acts 2:42</a:t>
            </a:r>
            <a:endParaRPr lang="en-US" sz="3600" b="1" dirty="0"/>
          </a:p>
        </p:txBody>
      </p:sp>
      <p:sp>
        <p:nvSpPr>
          <p:cNvPr id="25604" name="Line 4"/>
          <p:cNvSpPr>
            <a:spLocks noChangeShapeType="1"/>
          </p:cNvSpPr>
          <p:nvPr/>
        </p:nvSpPr>
        <p:spPr bwMode="auto">
          <a:xfrm>
            <a:off x="2819400" y="838200"/>
            <a:ext cx="7543800" cy="0"/>
          </a:xfrm>
          <a:prstGeom prst="line">
            <a:avLst/>
          </a:prstGeom>
          <a:noFill/>
          <a:ln w="57150">
            <a:solidFill>
              <a:srgbClr val="003366"/>
            </a:solidFill>
            <a:round/>
            <a:headEnd type="diamond" w="sm" len="med"/>
            <a:tailEnd type="diamond"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transition>
    <p:pull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a:xfrm>
            <a:off x="2697163" y="152400"/>
            <a:ext cx="7772400" cy="685800"/>
          </a:xfrm>
        </p:spPr>
        <p:txBody>
          <a:bodyPr>
            <a:normAutofit fontScale="90000"/>
          </a:bodyPr>
          <a:lstStyle/>
          <a:p>
            <a:r>
              <a:rPr lang="en-US" dirty="0">
                <a:latin typeface="Bernard MT Condensed" pitchFamily="18" charset="0"/>
              </a:rPr>
              <a:t>2. Live No Longer for Yourself</a:t>
            </a:r>
          </a:p>
        </p:txBody>
      </p:sp>
      <p:sp>
        <p:nvSpPr>
          <p:cNvPr id="26627" name="Rectangle 1027"/>
          <p:cNvSpPr>
            <a:spLocks noGrp="1" noChangeArrowheads="1"/>
          </p:cNvSpPr>
          <p:nvPr>
            <p:ph idx="1"/>
          </p:nvPr>
        </p:nvSpPr>
        <p:spPr>
          <a:xfrm>
            <a:off x="685800" y="1066800"/>
            <a:ext cx="6735763" cy="5486400"/>
          </a:xfrm>
        </p:spPr>
        <p:txBody>
          <a:bodyPr>
            <a:normAutofit/>
          </a:bodyPr>
          <a:lstStyle/>
          <a:p>
            <a:pPr marL="0" indent="0" algn="r">
              <a:buNone/>
            </a:pPr>
            <a:r>
              <a:rPr lang="en-US" sz="3200" b="1" dirty="0">
                <a:latin typeface="Times New Roman"/>
              </a:rPr>
              <a:t>“</a:t>
            </a:r>
            <a:r>
              <a:rPr lang="en-US" sz="3200" b="1" dirty="0"/>
              <a:t>For the love of Christ compels us, because we judge thus: that if One died for all, then all died; {15} and He died for all, that those who live should </a:t>
            </a:r>
            <a:r>
              <a:rPr lang="en-US" sz="3200" b="1" u="sng" dirty="0"/>
              <a:t>live no longer for themselves</a:t>
            </a:r>
            <a:r>
              <a:rPr lang="en-US" sz="3200" b="1" dirty="0"/>
              <a:t>, </a:t>
            </a:r>
            <a:r>
              <a:rPr lang="en-US" sz="3200" b="1" u="sng" dirty="0"/>
              <a:t>but for Him who died for them</a:t>
            </a:r>
            <a:r>
              <a:rPr lang="en-US" sz="3200" b="1" dirty="0"/>
              <a:t> and rose again.</a:t>
            </a:r>
            <a:r>
              <a:rPr lang="en-US" sz="3200" b="1" dirty="0">
                <a:latin typeface="Times New Roman"/>
              </a:rPr>
              <a:t>”</a:t>
            </a:r>
          </a:p>
          <a:p>
            <a:pPr marL="0" indent="0" algn="r">
              <a:buNone/>
            </a:pPr>
            <a:r>
              <a:rPr lang="en-US" sz="3200" b="1" dirty="0"/>
              <a:t>2 Corinthians 5:14-15</a:t>
            </a:r>
          </a:p>
        </p:txBody>
      </p:sp>
      <p:sp>
        <p:nvSpPr>
          <p:cNvPr id="26628" name="Line 1028"/>
          <p:cNvSpPr>
            <a:spLocks noChangeShapeType="1"/>
          </p:cNvSpPr>
          <p:nvPr/>
        </p:nvSpPr>
        <p:spPr bwMode="auto">
          <a:xfrm>
            <a:off x="2819400" y="838200"/>
            <a:ext cx="7543800" cy="0"/>
          </a:xfrm>
          <a:prstGeom prst="line">
            <a:avLst/>
          </a:prstGeom>
          <a:noFill/>
          <a:ln w="57150">
            <a:solidFill>
              <a:srgbClr val="003366"/>
            </a:solidFill>
            <a:round/>
            <a:headEnd type="diamond" w="sm" len="med"/>
            <a:tailEnd type="diamond"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pic>
        <p:nvPicPr>
          <p:cNvPr id="26630" name="Picture 1030" descr="C:\Users\Steven\AppData\Local\Microsoft\Windows\Temporary Internet Files\Content.IE5\PEKNSVN8\MP90043098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0" y="1828800"/>
            <a:ext cx="3580417" cy="23860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697163" y="152400"/>
            <a:ext cx="7772400" cy="685800"/>
          </a:xfrm>
        </p:spPr>
        <p:txBody>
          <a:bodyPr>
            <a:normAutofit fontScale="90000"/>
          </a:bodyPr>
          <a:lstStyle/>
          <a:p>
            <a:r>
              <a:rPr lang="en-US" dirty="0">
                <a:latin typeface="Bernard MT Condensed" pitchFamily="18" charset="0"/>
              </a:rPr>
              <a:t>3. Put Christ Before All Others</a:t>
            </a:r>
          </a:p>
        </p:txBody>
      </p:sp>
      <p:sp>
        <p:nvSpPr>
          <p:cNvPr id="27651" name="Rectangle 3"/>
          <p:cNvSpPr>
            <a:spLocks noGrp="1" noChangeArrowheads="1"/>
          </p:cNvSpPr>
          <p:nvPr>
            <p:ph idx="1"/>
          </p:nvPr>
        </p:nvSpPr>
        <p:spPr>
          <a:xfrm>
            <a:off x="914400" y="1066800"/>
            <a:ext cx="9982200" cy="4876800"/>
          </a:xfrm>
        </p:spPr>
        <p:txBody>
          <a:bodyPr>
            <a:normAutofit/>
          </a:bodyPr>
          <a:lstStyle/>
          <a:p>
            <a:pPr marL="0" indent="0">
              <a:lnSpc>
                <a:spcPct val="80000"/>
              </a:lnSpc>
              <a:buNone/>
            </a:pPr>
            <a:r>
              <a:rPr lang="en-US" sz="3200" b="1" dirty="0"/>
              <a:t>Matt.10:34-39 </a:t>
            </a:r>
            <a:r>
              <a:rPr lang="en-US" sz="3200" b="1" dirty="0">
                <a:latin typeface="Times New Roman"/>
              </a:rPr>
              <a:t>“</a:t>
            </a:r>
            <a:r>
              <a:rPr lang="en-US" sz="3200" b="1" dirty="0"/>
              <a:t>Do not think that I came to bring peace on earth. I did not come to bring peace but a sword. {35} For I have come to </a:t>
            </a:r>
            <a:r>
              <a:rPr lang="en-US" sz="3200" b="1" dirty="0">
                <a:latin typeface="Times New Roman"/>
              </a:rPr>
              <a:t>‘</a:t>
            </a:r>
            <a:r>
              <a:rPr lang="en-US" sz="3200" b="1" dirty="0"/>
              <a:t>set a man against his father, a daughter against her mother, and a daughter-in-law against her mother-in-law</a:t>
            </a:r>
            <a:r>
              <a:rPr lang="en-US" sz="3200" b="1" dirty="0">
                <a:latin typeface="Times New Roman"/>
              </a:rPr>
              <a:t>’</a:t>
            </a:r>
            <a:r>
              <a:rPr lang="en-US" sz="3200" b="1" dirty="0"/>
              <a:t>; {36} and </a:t>
            </a:r>
            <a:r>
              <a:rPr lang="en-US" sz="3200" b="1" dirty="0">
                <a:latin typeface="Times New Roman"/>
              </a:rPr>
              <a:t>‘</a:t>
            </a:r>
            <a:r>
              <a:rPr lang="en-US" sz="3200" b="1" dirty="0"/>
              <a:t>a man's enemies will be those of his own household.</a:t>
            </a:r>
            <a:r>
              <a:rPr lang="en-US" sz="3200" b="1" dirty="0">
                <a:latin typeface="Times New Roman"/>
              </a:rPr>
              <a:t>’</a:t>
            </a:r>
            <a:r>
              <a:rPr lang="en-US" sz="3200" b="1" dirty="0"/>
              <a:t> {37} </a:t>
            </a:r>
            <a:r>
              <a:rPr lang="en-US" sz="3200" b="1" u="sng" dirty="0"/>
              <a:t>He who loves father or mother more than Me is not worthy of Me</a:t>
            </a:r>
            <a:r>
              <a:rPr lang="en-US" sz="3200" b="1" dirty="0"/>
              <a:t>. </a:t>
            </a:r>
            <a:r>
              <a:rPr lang="en-US" sz="3200" b="1" u="sng" dirty="0"/>
              <a:t>And he who loves son or daughter more than Me is not worthy of Me</a:t>
            </a:r>
            <a:r>
              <a:rPr lang="en-US" sz="3200" b="1" dirty="0"/>
              <a:t>. {38} And he who does not take his cross and follow after Me is not worthy of Me. {39} He who finds his life will lose it, and he who loses his life for My sake will find it.</a:t>
            </a:r>
            <a:r>
              <a:rPr lang="en-US" sz="3200" b="1" dirty="0">
                <a:latin typeface="Times New Roman"/>
              </a:rPr>
              <a:t>”</a:t>
            </a:r>
            <a:endParaRPr lang="en-US" sz="3200" b="1" dirty="0"/>
          </a:p>
        </p:txBody>
      </p:sp>
      <p:sp>
        <p:nvSpPr>
          <p:cNvPr id="27652" name="Line 4"/>
          <p:cNvSpPr>
            <a:spLocks noChangeShapeType="1"/>
          </p:cNvSpPr>
          <p:nvPr/>
        </p:nvSpPr>
        <p:spPr bwMode="auto">
          <a:xfrm>
            <a:off x="2819400" y="838200"/>
            <a:ext cx="7543800" cy="0"/>
          </a:xfrm>
          <a:prstGeom prst="line">
            <a:avLst/>
          </a:prstGeom>
          <a:noFill/>
          <a:ln w="57150">
            <a:solidFill>
              <a:srgbClr val="003366"/>
            </a:solidFill>
            <a:round/>
            <a:headEnd type="diamond" w="sm" len="med"/>
            <a:tailEnd type="diamond"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697163" y="152400"/>
            <a:ext cx="7772400" cy="685800"/>
          </a:xfrm>
        </p:spPr>
        <p:txBody>
          <a:bodyPr>
            <a:normAutofit fontScale="90000"/>
          </a:bodyPr>
          <a:lstStyle/>
          <a:p>
            <a:r>
              <a:rPr lang="en-US" dirty="0">
                <a:latin typeface="Bernard MT Condensed" pitchFamily="18" charset="0"/>
              </a:rPr>
              <a:t>4. Walk in “Newness of Life”</a:t>
            </a:r>
          </a:p>
        </p:txBody>
      </p:sp>
      <p:sp>
        <p:nvSpPr>
          <p:cNvPr id="28675" name="Rectangle 3"/>
          <p:cNvSpPr>
            <a:spLocks noGrp="1" noChangeArrowheads="1"/>
          </p:cNvSpPr>
          <p:nvPr>
            <p:ph idx="1"/>
          </p:nvPr>
        </p:nvSpPr>
        <p:spPr>
          <a:xfrm>
            <a:off x="990600" y="1143000"/>
            <a:ext cx="6400800" cy="5486400"/>
          </a:xfrm>
        </p:spPr>
        <p:txBody>
          <a:bodyPr>
            <a:normAutofit/>
          </a:bodyPr>
          <a:lstStyle/>
          <a:p>
            <a:pPr marL="0" indent="0">
              <a:buNone/>
            </a:pPr>
            <a:r>
              <a:rPr lang="en-US" sz="3600" b="1" dirty="0">
                <a:latin typeface="Times New Roman"/>
              </a:rPr>
              <a:t>“</a:t>
            </a:r>
            <a:r>
              <a:rPr lang="en-US" sz="3600" b="1" dirty="0"/>
              <a:t>Therefore we were buried with Him through baptism into death, that just as Christ was raised from the dead by the glory of the Father, even so we also should walk in newness of life.</a:t>
            </a:r>
            <a:r>
              <a:rPr lang="en-US" sz="3600" b="1" dirty="0">
                <a:latin typeface="Times New Roman"/>
              </a:rPr>
              <a:t>”</a:t>
            </a:r>
          </a:p>
          <a:p>
            <a:pPr marL="0" indent="0">
              <a:buNone/>
            </a:pPr>
            <a:r>
              <a:rPr lang="en-US" sz="3600" b="1" dirty="0">
                <a:latin typeface="Times New Roman"/>
              </a:rPr>
              <a:t>Romans 6:4</a:t>
            </a:r>
            <a:endParaRPr lang="en-US" sz="3600" b="1" dirty="0"/>
          </a:p>
        </p:txBody>
      </p:sp>
      <p:sp>
        <p:nvSpPr>
          <p:cNvPr id="28676" name="Line 4"/>
          <p:cNvSpPr>
            <a:spLocks noChangeShapeType="1"/>
          </p:cNvSpPr>
          <p:nvPr/>
        </p:nvSpPr>
        <p:spPr bwMode="auto">
          <a:xfrm>
            <a:off x="2819400" y="838200"/>
            <a:ext cx="7543800" cy="0"/>
          </a:xfrm>
          <a:prstGeom prst="line">
            <a:avLst/>
          </a:prstGeom>
          <a:noFill/>
          <a:ln w="57150">
            <a:solidFill>
              <a:srgbClr val="003366"/>
            </a:solidFill>
            <a:round/>
            <a:headEnd type="diamond" w="sm" len="med"/>
            <a:tailEnd type="diamond"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pic>
        <p:nvPicPr>
          <p:cNvPr id="28677" name="Picture 5" descr="C:\Users\Steven\AppData\Local\Microsoft\Windows\Temporary Internet Files\Content.IE5\7HY9IQA9\MP900438955[1].jpg"/>
          <p:cNvPicPr>
            <a:picLocks noChangeAspect="1" noChangeArrowheads="1"/>
          </p:cNvPicPr>
          <p:nvPr/>
        </p:nvPicPr>
        <p:blipFill rotWithShape="1">
          <a:blip r:embed="rId3">
            <a:extLst>
              <a:ext uri="{28A0092B-C50C-407E-A947-70E740481C1C}">
                <a14:useLocalDpi xmlns:a14="http://schemas.microsoft.com/office/drawing/2010/main" val="0"/>
              </a:ext>
            </a:extLst>
          </a:blip>
          <a:srcRect t="24561"/>
          <a:stretch/>
        </p:blipFill>
        <p:spPr bwMode="auto">
          <a:xfrm>
            <a:off x="7543800" y="1219200"/>
            <a:ext cx="4435116" cy="5334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cSld>
  <p:clrMapOvr>
    <a:masterClrMapping/>
  </p:clrMapOvr>
  <p:transition spd="slow">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8620A-78E8-4047-9F4A-973A449DF5C4}"/>
              </a:ext>
            </a:extLst>
          </p:cNvPr>
          <p:cNvSpPr>
            <a:spLocks noGrp="1"/>
          </p:cNvSpPr>
          <p:nvPr>
            <p:ph type="title"/>
          </p:nvPr>
        </p:nvSpPr>
        <p:spPr/>
        <p:txBody>
          <a:bodyPr/>
          <a:lstStyle/>
          <a:p>
            <a:r>
              <a:rPr lang="en-US" dirty="0"/>
              <a:t>Newness of Life In Christ</a:t>
            </a:r>
          </a:p>
        </p:txBody>
      </p:sp>
      <p:sp>
        <p:nvSpPr>
          <p:cNvPr id="3" name="Content Placeholder 2">
            <a:extLst>
              <a:ext uri="{FF2B5EF4-FFF2-40B4-BE49-F238E27FC236}">
                <a16:creationId xmlns:a16="http://schemas.microsoft.com/office/drawing/2014/main" id="{C557E1C6-ABA4-49CB-8709-A894CEC0E0BB}"/>
              </a:ext>
            </a:extLst>
          </p:cNvPr>
          <p:cNvSpPr>
            <a:spLocks noGrp="1"/>
          </p:cNvSpPr>
          <p:nvPr>
            <p:ph idx="1"/>
          </p:nvPr>
        </p:nvSpPr>
        <p:spPr/>
        <p:txBody>
          <a:bodyPr>
            <a:normAutofit/>
          </a:bodyPr>
          <a:lstStyle/>
          <a:p>
            <a:r>
              <a:rPr lang="en-US" sz="3600" dirty="0">
                <a:latin typeface="Cambria" panose="02040503050406030204" pitchFamily="18" charset="0"/>
              </a:rPr>
              <a:t>Baptized into Christ (6:3)</a:t>
            </a:r>
          </a:p>
          <a:p>
            <a:r>
              <a:rPr lang="en-US" sz="3600" dirty="0">
                <a:latin typeface="Cambria" panose="02040503050406030204" pitchFamily="18" charset="0"/>
              </a:rPr>
              <a:t>Baptized into His death (6:3)</a:t>
            </a:r>
          </a:p>
          <a:p>
            <a:r>
              <a:rPr lang="en-US" sz="3600" dirty="0">
                <a:latin typeface="Cambria" panose="02040503050406030204" pitchFamily="18" charset="0"/>
              </a:rPr>
              <a:t>Buried with Him (6:4)</a:t>
            </a:r>
          </a:p>
          <a:p>
            <a:r>
              <a:rPr lang="en-US" sz="3600" dirty="0">
                <a:latin typeface="Cambria" panose="02040503050406030204" pitchFamily="18" charset="0"/>
              </a:rPr>
              <a:t>United with Him (6:5)</a:t>
            </a:r>
          </a:p>
          <a:p>
            <a:r>
              <a:rPr lang="en-US" sz="3600" dirty="0">
                <a:latin typeface="Cambria" panose="02040503050406030204" pitchFamily="18" charset="0"/>
              </a:rPr>
              <a:t>Crucified with Him (6:6)</a:t>
            </a:r>
          </a:p>
          <a:p>
            <a:r>
              <a:rPr lang="en-US" sz="3600" dirty="0">
                <a:latin typeface="Cambria" panose="02040503050406030204" pitchFamily="18" charset="0"/>
              </a:rPr>
              <a:t>Died with Christ (6:8)</a:t>
            </a:r>
          </a:p>
          <a:p>
            <a:r>
              <a:rPr lang="en-US" sz="3600" dirty="0">
                <a:latin typeface="Cambria" panose="02040503050406030204" pitchFamily="18" charset="0"/>
              </a:rPr>
              <a:t>Live with Him (6:8)</a:t>
            </a:r>
          </a:p>
        </p:txBody>
      </p:sp>
      <p:sp>
        <p:nvSpPr>
          <p:cNvPr id="4" name="TextBox 3">
            <a:extLst>
              <a:ext uri="{FF2B5EF4-FFF2-40B4-BE49-F238E27FC236}">
                <a16:creationId xmlns:a16="http://schemas.microsoft.com/office/drawing/2014/main" id="{7F88E840-E562-40DA-A885-54B898BE6AC0}"/>
              </a:ext>
            </a:extLst>
          </p:cNvPr>
          <p:cNvSpPr txBox="1"/>
          <p:nvPr/>
        </p:nvSpPr>
        <p:spPr>
          <a:xfrm>
            <a:off x="762000" y="5512170"/>
            <a:ext cx="2193229" cy="646331"/>
          </a:xfrm>
          <a:prstGeom prst="rect">
            <a:avLst/>
          </a:prstGeom>
          <a:noFill/>
        </p:spPr>
        <p:txBody>
          <a:bodyPr wrap="none" rtlCol="0">
            <a:spAutoFit/>
          </a:bodyPr>
          <a:lstStyle/>
          <a:p>
            <a:r>
              <a:rPr lang="en-US" sz="3600" dirty="0">
                <a:latin typeface="Book Antiqua" panose="02040602050305030304" pitchFamily="18" charset="0"/>
              </a:rPr>
              <a:t>Romans 6</a:t>
            </a:r>
          </a:p>
        </p:txBody>
      </p:sp>
    </p:spTree>
    <p:extLst>
      <p:ext uri="{BB962C8B-B14F-4D97-AF65-F5344CB8AC3E}">
        <p14:creationId xmlns:p14="http://schemas.microsoft.com/office/powerpoint/2010/main" val="2297373747"/>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750"/>
                                        <p:tgtEl>
                                          <p:spTgt spid="3">
                                            <p:txEl>
                                              <p:pRg st="0" end="0"/>
                                            </p:txEl>
                                          </p:spTgt>
                                        </p:tgtEl>
                                      </p:cBhvr>
                                    </p:animEffect>
                                    <p:anim calcmode="lin" valueType="num">
                                      <p:cBhvr>
                                        <p:cTn id="8" dur="1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75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750"/>
                                        <p:tgtEl>
                                          <p:spTgt spid="3">
                                            <p:txEl>
                                              <p:pRg st="1" end="1"/>
                                            </p:txEl>
                                          </p:spTgt>
                                        </p:tgtEl>
                                      </p:cBhvr>
                                    </p:animEffect>
                                    <p:anim calcmode="lin" valueType="num">
                                      <p:cBhvr>
                                        <p:cTn id="14" dur="1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7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35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750"/>
                                        <p:tgtEl>
                                          <p:spTgt spid="3">
                                            <p:txEl>
                                              <p:pRg st="2" end="2"/>
                                            </p:txEl>
                                          </p:spTgt>
                                        </p:tgtEl>
                                      </p:cBhvr>
                                    </p:animEffect>
                                    <p:anim calcmode="lin" valueType="num">
                                      <p:cBhvr>
                                        <p:cTn id="20" dur="1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7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525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750"/>
                                        <p:tgtEl>
                                          <p:spTgt spid="3">
                                            <p:txEl>
                                              <p:pRg st="3" end="3"/>
                                            </p:txEl>
                                          </p:spTgt>
                                        </p:tgtEl>
                                      </p:cBhvr>
                                    </p:animEffect>
                                    <p:anim calcmode="lin" valueType="num">
                                      <p:cBhvr>
                                        <p:cTn id="26" dur="1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7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750"/>
                                        <p:tgtEl>
                                          <p:spTgt spid="3">
                                            <p:txEl>
                                              <p:pRg st="4" end="4"/>
                                            </p:txEl>
                                          </p:spTgt>
                                        </p:tgtEl>
                                      </p:cBhvr>
                                    </p:animEffect>
                                    <p:anim calcmode="lin" valueType="num">
                                      <p:cBhvr>
                                        <p:cTn id="32" dur="1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7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8750"/>
                            </p:stCondLst>
                            <p:childTnLst>
                              <p:par>
                                <p:cTn id="35" presetID="42"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750"/>
                                        <p:tgtEl>
                                          <p:spTgt spid="3">
                                            <p:txEl>
                                              <p:pRg st="5" end="5"/>
                                            </p:txEl>
                                          </p:spTgt>
                                        </p:tgtEl>
                                      </p:cBhvr>
                                    </p:animEffect>
                                    <p:anim calcmode="lin" valueType="num">
                                      <p:cBhvr>
                                        <p:cTn id="38" dur="17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75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10500"/>
                            </p:stCondLst>
                            <p:childTnLst>
                              <p:par>
                                <p:cTn id="41" presetID="42" presetClass="entr" presetSubtype="0" fill="hold" grpId="0"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750"/>
                                        <p:tgtEl>
                                          <p:spTgt spid="3">
                                            <p:txEl>
                                              <p:pRg st="6" end="6"/>
                                            </p:txEl>
                                          </p:spTgt>
                                        </p:tgtEl>
                                      </p:cBhvr>
                                    </p:animEffect>
                                    <p:anim calcmode="lin" valueType="num">
                                      <p:cBhvr>
                                        <p:cTn id="44" dur="17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75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piece of paper&#10;&#10;Description generated with high confidence">
            <a:extLst>
              <a:ext uri="{FF2B5EF4-FFF2-40B4-BE49-F238E27FC236}">
                <a16:creationId xmlns:a16="http://schemas.microsoft.com/office/drawing/2014/main" id="{433CA64B-65B7-4048-B888-8E5A236CCD7B}"/>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6412129" cy="4267200"/>
          </a:xfrm>
          <a:prstGeom prst="ellipse">
            <a:avLst/>
          </a:prstGeom>
          <a:ln>
            <a:noFill/>
          </a:ln>
          <a:effectLst>
            <a:softEdge rad="112500"/>
          </a:effectLst>
        </p:spPr>
      </p:pic>
      <p:sp>
        <p:nvSpPr>
          <p:cNvPr id="31746" name="Rectangle 2"/>
          <p:cNvSpPr>
            <a:spLocks noGrp="1" noChangeArrowheads="1"/>
          </p:cNvSpPr>
          <p:nvPr>
            <p:ph type="title"/>
          </p:nvPr>
        </p:nvSpPr>
        <p:spPr>
          <a:xfrm>
            <a:off x="2590801" y="152400"/>
            <a:ext cx="7878763" cy="1295400"/>
          </a:xfrm>
        </p:spPr>
        <p:txBody>
          <a:bodyPr>
            <a:normAutofit/>
          </a:bodyPr>
          <a:lstStyle/>
          <a:p>
            <a:r>
              <a:rPr lang="en-US" dirty="0">
                <a:latin typeface="Bernard MT Condensed" pitchFamily="18" charset="0"/>
              </a:rPr>
              <a:t>A New Pursuit</a:t>
            </a:r>
          </a:p>
        </p:txBody>
      </p:sp>
      <p:sp>
        <p:nvSpPr>
          <p:cNvPr id="31747" name="Rectangle 3"/>
          <p:cNvSpPr>
            <a:spLocks noGrp="1" noChangeArrowheads="1"/>
          </p:cNvSpPr>
          <p:nvPr>
            <p:ph idx="1"/>
          </p:nvPr>
        </p:nvSpPr>
        <p:spPr>
          <a:xfrm>
            <a:off x="2133602" y="2667000"/>
            <a:ext cx="9067798" cy="3581400"/>
          </a:xfrm>
        </p:spPr>
        <p:txBody>
          <a:bodyPr>
            <a:normAutofit lnSpcReduction="10000"/>
          </a:bodyPr>
          <a:lstStyle/>
          <a:p>
            <a:pPr marL="0" indent="0">
              <a:buNone/>
            </a:pPr>
            <a:r>
              <a:rPr lang="en-US" sz="3600" b="1" dirty="0">
                <a:latin typeface="Times New Roman"/>
              </a:rPr>
              <a:t>“</a:t>
            </a:r>
            <a:r>
              <a:rPr lang="en-US" sz="3600" b="1" dirty="0"/>
              <a:t>If then you were raised with Christ, seek those things which are above, where Christ is, sitting at the right hand of God. {2} Set your mind on things above, not on things on the earth.</a:t>
            </a:r>
            <a:r>
              <a:rPr lang="en-US" sz="3600" b="1" dirty="0">
                <a:latin typeface="Times New Roman"/>
              </a:rPr>
              <a:t>” </a:t>
            </a:r>
          </a:p>
          <a:p>
            <a:pPr marL="0" indent="0" algn="r">
              <a:buNone/>
            </a:pPr>
            <a:r>
              <a:rPr lang="en-US" sz="3600" b="1" dirty="0">
                <a:latin typeface="Times New Roman"/>
              </a:rPr>
              <a:t>Colossians 3:1, 2</a:t>
            </a:r>
            <a:endParaRPr lang="en-US" sz="3600" b="1" dirty="0"/>
          </a:p>
        </p:txBody>
      </p:sp>
      <p:sp>
        <p:nvSpPr>
          <p:cNvPr id="31748" name="Line 4"/>
          <p:cNvSpPr>
            <a:spLocks noChangeShapeType="1"/>
          </p:cNvSpPr>
          <p:nvPr/>
        </p:nvSpPr>
        <p:spPr bwMode="auto">
          <a:xfrm>
            <a:off x="2743200" y="1524000"/>
            <a:ext cx="7543800" cy="0"/>
          </a:xfrm>
          <a:prstGeom prst="line">
            <a:avLst/>
          </a:prstGeom>
          <a:noFill/>
          <a:ln w="57150">
            <a:solidFill>
              <a:srgbClr val="003366"/>
            </a:solidFill>
            <a:round/>
            <a:headEnd type="diamond" w="sm" len="med"/>
            <a:tailEnd type="diamond"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1749" name="Line 5"/>
          <p:cNvSpPr>
            <a:spLocks noChangeShapeType="1"/>
          </p:cNvSpPr>
          <p:nvPr/>
        </p:nvSpPr>
        <p:spPr bwMode="auto">
          <a:xfrm>
            <a:off x="2743200" y="2362200"/>
            <a:ext cx="7543800" cy="0"/>
          </a:xfrm>
          <a:prstGeom prst="line">
            <a:avLst/>
          </a:prstGeom>
          <a:noFill/>
          <a:ln w="57150">
            <a:solidFill>
              <a:srgbClr val="003366"/>
            </a:solidFill>
            <a:round/>
            <a:headEnd type="diamond" w="sm" len="med"/>
            <a:tailEnd type="diamond"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1750" name="Text Box 6"/>
          <p:cNvSpPr txBox="1">
            <a:spLocks noChangeArrowheads="1"/>
          </p:cNvSpPr>
          <p:nvPr/>
        </p:nvSpPr>
        <p:spPr bwMode="auto">
          <a:xfrm>
            <a:off x="2727326" y="1641475"/>
            <a:ext cx="76358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600" b="1" i="1" dirty="0">
                <a:solidFill>
                  <a:schemeClr val="tx2">
                    <a:lumMod val="60000"/>
                    <a:lumOff val="40000"/>
                  </a:schemeClr>
                </a:solidFill>
              </a:rPr>
              <a:t>Seeking the Things Above</a:t>
            </a:r>
          </a:p>
        </p:txBody>
      </p:sp>
      <p:sp>
        <p:nvSpPr>
          <p:cNvPr id="2" name="TextBox 1"/>
          <p:cNvSpPr txBox="1"/>
          <p:nvPr/>
        </p:nvSpPr>
        <p:spPr>
          <a:xfrm>
            <a:off x="2133601" y="76201"/>
            <a:ext cx="1824538" cy="369332"/>
          </a:xfrm>
          <a:prstGeom prst="rect">
            <a:avLst/>
          </a:prstGeom>
          <a:noFill/>
        </p:spPr>
        <p:txBody>
          <a:bodyPr wrap="none" rtlCol="0">
            <a:spAutoFit/>
          </a:bodyPr>
          <a:lstStyle/>
          <a:p>
            <a:r>
              <a:rPr lang="en-US" i="1" dirty="0"/>
              <a:t>Newness of Life…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piece of paper&#10;&#10;Description generated with high confidence">
            <a:extLst>
              <a:ext uri="{FF2B5EF4-FFF2-40B4-BE49-F238E27FC236}">
                <a16:creationId xmlns:a16="http://schemas.microsoft.com/office/drawing/2014/main" id="{433CA64B-65B7-4048-B888-8E5A236CCD7B}"/>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6412129" cy="4267200"/>
          </a:xfrm>
          <a:prstGeom prst="ellipse">
            <a:avLst/>
          </a:prstGeom>
          <a:ln>
            <a:noFill/>
          </a:ln>
          <a:effectLst>
            <a:softEdge rad="112500"/>
          </a:effectLst>
        </p:spPr>
      </p:pic>
      <p:sp>
        <p:nvSpPr>
          <p:cNvPr id="31746" name="Rectangle 2"/>
          <p:cNvSpPr>
            <a:spLocks noGrp="1" noChangeArrowheads="1"/>
          </p:cNvSpPr>
          <p:nvPr>
            <p:ph type="title"/>
          </p:nvPr>
        </p:nvSpPr>
        <p:spPr>
          <a:xfrm>
            <a:off x="2590801" y="152400"/>
            <a:ext cx="7878763" cy="1295400"/>
          </a:xfrm>
        </p:spPr>
        <p:txBody>
          <a:bodyPr>
            <a:normAutofit/>
          </a:bodyPr>
          <a:lstStyle/>
          <a:p>
            <a:r>
              <a:rPr lang="en-US" dirty="0">
                <a:latin typeface="Bernard MT Condensed" pitchFamily="18" charset="0"/>
              </a:rPr>
              <a:t>A New Pursuit</a:t>
            </a:r>
          </a:p>
        </p:txBody>
      </p:sp>
      <p:sp>
        <p:nvSpPr>
          <p:cNvPr id="31747" name="Rectangle 3"/>
          <p:cNvSpPr>
            <a:spLocks noGrp="1" noChangeArrowheads="1"/>
          </p:cNvSpPr>
          <p:nvPr>
            <p:ph idx="1"/>
          </p:nvPr>
        </p:nvSpPr>
        <p:spPr>
          <a:xfrm>
            <a:off x="2133602" y="2667000"/>
            <a:ext cx="9067798" cy="3429000"/>
          </a:xfrm>
        </p:spPr>
        <p:txBody>
          <a:bodyPr>
            <a:normAutofit fontScale="92500" lnSpcReduction="20000"/>
          </a:bodyPr>
          <a:lstStyle/>
          <a:p>
            <a:pPr>
              <a:buFont typeface="Wingdings" panose="05000000000000000000" pitchFamily="2" charset="2"/>
              <a:buChar char="Ø"/>
            </a:pPr>
            <a:r>
              <a:rPr lang="en-US" sz="3600" b="1" dirty="0"/>
              <a:t>Personal study time with the Bible</a:t>
            </a:r>
          </a:p>
          <a:p>
            <a:pPr>
              <a:buFont typeface="Wingdings" panose="05000000000000000000" pitchFamily="2" charset="2"/>
              <a:buChar char="Ø"/>
            </a:pPr>
            <a:r>
              <a:rPr lang="en-US" sz="3600" b="1" dirty="0"/>
              <a:t>Preparation for public study time with the Bible</a:t>
            </a:r>
          </a:p>
          <a:p>
            <a:pPr lvl="1"/>
            <a:r>
              <a:rPr lang="en-US" sz="3400" b="1" dirty="0"/>
              <a:t>Complete lessons each week</a:t>
            </a:r>
          </a:p>
          <a:p>
            <a:pPr lvl="1"/>
            <a:r>
              <a:rPr lang="en-US" sz="3400" b="1" dirty="0"/>
              <a:t>Bring your own Bible to worship</a:t>
            </a:r>
          </a:p>
          <a:p>
            <a:pPr lvl="1"/>
            <a:r>
              <a:rPr lang="en-US" sz="3400" b="1" dirty="0"/>
              <a:t>Ask for help when you are stuck</a:t>
            </a:r>
          </a:p>
          <a:p>
            <a:pPr lvl="1"/>
            <a:r>
              <a:rPr lang="en-US" sz="3400" b="1" dirty="0"/>
              <a:t>Study to learn; learn to live</a:t>
            </a:r>
          </a:p>
        </p:txBody>
      </p:sp>
      <p:sp>
        <p:nvSpPr>
          <p:cNvPr id="31748" name="Line 4"/>
          <p:cNvSpPr>
            <a:spLocks noChangeShapeType="1"/>
          </p:cNvSpPr>
          <p:nvPr/>
        </p:nvSpPr>
        <p:spPr bwMode="auto">
          <a:xfrm>
            <a:off x="2743200" y="1524000"/>
            <a:ext cx="7543800" cy="0"/>
          </a:xfrm>
          <a:prstGeom prst="line">
            <a:avLst/>
          </a:prstGeom>
          <a:noFill/>
          <a:ln w="57150">
            <a:solidFill>
              <a:srgbClr val="003366"/>
            </a:solidFill>
            <a:round/>
            <a:headEnd type="diamond" w="sm" len="med"/>
            <a:tailEnd type="diamond"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1749" name="Line 5"/>
          <p:cNvSpPr>
            <a:spLocks noChangeShapeType="1"/>
          </p:cNvSpPr>
          <p:nvPr/>
        </p:nvSpPr>
        <p:spPr bwMode="auto">
          <a:xfrm>
            <a:off x="2743200" y="2362200"/>
            <a:ext cx="7543800" cy="0"/>
          </a:xfrm>
          <a:prstGeom prst="line">
            <a:avLst/>
          </a:prstGeom>
          <a:noFill/>
          <a:ln w="57150">
            <a:solidFill>
              <a:srgbClr val="003366"/>
            </a:solidFill>
            <a:round/>
            <a:headEnd type="diamond" w="sm" len="med"/>
            <a:tailEnd type="diamond"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1750" name="Text Box 6"/>
          <p:cNvSpPr txBox="1">
            <a:spLocks noChangeArrowheads="1"/>
          </p:cNvSpPr>
          <p:nvPr/>
        </p:nvSpPr>
        <p:spPr bwMode="auto">
          <a:xfrm>
            <a:off x="2727326" y="1641475"/>
            <a:ext cx="76358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600" b="1" i="1" dirty="0">
                <a:solidFill>
                  <a:schemeClr val="tx2">
                    <a:lumMod val="60000"/>
                    <a:lumOff val="40000"/>
                  </a:schemeClr>
                </a:solidFill>
              </a:rPr>
              <a:t>Seeking the Things Above</a:t>
            </a:r>
          </a:p>
        </p:txBody>
      </p:sp>
      <p:sp>
        <p:nvSpPr>
          <p:cNvPr id="2" name="TextBox 1"/>
          <p:cNvSpPr txBox="1"/>
          <p:nvPr/>
        </p:nvSpPr>
        <p:spPr>
          <a:xfrm>
            <a:off x="2133601" y="76201"/>
            <a:ext cx="1824538" cy="369332"/>
          </a:xfrm>
          <a:prstGeom prst="rect">
            <a:avLst/>
          </a:prstGeom>
          <a:noFill/>
        </p:spPr>
        <p:txBody>
          <a:bodyPr wrap="none" rtlCol="0">
            <a:spAutoFit/>
          </a:bodyPr>
          <a:lstStyle/>
          <a:p>
            <a:r>
              <a:rPr lang="en-US" i="1" dirty="0"/>
              <a:t>Newness of Life…</a:t>
            </a:r>
          </a:p>
        </p:txBody>
      </p:sp>
    </p:spTree>
    <p:extLst>
      <p:ext uri="{BB962C8B-B14F-4D97-AF65-F5344CB8AC3E}">
        <p14:creationId xmlns:p14="http://schemas.microsoft.com/office/powerpoint/2010/main" val="70805551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fade">
                                      <p:cBhvr>
                                        <p:cTn id="7" dur="500"/>
                                        <p:tgtEl>
                                          <p:spTgt spid="317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Effect transition="in" filter="fade">
                                      <p:cBhvr>
                                        <p:cTn id="12" dur="500"/>
                                        <p:tgtEl>
                                          <p:spTgt spid="317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747">
                                            <p:txEl>
                                              <p:pRg st="2" end="2"/>
                                            </p:txEl>
                                          </p:spTgt>
                                        </p:tgtEl>
                                        <p:attrNameLst>
                                          <p:attrName>style.visibility</p:attrName>
                                        </p:attrNameLst>
                                      </p:cBhvr>
                                      <p:to>
                                        <p:strVal val="visible"/>
                                      </p:to>
                                    </p:set>
                                    <p:animEffect transition="in" filter="fade">
                                      <p:cBhvr>
                                        <p:cTn id="17" dur="500"/>
                                        <p:tgtEl>
                                          <p:spTgt spid="317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747">
                                            <p:txEl>
                                              <p:pRg st="3" end="3"/>
                                            </p:txEl>
                                          </p:spTgt>
                                        </p:tgtEl>
                                        <p:attrNameLst>
                                          <p:attrName>style.visibility</p:attrName>
                                        </p:attrNameLst>
                                      </p:cBhvr>
                                      <p:to>
                                        <p:strVal val="visible"/>
                                      </p:to>
                                    </p:set>
                                    <p:animEffect transition="in" filter="fade">
                                      <p:cBhvr>
                                        <p:cTn id="22" dur="500"/>
                                        <p:tgtEl>
                                          <p:spTgt spid="317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747">
                                            <p:txEl>
                                              <p:pRg st="4" end="4"/>
                                            </p:txEl>
                                          </p:spTgt>
                                        </p:tgtEl>
                                        <p:attrNameLst>
                                          <p:attrName>style.visibility</p:attrName>
                                        </p:attrNameLst>
                                      </p:cBhvr>
                                      <p:to>
                                        <p:strVal val="visible"/>
                                      </p:to>
                                    </p:set>
                                    <p:animEffect transition="in" filter="fade">
                                      <p:cBhvr>
                                        <p:cTn id="27" dur="500"/>
                                        <p:tgtEl>
                                          <p:spTgt spid="3174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1747">
                                            <p:txEl>
                                              <p:pRg st="5" end="5"/>
                                            </p:txEl>
                                          </p:spTgt>
                                        </p:tgtEl>
                                        <p:attrNameLst>
                                          <p:attrName>style.visibility</p:attrName>
                                        </p:attrNameLst>
                                      </p:cBhvr>
                                      <p:to>
                                        <p:strVal val="visible"/>
                                      </p:to>
                                    </p:set>
                                    <p:animEffect transition="in" filter="fade">
                                      <p:cBhvr>
                                        <p:cTn id="32" dur="500"/>
                                        <p:tgtEl>
                                          <p:spTgt spid="317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uiExpand="1" build="p"/>
    </p:bldLst>
  </p:timing>
</p:sld>
</file>

<file path=ppt/theme/theme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Headlines</Template>
  <TotalTime>992</TotalTime>
  <Words>3881</Words>
  <Application>Microsoft Office PowerPoint</Application>
  <PresentationFormat>Widescreen</PresentationFormat>
  <Paragraphs>203</Paragraphs>
  <Slides>23</Slides>
  <Notes>20</Notes>
  <HiddenSlides>9</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Arial</vt:lpstr>
      <vt:lpstr>Bernard MT Condensed</vt:lpstr>
      <vt:lpstr>Book Antiqua</vt:lpstr>
      <vt:lpstr>Calibri</vt:lpstr>
      <vt:lpstr>Cambria</vt:lpstr>
      <vt:lpstr>Century Schoolbook</vt:lpstr>
      <vt:lpstr>Corbel</vt:lpstr>
      <vt:lpstr>Rockwell Extra Bold</vt:lpstr>
      <vt:lpstr>Times New Roman</vt:lpstr>
      <vt:lpstr>Wingdings</vt:lpstr>
      <vt:lpstr>Headlines</vt:lpstr>
      <vt:lpstr>After Becoming a Christian…</vt:lpstr>
      <vt:lpstr>Some Christian Descriptions</vt:lpstr>
      <vt:lpstr>1. Continue Steadfastly in Worship</vt:lpstr>
      <vt:lpstr>2. Live No Longer for Yourself</vt:lpstr>
      <vt:lpstr>3. Put Christ Before All Others</vt:lpstr>
      <vt:lpstr>4. Walk in “Newness of Life”</vt:lpstr>
      <vt:lpstr>Newness of Life In Christ</vt:lpstr>
      <vt:lpstr>A New Pursuit</vt:lpstr>
      <vt:lpstr>A New Pursuit</vt:lpstr>
      <vt:lpstr>A New Man</vt:lpstr>
      <vt:lpstr>A New Man</vt:lpstr>
      <vt:lpstr>5. Be Dead to Sin, But Alive to God</vt:lpstr>
      <vt:lpstr>PowerPoint Presentation</vt:lpstr>
      <vt:lpstr>After Becoming a Christian…</vt:lpstr>
      <vt:lpstr>for the Unseen Things</vt:lpstr>
      <vt:lpstr>Spend Time With the Word of God; not the wickedness of men</vt:lpstr>
      <vt:lpstr>Do And Do Not, Christian!</vt:lpstr>
      <vt:lpstr>Do And Do Not, Christian!</vt:lpstr>
      <vt:lpstr>Make Worship an Absolute Priority</vt:lpstr>
      <vt:lpstr>Spend Much Time in Prayer</vt:lpstr>
      <vt:lpstr>Do As Much As You Possibly Can!</vt:lpstr>
      <vt:lpstr>Run Away From…</vt:lpstr>
      <vt:lpstr>NOW THAT YOU ARE A CHRISTIAN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After Becoming a Christian…</dc:title>
  <dc:creator>Stan</dc:creator>
  <cp:lastModifiedBy>Steven J. Wallace</cp:lastModifiedBy>
  <cp:revision>53</cp:revision>
  <cp:lastPrinted>1601-01-01T00:00:00Z</cp:lastPrinted>
  <dcterms:created xsi:type="dcterms:W3CDTF">2004-05-30T20:41:25Z</dcterms:created>
  <dcterms:modified xsi:type="dcterms:W3CDTF">2017-07-14T17:57:04Z</dcterms:modified>
</cp:coreProperties>
</file>