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3" r:id="rId4"/>
    <p:sldId id="258" r:id="rId5"/>
    <p:sldId id="259" r:id="rId6"/>
    <p:sldId id="260" r:id="rId7"/>
    <p:sldId id="262" r:id="rId8"/>
    <p:sldId id="261"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49" autoAdjust="0"/>
  </p:normalViewPr>
  <p:slideViewPr>
    <p:cSldViewPr>
      <p:cViewPr varScale="1">
        <p:scale>
          <a:sx n="73" d="100"/>
          <a:sy n="73" d="100"/>
        </p:scale>
        <p:origin x="1114" y="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2C264093-5ED9-4F4E-89E0-C9685D973BF5}"/>
    <pc:docChg chg="modSld">
      <pc:chgData name="Steven Wallace" userId="f455ab06884d4394" providerId="LiveId" clId="{2C264093-5ED9-4F4E-89E0-C9685D973BF5}" dt="2017-09-11T00:07:23.918" v="9"/>
      <pc:docMkLst>
        <pc:docMk/>
      </pc:docMkLst>
      <pc:sldChg chg="modAnim">
        <pc:chgData name="Steven Wallace" userId="f455ab06884d4394" providerId="LiveId" clId="{2C264093-5ED9-4F4E-89E0-C9685D973BF5}" dt="2017-09-11T00:06:19.664" v="3"/>
        <pc:sldMkLst>
          <pc:docMk/>
          <pc:sldMk cId="1126615496" sldId="258"/>
        </pc:sldMkLst>
      </pc:sldChg>
      <pc:sldChg chg="modAnim">
        <pc:chgData name="Steven Wallace" userId="f455ab06884d4394" providerId="LiveId" clId="{2C264093-5ED9-4F4E-89E0-C9685D973BF5}" dt="2017-09-11T00:07:23.918" v="9"/>
        <pc:sldMkLst>
          <pc:docMk/>
          <pc:sldMk cId="250875298" sldId="260"/>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78822-21FF-42F1-B931-DBF8B986E066}" type="doc">
      <dgm:prSet loTypeId="urn:microsoft.com/office/officeart/2011/layout/ThemePictureAccent" loCatId="officeonline" qsTypeId="urn:microsoft.com/office/officeart/2005/8/quickstyle/simple5" qsCatId="simple" csTypeId="urn:microsoft.com/office/officeart/2005/8/colors/accent1_1" csCatId="accent1" phldr="1"/>
      <dgm:spPr/>
      <dgm:t>
        <a:bodyPr/>
        <a:lstStyle/>
        <a:p>
          <a:endParaRPr lang="en-US"/>
        </a:p>
      </dgm:t>
    </dgm:pt>
    <dgm:pt modelId="{D6FF0AAB-23A0-4BBB-8CBD-0D8E6DC16D82}">
      <dgm:prSet phldrT="[Text]" phldr="1"/>
      <dgm:spPr/>
      <dgm:t>
        <a:bodyPr/>
        <a:lstStyle/>
        <a:p>
          <a:endParaRPr lang="en-US" dirty="0"/>
        </a:p>
      </dgm:t>
    </dgm:pt>
    <dgm:pt modelId="{169F1630-A4E0-47C2-BFEB-E8CEDE0C4BE4}" type="parTrans" cxnId="{230A6CB3-B5BD-4D23-8146-B3193EC5553E}">
      <dgm:prSet/>
      <dgm:spPr/>
      <dgm:t>
        <a:bodyPr/>
        <a:lstStyle/>
        <a:p>
          <a:endParaRPr lang="en-US"/>
        </a:p>
      </dgm:t>
    </dgm:pt>
    <dgm:pt modelId="{2C766A3F-71DA-4718-A6FA-FAE11F5D0C27}" type="sibTrans" cxnId="{230A6CB3-B5BD-4D23-8146-B3193EC5553E}">
      <dgm:prSet/>
      <dgm:spPr/>
      <dgm:t>
        <a:bodyPr/>
        <a:lstStyle/>
        <a:p>
          <a:endParaRPr lang="en-US"/>
        </a:p>
      </dgm:t>
    </dgm:pt>
    <dgm:pt modelId="{EFE361BD-6CE3-4571-A820-E04610BD073E}">
      <dgm:prSet phldrT="[Text]"/>
      <dgm:spPr/>
      <dgm:t>
        <a:bodyPr/>
        <a:lstStyle/>
        <a:p>
          <a:r>
            <a:rPr lang="en-US" dirty="0"/>
            <a:t>10 Spies</a:t>
          </a:r>
        </a:p>
      </dgm:t>
    </dgm:pt>
    <dgm:pt modelId="{7518E8BB-9B40-48CA-9894-8B61028C794F}" type="parTrans" cxnId="{3BD4A7F0-4CB2-4A10-AAD4-23A34C0E4764}">
      <dgm:prSet/>
      <dgm:spPr/>
      <dgm:t>
        <a:bodyPr/>
        <a:lstStyle/>
        <a:p>
          <a:endParaRPr lang="en-US"/>
        </a:p>
      </dgm:t>
    </dgm:pt>
    <dgm:pt modelId="{C5B2BC13-3814-4981-8285-3C91615F5EEC}" type="sibTrans" cxnId="{3BD4A7F0-4CB2-4A10-AAD4-23A34C0E4764}">
      <dgm:prSet/>
      <dgm:spPr/>
      <dgm:t>
        <a:bodyPr/>
        <a:lstStyle/>
        <a:p>
          <a:endParaRPr lang="en-US"/>
        </a:p>
      </dgm:t>
    </dgm:pt>
    <dgm:pt modelId="{D0DBDCD2-3A70-4594-91CB-D75699FF3206}">
      <dgm:prSet phldrT="[Text]"/>
      <dgm:spPr/>
      <dgm:t>
        <a:bodyPr/>
        <a:lstStyle/>
        <a:p>
          <a:r>
            <a:rPr lang="en-US" dirty="0"/>
            <a:t>One Talent</a:t>
          </a:r>
        </a:p>
      </dgm:t>
    </dgm:pt>
    <dgm:pt modelId="{1A8A1238-A928-4EBA-B497-07132629C427}" type="parTrans" cxnId="{D3DB7194-87DF-4FCA-8A3E-4C9C8C5EC50A}">
      <dgm:prSet/>
      <dgm:spPr/>
      <dgm:t>
        <a:bodyPr/>
        <a:lstStyle/>
        <a:p>
          <a:endParaRPr lang="en-US"/>
        </a:p>
      </dgm:t>
    </dgm:pt>
    <dgm:pt modelId="{B071FD1E-B66B-45E3-B262-29FE0510B6CE}" type="sibTrans" cxnId="{D3DB7194-87DF-4FCA-8A3E-4C9C8C5EC50A}">
      <dgm:prSet/>
      <dgm:spPr/>
      <dgm:t>
        <a:bodyPr/>
        <a:lstStyle/>
        <a:p>
          <a:endParaRPr lang="en-US"/>
        </a:p>
      </dgm:t>
    </dgm:pt>
    <dgm:pt modelId="{1B8E3C5F-0185-4A90-85EA-9F8D17983921}" type="pres">
      <dgm:prSet presAssocID="{80B78822-21FF-42F1-B931-DBF8B986E066}" presName="Name0" presStyleCnt="0">
        <dgm:presLayoutVars>
          <dgm:chMax val="6"/>
          <dgm:chPref val="6"/>
          <dgm:dir/>
        </dgm:presLayoutVars>
      </dgm:prSet>
      <dgm:spPr/>
    </dgm:pt>
    <dgm:pt modelId="{02B0C3A6-0D76-4409-BA06-77C011983098}" type="pres">
      <dgm:prSet presAssocID="{D6FF0AAB-23A0-4BBB-8CBD-0D8E6DC16D82}" presName="Image1" presStyleCnt="0"/>
      <dgm:spPr/>
    </dgm:pt>
    <dgm:pt modelId="{5F8C55D1-D571-4360-80DA-3A2084EF7E64}" type="pres">
      <dgm:prSet presAssocID="{D6FF0AAB-23A0-4BBB-8CBD-0D8E6DC16D82}" presName="Image" presStyleLbl="align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10F23FE9-9845-428E-9AA5-FD5A05B37D4C}" type="pres">
      <dgm:prSet presAssocID="{D6FF0AAB-23A0-4BBB-8CBD-0D8E6DC16D82}" presName="Accent1" presStyleCnt="0"/>
      <dgm:spPr/>
    </dgm:pt>
    <dgm:pt modelId="{F1829B84-FD1B-400C-A38A-332B2BC6B79B}" type="pres">
      <dgm:prSet presAssocID="{D6FF0AAB-23A0-4BBB-8CBD-0D8E6DC16D82}" presName="Accent" presStyleLbl="parChTrans1D1" presStyleIdx="0" presStyleCnt="3"/>
      <dgm:spPr/>
    </dgm:pt>
    <dgm:pt modelId="{68454BD0-5246-4EA0-9112-DFC8EDE28566}" type="pres">
      <dgm:prSet presAssocID="{D6FF0AAB-23A0-4BBB-8CBD-0D8E6DC16D82}" presName="Text1" presStyleLbl="alignImgPlace1" presStyleIdx="0" presStyleCnt="3">
        <dgm:presLayoutVars>
          <dgm:chMax val="0"/>
          <dgm:chPref val="0"/>
          <dgm:bulletEnabled val="1"/>
        </dgm:presLayoutVars>
      </dgm:prSet>
      <dgm:spPr/>
    </dgm:pt>
    <dgm:pt modelId="{783BC349-B8FC-4C23-BEB9-4AD129AA5B24}" type="pres">
      <dgm:prSet presAssocID="{EFE361BD-6CE3-4571-A820-E04610BD073E}" presName="Image2" presStyleCnt="0"/>
      <dgm:spPr/>
    </dgm:pt>
    <dgm:pt modelId="{00CEE207-22B1-4590-81C9-0F0C9ED88E0A}" type="pres">
      <dgm:prSet presAssocID="{EFE361BD-6CE3-4571-A820-E04610BD073E}" presName="Image" presStyleLbl="alignImgPlace1" presStyleIdx="1" presStyleCnt="3"/>
      <dgm:spPr/>
    </dgm:pt>
    <dgm:pt modelId="{0B3B76FA-794D-42C2-B271-8696D10CFDC8}" type="pres">
      <dgm:prSet presAssocID="{EFE361BD-6CE3-4571-A820-E04610BD073E}" presName="Accent2" presStyleCnt="0"/>
      <dgm:spPr/>
    </dgm:pt>
    <dgm:pt modelId="{EDF5D838-1612-4B6E-B1BE-941E598B76EB}" type="pres">
      <dgm:prSet presAssocID="{EFE361BD-6CE3-4571-A820-E04610BD073E}" presName="Accent" presStyleLbl="parChTrans1D1" presStyleIdx="1" presStyleCnt="3"/>
      <dgm:spPr/>
    </dgm:pt>
    <dgm:pt modelId="{E883B33B-B4BA-4710-AD92-0F314139D123}" type="pres">
      <dgm:prSet presAssocID="{EFE361BD-6CE3-4571-A820-E04610BD073E}" presName="Text2" presStyleLbl="alignImgPlace1" presStyleIdx="1" presStyleCnt="3">
        <dgm:presLayoutVars>
          <dgm:chMax val="0"/>
          <dgm:chPref val="0"/>
          <dgm:bulletEnabled val="1"/>
        </dgm:presLayoutVars>
      </dgm:prSet>
      <dgm:spPr/>
    </dgm:pt>
    <dgm:pt modelId="{D75F5718-3CF6-4D9A-98D2-6C388224F70C}" type="pres">
      <dgm:prSet presAssocID="{D0DBDCD2-3A70-4594-91CB-D75699FF3206}" presName="Image3" presStyleCnt="0"/>
      <dgm:spPr/>
    </dgm:pt>
    <dgm:pt modelId="{E7C228F0-0CF3-4DDA-90EA-72E800CBFC28}" type="pres">
      <dgm:prSet presAssocID="{D0DBDCD2-3A70-4594-91CB-D75699FF3206}" presName="Image" presStyleLbl="alignImgPlace1" presStyleIdx="2" presStyleCnt="3"/>
      <dgm:spPr/>
    </dgm:pt>
    <dgm:pt modelId="{E1691E86-8678-416D-BB19-778DBDA282B2}" type="pres">
      <dgm:prSet presAssocID="{D0DBDCD2-3A70-4594-91CB-D75699FF3206}" presName="Accent3" presStyleCnt="0"/>
      <dgm:spPr/>
    </dgm:pt>
    <dgm:pt modelId="{8810ABBD-55B3-431A-8B2C-175161F9CED7}" type="pres">
      <dgm:prSet presAssocID="{D0DBDCD2-3A70-4594-91CB-D75699FF3206}" presName="Accent" presStyleLbl="parChTrans1D1" presStyleIdx="2" presStyleCnt="3"/>
      <dgm:spPr/>
    </dgm:pt>
    <dgm:pt modelId="{EF68CF18-A073-4E68-8D8C-EECC0DA08C9A}" type="pres">
      <dgm:prSet presAssocID="{D0DBDCD2-3A70-4594-91CB-D75699FF3206}" presName="Text3" presStyleLbl="alignImgPlace1" presStyleIdx="2" presStyleCnt="3">
        <dgm:presLayoutVars>
          <dgm:chMax val="0"/>
          <dgm:chPref val="0"/>
          <dgm:bulletEnabled val="1"/>
        </dgm:presLayoutVars>
      </dgm:prSet>
      <dgm:spPr/>
    </dgm:pt>
  </dgm:ptLst>
  <dgm:cxnLst>
    <dgm:cxn modelId="{9CEC1D48-FDF9-4CA3-A169-B634325B937F}" type="presOf" srcId="{80B78822-21FF-42F1-B931-DBF8B986E066}" destId="{1B8E3C5F-0185-4A90-85EA-9F8D17983921}" srcOrd="0" destOrd="0" presId="urn:microsoft.com/office/officeart/2011/layout/ThemePictureAccent"/>
    <dgm:cxn modelId="{7158AF69-8046-49D5-881C-080BA21695B3}" type="presOf" srcId="{EFE361BD-6CE3-4571-A820-E04610BD073E}" destId="{E883B33B-B4BA-4710-AD92-0F314139D123}" srcOrd="0" destOrd="0" presId="urn:microsoft.com/office/officeart/2011/layout/ThemePictureAccent"/>
    <dgm:cxn modelId="{D3DB7194-87DF-4FCA-8A3E-4C9C8C5EC50A}" srcId="{80B78822-21FF-42F1-B931-DBF8B986E066}" destId="{D0DBDCD2-3A70-4594-91CB-D75699FF3206}" srcOrd="2" destOrd="0" parTransId="{1A8A1238-A928-4EBA-B497-07132629C427}" sibTransId="{B071FD1E-B66B-45E3-B262-29FE0510B6CE}"/>
    <dgm:cxn modelId="{DBA942A8-7882-45E6-8305-C0151BB09D34}" type="presOf" srcId="{D0DBDCD2-3A70-4594-91CB-D75699FF3206}" destId="{EF68CF18-A073-4E68-8D8C-EECC0DA08C9A}" srcOrd="0" destOrd="0" presId="urn:microsoft.com/office/officeart/2011/layout/ThemePictureAccent"/>
    <dgm:cxn modelId="{230A6CB3-B5BD-4D23-8146-B3193EC5553E}" srcId="{80B78822-21FF-42F1-B931-DBF8B986E066}" destId="{D6FF0AAB-23A0-4BBB-8CBD-0D8E6DC16D82}" srcOrd="0" destOrd="0" parTransId="{169F1630-A4E0-47C2-BFEB-E8CEDE0C4BE4}" sibTransId="{2C766A3F-71DA-4718-A6FA-FAE11F5D0C27}"/>
    <dgm:cxn modelId="{3BD4A7F0-4CB2-4A10-AAD4-23A34C0E4764}" srcId="{80B78822-21FF-42F1-B931-DBF8B986E066}" destId="{EFE361BD-6CE3-4571-A820-E04610BD073E}" srcOrd="1" destOrd="0" parTransId="{7518E8BB-9B40-48CA-9894-8B61028C794F}" sibTransId="{C5B2BC13-3814-4981-8285-3C91615F5EEC}"/>
    <dgm:cxn modelId="{E07FB6F4-71CC-4140-B55F-EB7AE1C6CB65}" type="presOf" srcId="{D6FF0AAB-23A0-4BBB-8CBD-0D8E6DC16D82}" destId="{68454BD0-5246-4EA0-9112-DFC8EDE28566}" srcOrd="0" destOrd="0" presId="urn:microsoft.com/office/officeart/2011/layout/ThemePictureAccent"/>
    <dgm:cxn modelId="{A63244DD-15BF-42BF-AE61-44DDFAFA8D3F}" type="presParOf" srcId="{1B8E3C5F-0185-4A90-85EA-9F8D17983921}" destId="{02B0C3A6-0D76-4409-BA06-77C011983098}" srcOrd="0" destOrd="0" presId="urn:microsoft.com/office/officeart/2011/layout/ThemePictureAccent"/>
    <dgm:cxn modelId="{8D8C7D12-59F7-4789-9835-032F1EC8EE1C}" type="presParOf" srcId="{02B0C3A6-0D76-4409-BA06-77C011983098}" destId="{5F8C55D1-D571-4360-80DA-3A2084EF7E64}" srcOrd="0" destOrd="0" presId="urn:microsoft.com/office/officeart/2011/layout/ThemePictureAccent"/>
    <dgm:cxn modelId="{29799095-2693-4188-8DF8-16AA44FE2F7A}" type="presParOf" srcId="{1B8E3C5F-0185-4A90-85EA-9F8D17983921}" destId="{10F23FE9-9845-428E-9AA5-FD5A05B37D4C}" srcOrd="1" destOrd="0" presId="urn:microsoft.com/office/officeart/2011/layout/ThemePictureAccent"/>
    <dgm:cxn modelId="{192AD034-F305-41A5-B168-D2BD32D9517E}" type="presParOf" srcId="{10F23FE9-9845-428E-9AA5-FD5A05B37D4C}" destId="{F1829B84-FD1B-400C-A38A-332B2BC6B79B}" srcOrd="0" destOrd="0" presId="urn:microsoft.com/office/officeart/2011/layout/ThemePictureAccent"/>
    <dgm:cxn modelId="{16D2C7B1-3666-49E4-B83C-CF0040A62FBC}" type="presParOf" srcId="{1B8E3C5F-0185-4A90-85EA-9F8D17983921}" destId="{68454BD0-5246-4EA0-9112-DFC8EDE28566}" srcOrd="2" destOrd="0" presId="urn:microsoft.com/office/officeart/2011/layout/ThemePictureAccent"/>
    <dgm:cxn modelId="{A30B3B06-FA36-4181-ACDD-9AD1ACD8403A}" type="presParOf" srcId="{1B8E3C5F-0185-4A90-85EA-9F8D17983921}" destId="{783BC349-B8FC-4C23-BEB9-4AD129AA5B24}" srcOrd="3" destOrd="0" presId="urn:microsoft.com/office/officeart/2011/layout/ThemePictureAccent"/>
    <dgm:cxn modelId="{30B8A689-2B30-4527-8C70-3CD7E728C046}" type="presParOf" srcId="{783BC349-B8FC-4C23-BEB9-4AD129AA5B24}" destId="{00CEE207-22B1-4590-81C9-0F0C9ED88E0A}" srcOrd="0" destOrd="0" presId="urn:microsoft.com/office/officeart/2011/layout/ThemePictureAccent"/>
    <dgm:cxn modelId="{64C5A2CE-09C0-4AF6-B2B1-08ED27A53563}" type="presParOf" srcId="{1B8E3C5F-0185-4A90-85EA-9F8D17983921}" destId="{0B3B76FA-794D-42C2-B271-8696D10CFDC8}" srcOrd="4" destOrd="0" presId="urn:microsoft.com/office/officeart/2011/layout/ThemePictureAccent"/>
    <dgm:cxn modelId="{396B93C6-518B-4D12-B83B-8F01CCF44854}" type="presParOf" srcId="{0B3B76FA-794D-42C2-B271-8696D10CFDC8}" destId="{EDF5D838-1612-4B6E-B1BE-941E598B76EB}" srcOrd="0" destOrd="0" presId="urn:microsoft.com/office/officeart/2011/layout/ThemePictureAccent"/>
    <dgm:cxn modelId="{2DD7B12E-70EA-410D-84B5-6E4CCAAE0672}" type="presParOf" srcId="{1B8E3C5F-0185-4A90-85EA-9F8D17983921}" destId="{E883B33B-B4BA-4710-AD92-0F314139D123}" srcOrd="5" destOrd="0" presId="urn:microsoft.com/office/officeart/2011/layout/ThemePictureAccent"/>
    <dgm:cxn modelId="{6DB21A93-2F6B-4606-81A6-74B273C4A01F}" type="presParOf" srcId="{1B8E3C5F-0185-4A90-85EA-9F8D17983921}" destId="{D75F5718-3CF6-4D9A-98D2-6C388224F70C}" srcOrd="6" destOrd="0" presId="urn:microsoft.com/office/officeart/2011/layout/ThemePictureAccent"/>
    <dgm:cxn modelId="{8EB19E0A-E5AE-47C3-A36F-D5B90908E841}" type="presParOf" srcId="{D75F5718-3CF6-4D9A-98D2-6C388224F70C}" destId="{E7C228F0-0CF3-4DDA-90EA-72E800CBFC28}" srcOrd="0" destOrd="0" presId="urn:microsoft.com/office/officeart/2011/layout/ThemePictureAccent"/>
    <dgm:cxn modelId="{6CA5FB39-8C57-4C35-B80A-300BA7A2F41F}" type="presParOf" srcId="{1B8E3C5F-0185-4A90-85EA-9F8D17983921}" destId="{E1691E86-8678-416D-BB19-778DBDA282B2}" srcOrd="7" destOrd="0" presId="urn:microsoft.com/office/officeart/2011/layout/ThemePictureAccent"/>
    <dgm:cxn modelId="{30CF5C52-6C8A-4480-AC9A-6E175918689E}" type="presParOf" srcId="{E1691E86-8678-416D-BB19-778DBDA282B2}" destId="{8810ABBD-55B3-431A-8B2C-175161F9CED7}" srcOrd="0" destOrd="0" presId="urn:microsoft.com/office/officeart/2011/layout/ThemePictureAccent"/>
    <dgm:cxn modelId="{391A355B-2466-445B-A9B6-379D9A0EF099}" type="presParOf" srcId="{1B8E3C5F-0185-4A90-85EA-9F8D17983921}" destId="{EF68CF18-A073-4E68-8D8C-EECC0DA08C9A}" srcOrd="8" destOrd="0" presId="urn:microsoft.com/office/officeart/2011/layout/ThemePictureAccen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C55D1-D571-4360-80DA-3A2084EF7E64}">
      <dsp:nvSpPr>
        <dsp:cNvPr id="0" name=""/>
        <dsp:cNvSpPr/>
      </dsp:nvSpPr>
      <dsp:spPr>
        <a:xfrm>
          <a:off x="610506" y="1945980"/>
          <a:ext cx="4493097" cy="27784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1">
          <a:scrgbClr r="0" g="0" b="0"/>
        </a:fillRef>
        <a:effectRef idx="3">
          <a:scrgbClr r="0" g="0" b="0"/>
        </a:effectRef>
        <a:fontRef idx="minor"/>
      </dsp:style>
    </dsp:sp>
    <dsp:sp modelId="{F1829B84-FD1B-400C-A38A-332B2BC6B79B}">
      <dsp:nvSpPr>
        <dsp:cNvPr id="0" name=""/>
        <dsp:cNvSpPr/>
      </dsp:nvSpPr>
      <dsp:spPr>
        <a:xfrm>
          <a:off x="831534" y="2155743"/>
          <a:ext cx="4059855" cy="2342357"/>
        </a:xfrm>
        <a:prstGeom prst="rect">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454BD0-5246-4EA0-9112-DFC8EDE28566}">
      <dsp:nvSpPr>
        <dsp:cNvPr id="0" name=""/>
        <dsp:cNvSpPr/>
      </dsp:nvSpPr>
      <dsp:spPr>
        <a:xfrm>
          <a:off x="831534" y="3794638"/>
          <a:ext cx="4059855" cy="708187"/>
        </a:xfrm>
        <a:prstGeom prst="rect">
          <a:avLst/>
        </a:prstGeom>
        <a:noFill/>
        <a:ln>
          <a:noFill/>
        </a:ln>
        <a:effectLst>
          <a:outerShdw blurRad="50800" dist="25400" dir="5040000" rotWithShape="0">
            <a:srgbClr val="000000">
              <a:alpha val="44000"/>
            </a:srgbClr>
          </a:outerShdw>
        </a:effectLst>
        <a:scene3d>
          <a:camera prst="orthographicFront">
            <a:rot lat="0" lon="0" rev="0"/>
          </a:camera>
          <a:lightRig rig="threePt" dir="tl"/>
        </a:scene3d>
        <a:sp3d/>
      </dsp:spPr>
      <dsp:style>
        <a:lnRef idx="0">
          <a:scrgbClr r="0" g="0" b="0"/>
        </a:lnRef>
        <a:fillRef idx="1">
          <a:scrgbClr r="0" g="0" b="0"/>
        </a:fillRef>
        <a:effectRef idx="3">
          <a:scrgbClr r="0" g="0" b="0"/>
        </a:effectRef>
        <a:fontRef idx="minor"/>
      </dsp:style>
      <dsp:txBody>
        <a:bodyPr spcFirstLastPara="0" vert="horz" wrap="square" lIns="59055" tIns="19685" rIns="59055" bIns="0" numCol="1" spcCol="1270" anchor="b" anchorCtr="0">
          <a:noAutofit/>
        </a:bodyPr>
        <a:lstStyle/>
        <a:p>
          <a:pPr marL="0" lvl="0" indent="0" algn="r" defTabSz="1377950">
            <a:lnSpc>
              <a:spcPct val="100000"/>
            </a:lnSpc>
            <a:spcBef>
              <a:spcPct val="0"/>
            </a:spcBef>
            <a:spcAft>
              <a:spcPct val="35000"/>
            </a:spcAft>
            <a:buNone/>
          </a:pPr>
          <a:endParaRPr lang="en-US" sz="3100" kern="1200" dirty="0"/>
        </a:p>
      </dsp:txBody>
      <dsp:txXfrm>
        <a:off x="831534" y="3794638"/>
        <a:ext cx="4059855" cy="708187"/>
      </dsp:txXfrm>
    </dsp:sp>
    <dsp:sp modelId="{00CEE207-22B1-4590-81C9-0F0C9ED88E0A}">
      <dsp:nvSpPr>
        <dsp:cNvPr id="0" name=""/>
        <dsp:cNvSpPr/>
      </dsp:nvSpPr>
      <dsp:spPr>
        <a:xfrm>
          <a:off x="3359113" y="0"/>
          <a:ext cx="1758050" cy="1798106"/>
        </a:xfrm>
        <a:prstGeom prst="rect">
          <a:avLst/>
        </a:prstGeom>
        <a:solidFill>
          <a:schemeClr val="accent1">
            <a:tint val="40000"/>
            <a:hueOff val="0"/>
            <a:satOff val="0"/>
            <a:lumOff val="0"/>
            <a:alphaOff val="0"/>
          </a:schemeClr>
        </a:soli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1">
          <a:scrgbClr r="0" g="0" b="0"/>
        </a:fillRef>
        <a:effectRef idx="3">
          <a:scrgbClr r="0" g="0" b="0"/>
        </a:effectRef>
        <a:fontRef idx="minor"/>
      </dsp:style>
    </dsp:sp>
    <dsp:sp modelId="{EDF5D838-1612-4B6E-B1BE-941E598B76EB}">
      <dsp:nvSpPr>
        <dsp:cNvPr id="0" name=""/>
        <dsp:cNvSpPr/>
      </dsp:nvSpPr>
      <dsp:spPr>
        <a:xfrm>
          <a:off x="3466915" y="109133"/>
          <a:ext cx="1540412" cy="1579366"/>
        </a:xfrm>
        <a:prstGeom prst="rect">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3B33B-B4BA-4710-AD92-0F314139D123}">
      <dsp:nvSpPr>
        <dsp:cNvPr id="0" name=""/>
        <dsp:cNvSpPr/>
      </dsp:nvSpPr>
      <dsp:spPr>
        <a:xfrm>
          <a:off x="3465559" y="1216532"/>
          <a:ext cx="1540412" cy="471967"/>
        </a:xfrm>
        <a:prstGeom prst="rect">
          <a:avLst/>
        </a:prstGeom>
        <a:noFill/>
        <a:ln>
          <a:noFill/>
        </a:ln>
        <a:effectLst>
          <a:outerShdw blurRad="50800" dist="25400" dir="5040000" rotWithShape="0">
            <a:srgbClr val="000000">
              <a:alpha val="44000"/>
            </a:srgbClr>
          </a:outerShdw>
        </a:effectLst>
        <a:scene3d>
          <a:camera prst="orthographicFront">
            <a:rot lat="0" lon="0" rev="0"/>
          </a:camera>
          <a:lightRig rig="threePt" dir="tl"/>
        </a:scene3d>
        <a:sp3d/>
      </dsp:spPr>
      <dsp:style>
        <a:lnRef idx="0">
          <a:scrgbClr r="0" g="0" b="0"/>
        </a:lnRef>
        <a:fillRef idx="1">
          <a:scrgbClr r="0" g="0" b="0"/>
        </a:fillRef>
        <a:effectRef idx="3">
          <a:scrgbClr r="0" g="0" b="0"/>
        </a:effectRef>
        <a:fontRef idx="minor"/>
      </dsp:style>
      <dsp:txBody>
        <a:bodyPr spcFirstLastPara="0" vert="horz" wrap="square" lIns="59055" tIns="19685" rIns="59055" bIns="0" numCol="1" spcCol="1270" anchor="b" anchorCtr="0">
          <a:noAutofit/>
        </a:bodyPr>
        <a:lstStyle/>
        <a:p>
          <a:pPr marL="0" lvl="0" indent="0" algn="r" defTabSz="1377950">
            <a:lnSpc>
              <a:spcPct val="90000"/>
            </a:lnSpc>
            <a:spcBef>
              <a:spcPct val="0"/>
            </a:spcBef>
            <a:spcAft>
              <a:spcPct val="35000"/>
            </a:spcAft>
            <a:buNone/>
          </a:pPr>
          <a:r>
            <a:rPr lang="en-US" sz="3100" kern="1200" dirty="0"/>
            <a:t>10 Spies</a:t>
          </a:r>
        </a:p>
      </dsp:txBody>
      <dsp:txXfrm>
        <a:off x="3465559" y="1216532"/>
        <a:ext cx="1540412" cy="471967"/>
      </dsp:txXfrm>
    </dsp:sp>
    <dsp:sp modelId="{E7C228F0-0CF3-4DDA-90EA-72E800CBFC28}">
      <dsp:nvSpPr>
        <dsp:cNvPr id="0" name=""/>
        <dsp:cNvSpPr/>
      </dsp:nvSpPr>
      <dsp:spPr>
        <a:xfrm>
          <a:off x="5252085" y="3022198"/>
          <a:ext cx="2138407" cy="1325194"/>
        </a:xfrm>
        <a:prstGeom prst="rect">
          <a:avLst/>
        </a:prstGeom>
        <a:solidFill>
          <a:schemeClr val="accent1">
            <a:tint val="40000"/>
            <a:hueOff val="0"/>
            <a:satOff val="0"/>
            <a:lumOff val="0"/>
            <a:alphaOff val="0"/>
          </a:schemeClr>
        </a:solid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1">
          <a:scrgbClr r="0" g="0" b="0"/>
        </a:fillRef>
        <a:effectRef idx="3">
          <a:scrgbClr r="0" g="0" b="0"/>
        </a:effectRef>
        <a:fontRef idx="minor"/>
      </dsp:style>
    </dsp:sp>
    <dsp:sp modelId="{8810ABBD-55B3-431A-8B2C-175161F9CED7}">
      <dsp:nvSpPr>
        <dsp:cNvPr id="0" name=""/>
        <dsp:cNvSpPr/>
      </dsp:nvSpPr>
      <dsp:spPr>
        <a:xfrm>
          <a:off x="5360565" y="3131804"/>
          <a:ext cx="1920770" cy="1107399"/>
        </a:xfrm>
        <a:prstGeom prst="rect">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8CF18-A073-4E68-8D8C-EECC0DA08C9A}">
      <dsp:nvSpPr>
        <dsp:cNvPr id="0" name=""/>
        <dsp:cNvSpPr/>
      </dsp:nvSpPr>
      <dsp:spPr>
        <a:xfrm>
          <a:off x="5360565" y="3767236"/>
          <a:ext cx="1920770" cy="471967"/>
        </a:xfrm>
        <a:prstGeom prst="rect">
          <a:avLst/>
        </a:prstGeom>
        <a:noFill/>
        <a:ln>
          <a:noFill/>
        </a:ln>
        <a:effectLst>
          <a:outerShdw blurRad="50800" dist="25400" dir="5040000" rotWithShape="0">
            <a:srgbClr val="000000">
              <a:alpha val="44000"/>
            </a:srgbClr>
          </a:outerShdw>
        </a:effectLst>
        <a:scene3d>
          <a:camera prst="orthographicFront">
            <a:rot lat="0" lon="0" rev="0"/>
          </a:camera>
          <a:lightRig rig="threePt" dir="tl"/>
        </a:scene3d>
        <a:sp3d/>
      </dsp:spPr>
      <dsp:style>
        <a:lnRef idx="0">
          <a:scrgbClr r="0" g="0" b="0"/>
        </a:lnRef>
        <a:fillRef idx="1">
          <a:scrgbClr r="0" g="0" b="0"/>
        </a:fillRef>
        <a:effectRef idx="3">
          <a:scrgbClr r="0" g="0" b="0"/>
        </a:effectRef>
        <a:fontRef idx="minor"/>
      </dsp:style>
      <dsp:txBody>
        <a:bodyPr spcFirstLastPara="0" vert="horz" wrap="square" lIns="59055" tIns="19685" rIns="59055" bIns="0" numCol="1" spcCol="1270" anchor="b" anchorCtr="0">
          <a:noAutofit/>
        </a:bodyPr>
        <a:lstStyle/>
        <a:p>
          <a:pPr marL="0" lvl="0" indent="0" algn="r" defTabSz="1377950">
            <a:lnSpc>
              <a:spcPct val="90000"/>
            </a:lnSpc>
            <a:spcBef>
              <a:spcPct val="0"/>
            </a:spcBef>
            <a:spcAft>
              <a:spcPct val="35000"/>
            </a:spcAft>
            <a:buNone/>
          </a:pPr>
          <a:r>
            <a:rPr lang="en-US" sz="3100" kern="1200" dirty="0"/>
            <a:t>One Talent</a:t>
          </a:r>
        </a:p>
      </dsp:txBody>
      <dsp:txXfrm>
        <a:off x="5360565" y="3767236"/>
        <a:ext cx="1920770" cy="471967"/>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B68B7E-FFE6-411D-9DA0-21A3A7AC494C}" type="datetimeFigureOut">
              <a:rPr lang="en-US" smtClean="0"/>
              <a:t>9/10/2017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397AE-8E85-427F-A43D-49A1C1424065}" type="slidenum">
              <a:rPr lang="en-US" smtClean="0"/>
              <a:t>‹#›</a:t>
            </a:fld>
            <a:endParaRPr lang="en-US"/>
          </a:p>
        </p:txBody>
      </p:sp>
    </p:spTree>
    <p:extLst>
      <p:ext uri="{BB962C8B-B14F-4D97-AF65-F5344CB8AC3E}">
        <p14:creationId xmlns:p14="http://schemas.microsoft.com/office/powerpoint/2010/main" val="361257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accepting that defeat is inevitable. A</a:t>
            </a:r>
            <a:r>
              <a:rPr lang="en-US" baseline="0" dirty="0"/>
              <a:t> country boy’s definition: “Whipped before you start.” It is important how we view our challenges, obstacles and foes. “Do not eat the bread of a miser, Nor desire his delicacies; For as he thinks in his heart, so is he. "Eat and drink!" he says to you, But his heart is not with you” (Prov. 23:6, 7). </a:t>
            </a:r>
          </a:p>
          <a:p>
            <a:endParaRPr lang="en-US" baseline="0" dirty="0"/>
          </a:p>
          <a:p>
            <a:r>
              <a:rPr lang="en-US" baseline="0" dirty="0"/>
              <a:t>Some opposite words and ideas to defeatism is triumph, overcoming and endurance.  Paul had no such mind (Rom. 8:35-39). </a:t>
            </a:r>
          </a:p>
        </p:txBody>
      </p:sp>
      <p:sp>
        <p:nvSpPr>
          <p:cNvPr id="4" name="Slide Number Placeholder 3"/>
          <p:cNvSpPr>
            <a:spLocks noGrp="1"/>
          </p:cNvSpPr>
          <p:nvPr>
            <p:ph type="sldNum" sz="quarter" idx="10"/>
          </p:nvPr>
        </p:nvSpPr>
        <p:spPr/>
        <p:txBody>
          <a:bodyPr/>
          <a:lstStyle/>
          <a:p>
            <a:fld id="{02A397AE-8E85-427F-A43D-49A1C1424065}" type="slidenum">
              <a:rPr lang="en-US" smtClean="0"/>
              <a:t>2</a:t>
            </a:fld>
            <a:endParaRPr lang="en-US"/>
          </a:p>
        </p:txBody>
      </p:sp>
    </p:spTree>
    <p:extLst>
      <p:ext uri="{BB962C8B-B14F-4D97-AF65-F5344CB8AC3E}">
        <p14:creationId xmlns:p14="http://schemas.microsoft.com/office/powerpoint/2010/main" val="418040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a:t>
            </a:r>
            <a:r>
              <a:rPr lang="en-US" baseline="0" dirty="0"/>
              <a:t> difference between men in Matthew 25. Using the talents versus not using them. Burying talent was burying his “ability.” Key word in Matthew 25:15.</a:t>
            </a:r>
            <a:endParaRPr lang="en-US" dirty="0"/>
          </a:p>
        </p:txBody>
      </p:sp>
      <p:sp>
        <p:nvSpPr>
          <p:cNvPr id="4" name="Slide Number Placeholder 3"/>
          <p:cNvSpPr>
            <a:spLocks noGrp="1"/>
          </p:cNvSpPr>
          <p:nvPr>
            <p:ph type="sldNum" sz="quarter" idx="10"/>
          </p:nvPr>
        </p:nvSpPr>
        <p:spPr/>
        <p:txBody>
          <a:bodyPr/>
          <a:lstStyle/>
          <a:p>
            <a:fld id="{02A397AE-8E85-427F-A43D-49A1C1424065}" type="slidenum">
              <a:rPr lang="en-US" smtClean="0"/>
              <a:t>4</a:t>
            </a:fld>
            <a:endParaRPr lang="en-US"/>
          </a:p>
        </p:txBody>
      </p:sp>
    </p:spTree>
    <p:extLst>
      <p:ext uri="{BB962C8B-B14F-4D97-AF65-F5344CB8AC3E}">
        <p14:creationId xmlns:p14="http://schemas.microsoft.com/office/powerpoint/2010/main" val="52701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 of reward: defeatist to wander for 40 years, did not see promised land (Num.</a:t>
            </a:r>
            <a:r>
              <a:rPr lang="en-US" baseline="0" dirty="0"/>
              <a:t> 14:32). One talent man—lost what he had (Matt. 25:28). He was also cast into outer darkness (Matt. 25:30). </a:t>
            </a:r>
            <a:endParaRPr lang="en-US" dirty="0"/>
          </a:p>
        </p:txBody>
      </p:sp>
      <p:sp>
        <p:nvSpPr>
          <p:cNvPr id="4" name="Slide Number Placeholder 3"/>
          <p:cNvSpPr>
            <a:spLocks noGrp="1"/>
          </p:cNvSpPr>
          <p:nvPr>
            <p:ph type="sldNum" sz="quarter" idx="10"/>
          </p:nvPr>
        </p:nvSpPr>
        <p:spPr/>
        <p:txBody>
          <a:bodyPr/>
          <a:lstStyle/>
          <a:p>
            <a:fld id="{02A397AE-8E85-427F-A43D-49A1C1424065}" type="slidenum">
              <a:rPr lang="en-US" smtClean="0"/>
              <a:t>6</a:t>
            </a:fld>
            <a:endParaRPr lang="en-US"/>
          </a:p>
        </p:txBody>
      </p:sp>
    </p:spTree>
    <p:extLst>
      <p:ext uri="{BB962C8B-B14F-4D97-AF65-F5344CB8AC3E}">
        <p14:creationId xmlns:p14="http://schemas.microsoft.com/office/powerpoint/2010/main" val="2383561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Outward regard. Israel</a:t>
            </a:r>
            <a:r>
              <a:rPr lang="en-US" baseline="0" dirty="0"/>
              <a:t> looked to what was seen (giants, fortified cities, high walls) and became blind to the unseen God. Paul would not become fixed on trials but moved his thoughts to the eternal rewards. Rather than camping on the foolishness of this life, think of how such will not be there. Rather than becoming fixated with the pain in this life, think of how wonderful it will be there. Etc.</a:t>
            </a:r>
            <a:endParaRPr lang="en-US" dirty="0"/>
          </a:p>
        </p:txBody>
      </p:sp>
      <p:sp>
        <p:nvSpPr>
          <p:cNvPr id="4" name="Slide Number Placeholder 3"/>
          <p:cNvSpPr>
            <a:spLocks noGrp="1"/>
          </p:cNvSpPr>
          <p:nvPr>
            <p:ph type="sldNum" sz="quarter" idx="10"/>
          </p:nvPr>
        </p:nvSpPr>
        <p:spPr/>
        <p:txBody>
          <a:bodyPr/>
          <a:lstStyle/>
          <a:p>
            <a:fld id="{02A397AE-8E85-427F-A43D-49A1C1424065}" type="slidenum">
              <a:rPr lang="en-US" smtClean="0"/>
              <a:t>8</a:t>
            </a:fld>
            <a:endParaRPr lang="en-US"/>
          </a:p>
        </p:txBody>
      </p:sp>
    </p:spTree>
    <p:extLst>
      <p:ext uri="{BB962C8B-B14F-4D97-AF65-F5344CB8AC3E}">
        <p14:creationId xmlns:p14="http://schemas.microsoft.com/office/powerpoint/2010/main" val="152864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97AE-8E85-427F-A43D-49A1C142406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2864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enormity of the obstacles and</a:t>
            </a:r>
            <a:r>
              <a:rPr lang="en-US" baseline="0" dirty="0"/>
              <a:t> challenges begin to shrink as they are put in perspective to the larger picture of God. Notice how the defeatist attitude is defeated when we have the perspective that it is God who actually gives the increase (1 Cor. 3:6, 7). See where defeatism is overcome with God in 2 Corinthians 1:8-11.  Having the perspective of the greatness of God will always give any situation hope that looks grim. When the people in Moses’ day feared the giants of Canaan, it was because they were blind to God. Joshua and Caleb saw God and therefore did not fear the giants of Canaan. </a:t>
            </a:r>
            <a:endParaRPr lang="en-US" dirty="0"/>
          </a:p>
          <a:p>
            <a:endParaRPr lang="en-US" dirty="0"/>
          </a:p>
        </p:txBody>
      </p:sp>
      <p:sp>
        <p:nvSpPr>
          <p:cNvPr id="4" name="Slide Number Placeholder 3"/>
          <p:cNvSpPr>
            <a:spLocks noGrp="1"/>
          </p:cNvSpPr>
          <p:nvPr>
            <p:ph type="sldNum" sz="quarter" idx="10"/>
          </p:nvPr>
        </p:nvSpPr>
        <p:spPr/>
        <p:txBody>
          <a:bodyPr/>
          <a:lstStyle/>
          <a:p>
            <a:fld id="{02A397AE-8E85-427F-A43D-49A1C1424065}" type="slidenum">
              <a:rPr lang="en-US" smtClean="0"/>
              <a:t>10</a:t>
            </a:fld>
            <a:endParaRPr lang="en-US"/>
          </a:p>
        </p:txBody>
      </p:sp>
    </p:spTree>
    <p:extLst>
      <p:ext uri="{BB962C8B-B14F-4D97-AF65-F5344CB8AC3E}">
        <p14:creationId xmlns:p14="http://schemas.microsoft.com/office/powerpoint/2010/main" val="1712100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4A209690-F304-40A3-8A4F-039EC568C599}" type="datetimeFigureOut">
              <a:rPr lang="en-US" smtClean="0"/>
              <a:t>9/10/2017</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28BC6F9-0A63-4AE3-B04B-DFFB5C28C8F5}"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09690-F304-40A3-8A4F-039EC568C599}"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BC6F9-0A63-4AE3-B04B-DFFB5C28C8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09690-F304-40A3-8A4F-039EC568C599}"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BC6F9-0A63-4AE3-B04B-DFFB5C28C8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09690-F304-40A3-8A4F-039EC568C599}"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BC6F9-0A63-4AE3-B04B-DFFB5C28C8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09690-F304-40A3-8A4F-039EC568C599}" type="datetimeFigureOut">
              <a:rPr lang="en-US" smtClean="0"/>
              <a:t>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BC6F9-0A63-4AE3-B04B-DFFB5C28C8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4A209690-F304-40A3-8A4F-039EC568C599}"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BC6F9-0A63-4AE3-B04B-DFFB5C28C8F5}"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A209690-F304-40A3-8A4F-039EC568C599}" type="datetimeFigureOut">
              <a:rPr lang="en-US" smtClean="0"/>
              <a:t>9/10/2017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8BC6F9-0A63-4AE3-B04B-DFFB5C28C8F5}"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209690-F304-40A3-8A4F-039EC568C599}" type="datetimeFigureOut">
              <a:rPr lang="en-US" smtClean="0"/>
              <a:t>9/10/2017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8BC6F9-0A63-4AE3-B04B-DFFB5C28C8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09690-F304-40A3-8A4F-039EC568C599}" type="datetimeFigureOut">
              <a:rPr lang="en-US" smtClean="0"/>
              <a:t>9/10/2017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8BC6F9-0A63-4AE3-B04B-DFFB5C28C8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209690-F304-40A3-8A4F-039EC568C599}"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BC6F9-0A63-4AE3-B04B-DFFB5C28C8F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209690-F304-40A3-8A4F-039EC568C599}" type="datetimeFigureOut">
              <a:rPr lang="en-US" smtClean="0"/>
              <a:t>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BC6F9-0A63-4AE3-B04B-DFFB5C28C8F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4A209690-F304-40A3-8A4F-039EC568C599}" type="datetimeFigureOut">
              <a:rPr lang="en-US" smtClean="0"/>
              <a:t>9/10/2017</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28BC6F9-0A63-4AE3-B04B-DFFB5C28C8F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erriam-webster.com/dictionary/defea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merriam-webster.com/dictionary/defeatis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DEFEATISM</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574657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Defeatism Is Defeated</a:t>
            </a:r>
          </a:p>
        </p:txBody>
      </p:sp>
      <p:sp>
        <p:nvSpPr>
          <p:cNvPr id="3" name="Content Placeholder 2"/>
          <p:cNvSpPr>
            <a:spLocks noGrp="1"/>
          </p:cNvSpPr>
          <p:nvPr>
            <p:ph idx="1"/>
          </p:nvPr>
        </p:nvSpPr>
        <p:spPr/>
        <p:txBody>
          <a:bodyPr>
            <a:normAutofit/>
          </a:bodyPr>
          <a:lstStyle/>
          <a:p>
            <a:pPr marL="457200" indent="-457200">
              <a:buFont typeface="+mj-lt"/>
              <a:buAutoNum type="arabicPeriod" startAt="5"/>
            </a:pPr>
            <a:r>
              <a:rPr lang="en-US" sz="2800" b="1" dirty="0">
                <a:solidFill>
                  <a:schemeClr val="accent1"/>
                </a:solidFill>
              </a:rPr>
              <a:t>The Inner Peace From Upward Relief</a:t>
            </a:r>
          </a:p>
          <a:p>
            <a:pPr lvl="1">
              <a:buFont typeface="Wingdings" panose="05000000000000000000" pitchFamily="2" charset="2"/>
              <a:buChar char="v"/>
            </a:pPr>
            <a:r>
              <a:rPr lang="en-US" sz="2400" dirty="0"/>
              <a:t>Phil. 4:6, 7</a:t>
            </a:r>
          </a:p>
          <a:p>
            <a:pPr lvl="1">
              <a:buFont typeface="Wingdings" panose="05000000000000000000" pitchFamily="2" charset="2"/>
              <a:buChar char="v"/>
            </a:pPr>
            <a:r>
              <a:rPr lang="en-US" sz="2400" dirty="0"/>
              <a:t>Isaiah 26:3, “You will keep him in perfect peace, Whose mind is stayed on You, Because he trusts in You.”</a:t>
            </a:r>
          </a:p>
          <a:p>
            <a:pPr lvl="1">
              <a:buFont typeface="Wingdings" panose="05000000000000000000" pitchFamily="2" charset="2"/>
              <a:buChar char="v"/>
            </a:pPr>
            <a:r>
              <a:rPr lang="en-US" sz="2400" dirty="0"/>
              <a:t>1 Pet. 5:6, 7</a:t>
            </a:r>
          </a:p>
        </p:txBody>
      </p:sp>
    </p:spTree>
    <p:extLst>
      <p:ext uri="{BB962C8B-B14F-4D97-AF65-F5344CB8AC3E}">
        <p14:creationId xmlns:p14="http://schemas.microsoft.com/office/powerpoint/2010/main" val="2420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Defeatism Defined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800" dirty="0"/>
              <a:t>an attitude of accepting, expecting, or being resigned to </a:t>
            </a:r>
            <a:r>
              <a:rPr lang="en-US" sz="2800" dirty="0">
                <a:hlinkClick r:id="rId3"/>
              </a:rPr>
              <a:t>defeat</a:t>
            </a:r>
            <a:endParaRPr lang="en-US" sz="2800" dirty="0"/>
          </a:p>
          <a:p>
            <a:pPr marL="0" indent="0">
              <a:buNone/>
            </a:pPr>
            <a:endParaRPr lang="en-US" sz="2800" dirty="0"/>
          </a:p>
          <a:p>
            <a:pPr>
              <a:buFont typeface="Wingdings" panose="05000000000000000000" pitchFamily="2" charset="2"/>
              <a:buChar char="§"/>
            </a:pPr>
            <a:r>
              <a:rPr lang="en-US" sz="2800" dirty="0"/>
              <a:t>a way of thinking in which a person expects to lose or fail</a:t>
            </a:r>
          </a:p>
          <a:p>
            <a:pPr marL="0" indent="0">
              <a:buNone/>
            </a:pPr>
            <a:endParaRPr lang="en-US" sz="2000" dirty="0"/>
          </a:p>
          <a:p>
            <a:pPr marL="0" indent="0">
              <a:buNone/>
            </a:pPr>
            <a:r>
              <a:rPr lang="en-US" sz="2000" dirty="0"/>
              <a:t>"Defeatism." </a:t>
            </a:r>
            <a:r>
              <a:rPr lang="en-US" sz="2000" i="1" dirty="0"/>
              <a:t>Merriam-Webster.com</a:t>
            </a:r>
            <a:r>
              <a:rPr lang="en-US" sz="2000" dirty="0"/>
              <a:t>. Merriam-Webster, </a:t>
            </a:r>
            <a:r>
              <a:rPr lang="en-US" sz="2000" dirty="0" err="1"/>
              <a:t>n.d.</a:t>
            </a:r>
            <a:r>
              <a:rPr lang="en-US" sz="2000" dirty="0"/>
              <a:t> Web. 27 Jan. 2016. </a:t>
            </a:r>
            <a:r>
              <a:rPr lang="en-US" sz="2000" dirty="0">
                <a:hlinkClick r:id="rId4"/>
              </a:rPr>
              <a:t>www.merriam-webster.com/dictionary/defeatism</a:t>
            </a:r>
            <a:r>
              <a:rPr lang="en-US" sz="2000" dirty="0"/>
              <a:t> </a:t>
            </a:r>
          </a:p>
        </p:txBody>
      </p:sp>
    </p:spTree>
    <p:extLst>
      <p:ext uri="{BB962C8B-B14F-4D97-AF65-F5344CB8AC3E}">
        <p14:creationId xmlns:p14="http://schemas.microsoft.com/office/powerpoint/2010/main" val="11000582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Defeatism</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a:t>Defeatism in Scripture</a:t>
            </a:r>
          </a:p>
          <a:p>
            <a:pPr marL="457200" indent="-457200">
              <a:buFont typeface="+mj-lt"/>
              <a:buAutoNum type="arabicPeriod"/>
            </a:pPr>
            <a:r>
              <a:rPr lang="en-US" sz="3200" dirty="0"/>
              <a:t>Defeating Attitudes</a:t>
            </a:r>
          </a:p>
          <a:p>
            <a:pPr marL="457200" indent="-457200">
              <a:buFont typeface="+mj-lt"/>
              <a:buAutoNum type="arabicPeriod"/>
            </a:pPr>
            <a:r>
              <a:rPr lang="en-US" sz="3200" dirty="0"/>
              <a:t>Dangers of Defeatism</a:t>
            </a:r>
          </a:p>
          <a:p>
            <a:pPr marL="457200" indent="-457200">
              <a:buFont typeface="+mj-lt"/>
              <a:buAutoNum type="arabicPeriod"/>
            </a:pPr>
            <a:r>
              <a:rPr lang="en-US" sz="3200" dirty="0"/>
              <a:t>Defeating Defeatism</a:t>
            </a:r>
          </a:p>
          <a:p>
            <a:pPr marL="457200" indent="-457200">
              <a:buFont typeface="+mj-lt"/>
              <a:buAutoNum type="arabicPeriod"/>
            </a:pPr>
            <a:endParaRPr lang="en-US" sz="3200" dirty="0"/>
          </a:p>
          <a:p>
            <a:pPr marL="457200" indent="-457200">
              <a:buFont typeface="+mj-lt"/>
              <a:buAutoNum type="arabicPeriod"/>
            </a:pPr>
            <a:endParaRPr lang="en-US" sz="3200" dirty="0"/>
          </a:p>
        </p:txBody>
      </p:sp>
    </p:spTree>
    <p:extLst>
      <p:ext uri="{BB962C8B-B14F-4D97-AF65-F5344CB8AC3E}">
        <p14:creationId xmlns:p14="http://schemas.microsoft.com/office/powerpoint/2010/main" val="2038516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Defeatism In Scripture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2591265"/>
              </p:ext>
            </p:extLst>
          </p:nvPr>
        </p:nvGraphicFramePr>
        <p:xfrm>
          <a:off x="838200" y="17526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267200" y="1828800"/>
            <a:ext cx="1600200" cy="830997"/>
          </a:xfrm>
          <a:prstGeom prst="rect">
            <a:avLst/>
          </a:prstGeom>
          <a:noFill/>
        </p:spPr>
        <p:txBody>
          <a:bodyPr wrap="square" rtlCol="0">
            <a:spAutoFit/>
          </a:bodyPr>
          <a:lstStyle/>
          <a:p>
            <a:pPr algn="ctr"/>
            <a:r>
              <a:rPr lang="en-US" sz="2400" dirty="0"/>
              <a:t>Numbers</a:t>
            </a:r>
            <a:br>
              <a:rPr lang="en-US" sz="2400" dirty="0"/>
            </a:br>
            <a:r>
              <a:rPr lang="en-US" sz="2400" dirty="0"/>
              <a:t>13:26-33</a:t>
            </a:r>
          </a:p>
        </p:txBody>
      </p:sp>
      <p:sp>
        <p:nvSpPr>
          <p:cNvPr id="6" name="TextBox 5"/>
          <p:cNvSpPr txBox="1"/>
          <p:nvPr/>
        </p:nvSpPr>
        <p:spPr>
          <a:xfrm>
            <a:off x="6248400" y="4807803"/>
            <a:ext cx="1905000" cy="830997"/>
          </a:xfrm>
          <a:prstGeom prst="rect">
            <a:avLst/>
          </a:prstGeom>
          <a:noFill/>
        </p:spPr>
        <p:txBody>
          <a:bodyPr wrap="square" rtlCol="0">
            <a:spAutoFit/>
          </a:bodyPr>
          <a:lstStyle/>
          <a:p>
            <a:pPr algn="ctr"/>
            <a:r>
              <a:rPr lang="en-US" sz="2400" dirty="0"/>
              <a:t>Matthew</a:t>
            </a:r>
          </a:p>
          <a:p>
            <a:pPr algn="ctr"/>
            <a:r>
              <a:rPr lang="en-US" sz="2400" dirty="0"/>
              <a:t>25:14-30</a:t>
            </a:r>
          </a:p>
        </p:txBody>
      </p:sp>
    </p:spTree>
    <p:extLst>
      <p:ext uri="{BB962C8B-B14F-4D97-AF65-F5344CB8AC3E}">
        <p14:creationId xmlns:p14="http://schemas.microsoft.com/office/powerpoint/2010/main" val="112661549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EDF5D838-1612-4B6E-B1BE-941E598B76EB}"/>
                                            </p:graphicEl>
                                          </p:spTgt>
                                        </p:tgtEl>
                                        <p:attrNameLst>
                                          <p:attrName>style.visibility</p:attrName>
                                        </p:attrNameLst>
                                      </p:cBhvr>
                                      <p:to>
                                        <p:strVal val="visible"/>
                                      </p:to>
                                    </p:set>
                                    <p:animEffect transition="in" filter="barn(inVertical)">
                                      <p:cBhvr>
                                        <p:cTn id="7" dur="500"/>
                                        <p:tgtEl>
                                          <p:spTgt spid="4">
                                            <p:graphicEl>
                                              <a:dgm id="{EDF5D838-1612-4B6E-B1BE-941E598B76EB}"/>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graphicEl>
                                              <a:dgm id="{00CEE207-22B1-4590-81C9-0F0C9ED88E0A}"/>
                                            </p:graphicEl>
                                          </p:spTgt>
                                        </p:tgtEl>
                                        <p:attrNameLst>
                                          <p:attrName>style.visibility</p:attrName>
                                        </p:attrNameLst>
                                      </p:cBhvr>
                                      <p:to>
                                        <p:strVal val="visible"/>
                                      </p:to>
                                    </p:set>
                                    <p:animEffect transition="in" filter="barn(inVertical)">
                                      <p:cBhvr>
                                        <p:cTn id="10" dur="500"/>
                                        <p:tgtEl>
                                          <p:spTgt spid="4">
                                            <p:graphicEl>
                                              <a:dgm id="{00CEE207-22B1-4590-81C9-0F0C9ED88E0A}"/>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graphicEl>
                                              <a:dgm id="{E883B33B-B4BA-4710-AD92-0F314139D123}"/>
                                            </p:graphicEl>
                                          </p:spTgt>
                                        </p:tgtEl>
                                        <p:attrNameLst>
                                          <p:attrName>style.visibility</p:attrName>
                                        </p:attrNameLst>
                                      </p:cBhvr>
                                      <p:to>
                                        <p:strVal val="visible"/>
                                      </p:to>
                                    </p:set>
                                    <p:animEffect transition="in" filter="barn(inVertical)">
                                      <p:cBhvr>
                                        <p:cTn id="13" dur="500"/>
                                        <p:tgtEl>
                                          <p:spTgt spid="4">
                                            <p:graphicEl>
                                              <a:dgm id="{E883B33B-B4BA-4710-AD92-0F314139D123}"/>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Defeating Attitudes Today</a:t>
            </a:r>
          </a:p>
        </p:txBody>
      </p:sp>
      <p:sp>
        <p:nvSpPr>
          <p:cNvPr id="3" name="Content Placeholder 2"/>
          <p:cNvSpPr>
            <a:spLocks noGrp="1"/>
          </p:cNvSpPr>
          <p:nvPr>
            <p:ph idx="1"/>
          </p:nvPr>
        </p:nvSpPr>
        <p:spPr>
          <a:xfrm>
            <a:off x="838200" y="2038388"/>
            <a:ext cx="7467600" cy="4667212"/>
          </a:xfrm>
        </p:spPr>
        <p:txBody>
          <a:bodyPr>
            <a:normAutofit/>
          </a:bodyPr>
          <a:lstStyle/>
          <a:p>
            <a:pPr>
              <a:buFont typeface="Wingdings" panose="05000000000000000000" pitchFamily="2" charset="2"/>
              <a:buChar char="§"/>
            </a:pPr>
            <a:r>
              <a:rPr lang="en-US" dirty="0"/>
              <a:t>Belief that nothing will work out</a:t>
            </a:r>
          </a:p>
          <a:p>
            <a:pPr>
              <a:buFont typeface="Wingdings" panose="05000000000000000000" pitchFamily="2" charset="2"/>
              <a:buChar char="§"/>
            </a:pPr>
            <a:r>
              <a:rPr lang="en-US" dirty="0"/>
              <a:t>Nothing we do will make any difference</a:t>
            </a:r>
          </a:p>
          <a:p>
            <a:pPr>
              <a:buFont typeface="Wingdings" panose="05000000000000000000" pitchFamily="2" charset="2"/>
              <a:buChar char="§"/>
            </a:pPr>
            <a:r>
              <a:rPr lang="en-US" dirty="0"/>
              <a:t>Suspicion: </a:t>
            </a:r>
            <a:r>
              <a:rPr lang="en-US" i="1" dirty="0"/>
              <a:t>everyone is against me!</a:t>
            </a:r>
          </a:p>
          <a:p>
            <a:pPr>
              <a:buFont typeface="Wingdings" panose="05000000000000000000" pitchFamily="2" charset="2"/>
              <a:buChar char="§"/>
            </a:pPr>
            <a:r>
              <a:rPr lang="en-US" dirty="0"/>
              <a:t>“Woe is me!”</a:t>
            </a:r>
          </a:p>
          <a:p>
            <a:pPr>
              <a:buFont typeface="Wingdings" panose="05000000000000000000" pitchFamily="2" charset="2"/>
              <a:buChar char="§"/>
            </a:pPr>
            <a:r>
              <a:rPr lang="en-US" dirty="0"/>
              <a:t>Hypercriticism of leadership</a:t>
            </a:r>
          </a:p>
          <a:p>
            <a:pPr>
              <a:buFont typeface="Wingdings" panose="05000000000000000000" pitchFamily="2" charset="2"/>
              <a:buChar char="§"/>
            </a:pPr>
            <a:r>
              <a:rPr lang="en-US" dirty="0"/>
              <a:t>Cynicism: a prevailing blindness to what is positive</a:t>
            </a:r>
          </a:p>
          <a:p>
            <a:pPr>
              <a:buFont typeface="Wingdings" panose="05000000000000000000" pitchFamily="2" charset="2"/>
              <a:buChar char="§"/>
            </a:pPr>
            <a:r>
              <a:rPr lang="en-US" dirty="0"/>
              <a:t>General skepticism</a:t>
            </a:r>
          </a:p>
          <a:p>
            <a:pPr lvl="1">
              <a:buFont typeface="Arial" panose="020B0604020202020204" pitchFamily="34" charset="0"/>
              <a:buChar char="•"/>
            </a:pPr>
            <a:r>
              <a:rPr lang="en-US" dirty="0"/>
              <a:t>No one is interested in the gospel today</a:t>
            </a:r>
          </a:p>
          <a:p>
            <a:pPr lvl="1">
              <a:buFont typeface="Arial" panose="020B0604020202020204" pitchFamily="34" charset="0"/>
              <a:buChar char="•"/>
            </a:pPr>
            <a:r>
              <a:rPr lang="en-US" dirty="0"/>
              <a:t>No one cares for me</a:t>
            </a:r>
          </a:p>
          <a:p>
            <a:pPr lvl="1">
              <a:buFont typeface="Arial" panose="020B0604020202020204" pitchFamily="34" charset="0"/>
              <a:buChar char="•"/>
            </a:pPr>
            <a:r>
              <a:rPr lang="en-US" dirty="0"/>
              <a:t>God can never save me</a:t>
            </a:r>
          </a:p>
        </p:txBody>
      </p:sp>
    </p:spTree>
    <p:extLst>
      <p:ext uri="{BB962C8B-B14F-4D97-AF65-F5344CB8AC3E}">
        <p14:creationId xmlns:p14="http://schemas.microsoft.com/office/powerpoint/2010/main" val="2653534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Dangers of Defeatism</a:t>
            </a:r>
          </a:p>
        </p:txBody>
      </p:sp>
      <p:sp>
        <p:nvSpPr>
          <p:cNvPr id="3" name="Content Placeholder 2"/>
          <p:cNvSpPr>
            <a:spLocks noGrp="1"/>
          </p:cNvSpPr>
          <p:nvPr>
            <p:ph sz="quarter" idx="13"/>
          </p:nvPr>
        </p:nvSpPr>
        <p:spPr/>
        <p:txBody>
          <a:bodyPr>
            <a:normAutofit/>
          </a:bodyPr>
          <a:lstStyle/>
          <a:p>
            <a:pPr>
              <a:buFont typeface="Wingdings" panose="05000000000000000000" pitchFamily="2" charset="2"/>
              <a:buChar char="§"/>
            </a:pPr>
            <a:r>
              <a:rPr lang="en-US" sz="3200" dirty="0"/>
              <a:t>A contagion</a:t>
            </a:r>
          </a:p>
          <a:p>
            <a:pPr lvl="1"/>
            <a:r>
              <a:rPr lang="en-US" sz="2800" dirty="0"/>
              <a:t>Deut. 20:8</a:t>
            </a:r>
          </a:p>
          <a:p>
            <a:pPr>
              <a:buFont typeface="Wingdings" panose="05000000000000000000" pitchFamily="2" charset="2"/>
              <a:buChar char="§"/>
            </a:pPr>
            <a:r>
              <a:rPr lang="en-US" sz="3200" dirty="0"/>
              <a:t>Exaggerations</a:t>
            </a:r>
          </a:p>
          <a:p>
            <a:pPr lvl="1"/>
            <a:r>
              <a:rPr lang="en-US" sz="2800" dirty="0"/>
              <a:t>Num. 13:33</a:t>
            </a:r>
          </a:p>
          <a:p>
            <a:pPr>
              <a:buFont typeface="Wingdings" panose="05000000000000000000" pitchFamily="2" charset="2"/>
              <a:buChar char="§"/>
            </a:pPr>
            <a:r>
              <a:rPr lang="en-US" sz="3200" dirty="0"/>
              <a:t>Overreaction</a:t>
            </a:r>
          </a:p>
          <a:p>
            <a:pPr lvl="1"/>
            <a:r>
              <a:rPr lang="en-US" sz="2800" dirty="0"/>
              <a:t>Josh. 7:5-12</a:t>
            </a:r>
          </a:p>
        </p:txBody>
      </p:sp>
      <p:sp>
        <p:nvSpPr>
          <p:cNvPr id="4" name="Content Placeholder 3"/>
          <p:cNvSpPr>
            <a:spLocks noGrp="1"/>
          </p:cNvSpPr>
          <p:nvPr>
            <p:ph sz="quarter" idx="14"/>
          </p:nvPr>
        </p:nvSpPr>
        <p:spPr/>
        <p:txBody>
          <a:bodyPr>
            <a:normAutofit/>
          </a:bodyPr>
          <a:lstStyle/>
          <a:p>
            <a:pPr>
              <a:buFont typeface="Wingdings" panose="05000000000000000000" pitchFamily="2" charset="2"/>
              <a:buChar char="§"/>
            </a:pPr>
            <a:r>
              <a:rPr lang="en-US" sz="3200" dirty="0"/>
              <a:t>Faithlessness and rebellion</a:t>
            </a:r>
          </a:p>
          <a:p>
            <a:pPr lvl="1"/>
            <a:r>
              <a:rPr lang="en-US" sz="2800" dirty="0"/>
              <a:t>Deut. 1:26-33</a:t>
            </a:r>
          </a:p>
          <a:p>
            <a:pPr>
              <a:buFont typeface="Wingdings" panose="05000000000000000000" pitchFamily="2" charset="2"/>
              <a:buChar char="§"/>
            </a:pPr>
            <a:r>
              <a:rPr lang="en-US" sz="3200" dirty="0"/>
              <a:t>Loss of reward</a:t>
            </a:r>
          </a:p>
          <a:p>
            <a:pPr lvl="1"/>
            <a:r>
              <a:rPr lang="en-US" sz="2800" dirty="0"/>
              <a:t>Deut. 1:34-36</a:t>
            </a:r>
          </a:p>
          <a:p>
            <a:pPr lvl="1"/>
            <a:r>
              <a:rPr lang="en-US" sz="2800" dirty="0"/>
              <a:t>Matt. 25:30</a:t>
            </a:r>
          </a:p>
          <a:p>
            <a:endParaRPr lang="en-US" sz="3200" dirty="0"/>
          </a:p>
        </p:txBody>
      </p:sp>
      <p:sp>
        <p:nvSpPr>
          <p:cNvPr id="5" name="TextBox 4"/>
          <p:cNvSpPr txBox="1"/>
          <p:nvPr/>
        </p:nvSpPr>
        <p:spPr>
          <a:xfrm>
            <a:off x="381000" y="5715000"/>
            <a:ext cx="83820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t>“And let us not grow weary while doing good, for in due season we shall reap if we do not lose heart” (Gal. 6:9)</a:t>
            </a:r>
          </a:p>
        </p:txBody>
      </p:sp>
    </p:spTree>
    <p:extLst>
      <p:ext uri="{BB962C8B-B14F-4D97-AF65-F5344CB8AC3E}">
        <p14:creationId xmlns:p14="http://schemas.microsoft.com/office/powerpoint/2010/main" val="250875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Effect transition="in" filter="fade">
                                      <p:cBhvr>
                                        <p:cTn id="50" dur="500"/>
                                        <p:tgtEl>
                                          <p:spTgt spid="4">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fade">
                                      <p:cBhvr>
                                        <p:cTn id="55" dur="500"/>
                                        <p:tgtEl>
                                          <p:spTgt spid="4">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arn(inVertical)">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Where Defeatism Is Defeated</a:t>
            </a:r>
          </a:p>
        </p:txBody>
      </p:sp>
      <p:sp>
        <p:nvSpPr>
          <p:cNvPr id="5" name="Content Placeholder 4"/>
          <p:cNvSpPr>
            <a:spLocks noGrp="1"/>
          </p:cNvSpPr>
          <p:nvPr>
            <p:ph type="subTitle" idx="1"/>
          </p:nvPr>
        </p:nvSpPr>
        <p:spPr/>
        <p:txBody>
          <a:bodyPr>
            <a:normAutofit lnSpcReduction="10000"/>
          </a:bodyPr>
          <a:lstStyle/>
          <a:p>
            <a:r>
              <a:rPr lang="en-US" sz="2000" b="1" dirty="0">
                <a:solidFill>
                  <a:schemeClr val="accent1"/>
                </a:solidFill>
              </a:rPr>
              <a:t>The Attitude of an Overcomer!</a:t>
            </a:r>
          </a:p>
          <a:p>
            <a:r>
              <a:rPr lang="en-US" dirty="0"/>
              <a:t>Romans 12:21</a:t>
            </a:r>
          </a:p>
          <a:p>
            <a:r>
              <a:rPr lang="en-US" dirty="0"/>
              <a:t>2 Corinthians 4:5-10</a:t>
            </a:r>
          </a:p>
        </p:txBody>
      </p:sp>
    </p:spTree>
    <p:extLst>
      <p:ext uri="{BB962C8B-B14F-4D97-AF65-F5344CB8AC3E}">
        <p14:creationId xmlns:p14="http://schemas.microsoft.com/office/powerpoint/2010/main" val="222478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Defeatism Is Defeated</a:t>
            </a:r>
          </a:p>
        </p:txBody>
      </p:sp>
      <p:sp>
        <p:nvSpPr>
          <p:cNvPr id="5" name="Content Placeholder 4"/>
          <p:cNvSpPr>
            <a:spLocks noGrp="1"/>
          </p:cNvSpPr>
          <p:nvPr>
            <p:ph idx="1"/>
          </p:nvPr>
        </p:nvSpPr>
        <p:spPr>
          <a:xfrm>
            <a:off x="838200" y="2038388"/>
            <a:ext cx="7467600" cy="4667212"/>
          </a:xfrm>
        </p:spPr>
        <p:txBody>
          <a:bodyPr>
            <a:normAutofit/>
          </a:bodyPr>
          <a:lstStyle/>
          <a:p>
            <a:pPr marL="457200" indent="-457200">
              <a:buFont typeface="+mj-lt"/>
              <a:buAutoNum type="arabicPeriod"/>
            </a:pPr>
            <a:r>
              <a:rPr lang="en-US" sz="2800" b="1" dirty="0">
                <a:solidFill>
                  <a:schemeClr val="accent1"/>
                </a:solidFill>
              </a:rPr>
              <a:t>The Inward Renewal</a:t>
            </a:r>
          </a:p>
          <a:p>
            <a:pPr lvl="1">
              <a:buFont typeface="Wingdings" panose="05000000000000000000" pitchFamily="2" charset="2"/>
              <a:buChar char="v"/>
            </a:pPr>
            <a:r>
              <a:rPr lang="en-US" sz="2400" dirty="0"/>
              <a:t>2 Cor. 4:16</a:t>
            </a:r>
          </a:p>
          <a:p>
            <a:pPr lvl="1">
              <a:buFont typeface="Wingdings" panose="05000000000000000000" pitchFamily="2" charset="2"/>
              <a:buChar char="v"/>
            </a:pPr>
            <a:r>
              <a:rPr lang="en-US" sz="2400" dirty="0"/>
              <a:t>Eph. 4:23, 24; 1 Jn. 5;4</a:t>
            </a:r>
          </a:p>
          <a:p>
            <a:pPr marL="457200" indent="-457200">
              <a:buFont typeface="+mj-lt"/>
              <a:buAutoNum type="arabicPeriod"/>
            </a:pPr>
            <a:r>
              <a:rPr lang="en-US" sz="2800" b="1" dirty="0">
                <a:solidFill>
                  <a:schemeClr val="accent1"/>
                </a:solidFill>
              </a:rPr>
              <a:t>The Outward Regard</a:t>
            </a:r>
          </a:p>
          <a:p>
            <a:pPr lvl="1">
              <a:buFont typeface="Wingdings" panose="05000000000000000000" pitchFamily="2" charset="2"/>
              <a:buChar char="v"/>
            </a:pPr>
            <a:r>
              <a:rPr lang="en-US" sz="2400" dirty="0"/>
              <a:t>2 Cor. 4:17, 18</a:t>
            </a:r>
          </a:p>
          <a:p>
            <a:pPr lvl="1">
              <a:buFont typeface="Wingdings" panose="05000000000000000000" pitchFamily="2" charset="2"/>
              <a:buChar char="v"/>
            </a:pPr>
            <a:r>
              <a:rPr lang="en-US" sz="2400" dirty="0"/>
              <a:t>1 Jn. 2:15-17</a:t>
            </a:r>
          </a:p>
          <a:p>
            <a:endParaRPr lang="en-US" sz="2800" dirty="0"/>
          </a:p>
        </p:txBody>
      </p:sp>
    </p:spTree>
    <p:extLst>
      <p:ext uri="{BB962C8B-B14F-4D97-AF65-F5344CB8AC3E}">
        <p14:creationId xmlns:p14="http://schemas.microsoft.com/office/powerpoint/2010/main" val="141759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Defeatism Is Defeated</a:t>
            </a:r>
          </a:p>
        </p:txBody>
      </p:sp>
      <p:sp>
        <p:nvSpPr>
          <p:cNvPr id="5" name="Content Placeholder 4"/>
          <p:cNvSpPr>
            <a:spLocks noGrp="1"/>
          </p:cNvSpPr>
          <p:nvPr>
            <p:ph idx="1"/>
          </p:nvPr>
        </p:nvSpPr>
        <p:spPr>
          <a:xfrm>
            <a:off x="838200" y="2038388"/>
            <a:ext cx="7467600" cy="4667212"/>
          </a:xfrm>
        </p:spPr>
        <p:txBody>
          <a:bodyPr>
            <a:normAutofit/>
          </a:bodyPr>
          <a:lstStyle/>
          <a:p>
            <a:pPr marL="457200" indent="-457200">
              <a:buFont typeface="+mj-lt"/>
              <a:buAutoNum type="arabicPeriod" startAt="3"/>
            </a:pPr>
            <a:r>
              <a:rPr lang="en-US" sz="2800" b="1" dirty="0">
                <a:solidFill>
                  <a:schemeClr val="accent1"/>
                </a:solidFill>
              </a:rPr>
              <a:t>The Inward Resolve, “I can”</a:t>
            </a:r>
          </a:p>
          <a:p>
            <a:pPr lvl="1">
              <a:buFont typeface="Wingdings" panose="05000000000000000000" pitchFamily="2" charset="2"/>
              <a:buChar char="v"/>
            </a:pPr>
            <a:r>
              <a:rPr lang="en-US" sz="2400" dirty="0"/>
              <a:t>Numbers 13:30; Phil. 4:13</a:t>
            </a:r>
          </a:p>
          <a:p>
            <a:pPr lvl="1">
              <a:buFont typeface="Wingdings" panose="05000000000000000000" pitchFamily="2" charset="2"/>
              <a:buChar char="v"/>
            </a:pPr>
            <a:r>
              <a:rPr lang="en-US" sz="2400" dirty="0"/>
              <a:t>“Teach me to do your will” (Ps. 143.10)</a:t>
            </a:r>
          </a:p>
          <a:p>
            <a:pPr lvl="1">
              <a:buFont typeface="Wingdings" panose="05000000000000000000" pitchFamily="2" charset="2"/>
              <a:buChar char="v"/>
            </a:pPr>
            <a:r>
              <a:rPr lang="en-US" sz="2400" dirty="0"/>
              <a:t>1 Cor. 15:58</a:t>
            </a:r>
          </a:p>
          <a:p>
            <a:pPr marL="457200" indent="-457200">
              <a:buFont typeface="+mj-lt"/>
              <a:buAutoNum type="arabicPeriod" startAt="4"/>
            </a:pPr>
            <a:r>
              <a:rPr lang="en-US" sz="2800" b="1" dirty="0">
                <a:solidFill>
                  <a:schemeClr val="accent1"/>
                </a:solidFill>
              </a:rPr>
              <a:t>The Upward Reliance, “If the Lord wills”</a:t>
            </a:r>
          </a:p>
          <a:p>
            <a:pPr lvl="1">
              <a:buFont typeface="Wingdings" panose="05000000000000000000" pitchFamily="2" charset="2"/>
              <a:buChar char="v"/>
            </a:pPr>
            <a:r>
              <a:rPr lang="en-US" sz="2400" dirty="0"/>
              <a:t>Num. 14:6-9; Jas. 4:15</a:t>
            </a:r>
          </a:p>
          <a:p>
            <a:pPr lvl="1">
              <a:buFont typeface="Wingdings" panose="05000000000000000000" pitchFamily="2" charset="2"/>
              <a:buChar char="v"/>
            </a:pPr>
            <a:r>
              <a:rPr lang="en-US" sz="2400" dirty="0"/>
              <a:t>1 Tim. 1:12</a:t>
            </a:r>
          </a:p>
          <a:p>
            <a:pPr lvl="1">
              <a:buFont typeface="Wingdings" panose="05000000000000000000" pitchFamily="2" charset="2"/>
              <a:buChar char="v"/>
            </a:pPr>
            <a:r>
              <a:rPr lang="en-US" sz="2400" dirty="0"/>
              <a:t>Rom. 8:31</a:t>
            </a:r>
          </a:p>
          <a:p>
            <a:pPr lvl="1">
              <a:buFont typeface="Wingdings" panose="05000000000000000000" pitchFamily="2" charset="2"/>
              <a:buChar char="v"/>
            </a:pPr>
            <a:r>
              <a:rPr lang="en-US" sz="2400" dirty="0"/>
              <a:t>1 Cor. 15:57</a:t>
            </a:r>
          </a:p>
        </p:txBody>
      </p:sp>
    </p:spTree>
    <p:extLst>
      <p:ext uri="{BB962C8B-B14F-4D97-AF65-F5344CB8AC3E}">
        <p14:creationId xmlns:p14="http://schemas.microsoft.com/office/powerpoint/2010/main" val="11462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434</TotalTime>
  <Words>707</Words>
  <Application>Microsoft Office PowerPoint</Application>
  <PresentationFormat>On-screen Show (4:3)</PresentationFormat>
  <Paragraphs>81</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Bradley Hand ITC TT-Bold</vt:lpstr>
      <vt:lpstr>Calibri</vt:lpstr>
      <vt:lpstr>Cambria</vt:lpstr>
      <vt:lpstr>Rage Italic</vt:lpstr>
      <vt:lpstr>Wingdings</vt:lpstr>
      <vt:lpstr>Sketchbook</vt:lpstr>
      <vt:lpstr>DEFEATISM</vt:lpstr>
      <vt:lpstr>Defeatism Defined</vt:lpstr>
      <vt:lpstr>Defeatism</vt:lpstr>
      <vt:lpstr>Defeatism In Scripture</vt:lpstr>
      <vt:lpstr>Defeating Attitudes Today</vt:lpstr>
      <vt:lpstr>Five Dangers of Defeatism</vt:lpstr>
      <vt:lpstr>Where Defeatism Is Defeated</vt:lpstr>
      <vt:lpstr>Where Defeatism Is Defeated</vt:lpstr>
      <vt:lpstr>Where Defeatism Is Defeated</vt:lpstr>
      <vt:lpstr>Where Defeatism Is Defeated</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Defeating Defeatism</dc:title>
  <dc:creator>Steven J. Wallace</dc:creator>
  <cp:lastModifiedBy>Steven J. Wallace</cp:lastModifiedBy>
  <cp:revision>30</cp:revision>
  <dcterms:created xsi:type="dcterms:W3CDTF">2016-01-27T20:12:28Z</dcterms:created>
  <dcterms:modified xsi:type="dcterms:W3CDTF">2017-09-11T00:07:27Z</dcterms:modified>
</cp:coreProperties>
</file>