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49" r:id="rId2"/>
    <p:sldMasterId id="2147483650" r:id="rId3"/>
  </p:sldMasterIdLst>
  <p:notesMasterIdLst>
    <p:notesMasterId r:id="rId25"/>
  </p:notesMasterIdLst>
  <p:sldIdLst>
    <p:sldId id="262" r:id="rId4"/>
    <p:sldId id="259" r:id="rId5"/>
    <p:sldId id="263" r:id="rId6"/>
    <p:sldId id="264" r:id="rId7"/>
    <p:sldId id="265" r:id="rId8"/>
    <p:sldId id="284" r:id="rId9"/>
    <p:sldId id="266" r:id="rId10"/>
    <p:sldId id="267" r:id="rId11"/>
    <p:sldId id="268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83" r:id="rId24"/>
  </p:sldIdLst>
  <p:sldSz cx="9144000" cy="6858000" type="screen4x3"/>
  <p:notesSz cx="6858000" cy="9144000"/>
  <p:embeddedFontLst>
    <p:embeddedFont>
      <p:font typeface="MV Boli" panose="02000500030200090000" pitchFamily="2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Interstate" panose="020B0604020202020204" charset="0"/>
      <p:regular r:id="rId31"/>
    </p:embeddedFont>
    <p:embeddedFont>
      <p:font typeface="Maiandra GD" panose="020E0502030308020204" pitchFamily="34" charset="0"/>
      <p:regular r:id="rId32"/>
      <p:bold r:id="rId33"/>
      <p:italic r:id="rId3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946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9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96109-9318-443A-A11C-EF16ECB801DE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89D5B-A685-461C-95BE-CE36DDE09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77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89D5B-A685-461C-95BE-CE36DDE093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32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751682"/>
            <a:ext cx="36576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Hobo Std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990600"/>
          </a:xfrm>
        </p:spPr>
        <p:txBody>
          <a:bodyPr/>
          <a:lstStyle>
            <a:lvl1pPr marL="0" indent="0" algn="ctr">
              <a:buNone/>
              <a:defRPr>
                <a:latin typeface="Maiandra GD" panose="020E0502030308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E4DAD-9CCB-47CD-B1E9-AE41D3A476B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 bwMode="auto">
          <a:xfrm>
            <a:off x="3962399" y="3124200"/>
            <a:ext cx="1295401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Maiandra GD" panose="020E0502030308020204" pitchFamily="34" charset="0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Maiandra GD" panose="020E0502030308020204" pitchFamily="34" charset="0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Maiandra GD" panose="020E0502030308020204" pitchFamily="34" charset="0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Maiandra GD" panose="020E0502030308020204" pitchFamily="34" charset="0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Maiandra GD" panose="020E0502030308020204" pitchFamily="34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4000" kern="0" dirty="0">
                <a:latin typeface="Hobo Std" pitchFamily="34" charset="0"/>
              </a:rPr>
              <a:t>&amp;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5257800" y="2720975"/>
            <a:ext cx="3657600" cy="147002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obo Std" pitchFamily="34" charset="0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kern="0" dirty="0">
              <a:solidFill>
                <a:schemeClr val="bg1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 hasCustomPrompt="1"/>
          </p:nvPr>
        </p:nvSpPr>
        <p:spPr>
          <a:xfrm>
            <a:off x="5295899" y="2769879"/>
            <a:ext cx="3543301" cy="1470025"/>
          </a:xfrm>
        </p:spPr>
        <p:txBody>
          <a:bodyPr/>
          <a:lstStyle>
            <a:lvl1pPr marL="0" indent="0">
              <a:buNone/>
              <a:defRPr sz="4400">
                <a:latin typeface="Hobo Std" pitchFamily="34" charset="0"/>
              </a:defRPr>
            </a:lvl1pPr>
            <a:lvl5pPr marL="1828800" indent="0">
              <a:buNone/>
              <a:defRPr/>
            </a:lvl5pPr>
          </a:lstStyle>
          <a:p>
            <a:r>
              <a:rPr lang="en-US" kern="0" dirty="0">
                <a:solidFill>
                  <a:schemeClr val="bg1"/>
                </a:solidFill>
              </a:rPr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2937486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386CD-4610-4F8A-8FC7-CCF35000EF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9397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6750"/>
            <a:ext cx="3008313" cy="116205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000"/>
            <a:ext cx="4114800" cy="3840163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D021A-50D8-43DD-B854-42EEFC2B12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019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3E8E1-4156-492F-AAFB-66BC4CB21A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0432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391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0960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96BDC-D939-4000-9AE1-31FFF4681F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468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1C03F-D2A8-4532-913D-A684374366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5149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4310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4310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70E86-518C-48E1-8690-FE53F51DE8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892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600200"/>
            <a:ext cx="3733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35FD7-F3EC-423A-9094-1EB66B2642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8510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81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81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1" y="1535113"/>
            <a:ext cx="3733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1" y="2174875"/>
            <a:ext cx="3733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8CFF1-0B32-4F77-A72C-F26F735C9A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0489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F2DF3-D503-4B1B-9C48-2E15436E84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3819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8480A-9E7C-42CF-AD86-2A5DE23465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8140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A3A7C-8B1A-41ED-BF8E-819FC401D4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0650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45783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C4221-0C7F-4599-A319-473E195420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0087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88D21-1E95-4E31-AFBD-875DBD54AE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7646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1EF61-0964-496C-9DE9-D90B0584A8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9253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73050"/>
            <a:ext cx="434340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6D87D-3F21-461E-A89A-D00B23D7C8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3845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2A49D-D8FF-48E3-84D2-D4EC8F91E9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234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43150"/>
            <a:ext cx="7772400" cy="1390650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E26B8-B217-43B2-8CAD-F29E4D5B74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5584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00C69-27F2-4DE5-918A-30A7350A58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786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A5123-E46B-4E7D-AA6D-B2EEFF0B21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642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4038600" cy="3840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4038600" cy="3840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C22FA-CCD0-4992-A4C9-8F299D95B8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571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62125"/>
            <a:ext cx="8229600" cy="43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BE46438-B6EA-4FA6-9CE7-C21A4EDBF77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457200" y="61912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dirty="0">
                <a:latin typeface="Hobo Std" pitchFamily="34" charset="0"/>
              </a:rPr>
              <a:t>Click to edit Master title style</a:t>
            </a:r>
          </a:p>
        </p:txBody>
      </p:sp>
      <p:pic>
        <p:nvPicPr>
          <p:cNvPr id="1053" name="Picture 29" descr="questions and answers_std_t_nt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7" r:id="rId3"/>
    <p:sldLayoutId id="2147483658" r:id="rId4"/>
    <p:sldLayoutId id="2147483659" r:id="rId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Maiandra GD" panose="020E0502030308020204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Maiandra GD" panose="020E0502030308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Maiandra GD" panose="020E0502030308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Maiandra GD" panose="020E0502030308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Maiandra GD" panose="020E0502030308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5" name="Picture 29" descr="questions and answers_std_c_nt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533400"/>
            <a:ext cx="4114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38400"/>
            <a:ext cx="8229600" cy="368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CC1C74E-58EA-4BED-B204-10B78DFF729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9" r:id="rId6"/>
    <p:sldLayoutId id="2147483671" r:id="rId7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obo Std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Maiandra GD" panose="020E0502030308020204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Maiandra GD" panose="020E0502030308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Maiandra GD" panose="020E0502030308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Maiandra GD" panose="020E0502030308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Maiandra GD" panose="020E0502030308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696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1117E9-D736-43A1-A7BB-F58702B26BFD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4354" name="Picture 18" descr="questions and answers_std_cb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2" r:id="rId9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obo Std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Myriad Pro Light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Myriad Pro Light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Myriad Pro Light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Myriad Pro Light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Myriad Pro Light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BLACK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200" y="4876800"/>
            <a:ext cx="8305800" cy="990600"/>
          </a:xfrm>
        </p:spPr>
        <p:txBody>
          <a:bodyPr/>
          <a:lstStyle/>
          <a:p>
            <a:r>
              <a:rPr lang="en-US" sz="4800" b="1" spc="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DISCER</a:t>
            </a:r>
            <a:r>
              <a:rPr lang="en-US" sz="4800" b="1" spc="6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NMENT</a:t>
            </a:r>
            <a:endParaRPr lang="en-US" b="1" spc="6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dirty="0"/>
              <a:t>In A World Obsessed </a:t>
            </a:r>
            <a:r>
              <a:rPr lang="en-US" dirty="0">
                <a:solidFill>
                  <a:schemeClr val="bg1"/>
                </a:solidFill>
              </a:rPr>
              <a:t>With Shades Of Gray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WHITE</a:t>
            </a:r>
          </a:p>
        </p:txBody>
      </p:sp>
    </p:spTree>
    <p:extLst>
      <p:ext uri="{BB962C8B-B14F-4D97-AF65-F5344CB8AC3E}">
        <p14:creationId xmlns:p14="http://schemas.microsoft.com/office/powerpoint/2010/main" val="71408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Word Is Settled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b="1" dirty="0"/>
              <a:t>Psalm 119:89</a:t>
            </a:r>
          </a:p>
          <a:p>
            <a:pPr marL="0" indent="0">
              <a:buNone/>
            </a:pPr>
            <a:r>
              <a:rPr lang="en-US" sz="3200" dirty="0"/>
              <a:t>“Forever, O LORD, Your word is settled in heaven.”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105400"/>
          </a:xfrm>
        </p:spPr>
        <p:txBody>
          <a:bodyPr>
            <a:normAutofit/>
          </a:bodyPr>
          <a:lstStyle/>
          <a:p>
            <a:r>
              <a:rPr lang="en-US" sz="3200" dirty="0"/>
              <a:t>Isaiah 58:1</a:t>
            </a:r>
          </a:p>
          <a:p>
            <a:r>
              <a:rPr lang="en-US" sz="3200" dirty="0"/>
              <a:t>Matthew 28:18-20</a:t>
            </a:r>
          </a:p>
          <a:p>
            <a:r>
              <a:rPr lang="en-US" sz="3200" dirty="0"/>
              <a:t>Matthew 15:12-14</a:t>
            </a:r>
          </a:p>
          <a:p>
            <a:r>
              <a:rPr lang="en-US" sz="3200" dirty="0"/>
              <a:t>“Therefore do not be unwise, but understand what the will of the Lord is” </a:t>
            </a:r>
            <a:r>
              <a:rPr lang="en-US" dirty="0"/>
              <a:t>(Eph. 5:17; cf. Jn. 7:17; Rom. 12:2)</a:t>
            </a:r>
          </a:p>
        </p:txBody>
      </p:sp>
    </p:spTree>
    <p:extLst>
      <p:ext uri="{BB962C8B-B14F-4D97-AF65-F5344CB8AC3E}">
        <p14:creationId xmlns:p14="http://schemas.microsoft.com/office/powerpoint/2010/main" val="12425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43200" y="533400"/>
            <a:ext cx="5334000" cy="1143000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en-US" sz="6600" b="1" spc="60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TREASURE</a:t>
            </a:r>
            <a:br>
              <a:rPr lang="en-US" sz="6600" spc="600" dirty="0">
                <a:ln>
                  <a:solidFill>
                    <a:schemeClr val="tx1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</a:br>
            <a:r>
              <a:rPr lang="en-US" spc="600" dirty="0">
                <a:ln>
                  <a:solidFill>
                    <a:schemeClr val="tx1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OF GOD?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362200"/>
            <a:ext cx="7543800" cy="4495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54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MALACHI 3:16-18</a:t>
            </a:r>
          </a:p>
          <a:p>
            <a:pPr lvl="1"/>
            <a:r>
              <a:rPr lang="en-US" sz="4000" dirty="0"/>
              <a:t>Who Are They?</a:t>
            </a:r>
          </a:p>
          <a:p>
            <a:pPr lvl="1"/>
            <a:r>
              <a:rPr lang="en-US" sz="4000" dirty="0"/>
              <a:t>What Would The Undiscerning Be Able To Understand And Do?</a:t>
            </a:r>
          </a:p>
          <a:p>
            <a:pPr lvl="2"/>
            <a:r>
              <a:rPr lang="en-US" sz="3600" dirty="0"/>
              <a:t>3:13-15, 18</a:t>
            </a:r>
          </a:p>
          <a:p>
            <a:pPr lvl="1"/>
            <a:r>
              <a:rPr lang="en-US" sz="4000" dirty="0"/>
              <a:t>Where Are His Treasured Jewels?</a:t>
            </a:r>
          </a:p>
          <a:p>
            <a:pPr lvl="2"/>
            <a:r>
              <a:rPr lang="en-US" sz="3600" dirty="0"/>
              <a:t>1 Peter 2:9, 10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457200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pc="-15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ARE YOU A </a:t>
            </a:r>
          </a:p>
        </p:txBody>
      </p:sp>
    </p:spTree>
    <p:extLst>
      <p:ext uri="{BB962C8B-B14F-4D97-AF65-F5344CB8AC3E}">
        <p14:creationId xmlns:p14="http://schemas.microsoft.com/office/powerpoint/2010/main" val="848317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09800"/>
            <a:ext cx="6705600" cy="3419475"/>
          </a:xfrm>
        </p:spPr>
        <p:txBody>
          <a:bodyPr>
            <a:prstTxWarp prst="textWave4">
              <a:avLst>
                <a:gd name="adj1" fmla="val 3620"/>
                <a:gd name="adj2" fmla="val 0"/>
              </a:avLst>
            </a:prstTxWarp>
          </a:bodyPr>
          <a:lstStyle/>
          <a:p>
            <a:pPr algn="ctr"/>
            <a:r>
              <a:rPr lang="en-US" sz="60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MORALITY</a:t>
            </a:r>
            <a:br>
              <a:rPr lang="en-US" sz="48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48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</a:t>
            </a:r>
            <a:br>
              <a:rPr lang="en-US" sz="48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66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DOCTRINE</a:t>
            </a:r>
          </a:p>
        </p:txBody>
      </p:sp>
    </p:spTree>
    <p:extLst>
      <p:ext uri="{BB962C8B-B14F-4D97-AF65-F5344CB8AC3E}">
        <p14:creationId xmlns:p14="http://schemas.microsoft.com/office/powerpoint/2010/main" val="347733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Definition of Marriage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8001000" cy="3840163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/>
              <a:t>Genesis 2:24,</a:t>
            </a:r>
          </a:p>
          <a:p>
            <a:pPr marL="0" indent="0">
              <a:buNone/>
            </a:pPr>
            <a:r>
              <a:rPr lang="en-US" sz="4000" dirty="0"/>
              <a:t>“Therefore a man shall leave his father and mother and be joined to his wife, and they shall become one flesh.”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105400" y="609600"/>
            <a:ext cx="4038600" cy="1295400"/>
          </a:xfrm>
        </p:spPr>
        <p:txBody>
          <a:bodyPr/>
          <a:lstStyle/>
          <a:p>
            <a:r>
              <a:rPr lang="en-US" dirty="0"/>
              <a:t>Matthew 19:3ff</a:t>
            </a:r>
          </a:p>
          <a:p>
            <a:r>
              <a:rPr lang="en-US" dirty="0"/>
              <a:t>Malachi 2:16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45253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Fornication</a:t>
            </a:r>
            <a:br>
              <a:rPr lang="en-US" dirty="0"/>
            </a:br>
            <a:r>
              <a:rPr lang="en-US" dirty="0"/>
              <a:t>Adultery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8153400" cy="384016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Hebrews 13:4,</a:t>
            </a:r>
          </a:p>
          <a:p>
            <a:pPr marL="0" indent="0">
              <a:buNone/>
            </a:pPr>
            <a:r>
              <a:rPr lang="en-US" sz="3600" dirty="0"/>
              <a:t>“Marriage is honorable among all, and the bed undefiled; but fornicators and adulterers God will judge.”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838200"/>
            <a:ext cx="4038600" cy="914400"/>
          </a:xfrm>
        </p:spPr>
        <p:txBody>
          <a:bodyPr/>
          <a:lstStyle/>
          <a:p>
            <a:r>
              <a:rPr lang="en-US" dirty="0"/>
              <a:t>Proverbs 7:27</a:t>
            </a:r>
          </a:p>
          <a:p>
            <a:r>
              <a:rPr lang="en-US" dirty="0"/>
              <a:t>John 8:4, 11, 12</a:t>
            </a:r>
          </a:p>
        </p:txBody>
      </p:sp>
    </p:spTree>
    <p:extLst>
      <p:ext uri="{BB962C8B-B14F-4D97-AF65-F5344CB8AC3E}">
        <p14:creationId xmlns:p14="http://schemas.microsoft.com/office/powerpoint/2010/main" val="1018481535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Homosexuality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7924800" cy="3840163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/>
              <a:t>Leviticus 18:22, </a:t>
            </a:r>
            <a:r>
              <a:rPr lang="en-US" sz="4400" dirty="0"/>
              <a:t>“You shall not lie with a male as with a woman. It is an abomination”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457200"/>
            <a:ext cx="4038600" cy="1371600"/>
          </a:xfrm>
        </p:spPr>
        <p:txBody>
          <a:bodyPr/>
          <a:lstStyle/>
          <a:p>
            <a:r>
              <a:rPr lang="en-US" dirty="0"/>
              <a:t>Leviticus 20:13</a:t>
            </a:r>
          </a:p>
          <a:p>
            <a:r>
              <a:rPr lang="en-US" dirty="0"/>
              <a:t>1 Corinthians 6:9, 10</a:t>
            </a:r>
          </a:p>
        </p:txBody>
      </p:sp>
    </p:spTree>
    <p:extLst>
      <p:ext uri="{BB962C8B-B14F-4D97-AF65-F5344CB8AC3E}">
        <p14:creationId xmlns:p14="http://schemas.microsoft.com/office/powerpoint/2010/main" val="2896405641"/>
      </p:ext>
    </p:extLst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Abortion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28600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Proverbs 6:16-19:</a:t>
            </a:r>
          </a:p>
          <a:p>
            <a:pPr marL="0" indent="0">
              <a:buNone/>
            </a:pPr>
            <a:r>
              <a:rPr lang="en-US" sz="3200" dirty="0"/>
              <a:t>“These six things the LORD hates, Yes, seven are an abomination to Him:  A proud look, A lying tongue, </a:t>
            </a:r>
            <a:r>
              <a:rPr lang="en-US" sz="3200" u="sng" dirty="0"/>
              <a:t>Hands that shed innocent blood,</a:t>
            </a:r>
            <a:r>
              <a:rPr lang="en-US" sz="3200" dirty="0"/>
              <a:t> A heart that devises wicked plans, Feet that are swift in running to evil, A false witness who speaks lies, And one who sows discord among brethren.”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457199"/>
            <a:ext cx="3276600" cy="2057401"/>
          </a:xfrm>
        </p:spPr>
        <p:txBody>
          <a:bodyPr/>
          <a:lstStyle/>
          <a:p>
            <a:r>
              <a:rPr lang="en-US" dirty="0"/>
              <a:t>Exodus 21:22, 23</a:t>
            </a:r>
          </a:p>
          <a:p>
            <a:r>
              <a:rPr lang="en-US" dirty="0"/>
              <a:t>Luke 1:41, 44</a:t>
            </a:r>
          </a:p>
        </p:txBody>
      </p:sp>
    </p:spTree>
    <p:extLst>
      <p:ext uri="{BB962C8B-B14F-4D97-AF65-F5344CB8AC3E}">
        <p14:creationId xmlns:p14="http://schemas.microsoft.com/office/powerpoint/2010/main" val="1053169941"/>
      </p:ext>
    </p:extLst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Modest Clothing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7772400" cy="3840163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/>
              <a:t>Genesis 3:21, </a:t>
            </a:r>
            <a:r>
              <a:rPr lang="en-US" sz="4000" dirty="0"/>
              <a:t>“Also for Adam and his wife the LORD God made tunics of skin, and clothed them.”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685800"/>
            <a:ext cx="4038600" cy="3840163"/>
          </a:xfrm>
        </p:spPr>
        <p:txBody>
          <a:bodyPr/>
          <a:lstStyle/>
          <a:p>
            <a:r>
              <a:rPr lang="en-US" dirty="0"/>
              <a:t>1 Timothy 2:9, 10</a:t>
            </a:r>
          </a:p>
          <a:p>
            <a:r>
              <a:rPr lang="en-US" dirty="0"/>
              <a:t>Isa. 47:3; Rev. 3:18</a:t>
            </a:r>
          </a:p>
          <a:p>
            <a:r>
              <a:rPr lang="en-US" dirty="0"/>
              <a:t>Exod. 28:42</a:t>
            </a:r>
          </a:p>
        </p:txBody>
      </p:sp>
    </p:spTree>
    <p:extLst>
      <p:ext uri="{BB962C8B-B14F-4D97-AF65-F5344CB8AC3E}">
        <p14:creationId xmlns:p14="http://schemas.microsoft.com/office/powerpoint/2010/main" val="1842718206"/>
      </p:ext>
    </p:extLst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Women </a:t>
            </a:r>
            <a:r>
              <a:rPr lang="en-US" dirty="0"/>
              <a:t>Preachers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b="1" dirty="0"/>
              <a:t>1 Timothy 2:11, 12:</a:t>
            </a:r>
          </a:p>
          <a:p>
            <a:pPr marL="0" indent="0">
              <a:buNone/>
            </a:pPr>
            <a:r>
              <a:rPr lang="en-US" sz="4000" dirty="0"/>
              <a:t>“Let a woman learn in silence with all submission. And I do not permit a woman to teach or to have authority over a man, but to be in silence.”</a:t>
            </a:r>
          </a:p>
        </p:txBody>
      </p:sp>
    </p:spTree>
    <p:extLst>
      <p:ext uri="{BB962C8B-B14F-4D97-AF65-F5344CB8AC3E}">
        <p14:creationId xmlns:p14="http://schemas.microsoft.com/office/powerpoint/2010/main" val="1337107442"/>
      </p:ext>
    </p:extLst>
  </p:cSld>
  <p:clrMapOvr>
    <a:masterClrMapping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b="1" dirty="0"/>
              <a:t>Hearing</a:t>
            </a:r>
          </a:p>
          <a:p>
            <a:pPr lvl="1"/>
            <a:r>
              <a:rPr lang="en-US" sz="3200" dirty="0"/>
              <a:t>Luke 8:8</a:t>
            </a:r>
          </a:p>
          <a:p>
            <a:r>
              <a:rPr lang="en-US" sz="3600" b="1" dirty="0"/>
              <a:t>Believing</a:t>
            </a:r>
          </a:p>
          <a:p>
            <a:pPr lvl="1"/>
            <a:r>
              <a:rPr lang="en-US" sz="3200" dirty="0"/>
              <a:t>John 8:24</a:t>
            </a:r>
          </a:p>
          <a:p>
            <a:r>
              <a:rPr lang="en-US" sz="3600" b="1" dirty="0"/>
              <a:t>Repenting</a:t>
            </a:r>
          </a:p>
          <a:p>
            <a:pPr lvl="1"/>
            <a:r>
              <a:rPr lang="en-US" sz="3200" dirty="0"/>
              <a:t>Luke 13:3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2286000"/>
            <a:ext cx="4191000" cy="3840163"/>
          </a:xfrm>
        </p:spPr>
        <p:txBody>
          <a:bodyPr/>
          <a:lstStyle/>
          <a:p>
            <a:r>
              <a:rPr lang="en-US" sz="3600" b="1" dirty="0"/>
              <a:t>Confessing</a:t>
            </a:r>
          </a:p>
          <a:p>
            <a:pPr lvl="1"/>
            <a:r>
              <a:rPr lang="en-US" sz="3200" dirty="0"/>
              <a:t>Romans 10:9</a:t>
            </a:r>
          </a:p>
          <a:p>
            <a:r>
              <a:rPr lang="en-US" sz="3600" b="1" dirty="0"/>
              <a:t>Being Immersed</a:t>
            </a:r>
          </a:p>
          <a:p>
            <a:pPr lvl="1"/>
            <a:r>
              <a:rPr lang="en-US" sz="3200" dirty="0"/>
              <a:t>Mk. 16:15, 16</a:t>
            </a:r>
          </a:p>
          <a:p>
            <a:pPr lvl="1"/>
            <a:r>
              <a:rPr lang="en-US" sz="3200" dirty="0"/>
              <a:t>Acts 8:12</a:t>
            </a:r>
          </a:p>
          <a:p>
            <a:pPr lvl="1"/>
            <a:r>
              <a:rPr lang="en-US" sz="3200" dirty="0"/>
              <a:t>Acts 8:35-39</a:t>
            </a:r>
          </a:p>
        </p:txBody>
      </p:sp>
    </p:spTree>
    <p:extLst>
      <p:ext uri="{BB962C8B-B14F-4D97-AF65-F5344CB8AC3E}">
        <p14:creationId xmlns:p14="http://schemas.microsoft.com/office/powerpoint/2010/main" val="3906308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Tolerance &amp; Political Correctness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“Doctrine doesn’t matter as much as the other things we have in common.”</a:t>
            </a:r>
          </a:p>
          <a:p>
            <a:r>
              <a:rPr lang="en-US" dirty="0"/>
              <a:t>“Believe it or not, there are plenty of gray areas and matters of opinion on religious matters.”</a:t>
            </a:r>
          </a:p>
          <a:p>
            <a:r>
              <a:rPr lang="en-US" dirty="0"/>
              <a:t>“Do not be judgmental.”</a:t>
            </a:r>
          </a:p>
          <a:p>
            <a:r>
              <a:rPr lang="en-US" dirty="0"/>
              <a:t>“Eliminate the negative and emphasize the positive.”</a:t>
            </a:r>
          </a:p>
          <a:p>
            <a:r>
              <a:rPr lang="en-US" dirty="0"/>
              <a:t>“You are a modern Pharisee”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05400" y="304800"/>
            <a:ext cx="335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Interstate" panose="02000603030000020004" pitchFamily="2" charset="0"/>
              </a:rPr>
              <a:t>Adults with </a:t>
            </a:r>
            <a:r>
              <a:rPr lang="en-US" sz="4000" b="1" spc="600" dirty="0">
                <a:latin typeface="Interstate" panose="02000603030000020004" pitchFamily="2" charset="0"/>
              </a:rPr>
              <a:t>JUVENILE</a:t>
            </a:r>
            <a:r>
              <a:rPr lang="en-US" sz="4000" dirty="0">
                <a:latin typeface="Interstate" panose="02000603030000020004" pitchFamily="2" charset="0"/>
              </a:rPr>
              <a:t> nerves?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324600"/>
            <a:ext cx="8305800" cy="4616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Matthew 16:1-4 | Luke 12:54-57 | Mk. 7:9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Discernment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9  "Therefore give to Your servant an understanding heart to judge Your people, that I may discern between good and evil. For who is able to judge this great people of Yours?"</a:t>
            </a:r>
          </a:p>
          <a:p>
            <a:pPr marL="0" indent="0">
              <a:buNone/>
            </a:pPr>
            <a:r>
              <a:rPr lang="en-US" dirty="0"/>
              <a:t>10  The speech pleased the Lord, that Solomon had asked this thing.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FFFF00"/>
                </a:solidFill>
              </a:rPr>
              <a:t>I Kings 3:9</a:t>
            </a:r>
          </a:p>
        </p:txBody>
      </p:sp>
    </p:spTree>
    <p:extLst>
      <p:ext uri="{BB962C8B-B14F-4D97-AF65-F5344CB8AC3E}">
        <p14:creationId xmlns:p14="http://schemas.microsoft.com/office/powerpoint/2010/main" val="2409344882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BLACK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200" y="4876800"/>
            <a:ext cx="8305800" cy="990600"/>
          </a:xfrm>
        </p:spPr>
        <p:txBody>
          <a:bodyPr/>
          <a:lstStyle/>
          <a:p>
            <a:r>
              <a:rPr lang="en-US" sz="4800" b="1" spc="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DISCER</a:t>
            </a:r>
            <a:r>
              <a:rPr lang="en-US" sz="4800" b="1" spc="6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NMENT</a:t>
            </a:r>
            <a:endParaRPr lang="en-US" b="1" spc="6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dirty="0"/>
              <a:t>In A World Obsessed </a:t>
            </a:r>
            <a:r>
              <a:rPr lang="en-US" dirty="0">
                <a:solidFill>
                  <a:schemeClr val="bg1"/>
                </a:solidFill>
              </a:rPr>
              <a:t>With Shades Of Gray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WHITE</a:t>
            </a:r>
          </a:p>
        </p:txBody>
      </p:sp>
    </p:spTree>
    <p:extLst>
      <p:ext uri="{BB962C8B-B14F-4D97-AF65-F5344CB8AC3E}">
        <p14:creationId xmlns:p14="http://schemas.microsoft.com/office/powerpoint/2010/main" val="408718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286000"/>
            <a:ext cx="7431087" cy="1362075"/>
          </a:xfrm>
        </p:spPr>
        <p:txBody>
          <a:bodyPr/>
          <a:lstStyle/>
          <a:p>
            <a:r>
              <a:rPr lang="en-US" baseline="300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Maiandra GD" panose="020E0502030308020204" pitchFamily="34" charset="0"/>
              </a:rPr>
              <a:t>21</a:t>
            </a:r>
            <a:r>
              <a:rPr lang="en-US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Maiandra GD" panose="020E0502030308020204" pitchFamily="34" charset="0"/>
              </a:rPr>
              <a:t>  Test all things; hold fast what is good.</a:t>
            </a:r>
            <a:br>
              <a:rPr lang="en-US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Maiandra GD" panose="020E0502030308020204" pitchFamily="34" charset="0"/>
              </a:rPr>
            </a:br>
            <a:r>
              <a:rPr lang="en-US" baseline="300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Maiandra GD" panose="020E0502030308020204" pitchFamily="34" charset="0"/>
              </a:rPr>
              <a:t>22</a:t>
            </a:r>
            <a:r>
              <a:rPr lang="en-US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Maiandra GD" panose="020E0502030308020204" pitchFamily="34" charset="0"/>
              </a:rPr>
              <a:t>  Abstain from every form of evil.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1219200"/>
            <a:ext cx="7431087" cy="838200"/>
          </a:xfrm>
        </p:spPr>
        <p:txBody>
          <a:bodyPr/>
          <a:lstStyle/>
          <a:p>
            <a:r>
              <a:rPr lang="en-US" sz="4000" spc="300" dirty="0"/>
              <a:t>1 Thessalonians 5:21, 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5124271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Maiandra GD" panose="020E0502030308020204" pitchFamily="34" charset="0"/>
              </a:rPr>
              <a:t>IS THE BIBLE A BOOK OF GRAY MATTER?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8077200" cy="4616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Isaiah 5:20, 21</a:t>
            </a:r>
          </a:p>
        </p:txBody>
      </p:sp>
    </p:spTree>
    <p:extLst>
      <p:ext uri="{BB962C8B-B14F-4D97-AF65-F5344CB8AC3E}">
        <p14:creationId xmlns:p14="http://schemas.microsoft.com/office/powerpoint/2010/main" val="1364940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696200" cy="1362075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44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IDENTIFYING THE </a:t>
            </a:r>
            <a:r>
              <a:rPr lang="en-US" sz="7200" u="sng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TOLERANCE</a:t>
            </a:r>
            <a:br>
              <a:rPr lang="en-US" sz="44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44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</a:t>
            </a:r>
            <a:br>
              <a:rPr lang="en-US" sz="44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4400" u="sng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POLITICAL CORRECTNESS </a:t>
            </a:r>
            <a:r>
              <a:rPr lang="en-US" sz="54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MOVEMENT</a:t>
            </a:r>
            <a:endParaRPr lang="en-US" sz="44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696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600" dirty="0"/>
              <a:t>IDENTITY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419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800" dirty="0"/>
              <a:t>An anti-preaching movement</a:t>
            </a:r>
          </a:p>
          <a:p>
            <a:r>
              <a:rPr lang="en-US" sz="3600" dirty="0"/>
              <a:t>A culture embarrassed and offended at “preaching”</a:t>
            </a:r>
          </a:p>
          <a:p>
            <a:pPr lvl="1"/>
            <a:r>
              <a:rPr lang="en-US" dirty="0"/>
              <a:t>Doug </a:t>
            </a:r>
            <a:r>
              <a:rPr lang="en-US" dirty="0" err="1"/>
              <a:t>Pagitt</a:t>
            </a:r>
            <a:r>
              <a:rPr lang="en-US" dirty="0"/>
              <a:t>,“Preaching is broken.” </a:t>
            </a:r>
          </a:p>
          <a:p>
            <a:pPr lvl="2"/>
            <a:r>
              <a:rPr lang="en-US" dirty="0"/>
              <a:t>Should be replaced with “open conversations where all participants are seen as equal.”</a:t>
            </a:r>
          </a:p>
          <a:p>
            <a:pPr lvl="1"/>
            <a:r>
              <a:rPr lang="en-US" dirty="0"/>
              <a:t>Corrupting the pulpit with story-telling, psychology, self-help lessons, and hobby-horses</a:t>
            </a:r>
          </a:p>
        </p:txBody>
      </p:sp>
    </p:spTree>
    <p:extLst>
      <p:ext uri="{BB962C8B-B14F-4D97-AF65-F5344CB8AC3E}">
        <p14:creationId xmlns:p14="http://schemas.microsoft.com/office/powerpoint/2010/main" val="87408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667000" y="1"/>
            <a:ext cx="6096000" cy="2895599"/>
          </a:xfrm>
          <a:prstGeom prst="star16">
            <a:avLst/>
          </a:prstGeom>
          <a:ln w="6350">
            <a:solidFill>
              <a:srgbClr val="FFFF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</a:bodyPr>
          <a:lstStyle/>
          <a:p>
            <a:pPr marL="0" indent="0" algn="ctr">
              <a:buNone/>
            </a:pPr>
            <a:r>
              <a:rPr lang="en-US" sz="2400" b="1" spc="600" dirty="0">
                <a:ln>
                  <a:solidFill>
                    <a:srgbClr val="7030A0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aiandra GD" panose="020E0502030308020204" pitchFamily="34" charset="0"/>
              </a:rPr>
              <a:t>GOSPEL</a:t>
            </a:r>
          </a:p>
          <a:p>
            <a:pPr marL="0" indent="0" algn="ctr">
              <a:buNone/>
            </a:pPr>
            <a:r>
              <a:rPr lang="en-US" sz="2400" b="1" dirty="0">
                <a:ln>
                  <a:solidFill>
                    <a:srgbClr val="7030A0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aiandra GD" panose="020E0502030308020204" pitchFamily="34" charset="0"/>
              </a:rPr>
              <a:t>PREACHING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 rot="18718472">
            <a:off x="141720" y="1932665"/>
            <a:ext cx="5061379" cy="4267199"/>
          </a:xfrm>
          <a:prstGeom prst="rightArrow">
            <a:avLst>
              <a:gd name="adj1" fmla="val 64754"/>
              <a:gd name="adj2" fmla="val 500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iandra GD" panose="020E0502030308020204" pitchFamily="34" charset="0"/>
              </a:rPr>
              <a:t>OPPOSITION</a:t>
            </a:r>
          </a:p>
          <a:p>
            <a:pPr marL="0" indent="0">
              <a:buNone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iandra GD" panose="020E0502030308020204" pitchFamily="34" charset="0"/>
              </a:rPr>
              <a:t>INTIMIDATION</a:t>
            </a:r>
          </a:p>
          <a:p>
            <a:pPr marL="0" indent="0">
              <a:buNone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iandra GD" panose="020E0502030308020204" pitchFamily="34" charset="0"/>
              </a:rPr>
              <a:t>FALSE ALLEGATION</a:t>
            </a:r>
          </a:p>
          <a:p>
            <a:pPr marL="0" indent="0">
              <a:buNone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iandra GD" panose="020E0502030308020204" pitchFamily="34" charset="0"/>
              </a:rPr>
              <a:t>CONTRADICTION</a:t>
            </a:r>
          </a:p>
          <a:p>
            <a:pPr marL="0" indent="0">
              <a:buNone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iandra GD" panose="020E0502030308020204" pitchFamily="34" charset="0"/>
              </a:rPr>
              <a:t>SUBSTITUTION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8697769">
            <a:off x="3171326" y="4937380"/>
            <a:ext cx="3733800" cy="1143000"/>
          </a:xfrm>
        </p:spPr>
        <p:txBody>
          <a:bodyPr/>
          <a:lstStyle/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SATAN’S</a:t>
            </a:r>
            <a:b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Response</a:t>
            </a:r>
          </a:p>
        </p:txBody>
      </p:sp>
    </p:spTree>
    <p:extLst>
      <p:ext uri="{BB962C8B-B14F-4D97-AF65-F5344CB8AC3E}">
        <p14:creationId xmlns:p14="http://schemas.microsoft.com/office/powerpoint/2010/main" val="29714128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Need For “Gospel Preaching”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Fulfills a command</a:t>
            </a:r>
          </a:p>
          <a:p>
            <a:pPr marL="914400" lvl="1" indent="-514350"/>
            <a:r>
              <a:rPr lang="en-US" dirty="0"/>
              <a:t>2 Timothy 4:2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Displays reverence to the rule of God</a:t>
            </a:r>
          </a:p>
          <a:p>
            <a:pPr marL="914400" lvl="1" indent="-514350"/>
            <a:r>
              <a:rPr lang="en-US" dirty="0"/>
              <a:t>Nehemiah 8, 9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Affirms faith in God’s way to save man</a:t>
            </a:r>
          </a:p>
          <a:p>
            <a:pPr marL="914400" lvl="1" indent="-514350"/>
            <a:r>
              <a:rPr lang="en-US" dirty="0"/>
              <a:t>1 Corinthians 1:18-21</a:t>
            </a:r>
          </a:p>
        </p:txBody>
      </p:sp>
    </p:spTree>
    <p:extLst>
      <p:ext uri="{BB962C8B-B14F-4D97-AF65-F5344CB8AC3E}">
        <p14:creationId xmlns:p14="http://schemas.microsoft.com/office/powerpoint/2010/main" val="287131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Need For “Gospel Preaching”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/>
              <a:t>Affirms that Christ is the power and wisdom of God</a:t>
            </a:r>
          </a:p>
          <a:p>
            <a:pPr marL="914400" lvl="1" indent="-514350"/>
            <a:r>
              <a:rPr lang="en-US" dirty="0"/>
              <a:t>1 Corinthians 1:22-29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Affirms the authority of Christ and that all men are accountable to Him</a:t>
            </a:r>
          </a:p>
          <a:p>
            <a:pPr marL="914400" lvl="1" indent="-514350"/>
            <a:r>
              <a:rPr lang="en-US" dirty="0"/>
              <a:t>2 Corinthians 4:5; Colossians 1:28; Acts 5:42</a:t>
            </a:r>
          </a:p>
        </p:txBody>
      </p:sp>
    </p:spTree>
    <p:extLst>
      <p:ext uri="{BB962C8B-B14F-4D97-AF65-F5344CB8AC3E}">
        <p14:creationId xmlns:p14="http://schemas.microsoft.com/office/powerpoint/2010/main" val="287131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3429000" cy="3078163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dirty="0">
                <a:solidFill>
                  <a:srgbClr val="C00000"/>
                </a:solidFill>
              </a:rPr>
              <a:t>Is God’s word SETTLED?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257800" y="2286000"/>
            <a:ext cx="3429000" cy="3001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/>
              <a:t>If so, what then of </a:t>
            </a:r>
            <a:br>
              <a:rPr lang="en-US" sz="4400" dirty="0"/>
            </a:br>
            <a:r>
              <a:rPr lang="en-US" sz="4400" dirty="0"/>
              <a:t>DOCTRINE &amp; MORALS?</a:t>
            </a:r>
          </a:p>
        </p:txBody>
      </p:sp>
    </p:spTree>
    <p:extLst>
      <p:ext uri="{BB962C8B-B14F-4D97-AF65-F5344CB8AC3E}">
        <p14:creationId xmlns:p14="http://schemas.microsoft.com/office/powerpoint/2010/main" val="292825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697</Words>
  <Application>Microsoft Office PowerPoint</Application>
  <PresentationFormat>On-screen Show (4:3)</PresentationFormat>
  <Paragraphs>110</Paragraphs>
  <Slides>21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MV Boli</vt:lpstr>
      <vt:lpstr>Hobo Std</vt:lpstr>
      <vt:lpstr>Calibri</vt:lpstr>
      <vt:lpstr>Interstate</vt:lpstr>
      <vt:lpstr>Maiandra GD</vt:lpstr>
      <vt:lpstr>Myriad Pro Light</vt:lpstr>
      <vt:lpstr>Default Design</vt:lpstr>
      <vt:lpstr>Custom Design</vt:lpstr>
      <vt:lpstr>1_Custom Design</vt:lpstr>
      <vt:lpstr>BLACK</vt:lpstr>
      <vt:lpstr>Tolerance &amp; Political Correctness</vt:lpstr>
      <vt:lpstr>21  Test all things; hold fast what is good. 22  Abstain from every form of evil.</vt:lpstr>
      <vt:lpstr>IDENTIFYING THE TOLERANCE AND POLITICAL CORRECTNESS MOVEMENT</vt:lpstr>
      <vt:lpstr>IDENTITY</vt:lpstr>
      <vt:lpstr>SATAN’S Response</vt:lpstr>
      <vt:lpstr>The Need For “Gospel Preaching”</vt:lpstr>
      <vt:lpstr>The Need For “Gospel Preaching”</vt:lpstr>
      <vt:lpstr>PowerPoint Presentation</vt:lpstr>
      <vt:lpstr>God’s Word Is Settled</vt:lpstr>
      <vt:lpstr>TREASURE OF GOD?</vt:lpstr>
      <vt:lpstr>MORALITY and DOCTRINE</vt:lpstr>
      <vt:lpstr>The Definition of Marriage</vt:lpstr>
      <vt:lpstr>Fornication Adultery</vt:lpstr>
      <vt:lpstr>Homosexuality</vt:lpstr>
      <vt:lpstr>Abortion</vt:lpstr>
      <vt:lpstr>Modest Clothing</vt:lpstr>
      <vt:lpstr>Women Preachers</vt:lpstr>
      <vt:lpstr>Salvation</vt:lpstr>
      <vt:lpstr>Discernment</vt:lpstr>
      <vt:lpstr>BLACK</vt:lpstr>
    </vt:vector>
  </TitlesOfParts>
  <Company>sundaysource.org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R. Bailey</dc:creator>
  <cp:lastModifiedBy>Steven J. Wallace</cp:lastModifiedBy>
  <cp:revision>63</cp:revision>
  <dcterms:created xsi:type="dcterms:W3CDTF">2005-04-07T18:31:28Z</dcterms:created>
  <dcterms:modified xsi:type="dcterms:W3CDTF">2017-04-05T21:05:37Z</dcterms:modified>
</cp:coreProperties>
</file>