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3"/>
  </p:notesMasterIdLst>
  <p:sldIdLst>
    <p:sldId id="279" r:id="rId2"/>
    <p:sldId id="256" r:id="rId3"/>
    <p:sldId id="257" r:id="rId4"/>
    <p:sldId id="258"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109" autoAdjust="0"/>
  </p:normalViewPr>
  <p:slideViewPr>
    <p:cSldViewPr snapToGrid="0">
      <p:cViewPr varScale="1">
        <p:scale>
          <a:sx n="70" d="100"/>
          <a:sy n="70" d="100"/>
        </p:scale>
        <p:origin x="1843" y="31"/>
      </p:cViewPr>
      <p:guideLst/>
    </p:cSldViewPr>
  </p:slideViewPr>
  <p:notesTextViewPr>
    <p:cViewPr>
      <p:scale>
        <a:sx n="1" d="1"/>
        <a:sy n="1" d="1"/>
      </p:scale>
      <p:origin x="0" y="0"/>
    </p:cViewPr>
  </p:notesTextViewPr>
  <p:sorterViewPr>
    <p:cViewPr>
      <p:scale>
        <a:sx n="100" d="100"/>
        <a:sy n="100" d="100"/>
      </p:scale>
      <p:origin x="0" y="-43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04E-0A02-421B-BBB8-CD522D7E43BF}" type="datetimeFigureOut">
              <a:rPr lang="en-US" smtClean="0"/>
              <a:t>4/6/2017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B252D-4409-42AD-81D4-25EB50975A2C}" type="slidenum">
              <a:rPr lang="en-US" smtClean="0"/>
              <a:t>‹#›</a:t>
            </a:fld>
            <a:endParaRPr lang="en-US"/>
          </a:p>
        </p:txBody>
      </p:sp>
    </p:spTree>
    <p:extLst>
      <p:ext uri="{BB962C8B-B14F-4D97-AF65-F5344CB8AC3E}">
        <p14:creationId xmlns:p14="http://schemas.microsoft.com/office/powerpoint/2010/main" val="371323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Sermon notes are here: F:\Users\Hoss\OneDrive\preaching\SERMONS\WORD Sermons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FB252D-4409-42AD-81D4-25EB50975A2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5247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FB252D-4409-42AD-81D4-25EB50975A2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2922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FB252D-4409-42AD-81D4-25EB50975A2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5672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FB252D-4409-42AD-81D4-25EB50975A2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6388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FB252D-4409-42AD-81D4-25EB50975A2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7994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7AFFB9B-9FB8-469E-96F9-4D32314110B6}" type="datetimeFigureOut">
              <a:rPr lang="en-US" smtClean="0"/>
              <a:t>4/6/2017</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862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14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2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545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129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4/6/2017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4921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4/6/2017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200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2498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38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54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29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854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7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942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32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239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21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35BB1C6-BF8F-4481-8AB2-603A1C8A906A}" type="datetimeFigureOut">
              <a:rPr lang="en-US" smtClean="0"/>
              <a:t>4/6/2017</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43051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12831399"/>
      </p:ext>
    </p:extLst>
  </p:cSld>
  <p:clrMapOvr>
    <a:masterClrMapping/>
  </p:clrMapOvr>
  <p:transition spd="slow" advTm="1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1 </a:t>
            </a:r>
            <a:r>
              <a:rPr lang="en-US" sz="3600" dirty="0">
                <a:solidFill>
                  <a:schemeClr val="tx1"/>
                </a:solidFill>
              </a:rPr>
              <a:t>outline</a:t>
            </a:r>
            <a:endParaRPr lang="en-US" dirty="0">
              <a:solidFill>
                <a:schemeClr val="tx1"/>
              </a:solidFill>
            </a:endParaRPr>
          </a:p>
        </p:txBody>
      </p:sp>
      <p:sp>
        <p:nvSpPr>
          <p:cNvPr id="3" name="Content Placeholder 2"/>
          <p:cNvSpPr>
            <a:spLocks noGrp="1"/>
          </p:cNvSpPr>
          <p:nvPr>
            <p:ph sz="quarter" idx="13"/>
          </p:nvPr>
        </p:nvSpPr>
        <p:spPr/>
        <p:txBody>
          <a:bodyPr>
            <a:normAutofit/>
          </a:bodyPr>
          <a:lstStyle/>
          <a:p>
            <a:pPr marL="514350" indent="-514350">
              <a:buSzPct val="120000"/>
              <a:buFont typeface="+mj-lt"/>
              <a:buAutoNum type="arabicPeriod"/>
            </a:pPr>
            <a:r>
              <a:rPr lang="en-US" sz="3200" dirty="0"/>
              <a:t>Faith Under Trial (1:1-7)</a:t>
            </a:r>
          </a:p>
          <a:p>
            <a:pPr marL="514350" indent="-514350">
              <a:buSzPct val="120000"/>
              <a:buFont typeface="+mj-lt"/>
              <a:buAutoNum type="arabicPeriod"/>
            </a:pPr>
            <a:r>
              <a:rPr lang="en-US" sz="3200" dirty="0"/>
              <a:t>The choice of faith (1:8-13)</a:t>
            </a:r>
          </a:p>
          <a:p>
            <a:pPr marL="514350" indent="-514350">
              <a:buSzPct val="120000"/>
              <a:buFont typeface="+mj-lt"/>
              <a:buAutoNum type="arabicPeriod"/>
            </a:pPr>
            <a:r>
              <a:rPr lang="en-US" sz="3200" dirty="0"/>
              <a:t>The Reward of Faith (1:14-21)</a:t>
            </a:r>
          </a:p>
        </p:txBody>
      </p:sp>
    </p:spTree>
    <p:extLst>
      <p:ext uri="{BB962C8B-B14F-4D97-AF65-F5344CB8AC3E}">
        <p14:creationId xmlns:p14="http://schemas.microsoft.com/office/powerpoint/2010/main" val="451926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8900" spc="600" dirty="0">
                <a:solidFill>
                  <a:schemeClr val="tx1"/>
                </a:solidFill>
              </a:rPr>
              <a:t>Applications</a:t>
            </a:r>
            <a:br>
              <a:rPr lang="en-US" dirty="0"/>
            </a:br>
            <a:r>
              <a:rPr lang="en-US" dirty="0"/>
              <a:t>From the King’s Banquet</a:t>
            </a:r>
          </a:p>
        </p:txBody>
      </p:sp>
      <p:sp>
        <p:nvSpPr>
          <p:cNvPr id="5" name="Text Placeholder 4"/>
          <p:cNvSpPr>
            <a:spLocks noGrp="1"/>
          </p:cNvSpPr>
          <p:nvPr>
            <p:ph type="subTitle" idx="1"/>
          </p:nvPr>
        </p:nvSpPr>
        <p:spPr/>
        <p:txBody>
          <a:bodyPr/>
          <a:lstStyle/>
          <a:p>
            <a:r>
              <a:rPr lang="en-US" dirty="0"/>
              <a:t>Daniel 1</a:t>
            </a:r>
          </a:p>
        </p:txBody>
      </p:sp>
    </p:spTree>
    <p:extLst>
      <p:ext uri="{BB962C8B-B14F-4D97-AF65-F5344CB8AC3E}">
        <p14:creationId xmlns:p14="http://schemas.microsoft.com/office/powerpoint/2010/main" val="206987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Importance of Raising Godly children</a:t>
            </a:r>
          </a:p>
        </p:txBody>
      </p:sp>
      <p:sp>
        <p:nvSpPr>
          <p:cNvPr id="5" name="Content Placeholder 4"/>
          <p:cNvSpPr>
            <a:spLocks noGrp="1"/>
          </p:cNvSpPr>
          <p:nvPr>
            <p:ph sz="quarter" idx="13"/>
          </p:nvPr>
        </p:nvSpPr>
        <p:spPr/>
        <p:txBody>
          <a:bodyPr>
            <a:normAutofit/>
          </a:bodyPr>
          <a:lstStyle/>
          <a:p>
            <a:pPr marL="0" indent="0">
              <a:buNone/>
            </a:pPr>
            <a:r>
              <a:rPr lang="en-US" sz="2800" dirty="0"/>
              <a:t>“And you, fathers, do not provoke your children to wrath, but bring them up in the training and admonition of the Lord.”</a:t>
            </a:r>
          </a:p>
          <a:p>
            <a:pPr lvl="1">
              <a:buFont typeface="Wingdings" panose="05000000000000000000" pitchFamily="2" charset="2"/>
              <a:buChar char="§"/>
            </a:pPr>
            <a:r>
              <a:rPr lang="en-US" sz="2400" dirty="0"/>
              <a:t>Ephesians 6:4</a:t>
            </a:r>
          </a:p>
        </p:txBody>
      </p:sp>
      <p:sp>
        <p:nvSpPr>
          <p:cNvPr id="2" name="TextBox 1"/>
          <p:cNvSpPr txBox="1"/>
          <p:nvPr/>
        </p:nvSpPr>
        <p:spPr>
          <a:xfrm>
            <a:off x="7910913" y="75450"/>
            <a:ext cx="39946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blurRad="60007" dist="310007" dir="7680000" sy="30000" kx="1300200" algn="ctr" rotWithShape="0">
                    <a:prstClr val="black">
                      <a:alpha val="32000"/>
                    </a:prstClr>
                  </a:outerShdw>
                </a:effectLst>
                <a:uLnTx/>
                <a:uFillTx/>
              </a:rPr>
              <a:t>1</a:t>
            </a:r>
          </a:p>
        </p:txBody>
      </p:sp>
    </p:spTree>
    <p:extLst>
      <p:ext uri="{BB962C8B-B14F-4D97-AF65-F5344CB8AC3E}">
        <p14:creationId xmlns:p14="http://schemas.microsoft.com/office/powerpoint/2010/main" val="514377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a:t>
            </a:r>
            <a:r>
              <a:rPr lang="en-US" u="sng" dirty="0"/>
              <a:t>Withstanding</a:t>
            </a:r>
            <a:r>
              <a:rPr lang="en-US" dirty="0"/>
              <a:t> </a:t>
            </a:r>
            <a:r>
              <a:rPr lang="en-US" u="sng" dirty="0"/>
              <a:t>Evil</a:t>
            </a:r>
            <a:r>
              <a:rPr lang="en-US" dirty="0"/>
              <a:t> </a:t>
            </a:r>
            <a:r>
              <a:rPr lang="en-US" u="sng" dirty="0"/>
              <a:t>while</a:t>
            </a:r>
            <a:r>
              <a:rPr lang="en-US" dirty="0"/>
              <a:t> </a:t>
            </a:r>
            <a:r>
              <a:rPr lang="en-US" u="sng" dirty="0"/>
              <a:t>away</a:t>
            </a:r>
            <a:r>
              <a:rPr lang="en-US" dirty="0"/>
              <a:t> from home</a:t>
            </a:r>
          </a:p>
        </p:txBody>
      </p:sp>
      <p:sp>
        <p:nvSpPr>
          <p:cNvPr id="3" name="Content Placeholder 2"/>
          <p:cNvSpPr>
            <a:spLocks noGrp="1"/>
          </p:cNvSpPr>
          <p:nvPr>
            <p:ph sz="quarter" idx="13"/>
          </p:nvPr>
        </p:nvSpPr>
        <p:spPr/>
        <p:txBody>
          <a:bodyPr>
            <a:normAutofit/>
          </a:bodyPr>
          <a:lstStyle/>
          <a:p>
            <a:pPr marL="0" indent="0">
              <a:buNone/>
            </a:pPr>
            <a:r>
              <a:rPr lang="en-US" sz="2800" dirty="0"/>
              <a:t>“Train up a child in the way he should go, And when he is old </a:t>
            </a:r>
            <a:r>
              <a:rPr lang="en-US" sz="2800" u="sng" dirty="0"/>
              <a:t>he will not depart from it</a:t>
            </a:r>
            <a:r>
              <a:rPr lang="en-US" sz="2800" dirty="0"/>
              <a:t>.”</a:t>
            </a:r>
          </a:p>
          <a:p>
            <a:pPr lvl="1">
              <a:buFont typeface="Wingdings" panose="05000000000000000000" pitchFamily="2" charset="2"/>
              <a:buChar char="§"/>
            </a:pPr>
            <a:r>
              <a:rPr lang="en-US" sz="2400" dirty="0"/>
              <a:t>Proverbs 22:6</a:t>
            </a:r>
          </a:p>
        </p:txBody>
      </p:sp>
      <p:sp>
        <p:nvSpPr>
          <p:cNvPr id="4" name="TextBox 3"/>
          <p:cNvSpPr txBox="1"/>
          <p:nvPr/>
        </p:nvSpPr>
        <p:spPr>
          <a:xfrm>
            <a:off x="7910913" y="75450"/>
            <a:ext cx="46839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blurRad="60007" dist="310007" dir="7680000" sy="30000" kx="1300200" algn="ctr" rotWithShape="0">
                    <a:prstClr val="black">
                      <a:alpha val="32000"/>
                    </a:prstClr>
                  </a:outerShdw>
                </a:effectLst>
                <a:uLnTx/>
                <a:uFillTx/>
              </a:rPr>
              <a:t>2</a:t>
            </a:r>
          </a:p>
        </p:txBody>
      </p:sp>
    </p:spTree>
    <p:extLst>
      <p:ext uri="{BB962C8B-B14F-4D97-AF65-F5344CB8AC3E}">
        <p14:creationId xmlns:p14="http://schemas.microsoft.com/office/powerpoint/2010/main" val="2267372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Being </a:t>
            </a:r>
            <a:r>
              <a:rPr lang="en-US" u="sng" dirty="0"/>
              <a:t>Right</a:t>
            </a:r>
            <a:r>
              <a:rPr lang="en-US" dirty="0"/>
              <a:t> &amp; </a:t>
            </a:r>
            <a:r>
              <a:rPr lang="en-US" u="sng" dirty="0"/>
              <a:t>Real</a:t>
            </a:r>
            <a:r>
              <a:rPr lang="en-US" dirty="0"/>
              <a:t>!</a:t>
            </a:r>
          </a:p>
        </p:txBody>
      </p:sp>
      <p:sp>
        <p:nvSpPr>
          <p:cNvPr id="6" name="Subtitle 5"/>
          <p:cNvSpPr>
            <a:spLocks noGrp="1"/>
          </p:cNvSpPr>
          <p:nvPr>
            <p:ph type="subTitle" idx="1"/>
          </p:nvPr>
        </p:nvSpPr>
        <p:spPr/>
        <p:txBody>
          <a:bodyPr/>
          <a:lstStyle/>
          <a:p>
            <a:r>
              <a:rPr lang="en-US" dirty="0"/>
              <a:t>John 4:23, 24 | James 4:8 | Philippians 1:15-18 | Psalm 51:6</a:t>
            </a:r>
          </a:p>
        </p:txBody>
      </p:sp>
    </p:spTree>
    <p:extLst>
      <p:ext uri="{BB962C8B-B14F-4D97-AF65-F5344CB8AC3E}">
        <p14:creationId xmlns:p14="http://schemas.microsoft.com/office/powerpoint/2010/main" val="429686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rotWithShape="1">
          <a:blip r:embed="rId3"/>
          <a:srcRect t="5509" r="9091" b="10696"/>
          <a:stretch/>
        </p:blipFill>
        <p:spPr>
          <a:xfrm>
            <a:off x="20" y="10"/>
            <a:ext cx="8801080" cy="6408728"/>
          </a:xfrm>
          <a:prstGeom prst="rect">
            <a:avLst/>
          </a:prstGeom>
          <a:ln>
            <a:noFill/>
          </a:ln>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5650991" cy="6380796"/>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8" y="1"/>
            <a:ext cx="8829969"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title"/>
          </p:nvPr>
        </p:nvSpPr>
        <p:spPr>
          <a:xfrm>
            <a:off x="514352" y="685801"/>
            <a:ext cx="4625106" cy="1151965"/>
          </a:xfrm>
        </p:spPr>
        <p:txBody>
          <a:bodyPr>
            <a:normAutofit/>
          </a:bodyPr>
          <a:lstStyle/>
          <a:p>
            <a:r>
              <a:rPr lang="en-US">
                <a:solidFill>
                  <a:schemeClr val="bg1"/>
                </a:solidFill>
              </a:rPr>
              <a:t>Ephesians 6</a:t>
            </a:r>
          </a:p>
        </p:txBody>
      </p:sp>
      <p:sp>
        <p:nvSpPr>
          <p:cNvPr id="3" name="Content Placeholder 2"/>
          <p:cNvSpPr>
            <a:spLocks noGrp="1"/>
          </p:cNvSpPr>
          <p:nvPr>
            <p:ph sz="quarter" idx="13"/>
          </p:nvPr>
        </p:nvSpPr>
        <p:spPr>
          <a:xfrm>
            <a:off x="514352" y="2063396"/>
            <a:ext cx="4625106" cy="3715612"/>
          </a:xfrm>
        </p:spPr>
        <p:txBody>
          <a:bodyPr>
            <a:normAutofit/>
          </a:bodyPr>
          <a:lstStyle/>
          <a:p>
            <a:pPr marL="0" indent="0">
              <a:lnSpc>
                <a:spcPct val="100000"/>
              </a:lnSpc>
              <a:buNone/>
            </a:pP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10  Finally, my brethren, be strong in the Lord and in the power of His might.</a:t>
            </a:r>
          </a:p>
          <a:p>
            <a:pPr marL="0" indent="0">
              <a:lnSpc>
                <a:spcPct val="100000"/>
              </a:lnSpc>
              <a:buNone/>
            </a:pP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11  Put on the whole armor of God, that you may be able to stand against the wiles of the devil.</a:t>
            </a:r>
          </a:p>
        </p:txBody>
      </p:sp>
    </p:spTree>
    <p:extLst>
      <p:ext uri="{BB962C8B-B14F-4D97-AF65-F5344CB8AC3E}">
        <p14:creationId xmlns:p14="http://schemas.microsoft.com/office/powerpoint/2010/main" val="3925249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rotWithShape="1">
          <a:blip r:embed="rId3"/>
          <a:srcRect t="5509" r="9091" b="10696"/>
          <a:stretch/>
        </p:blipFill>
        <p:spPr>
          <a:xfrm>
            <a:off x="20" y="10"/>
            <a:ext cx="8801080" cy="6408728"/>
          </a:xfrm>
          <a:prstGeom prst="rect">
            <a:avLst/>
          </a:prstGeom>
          <a:ln>
            <a:noFill/>
          </a:ln>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5650991" cy="6380796"/>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8" y="1"/>
            <a:ext cx="8829969"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title"/>
          </p:nvPr>
        </p:nvSpPr>
        <p:spPr>
          <a:xfrm>
            <a:off x="514352" y="685801"/>
            <a:ext cx="4625106" cy="1151965"/>
          </a:xfrm>
        </p:spPr>
        <p:txBody>
          <a:bodyPr>
            <a:normAutofit/>
          </a:bodyPr>
          <a:lstStyle/>
          <a:p>
            <a:r>
              <a:rPr lang="en-US">
                <a:solidFill>
                  <a:schemeClr val="bg1"/>
                </a:solidFill>
              </a:rPr>
              <a:t>Ephesians 6</a:t>
            </a:r>
          </a:p>
        </p:txBody>
      </p:sp>
      <p:sp>
        <p:nvSpPr>
          <p:cNvPr id="3" name="Content Placeholder 2"/>
          <p:cNvSpPr>
            <a:spLocks noGrp="1"/>
          </p:cNvSpPr>
          <p:nvPr>
            <p:ph sz="quarter" idx="13"/>
          </p:nvPr>
        </p:nvSpPr>
        <p:spPr>
          <a:xfrm>
            <a:off x="514352" y="2063396"/>
            <a:ext cx="4625106" cy="3715612"/>
          </a:xfrm>
        </p:spPr>
        <p:txBody>
          <a:bodyPr>
            <a:noAutofit/>
          </a:bodyPr>
          <a:lstStyle/>
          <a:p>
            <a:pPr marL="0" indent="0">
              <a:lnSpc>
                <a:spcPct val="100000"/>
              </a:lnSpc>
              <a:buNone/>
            </a:pP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12  For we do not wrestle against flesh and blood, but against principalities, against powers, against the rulers of the darkness of this age, against spiritual hosts of wickedness in the heavenly places.</a:t>
            </a:r>
          </a:p>
          <a:p>
            <a:pPr marL="0" indent="0">
              <a:lnSpc>
                <a:spcPct val="100000"/>
              </a:lnSpc>
              <a:buNone/>
            </a:pP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13  Therefore take up the whole armor of God, that you may be able to </a:t>
            </a:r>
            <a:r>
              <a:rPr lang="en-US" sz="2800" b="1" u="sng"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WITHSTAND</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in the evil day, and having done all, to </a:t>
            </a:r>
            <a:r>
              <a:rPr lang="en-US" sz="2800" b="1" u="sng"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STAND</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356183353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making righteous decisions</a:t>
            </a:r>
          </a:p>
        </p:txBody>
      </p:sp>
      <p:sp>
        <p:nvSpPr>
          <p:cNvPr id="3" name="Content Placeholder 2"/>
          <p:cNvSpPr>
            <a:spLocks noGrp="1"/>
          </p:cNvSpPr>
          <p:nvPr>
            <p:ph sz="quarter" idx="13"/>
          </p:nvPr>
        </p:nvSpPr>
        <p:spPr/>
        <p:txBody>
          <a:bodyPr>
            <a:normAutofit/>
          </a:bodyPr>
          <a:lstStyle/>
          <a:p>
            <a:pPr marL="0" indent="0">
              <a:buNone/>
            </a:pPr>
            <a:r>
              <a:rPr lang="en-US" sz="2800" dirty="0"/>
              <a:t>“He who is faithful in what is least is faithful also in much; and he who is unjust in what is least is unjust also in much.”</a:t>
            </a:r>
          </a:p>
          <a:p>
            <a:pPr lvl="1">
              <a:buFont typeface="Wingdings" panose="05000000000000000000" pitchFamily="2" charset="2"/>
              <a:buChar char="§"/>
            </a:pPr>
            <a:r>
              <a:rPr lang="en-US" sz="2400" dirty="0"/>
              <a:t>Luke 16:10</a:t>
            </a:r>
          </a:p>
        </p:txBody>
      </p:sp>
      <p:sp>
        <p:nvSpPr>
          <p:cNvPr id="4" name="TextBox 3"/>
          <p:cNvSpPr txBox="1"/>
          <p:nvPr/>
        </p:nvSpPr>
        <p:spPr>
          <a:xfrm>
            <a:off x="7910913" y="75450"/>
            <a:ext cx="48442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blurRad="60007" dist="310007" dir="7680000" sy="30000" kx="1300200" algn="ctr" rotWithShape="0">
                    <a:prstClr val="black">
                      <a:alpha val="32000"/>
                    </a:prstClr>
                  </a:outerShdw>
                </a:effectLst>
                <a:uLnTx/>
                <a:uFillTx/>
              </a:rPr>
              <a:t>3</a:t>
            </a:r>
          </a:p>
        </p:txBody>
      </p:sp>
    </p:spTree>
    <p:extLst>
      <p:ext uri="{BB962C8B-B14F-4D97-AF65-F5344CB8AC3E}">
        <p14:creationId xmlns:p14="http://schemas.microsoft.com/office/powerpoint/2010/main" val="245117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personal accountability</a:t>
            </a:r>
          </a:p>
        </p:txBody>
      </p:sp>
      <p:sp>
        <p:nvSpPr>
          <p:cNvPr id="3" name="Content Placeholder 2"/>
          <p:cNvSpPr>
            <a:spLocks noGrp="1"/>
          </p:cNvSpPr>
          <p:nvPr>
            <p:ph sz="quarter" idx="13"/>
          </p:nvPr>
        </p:nvSpPr>
        <p:spPr/>
        <p:txBody>
          <a:bodyPr>
            <a:normAutofit/>
          </a:bodyPr>
          <a:lstStyle/>
          <a:p>
            <a:pPr marL="0" indent="0">
              <a:buNone/>
            </a:pPr>
            <a:r>
              <a:rPr lang="en-US" sz="2800" dirty="0"/>
              <a:t>“So then each of us shall give account of himself to God.”</a:t>
            </a:r>
          </a:p>
          <a:p>
            <a:pPr lvl="1">
              <a:buFont typeface="Wingdings" panose="05000000000000000000" pitchFamily="2" charset="2"/>
              <a:buChar char="§"/>
            </a:pPr>
            <a:r>
              <a:rPr lang="en-US" sz="2400" dirty="0"/>
              <a:t>Romans 14:12</a:t>
            </a:r>
          </a:p>
          <a:p>
            <a:pPr marL="457200" lvl="1" indent="0">
              <a:buNone/>
            </a:pPr>
            <a:endParaRPr lang="en-US" sz="2400" dirty="0"/>
          </a:p>
          <a:p>
            <a:pPr marL="0" indent="0" algn="ctr">
              <a:buNone/>
            </a:pPr>
            <a:r>
              <a:rPr lang="en-US" sz="2800" dirty="0"/>
              <a:t>Psalm 10:13 </a:t>
            </a:r>
            <a:r>
              <a:rPr lang="en-US" sz="2800"/>
              <a:t>| 2 Corinthians </a:t>
            </a:r>
            <a:r>
              <a:rPr lang="en-US" sz="2800" dirty="0"/>
              <a:t>5:10 | Hebrews 4:13</a:t>
            </a:r>
          </a:p>
        </p:txBody>
      </p:sp>
      <p:sp>
        <p:nvSpPr>
          <p:cNvPr id="4" name="TextBox 3"/>
          <p:cNvSpPr txBox="1"/>
          <p:nvPr/>
        </p:nvSpPr>
        <p:spPr>
          <a:xfrm>
            <a:off x="7910913" y="75450"/>
            <a:ext cx="466794"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blurRad="60007" dist="310007" dir="7680000" sy="30000" kx="1300200" algn="ctr" rotWithShape="0">
                    <a:prstClr val="black">
                      <a:alpha val="32000"/>
                    </a:prstClr>
                  </a:outerShdw>
                </a:effectLst>
                <a:uLnTx/>
                <a:uFillTx/>
              </a:rPr>
              <a:t>4</a:t>
            </a:r>
          </a:p>
        </p:txBody>
      </p:sp>
    </p:spTree>
    <p:extLst>
      <p:ext uri="{BB962C8B-B14F-4D97-AF65-F5344CB8AC3E}">
        <p14:creationId xmlns:p14="http://schemas.microsoft.com/office/powerpoint/2010/main" val="264515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Courage</a:t>
            </a:r>
          </a:p>
        </p:txBody>
      </p:sp>
      <p:sp>
        <p:nvSpPr>
          <p:cNvPr id="3" name="Content Placeholder 2"/>
          <p:cNvSpPr>
            <a:spLocks noGrp="1"/>
          </p:cNvSpPr>
          <p:nvPr>
            <p:ph sz="quarter" idx="13"/>
          </p:nvPr>
        </p:nvSpPr>
        <p:spPr/>
        <p:txBody>
          <a:bodyPr>
            <a:normAutofit/>
          </a:bodyPr>
          <a:lstStyle/>
          <a:p>
            <a:pPr marL="0" indent="0">
              <a:buNone/>
            </a:pPr>
            <a:r>
              <a:rPr lang="en-US" sz="2800" dirty="0"/>
              <a:t>"But the cowardly, unbelieving, abominable, murderers, sexually immoral, sorcerers, idolaters, and all liars shall have their part in the lake which burns with fire and brimstone, which is the second death."</a:t>
            </a:r>
          </a:p>
          <a:p>
            <a:pPr lvl="1">
              <a:buFont typeface="Wingdings" panose="05000000000000000000" pitchFamily="2" charset="2"/>
              <a:buChar char="§"/>
            </a:pPr>
            <a:r>
              <a:rPr lang="en-US" sz="2400" dirty="0"/>
              <a:t>Revelation 21:8; cf. </a:t>
            </a:r>
            <a:r>
              <a:rPr lang="en-US" sz="2400"/>
              <a:t>Matthew 10:28</a:t>
            </a:r>
            <a:endParaRPr lang="en-US" sz="2400" dirty="0"/>
          </a:p>
        </p:txBody>
      </p:sp>
      <p:sp>
        <p:nvSpPr>
          <p:cNvPr id="4" name="TextBox 3"/>
          <p:cNvSpPr txBox="1"/>
          <p:nvPr/>
        </p:nvSpPr>
        <p:spPr>
          <a:xfrm>
            <a:off x="7910913" y="75450"/>
            <a:ext cx="487634"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blurRad="60007" dist="310007" dir="7680000" sy="30000" kx="1300200" algn="ctr" rotWithShape="0">
                    <a:prstClr val="black">
                      <a:alpha val="32000"/>
                    </a:prstClr>
                  </a:outerShdw>
                </a:effectLst>
                <a:uLnTx/>
                <a:uFillTx/>
              </a:rPr>
              <a:t>5</a:t>
            </a:r>
          </a:p>
        </p:txBody>
      </p:sp>
    </p:spTree>
    <p:extLst>
      <p:ext uri="{BB962C8B-B14F-4D97-AF65-F5344CB8AC3E}">
        <p14:creationId xmlns:p14="http://schemas.microsoft.com/office/powerpoint/2010/main" val="71728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of Daniel, Bible | Flickr - Photo Sharing!"/>
          <p:cNvPicPr>
            <a:picLocks noChangeAspect="1"/>
          </p:cNvPicPr>
          <p:nvPr/>
        </p:nvPicPr>
        <p:blipFill rotWithShape="1">
          <a:blip r:embed="rId3">
            <a:duotone>
              <a:prstClr val="black"/>
              <a:prstClr val="white"/>
            </a:duotone>
            <a:extLst/>
          </a:blip>
          <a:srcRect b="7137"/>
          <a:stretch/>
        </p:blipFill>
        <p:spPr>
          <a:xfrm>
            <a:off x="0" y="1"/>
            <a:ext cx="9144000" cy="6852620"/>
          </a:xfrm>
          <a:prstGeom prst="rect">
            <a:avLst/>
          </a:prstGeom>
        </p:spPr>
      </p:pic>
      <p:sp>
        <p:nvSpPr>
          <p:cNvPr id="12" name="Freeform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98990"/>
            <a:ext cx="8505410" cy="3461561"/>
          </a:xfrm>
          <a:custGeom>
            <a:avLst/>
            <a:gdLst>
              <a:gd name="connsiteX0" fmla="*/ 8344027 w 8505410"/>
              <a:gd name="connsiteY0" fmla="*/ 0 h 3461561"/>
              <a:gd name="connsiteX1" fmla="*/ 8505410 w 8505410"/>
              <a:gd name="connsiteY1" fmla="*/ 3008104 h 3461561"/>
              <a:gd name="connsiteX2" fmla="*/ 0 w 8505410"/>
              <a:gd name="connsiteY2" fmla="*/ 3461561 h 3461561"/>
              <a:gd name="connsiteX3" fmla="*/ 0 w 8505410"/>
              <a:gd name="connsiteY3" fmla="*/ 426736 h 3461561"/>
              <a:gd name="connsiteX4" fmla="*/ 8344027 w 8505410"/>
              <a:gd name="connsiteY4" fmla="*/ 0 h 346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410" h="3461561">
                <a:moveTo>
                  <a:pt x="8344027" y="0"/>
                </a:moveTo>
                <a:lnTo>
                  <a:pt x="8505410" y="3008104"/>
                </a:lnTo>
                <a:lnTo>
                  <a:pt x="0" y="3461561"/>
                </a:lnTo>
                <a:lnTo>
                  <a:pt x="0" y="426736"/>
                </a:lnTo>
                <a:lnTo>
                  <a:pt x="834402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5-Point Star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505873" y="3146737"/>
            <a:ext cx="7429430" cy="1321721"/>
          </a:xfrm>
        </p:spPr>
        <p:txBody>
          <a:bodyPr>
            <a:normAutofit fontScale="92500"/>
          </a:bodyPr>
          <a:lstStyle/>
          <a:p>
            <a:r>
              <a:rPr lang="en-US" sz="6700">
                <a:solidFill>
                  <a:schemeClr val="bg1"/>
                </a:solidFill>
              </a:rPr>
              <a:t>The king’s banquet</a:t>
            </a:r>
          </a:p>
        </p:txBody>
      </p:sp>
      <p:sp>
        <p:nvSpPr>
          <p:cNvPr id="3" name="Subtitle 2"/>
          <p:cNvSpPr>
            <a:spLocks noGrp="1"/>
          </p:cNvSpPr>
          <p:nvPr>
            <p:ph type="subTitle" idx="1"/>
          </p:nvPr>
        </p:nvSpPr>
        <p:spPr>
          <a:xfrm rot="21420000">
            <a:off x="544880" y="4358010"/>
            <a:ext cx="7427903" cy="550333"/>
          </a:xfrm>
        </p:spPr>
        <p:txBody>
          <a:bodyPr>
            <a:normAutofit/>
          </a:bodyPr>
          <a:lstStyle/>
          <a:p>
            <a:r>
              <a:rPr lang="en-US">
                <a:solidFill>
                  <a:schemeClr val="bg1"/>
                </a:solidFill>
              </a:rPr>
              <a:t>Daniel 1</a:t>
            </a:r>
          </a:p>
        </p:txBody>
      </p:sp>
    </p:spTree>
    <p:extLst>
      <p:ext uri="{BB962C8B-B14F-4D97-AF65-F5344CB8AC3E}">
        <p14:creationId xmlns:p14="http://schemas.microsoft.com/office/powerpoint/2010/main" val="155294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1:27-30</a:t>
            </a:r>
          </a:p>
        </p:txBody>
      </p:sp>
      <p:sp>
        <p:nvSpPr>
          <p:cNvPr id="3" name="Content Placeholder 2"/>
          <p:cNvSpPr>
            <a:spLocks noGrp="1"/>
          </p:cNvSpPr>
          <p:nvPr>
            <p:ph sz="quarter" idx="13"/>
          </p:nvPr>
        </p:nvSpPr>
        <p:spPr>
          <a:xfrm>
            <a:off x="514351" y="1753496"/>
            <a:ext cx="7796030" cy="3621089"/>
          </a:xfrm>
        </p:spPr>
        <p:txBody>
          <a:bodyPr>
            <a:noAutofit/>
          </a:bodyPr>
          <a:lstStyle/>
          <a:p>
            <a:pPr marL="0" indent="0">
              <a:buNone/>
            </a:pPr>
            <a:r>
              <a:rPr lang="en-US" sz="2400" dirty="0"/>
              <a:t>27  Only let your conduct be worthy of the gospel of Christ, so that whether I come and see you or am absent, I may hear of your affairs, that you stand fast in one spirit, with one mind striving together for the faith of the gospel,</a:t>
            </a:r>
          </a:p>
          <a:p>
            <a:pPr marL="0" indent="0">
              <a:buNone/>
            </a:pPr>
            <a:r>
              <a:rPr lang="en-US" sz="2400" dirty="0"/>
              <a:t>28  </a:t>
            </a:r>
            <a:r>
              <a:rPr lang="en-US" sz="2400" u="sng" dirty="0"/>
              <a:t>and not in any way terrified by your adversaries</a:t>
            </a:r>
            <a:r>
              <a:rPr lang="en-US" sz="2400" dirty="0"/>
              <a:t>, which is to them a proof of perdition, but to you of salvation, and that from God.</a:t>
            </a:r>
          </a:p>
        </p:txBody>
      </p:sp>
    </p:spTree>
    <p:extLst>
      <p:ext uri="{BB962C8B-B14F-4D97-AF65-F5344CB8AC3E}">
        <p14:creationId xmlns:p14="http://schemas.microsoft.com/office/powerpoint/2010/main" val="1476866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1:27-30</a:t>
            </a:r>
          </a:p>
        </p:txBody>
      </p:sp>
      <p:sp>
        <p:nvSpPr>
          <p:cNvPr id="3" name="Content Placeholder 2"/>
          <p:cNvSpPr>
            <a:spLocks noGrp="1"/>
          </p:cNvSpPr>
          <p:nvPr>
            <p:ph sz="quarter" idx="13"/>
          </p:nvPr>
        </p:nvSpPr>
        <p:spPr>
          <a:xfrm>
            <a:off x="514351" y="1753496"/>
            <a:ext cx="7796030" cy="3621089"/>
          </a:xfrm>
        </p:spPr>
        <p:txBody>
          <a:bodyPr>
            <a:normAutofit/>
          </a:bodyPr>
          <a:lstStyle/>
          <a:p>
            <a:pPr marL="0" indent="0">
              <a:buNone/>
            </a:pPr>
            <a:r>
              <a:rPr lang="en-US" sz="2800" dirty="0"/>
              <a:t>29  For to you it has been granted on behalf of Christ, not only to believe in Him, but also to suffer for His sake,</a:t>
            </a:r>
          </a:p>
          <a:p>
            <a:pPr marL="0" indent="0">
              <a:buNone/>
            </a:pPr>
            <a:r>
              <a:rPr lang="en-US" sz="2800" dirty="0"/>
              <a:t>30  having the same conflict which you saw in me and now hear is in me.</a:t>
            </a:r>
          </a:p>
        </p:txBody>
      </p:sp>
    </p:spTree>
    <p:extLst>
      <p:ext uri="{BB962C8B-B14F-4D97-AF65-F5344CB8AC3E}">
        <p14:creationId xmlns:p14="http://schemas.microsoft.com/office/powerpoint/2010/main" val="26761258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a:blip r:embed="rId3">
              <a:duotone>
                <a:schemeClr val="bg1">
                  <a:shade val="48000"/>
                  <a:satMod val="110000"/>
                  <a:lumMod val="40000"/>
                </a:schemeClr>
                <a:schemeClr val="bg1">
                  <a:tint val="90000"/>
                  <a:lumMod val="106000"/>
                </a:schemeClr>
              </a:duotone>
            </a:blip>
            <a:stretch/>
          </a:blipFill>
          <a:ln>
            <a:noFill/>
          </a:ln>
          <a:effectLst/>
        </p:spPr>
      </p:sp>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1"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5-Point Star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rotWithShape="1">
          <a:blip r:embed="rId5"/>
          <a:srcRect t="23045" r="523" b="4716"/>
          <a:stretch/>
        </p:blipFill>
        <p:spPr>
          <a:xfrm rot="21420000">
            <a:off x="-175002" y="-208399"/>
            <a:ext cx="8433296" cy="6124076"/>
          </a:xfrm>
          <a:custGeom>
            <a:avLst/>
            <a:gdLst>
              <a:gd name="connsiteX0" fmla="*/ 320949 w 8433296"/>
              <a:gd name="connsiteY0" fmla="*/ 0 h 6124076"/>
              <a:gd name="connsiteX1" fmla="*/ 8433296 w 8433296"/>
              <a:gd name="connsiteY1" fmla="*/ 425150 h 6124076"/>
              <a:gd name="connsiteX2" fmla="*/ 8433296 w 8433296"/>
              <a:gd name="connsiteY2" fmla="*/ 6124076 h 6124076"/>
              <a:gd name="connsiteX3" fmla="*/ 0 w 8433296"/>
              <a:gd name="connsiteY3" fmla="*/ 6124076 h 6124076"/>
            </a:gdLst>
            <a:ahLst/>
            <a:cxnLst>
              <a:cxn ang="0">
                <a:pos x="connsiteX0" y="connsiteY0"/>
              </a:cxn>
              <a:cxn ang="0">
                <a:pos x="connsiteX1" y="connsiteY1"/>
              </a:cxn>
              <a:cxn ang="0">
                <a:pos x="connsiteX2" y="connsiteY2"/>
              </a:cxn>
              <a:cxn ang="0">
                <a:pos x="connsiteX3" y="connsiteY3"/>
              </a:cxn>
            </a:cxnLst>
            <a:rect l="l" t="t" r="r" b="b"/>
            <a:pathLst>
              <a:path w="8433296" h="6124076">
                <a:moveTo>
                  <a:pt x="320949" y="0"/>
                </a:moveTo>
                <a:lnTo>
                  <a:pt x="8433296" y="425150"/>
                </a:lnTo>
                <a:lnTo>
                  <a:pt x="8433296" y="6124076"/>
                </a:lnTo>
                <a:lnTo>
                  <a:pt x="0" y="6124076"/>
                </a:lnTo>
                <a:close/>
              </a:path>
            </a:pathLst>
          </a:custGeom>
        </p:spPr>
      </p:pic>
      <p:sp>
        <p:nvSpPr>
          <p:cNvPr id="23"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22787"/>
            <a:ext cx="8403806" cy="3509694"/>
          </a:xfrm>
          <a:custGeom>
            <a:avLst/>
            <a:gdLst>
              <a:gd name="connsiteX0" fmla="*/ 8239550 w 8403806"/>
              <a:gd name="connsiteY0" fmla="*/ 0 h 3509694"/>
              <a:gd name="connsiteX1" fmla="*/ 8403806 w 8403806"/>
              <a:gd name="connsiteY1" fmla="*/ 3061654 h 3509694"/>
              <a:gd name="connsiteX2" fmla="*/ 0 w 8403806"/>
              <a:gd name="connsiteY2" fmla="*/ 3509694 h 3509694"/>
              <a:gd name="connsiteX3" fmla="*/ 0 w 8403806"/>
              <a:gd name="connsiteY3" fmla="*/ 421393 h 3509694"/>
              <a:gd name="connsiteX4" fmla="*/ 8239550 w 8403806"/>
              <a:gd name="connsiteY4" fmla="*/ 0 h 350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806" h="3509694">
                <a:moveTo>
                  <a:pt x="8239550" y="0"/>
                </a:moveTo>
                <a:lnTo>
                  <a:pt x="8403806" y="3061654"/>
                </a:lnTo>
                <a:lnTo>
                  <a:pt x="0" y="3509694"/>
                </a:lnTo>
                <a:lnTo>
                  <a:pt x="0" y="421393"/>
                </a:lnTo>
                <a:lnTo>
                  <a:pt x="823955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5-Point Star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326930" y="1363060"/>
            <a:ext cx="7429430" cy="1321721"/>
          </a:xfrm>
        </p:spPr>
        <p:txBody>
          <a:bodyPr vert="horz" lIns="91440" tIns="45720" rIns="91440" bIns="45720" rtlCol="0" anchor="b">
            <a:normAutofit/>
          </a:bodyPr>
          <a:lstStyle/>
          <a:p>
            <a:pPr algn="r"/>
            <a:r>
              <a:rPr lang="en-US" sz="7200" b="1" cap="none" spc="50" dirty="0">
                <a:ln w="9525" cmpd="sng">
                  <a:solidFill>
                    <a:schemeClr val="accent1"/>
                  </a:solidFill>
                  <a:prstDash val="solid"/>
                </a:ln>
                <a:solidFill>
                  <a:srgbClr val="70AD47">
                    <a:tint val="1000"/>
                  </a:srgbClr>
                </a:solidFill>
                <a:effectLst>
                  <a:glow rad="38100">
                    <a:schemeClr val="accent1">
                      <a:alpha val="40000"/>
                    </a:schemeClr>
                  </a:glow>
                </a:effectLst>
              </a:rPr>
              <a:t>Faith Under Trial</a:t>
            </a:r>
          </a:p>
        </p:txBody>
      </p:sp>
      <p:sp>
        <p:nvSpPr>
          <p:cNvPr id="4" name="Text Placeholder 3"/>
          <p:cNvSpPr>
            <a:spLocks noGrp="1"/>
          </p:cNvSpPr>
          <p:nvPr>
            <p:ph type="body" idx="1"/>
          </p:nvPr>
        </p:nvSpPr>
        <p:spPr>
          <a:xfrm rot="21420000">
            <a:off x="508017" y="3138399"/>
            <a:ext cx="7427903" cy="550333"/>
          </a:xfrm>
        </p:spPr>
        <p:txBody>
          <a:bodyPr vert="horz" lIns="91440" tIns="45720" rIns="91440" bIns="45720" rtlCol="0" anchor="t">
            <a:normAutofit/>
          </a:bodyPr>
          <a:lstStyle/>
          <a:p>
            <a:pPr algn="r"/>
            <a:r>
              <a:rPr lang="en-US" sz="2400" dirty="0">
                <a:solidFill>
                  <a:schemeClr val="bg1"/>
                </a:solidFill>
              </a:rPr>
              <a:t>Daniel 1:3-7</a:t>
            </a:r>
          </a:p>
        </p:txBody>
      </p:sp>
      <p:sp>
        <p:nvSpPr>
          <p:cNvPr id="3" name="TextBox 2"/>
          <p:cNvSpPr txBox="1"/>
          <p:nvPr/>
        </p:nvSpPr>
        <p:spPr>
          <a:xfrm>
            <a:off x="327960" y="283919"/>
            <a:ext cx="455574"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innerShdw blurRad="114300">
                    <a:prstClr val="black"/>
                  </a:innerShdw>
                </a:effectLst>
                <a:uLnTx/>
                <a:uFillTx/>
              </a:rPr>
              <a:t>1</a:t>
            </a:r>
          </a:p>
        </p:txBody>
      </p:sp>
    </p:spTree>
    <p:extLst>
      <p:ext uri="{BB962C8B-B14F-4D97-AF65-F5344CB8AC3E}">
        <p14:creationId xmlns:p14="http://schemas.microsoft.com/office/powerpoint/2010/main" val="27828317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Could have Defiled Daniel?</a:t>
            </a:r>
          </a:p>
        </p:txBody>
      </p:sp>
      <p:sp>
        <p:nvSpPr>
          <p:cNvPr id="5" name="Content Placeholder 4"/>
          <p:cNvSpPr>
            <a:spLocks noGrp="1"/>
          </p:cNvSpPr>
          <p:nvPr>
            <p:ph sz="quarter" idx="13"/>
          </p:nvPr>
        </p:nvSpPr>
        <p:spPr/>
        <p:txBody>
          <a:bodyPr>
            <a:noAutofit/>
          </a:bodyPr>
          <a:lstStyle/>
          <a:p>
            <a:r>
              <a:rPr lang="en-US" sz="2800" dirty="0"/>
              <a:t>Intoxicating Drink</a:t>
            </a:r>
          </a:p>
          <a:p>
            <a:pPr lvl="1">
              <a:buFont typeface="Wingdings" panose="05000000000000000000" pitchFamily="2" charset="2"/>
              <a:buChar char="ü"/>
            </a:pPr>
            <a:r>
              <a:rPr lang="en-US" sz="2400" dirty="0"/>
              <a:t>Proverbs 31:4, 5; 23:29-35; Isa. 28:7</a:t>
            </a:r>
          </a:p>
          <a:p>
            <a:r>
              <a:rPr lang="en-US" sz="2800" dirty="0"/>
              <a:t>Eating meat offered to idols</a:t>
            </a:r>
          </a:p>
          <a:p>
            <a:pPr lvl="1">
              <a:buFont typeface="Wingdings" panose="05000000000000000000" pitchFamily="2" charset="2"/>
              <a:buChar char="ü"/>
            </a:pPr>
            <a:r>
              <a:rPr lang="en-US" sz="2400" dirty="0"/>
              <a:t>Num. 25:2; Deut. 32:37, 38; Acts 15:20</a:t>
            </a:r>
          </a:p>
          <a:p>
            <a:r>
              <a:rPr lang="en-US" sz="2800" dirty="0"/>
              <a:t>Eating Unclean Meat</a:t>
            </a:r>
          </a:p>
          <a:p>
            <a:pPr lvl="1">
              <a:buFont typeface="Wingdings" panose="05000000000000000000" pitchFamily="2" charset="2"/>
              <a:buChar char="ü"/>
            </a:pPr>
            <a:r>
              <a:rPr lang="en-US" sz="2400" dirty="0"/>
              <a:t>Hos. 9:3; Lev. 11; Deut. 14</a:t>
            </a:r>
          </a:p>
        </p:txBody>
      </p:sp>
    </p:spTree>
    <p:extLst>
      <p:ext uri="{BB962C8B-B14F-4D97-AF65-F5344CB8AC3E}">
        <p14:creationId xmlns:p14="http://schemas.microsoft.com/office/powerpoint/2010/main" val="2304245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a:blip r:embed="rId3">
              <a:duotone>
                <a:schemeClr val="bg1">
                  <a:shade val="48000"/>
                  <a:satMod val="110000"/>
                  <a:lumMod val="40000"/>
                </a:schemeClr>
                <a:schemeClr val="bg1">
                  <a:tint val="90000"/>
                  <a:lumMod val="106000"/>
                </a:schemeClr>
              </a:duotone>
            </a:blip>
            <a:stretch/>
          </a:blipFill>
          <a:ln>
            <a:noFill/>
          </a:ln>
          <a:effectLst/>
        </p:spPr>
      </p:sp>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1"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5-Point Star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rotWithShape="1">
          <a:blip r:embed="rId5"/>
          <a:srcRect t="23045" r="523" b="4716"/>
          <a:stretch/>
        </p:blipFill>
        <p:spPr>
          <a:xfrm rot="21420000">
            <a:off x="-175002" y="-208399"/>
            <a:ext cx="8433296" cy="6124076"/>
          </a:xfrm>
          <a:custGeom>
            <a:avLst/>
            <a:gdLst>
              <a:gd name="connsiteX0" fmla="*/ 320949 w 8433296"/>
              <a:gd name="connsiteY0" fmla="*/ 0 h 6124076"/>
              <a:gd name="connsiteX1" fmla="*/ 8433296 w 8433296"/>
              <a:gd name="connsiteY1" fmla="*/ 425150 h 6124076"/>
              <a:gd name="connsiteX2" fmla="*/ 8433296 w 8433296"/>
              <a:gd name="connsiteY2" fmla="*/ 6124076 h 6124076"/>
              <a:gd name="connsiteX3" fmla="*/ 0 w 8433296"/>
              <a:gd name="connsiteY3" fmla="*/ 6124076 h 6124076"/>
            </a:gdLst>
            <a:ahLst/>
            <a:cxnLst>
              <a:cxn ang="0">
                <a:pos x="connsiteX0" y="connsiteY0"/>
              </a:cxn>
              <a:cxn ang="0">
                <a:pos x="connsiteX1" y="connsiteY1"/>
              </a:cxn>
              <a:cxn ang="0">
                <a:pos x="connsiteX2" y="connsiteY2"/>
              </a:cxn>
              <a:cxn ang="0">
                <a:pos x="connsiteX3" y="connsiteY3"/>
              </a:cxn>
            </a:cxnLst>
            <a:rect l="l" t="t" r="r" b="b"/>
            <a:pathLst>
              <a:path w="8433296" h="6124076">
                <a:moveTo>
                  <a:pt x="320949" y="0"/>
                </a:moveTo>
                <a:lnTo>
                  <a:pt x="8433296" y="425150"/>
                </a:lnTo>
                <a:lnTo>
                  <a:pt x="8433296" y="6124076"/>
                </a:lnTo>
                <a:lnTo>
                  <a:pt x="0" y="6124076"/>
                </a:lnTo>
                <a:close/>
              </a:path>
            </a:pathLst>
          </a:custGeom>
        </p:spPr>
      </p:pic>
      <p:sp>
        <p:nvSpPr>
          <p:cNvPr id="23"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22787"/>
            <a:ext cx="8403806" cy="3509694"/>
          </a:xfrm>
          <a:custGeom>
            <a:avLst/>
            <a:gdLst>
              <a:gd name="connsiteX0" fmla="*/ 8239550 w 8403806"/>
              <a:gd name="connsiteY0" fmla="*/ 0 h 3509694"/>
              <a:gd name="connsiteX1" fmla="*/ 8403806 w 8403806"/>
              <a:gd name="connsiteY1" fmla="*/ 3061654 h 3509694"/>
              <a:gd name="connsiteX2" fmla="*/ 0 w 8403806"/>
              <a:gd name="connsiteY2" fmla="*/ 3509694 h 3509694"/>
              <a:gd name="connsiteX3" fmla="*/ 0 w 8403806"/>
              <a:gd name="connsiteY3" fmla="*/ 421393 h 3509694"/>
              <a:gd name="connsiteX4" fmla="*/ 8239550 w 8403806"/>
              <a:gd name="connsiteY4" fmla="*/ 0 h 350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806" h="3509694">
                <a:moveTo>
                  <a:pt x="8239550" y="0"/>
                </a:moveTo>
                <a:lnTo>
                  <a:pt x="8403806" y="3061654"/>
                </a:lnTo>
                <a:lnTo>
                  <a:pt x="0" y="3509694"/>
                </a:lnTo>
                <a:lnTo>
                  <a:pt x="0" y="421393"/>
                </a:lnTo>
                <a:lnTo>
                  <a:pt x="823955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5-Point Star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326930" y="1363060"/>
            <a:ext cx="7429430" cy="1321721"/>
          </a:xfrm>
        </p:spPr>
        <p:txBody>
          <a:bodyPr vert="horz" lIns="91440" tIns="45720" rIns="91440" bIns="45720" rtlCol="0" anchor="b">
            <a:normAutofit/>
          </a:bodyPr>
          <a:lstStyle/>
          <a:p>
            <a:pPr algn="r"/>
            <a:r>
              <a:rPr lang="en-US" sz="7200" b="1" cap="none" spc="50" dirty="0">
                <a:ln w="9525" cmpd="sng">
                  <a:solidFill>
                    <a:schemeClr val="accent1"/>
                  </a:solidFill>
                  <a:prstDash val="solid"/>
                </a:ln>
                <a:solidFill>
                  <a:srgbClr val="70AD47">
                    <a:tint val="1000"/>
                  </a:srgbClr>
                </a:solidFill>
                <a:effectLst>
                  <a:glow rad="38100">
                    <a:schemeClr val="accent1">
                      <a:alpha val="40000"/>
                    </a:schemeClr>
                  </a:glow>
                </a:effectLst>
              </a:rPr>
              <a:t>The Choice of Faith</a:t>
            </a:r>
          </a:p>
        </p:txBody>
      </p:sp>
      <p:sp>
        <p:nvSpPr>
          <p:cNvPr id="4" name="Text Placeholder 3"/>
          <p:cNvSpPr>
            <a:spLocks noGrp="1"/>
          </p:cNvSpPr>
          <p:nvPr>
            <p:ph type="body" idx="1"/>
          </p:nvPr>
        </p:nvSpPr>
        <p:spPr>
          <a:xfrm rot="21420000">
            <a:off x="508017" y="3138399"/>
            <a:ext cx="7427903" cy="550333"/>
          </a:xfrm>
        </p:spPr>
        <p:txBody>
          <a:bodyPr vert="horz" lIns="91440" tIns="45720" rIns="91440" bIns="45720" rtlCol="0" anchor="t">
            <a:normAutofit/>
          </a:bodyPr>
          <a:lstStyle/>
          <a:p>
            <a:pPr algn="r"/>
            <a:r>
              <a:rPr lang="en-US" sz="2400" dirty="0">
                <a:solidFill>
                  <a:schemeClr val="bg1"/>
                </a:solidFill>
              </a:rPr>
              <a:t>Daniel 1:8-13</a:t>
            </a:r>
          </a:p>
        </p:txBody>
      </p:sp>
      <p:sp>
        <p:nvSpPr>
          <p:cNvPr id="14" name="Content Placeholder 7"/>
          <p:cNvSpPr txBox="1">
            <a:spLocks/>
          </p:cNvSpPr>
          <p:nvPr/>
        </p:nvSpPr>
        <p:spPr>
          <a:xfrm rot="21447254">
            <a:off x="514351" y="3726226"/>
            <a:ext cx="7796030" cy="164835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chemeClr val="bg1"/>
              </a:buClr>
              <a:buSzPct val="160000"/>
              <a:buFont typeface="Wingdings" panose="05000000000000000000" pitchFamily="2" charset="2"/>
              <a:buChar char="ü"/>
              <a:tabLst/>
              <a:defRPr/>
            </a:pPr>
            <a:r>
              <a:rPr kumimoji="0" lang="en-US" sz="28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Is resolute</a:t>
            </a:r>
          </a:p>
          <a:p>
            <a:pPr marL="228600" marR="0" lvl="0" indent="-228600" algn="l" defTabSz="914400" rtl="0" eaLnBrk="1" fontAlgn="auto" latinLnBrk="0" hangingPunct="1">
              <a:lnSpc>
                <a:spcPct val="120000"/>
              </a:lnSpc>
              <a:spcBef>
                <a:spcPts val="1000"/>
              </a:spcBef>
              <a:spcAft>
                <a:spcPts val="0"/>
              </a:spcAft>
              <a:buClr>
                <a:schemeClr val="bg1"/>
              </a:buClr>
              <a:buSzPct val="160000"/>
              <a:buFont typeface="Wingdings" panose="05000000000000000000" pitchFamily="2" charset="2"/>
              <a:buChar char="ü"/>
              <a:tabLst/>
              <a:defRPr/>
            </a:pPr>
            <a:r>
              <a:rPr kumimoji="0" lang="en-US" sz="28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Does not die with denials</a:t>
            </a:r>
          </a:p>
        </p:txBody>
      </p:sp>
      <p:sp>
        <p:nvSpPr>
          <p:cNvPr id="15" name="TextBox 14"/>
          <p:cNvSpPr txBox="1"/>
          <p:nvPr/>
        </p:nvSpPr>
        <p:spPr>
          <a:xfrm>
            <a:off x="327960" y="283919"/>
            <a:ext cx="53893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innerShdw blurRad="114300">
                    <a:prstClr val="black"/>
                  </a:innerShdw>
                </a:effectLst>
                <a:uLnTx/>
                <a:uFillTx/>
              </a:rPr>
              <a:t>2</a:t>
            </a:r>
          </a:p>
        </p:txBody>
      </p:sp>
    </p:spTree>
    <p:extLst>
      <p:ext uri="{BB962C8B-B14F-4D97-AF65-F5344CB8AC3E}">
        <p14:creationId xmlns:p14="http://schemas.microsoft.com/office/powerpoint/2010/main" val="197881235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Corinthians 10:13</a:t>
            </a:r>
          </a:p>
        </p:txBody>
      </p:sp>
      <p:sp>
        <p:nvSpPr>
          <p:cNvPr id="5" name="Content Placeholder 4"/>
          <p:cNvSpPr>
            <a:spLocks noGrp="1"/>
          </p:cNvSpPr>
          <p:nvPr>
            <p:ph sz="quarter" idx="13"/>
          </p:nvPr>
        </p:nvSpPr>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3200" cap="none" dirty="0">
                <a:ln w="0"/>
                <a:solidFill>
                  <a:schemeClr val="tx1"/>
                </a:solidFill>
                <a:effectLst>
                  <a:outerShdw blurRad="38100" dist="19050" dir="2700000" algn="tl" rotWithShape="0">
                    <a:schemeClr val="dk1">
                      <a:alpha val="40000"/>
                    </a:schemeClr>
                  </a:outerShdw>
                </a:effectLst>
              </a:rPr>
              <a:t>No temptation has overtaken you except such as is common to man; but God is faithful, who will not allow you to be tempted beyond what you are able, but with the temptation will also make the way of escape, that you may be able to bear it.</a:t>
            </a:r>
          </a:p>
        </p:txBody>
      </p:sp>
    </p:spTree>
    <p:extLst>
      <p:ext uri="{BB962C8B-B14F-4D97-AF65-F5344CB8AC3E}">
        <p14:creationId xmlns:p14="http://schemas.microsoft.com/office/powerpoint/2010/main" val="1690223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a:blip r:embed="rId3">
              <a:duotone>
                <a:schemeClr val="bg1">
                  <a:shade val="48000"/>
                  <a:satMod val="110000"/>
                  <a:lumMod val="40000"/>
                </a:schemeClr>
                <a:schemeClr val="bg1">
                  <a:tint val="90000"/>
                  <a:lumMod val="106000"/>
                </a:schemeClr>
              </a:duotone>
            </a:blip>
            <a:stretch/>
          </a:blipFill>
          <a:ln>
            <a:noFill/>
          </a:ln>
          <a:effectLst/>
        </p:spPr>
      </p:sp>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1"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5-Point Star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rotWithShape="1">
          <a:blip r:embed="rId5"/>
          <a:srcRect t="23045" r="523" b="4716"/>
          <a:stretch/>
        </p:blipFill>
        <p:spPr>
          <a:xfrm rot="21420000">
            <a:off x="-175002" y="-208399"/>
            <a:ext cx="8433296" cy="6124076"/>
          </a:xfrm>
          <a:custGeom>
            <a:avLst/>
            <a:gdLst>
              <a:gd name="connsiteX0" fmla="*/ 320949 w 8433296"/>
              <a:gd name="connsiteY0" fmla="*/ 0 h 6124076"/>
              <a:gd name="connsiteX1" fmla="*/ 8433296 w 8433296"/>
              <a:gd name="connsiteY1" fmla="*/ 425150 h 6124076"/>
              <a:gd name="connsiteX2" fmla="*/ 8433296 w 8433296"/>
              <a:gd name="connsiteY2" fmla="*/ 6124076 h 6124076"/>
              <a:gd name="connsiteX3" fmla="*/ 0 w 8433296"/>
              <a:gd name="connsiteY3" fmla="*/ 6124076 h 6124076"/>
            </a:gdLst>
            <a:ahLst/>
            <a:cxnLst>
              <a:cxn ang="0">
                <a:pos x="connsiteX0" y="connsiteY0"/>
              </a:cxn>
              <a:cxn ang="0">
                <a:pos x="connsiteX1" y="connsiteY1"/>
              </a:cxn>
              <a:cxn ang="0">
                <a:pos x="connsiteX2" y="connsiteY2"/>
              </a:cxn>
              <a:cxn ang="0">
                <a:pos x="connsiteX3" y="connsiteY3"/>
              </a:cxn>
            </a:cxnLst>
            <a:rect l="l" t="t" r="r" b="b"/>
            <a:pathLst>
              <a:path w="8433296" h="6124076">
                <a:moveTo>
                  <a:pt x="320949" y="0"/>
                </a:moveTo>
                <a:lnTo>
                  <a:pt x="8433296" y="425150"/>
                </a:lnTo>
                <a:lnTo>
                  <a:pt x="8433296" y="6124076"/>
                </a:lnTo>
                <a:lnTo>
                  <a:pt x="0" y="6124076"/>
                </a:lnTo>
                <a:close/>
              </a:path>
            </a:pathLst>
          </a:custGeom>
        </p:spPr>
      </p:pic>
      <p:sp>
        <p:nvSpPr>
          <p:cNvPr id="23"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22787"/>
            <a:ext cx="8403806" cy="3509694"/>
          </a:xfrm>
          <a:custGeom>
            <a:avLst/>
            <a:gdLst>
              <a:gd name="connsiteX0" fmla="*/ 8239550 w 8403806"/>
              <a:gd name="connsiteY0" fmla="*/ 0 h 3509694"/>
              <a:gd name="connsiteX1" fmla="*/ 8403806 w 8403806"/>
              <a:gd name="connsiteY1" fmla="*/ 3061654 h 3509694"/>
              <a:gd name="connsiteX2" fmla="*/ 0 w 8403806"/>
              <a:gd name="connsiteY2" fmla="*/ 3509694 h 3509694"/>
              <a:gd name="connsiteX3" fmla="*/ 0 w 8403806"/>
              <a:gd name="connsiteY3" fmla="*/ 421393 h 3509694"/>
              <a:gd name="connsiteX4" fmla="*/ 8239550 w 8403806"/>
              <a:gd name="connsiteY4" fmla="*/ 0 h 350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806" h="3509694">
                <a:moveTo>
                  <a:pt x="8239550" y="0"/>
                </a:moveTo>
                <a:lnTo>
                  <a:pt x="8403806" y="3061654"/>
                </a:lnTo>
                <a:lnTo>
                  <a:pt x="0" y="3509694"/>
                </a:lnTo>
                <a:lnTo>
                  <a:pt x="0" y="421393"/>
                </a:lnTo>
                <a:lnTo>
                  <a:pt x="823955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5-Point Star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1509" y="1363060"/>
            <a:ext cx="8172373" cy="1321721"/>
          </a:xfrm>
        </p:spPr>
        <p:txBody>
          <a:bodyPr vert="horz" lIns="91440" tIns="45720" rIns="91440" bIns="45720" rtlCol="0" anchor="b">
            <a:normAutofit/>
          </a:bodyPr>
          <a:lstStyle/>
          <a:p>
            <a:pPr algn="ctr"/>
            <a:r>
              <a:rPr lang="en-US" sz="7200" b="1" cap="none" spc="50" dirty="0">
                <a:ln w="9525" cmpd="sng">
                  <a:solidFill>
                    <a:schemeClr val="accent1"/>
                  </a:solidFill>
                  <a:prstDash val="solid"/>
                </a:ln>
                <a:solidFill>
                  <a:srgbClr val="70AD47">
                    <a:tint val="1000"/>
                  </a:srgbClr>
                </a:solidFill>
                <a:effectLst>
                  <a:glow rad="38100">
                    <a:schemeClr val="accent1">
                      <a:alpha val="40000"/>
                    </a:schemeClr>
                  </a:glow>
                </a:effectLst>
              </a:rPr>
              <a:t>The Reward of Faith</a:t>
            </a:r>
          </a:p>
        </p:txBody>
      </p:sp>
      <p:sp>
        <p:nvSpPr>
          <p:cNvPr id="4" name="Text Placeholder 3"/>
          <p:cNvSpPr>
            <a:spLocks noGrp="1"/>
          </p:cNvSpPr>
          <p:nvPr>
            <p:ph type="body" idx="1"/>
          </p:nvPr>
        </p:nvSpPr>
        <p:spPr>
          <a:xfrm rot="21420000">
            <a:off x="508017" y="3138399"/>
            <a:ext cx="7427903" cy="550333"/>
          </a:xfrm>
        </p:spPr>
        <p:txBody>
          <a:bodyPr vert="horz" lIns="91440" tIns="45720" rIns="91440" bIns="45720" rtlCol="0" anchor="t">
            <a:normAutofit/>
          </a:bodyPr>
          <a:lstStyle/>
          <a:p>
            <a:pPr algn="r"/>
            <a:r>
              <a:rPr lang="en-US" sz="2400" dirty="0">
                <a:solidFill>
                  <a:schemeClr val="bg1"/>
                </a:solidFill>
              </a:rPr>
              <a:t>Daniel 1:14-21</a:t>
            </a:r>
          </a:p>
        </p:txBody>
      </p:sp>
      <p:sp>
        <p:nvSpPr>
          <p:cNvPr id="14" name="TextBox 13"/>
          <p:cNvSpPr txBox="1"/>
          <p:nvPr/>
        </p:nvSpPr>
        <p:spPr>
          <a:xfrm>
            <a:off x="327960" y="283919"/>
            <a:ext cx="55816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innerShdw blurRad="114300">
                    <a:prstClr val="black"/>
                  </a:innerShdw>
                </a:effectLst>
                <a:uLnTx/>
                <a:uFillTx/>
              </a:rPr>
              <a:t>3</a:t>
            </a:r>
          </a:p>
        </p:txBody>
      </p:sp>
    </p:spTree>
    <p:extLst>
      <p:ext uri="{BB962C8B-B14F-4D97-AF65-F5344CB8AC3E}">
        <p14:creationId xmlns:p14="http://schemas.microsoft.com/office/powerpoint/2010/main" val="3562416621"/>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Hebrews 11:6 </a:t>
            </a:r>
          </a:p>
        </p:txBody>
      </p:sp>
      <p:sp>
        <p:nvSpPr>
          <p:cNvPr id="5" name="Content Placeholder 4"/>
          <p:cNvSpPr>
            <a:spLocks noGrp="1"/>
          </p:cNvSpPr>
          <p:nvPr>
            <p:ph sz="quarter" idx="13"/>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200" cap="none" dirty="0">
                <a:ln w="0"/>
                <a:effectLst>
                  <a:outerShdw blurRad="38100" dist="19050" dir="2700000" algn="tl" rotWithShape="0">
                    <a:schemeClr val="dk1">
                      <a:alpha val="40000"/>
                    </a:schemeClr>
                  </a:outerShdw>
                </a:effectLst>
              </a:rPr>
              <a:t>But without faith it is impossible to please Him, for he who comes to God must believe that He is, and that He is a rewarder of those who diligently seek Him.</a:t>
            </a:r>
          </a:p>
        </p:txBody>
      </p:sp>
    </p:spTree>
    <p:extLst>
      <p:ext uri="{BB962C8B-B14F-4D97-AF65-F5344CB8AC3E}">
        <p14:creationId xmlns:p14="http://schemas.microsoft.com/office/powerpoint/2010/main" val="1173605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18:30</a:t>
            </a:r>
          </a:p>
        </p:txBody>
      </p:sp>
      <p:sp>
        <p:nvSpPr>
          <p:cNvPr id="3" name="Content Placeholder 2"/>
          <p:cNvSpPr>
            <a:spLocks noGrp="1"/>
          </p:cNvSpPr>
          <p:nvPr>
            <p:ph sz="quarter" idx="13"/>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200" dirty="0"/>
              <a:t>As for God, His way is perfect; The word of the LORD is proven; He is a shield to all who trust in Him.</a:t>
            </a:r>
          </a:p>
        </p:txBody>
      </p:sp>
    </p:spTree>
    <p:extLst>
      <p:ext uri="{BB962C8B-B14F-4D97-AF65-F5344CB8AC3E}">
        <p14:creationId xmlns:p14="http://schemas.microsoft.com/office/powerpoint/2010/main" val="903941171"/>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1566</TotalTime>
  <Words>713</Words>
  <Application>Microsoft Office PowerPoint</Application>
  <PresentationFormat>On-screen Show (4:3)</PresentationFormat>
  <Paragraphs>74</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Impact</vt:lpstr>
      <vt:lpstr>Wingdings</vt:lpstr>
      <vt:lpstr>Main Event</vt:lpstr>
      <vt:lpstr>PowerPoint Presentation</vt:lpstr>
      <vt:lpstr>The king’s banquet</vt:lpstr>
      <vt:lpstr>Faith Under Trial</vt:lpstr>
      <vt:lpstr>What Could have Defiled Daniel?</vt:lpstr>
      <vt:lpstr>The Choice of Faith</vt:lpstr>
      <vt:lpstr>1 Corinthians 10:13</vt:lpstr>
      <vt:lpstr>The Reward of Faith</vt:lpstr>
      <vt:lpstr>Hebrews 11:6 </vt:lpstr>
      <vt:lpstr>Psalm 18:30</vt:lpstr>
      <vt:lpstr>Daniel 1 outline</vt:lpstr>
      <vt:lpstr>Applications From the King’s Banquet</vt:lpstr>
      <vt:lpstr>The Importance of Raising Godly children</vt:lpstr>
      <vt:lpstr>The importance of Withstanding Evil while away from home</vt:lpstr>
      <vt:lpstr>Being Right &amp; Real!</vt:lpstr>
      <vt:lpstr>Ephesians 6</vt:lpstr>
      <vt:lpstr>Ephesians 6</vt:lpstr>
      <vt:lpstr>The importance of making righteous decisions</vt:lpstr>
      <vt:lpstr>The importance of personal accountability</vt:lpstr>
      <vt:lpstr>The Importance of Courage</vt:lpstr>
      <vt:lpstr>Philippians 1:27-30</vt:lpstr>
      <vt:lpstr>Philippians 1:27-30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king’s banquet</dc:title>
  <dc:creator>Steven Wallace</dc:creator>
  <cp:lastModifiedBy>Steven J. Wallace</cp:lastModifiedBy>
  <cp:revision>35</cp:revision>
  <dcterms:created xsi:type="dcterms:W3CDTF">2016-05-25T04:25:08Z</dcterms:created>
  <dcterms:modified xsi:type="dcterms:W3CDTF">2017-04-06T18:58:05Z</dcterms:modified>
</cp:coreProperties>
</file>