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8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127EEEF-0E05-4D19-8146-D8D747899E80}" type="datetime1">
              <a:rPr lang="en-US" smtClean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500-F6E7-4777-AE52-4F3258997C68}" type="datetime1">
              <a:rPr lang="en-US" smtClean="0"/>
              <a:t>8/5/2018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9884-CF5A-4D96-8C13-8CCCC47BE3A4}" type="datetime1">
              <a:rPr lang="en-US" smtClean="0"/>
              <a:t>8/5/2018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6F72-3776-4B1A-AD3F-FC0AA490CB73}" type="datetime1">
              <a:rPr lang="en-US" smtClean="0"/>
              <a:t>8/5/2018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18D-0035-46CC-9908-D4B90D015CB0}" type="datetime1">
              <a:rPr lang="en-US" smtClean="0"/>
              <a:t>8/5/2018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B2EC-CAC0-4DE2-A9F1-2E13C161D279}" type="datetime1">
              <a:rPr lang="en-US" smtClean="0"/>
              <a:t>8/5/2018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A587-270B-4998-A6B1-425710577EF3}" type="datetime1">
              <a:rPr lang="en-US" smtClean="0"/>
              <a:t>8/5/2018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E30-E189-4C64-BC78-3B821F34A0CA}" type="datetime1">
              <a:rPr lang="en-US" smtClean="0"/>
              <a:t>8/5/2018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D86-7DB9-4978-87BD-226650662099}" type="datetime1">
              <a:rPr lang="en-US" smtClean="0"/>
              <a:t>8/5/2018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F3A-6987-425E-AB2E-E69BFD4FD4D1}" type="datetime1">
              <a:rPr lang="en-US" smtClean="0"/>
              <a:t>8/5/2018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A43-7084-4840-B7E8-049823EFDC56}" type="datetime1">
              <a:rPr lang="en-US" smtClean="0"/>
              <a:t>8/5/2018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EE029703-D9CD-4052-9ECE-E85B44208064}" type="datetime1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Milk and Meat of the Word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5:12-6:3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CE19D01-B496-4FD9-82C5-BC7518A5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6967889" cy="10969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Misconception #3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618" y="1586753"/>
            <a:ext cx="7549376" cy="4727590"/>
          </a:xfrm>
        </p:spPr>
        <p:txBody>
          <a:bodyPr>
            <a:noAutofit/>
          </a:bodyPr>
          <a:lstStyle/>
          <a:p>
            <a:pPr marL="234950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Babes only need milk</a:t>
            </a:r>
            <a:r>
              <a:rPr lang="en-US" sz="4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Cor. 3:1-2; Heb. 5:12; 6:1, 3</a:t>
            </a:r>
          </a:p>
          <a:p>
            <a:pPr marL="6921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First principles needed in larger quantities</a:t>
            </a:r>
            <a:endParaRPr lang="en-US" sz="4400" i="1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6921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Move from milk to meat or growth stunted,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Heb. 5:11-13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DFC7-9CBC-4300-8C96-2A948488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4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>
                <a:latin typeface="Candara" panose="020E0502030303020204" pitchFamily="34" charset="0"/>
              </a:rPr>
              <a:t>10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9" name="Picture Placeholder 8" descr="A piece of food&#10;&#10;Description generated with high confidence">
            <a:extLst>
              <a:ext uri="{FF2B5EF4-FFF2-40B4-BE49-F238E27FC236}">
                <a16:creationId xmlns:a16="http://schemas.microsoft.com/office/drawing/2014/main" id="{C144FAC0-E76F-434F-B205-1E8E7ED93B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8072789" y="2107580"/>
            <a:ext cx="3717382" cy="2642840"/>
          </a:xfr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E3FB523C-9EDD-493C-881C-3DC21974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1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ece of food&#10;&#10;Description generated with high confidence">
            <a:extLst>
              <a:ext uri="{FF2B5EF4-FFF2-40B4-BE49-F238E27FC236}">
                <a16:creationId xmlns:a16="http://schemas.microsoft.com/office/drawing/2014/main" id="{C144FAC0-E76F-434F-B205-1E8E7ED93B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8072789" y="2107580"/>
            <a:ext cx="3717382" cy="26428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6967889" cy="10969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Misconception #4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558" y="1524000"/>
            <a:ext cx="7973123" cy="5066371"/>
          </a:xfrm>
        </p:spPr>
        <p:txBody>
          <a:bodyPr>
            <a:noAutofit/>
          </a:bodyPr>
          <a:lstStyle/>
          <a:p>
            <a:pPr marL="234950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 is for the masses, but meat is for elders, teachers, and preachers, </a:t>
            </a:r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5:12</a:t>
            </a:r>
          </a:p>
          <a:p>
            <a:pPr marL="692150" lvl="1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“Only teachers need to know   the meat.”</a:t>
            </a:r>
          </a:p>
          <a:p>
            <a:pPr marL="692150" lvl="1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All who wish to discern good from evil,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Heb. 5:14; Phil. 1:9-11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DFC7-9CBC-4300-8C96-2A948488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4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11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E3FB523C-9EDD-493C-881C-3DC21974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1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804E-3723-4930-96B6-6DA79D7F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Balancing Our Diet</a:t>
            </a:r>
            <a:endParaRPr lang="en-US" sz="720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DE56-FECE-45BD-B7B6-5C97C581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899" y="4491319"/>
            <a:ext cx="10071099" cy="983930"/>
          </a:xfrm>
        </p:spPr>
        <p:txBody>
          <a:bodyPr>
            <a:noAutofit/>
          </a:bodyPr>
          <a:lstStyle/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Matthew 23:23-24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43901-4B1A-4912-B59E-182AF302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7728" y="6377201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>
                <a:latin typeface="Candara" panose="020E0502030303020204" pitchFamily="34" charset="0"/>
              </a:rPr>
              <a:t>12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A0A1932-B739-4235-A186-6D09089B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 and Meat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3718" y="1900518"/>
            <a:ext cx="10652038" cy="4121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Determining what is </a:t>
            </a:r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and when </a:t>
            </a:r>
            <a:b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it is needed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First principles,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Heb. 5:12; 6:1-2; 1 Cor. 15:3-4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Moral essentials,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Peter 2:1-2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Indispensable for growth,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6:1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32EB096-2A12-42E2-880B-72B219D3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10F78-EEFA-4E49-B79B-B046DFB5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377201"/>
            <a:ext cx="1727169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13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 and Meat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3013" y="1416425"/>
            <a:ext cx="10605246" cy="53259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Determining what is </a:t>
            </a:r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MEAT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and when </a:t>
            </a:r>
            <a:b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it is needed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More difficult that needs trained ears, </a:t>
            </a:r>
            <a:b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Heb. 5:11; Philippians 1:9-11 (2 Timothy 2:15)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Spiritual maturity and maintenance</a:t>
            </a:r>
            <a:b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are the objectives,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6:1, 3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Using word acclimates us,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5:14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32EB096-2A12-42E2-880B-72B219D3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10F78-EEFA-4E49-B79B-B046DFB5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377201"/>
            <a:ext cx="1727169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14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F1FF-81DB-4641-BEA2-9D41C6BC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96962"/>
          </a:xfrm>
        </p:spPr>
        <p:txBody>
          <a:bodyPr>
            <a:normAutofit/>
          </a:bodyPr>
          <a:lstStyle/>
          <a:p>
            <a:pPr algn="ctr"/>
            <a:r>
              <a:rPr lang="en-US" sz="4600" b="1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“Let us go on to perfection” (Hebrews 6:1, 3)</a:t>
            </a:r>
            <a:endParaRPr lang="en-US" sz="4600" i="1" dirty="0"/>
          </a:p>
        </p:txBody>
      </p:sp>
      <p:pic>
        <p:nvPicPr>
          <p:cNvPr id="6" name="Content Placeholder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4EAC84-81A7-4974-A994-74DAC31A2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36" y="1450666"/>
            <a:ext cx="5270810" cy="52708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FDEA5-BF1E-4964-B030-2AD0A497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7367" y="6356351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15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452A26F-BCDC-4AD7-9EC8-04261DA8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 and Meat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757082"/>
            <a:ext cx="10244418" cy="42403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Nutrition, </a:t>
            </a:r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John 4:31-34; 6:27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The teachings of God’s word help us be healthy and productive Christians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Both have their place in our spiritual diet, </a:t>
            </a:r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Acts 20:27-28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32EB096-2A12-42E2-880B-72B219D3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10F78-EEFA-4E49-B79B-B046DFB5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377201"/>
            <a:ext cx="1727169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en-US" sz="1400">
                <a:latin typeface="Candara" panose="020E0502030303020204" pitchFamily="34" charset="0"/>
              </a:rPr>
              <a:pPr/>
              <a:t>2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899" y="2250141"/>
            <a:ext cx="10514671" cy="2608731"/>
          </a:xfrm>
        </p:spPr>
        <p:txBody>
          <a:bodyPr>
            <a:normAutofit/>
          </a:bodyPr>
          <a:lstStyle/>
          <a:p>
            <a:pPr>
              <a:tabLst>
                <a:tab pos="233363" algn="l"/>
              </a:tabLst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-For WHOM is the Milk and </a:t>
            </a:r>
            <a:br>
              <a:rPr lang="en-US" sz="5400" b="1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5400" b="1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	the </a:t>
            </a: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Meat?</a:t>
            </a:r>
            <a:b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-WHAT ARE THEIR PURPOSES?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858872"/>
            <a:ext cx="10514673" cy="923364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Corinthians 3:1-4; Hebrews 5:11-6:3; 1 Peter 2:1-3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5EB402EE-052B-4988-9572-B2891C1C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9F795-801A-4E09-A4BB-3AE3D74F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2763" y="6345772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pPr/>
              <a:t>3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 of the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6" y="1371601"/>
            <a:ext cx="7130585" cy="5410198"/>
          </a:xfrm>
        </p:spPr>
        <p:txBody>
          <a:bodyPr>
            <a:noAutofit/>
          </a:bodyPr>
          <a:lstStyle/>
          <a:p>
            <a:pPr marL="234950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Babies, small children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Undeveloped,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Cor. 3:1-3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Inexperienced (digestible,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v. 2)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Unskilled,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5:13</a:t>
            </a:r>
          </a:p>
          <a:p>
            <a:pPr marL="234950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Basic growth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Peter 2:2</a:t>
            </a:r>
          </a:p>
          <a:p>
            <a:pPr marL="234950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First principles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6:1-2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Rudimentary,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5:12</a:t>
            </a:r>
          </a:p>
          <a:p>
            <a:pPr marL="234950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Not exclusive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Heb.5:12-13; 6:1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DFC7-9CBC-4300-8C96-2A948488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4"/>
            <a:ext cx="18288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en-US" sz="1400">
                <a:latin typeface="Candara" panose="020E0502030303020204" pitchFamily="34" charset="0"/>
              </a:rPr>
              <a:pPr/>
              <a:t>4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13" name="Picture Placeholder 12" descr="A picture containing person, indoor, boy, child&#10;&#10;Description generated with very high confidence">
            <a:extLst>
              <a:ext uri="{FF2B5EF4-FFF2-40B4-BE49-F238E27FC236}">
                <a16:creationId xmlns:a16="http://schemas.microsoft.com/office/drawing/2014/main" id="{047C44B0-2F76-4CB1-9380-441FFE5A6B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b="6864"/>
          <a:stretch>
            <a:fillRect/>
          </a:stretch>
        </p:blipFill>
        <p:spPr>
          <a:xfrm>
            <a:off x="7602071" y="2115808"/>
            <a:ext cx="4329056" cy="2801098"/>
          </a:xfrm>
          <a:ln>
            <a:solidFill>
              <a:schemeClr val="tx2"/>
            </a:solidFill>
          </a:ln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1DCCE254-D1FA-4022-8328-808CDA83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" y="635381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Meat of the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071" y="1308847"/>
            <a:ext cx="6632736" cy="5472952"/>
          </a:xfrm>
        </p:spPr>
        <p:txBody>
          <a:bodyPr>
            <a:noAutofit/>
          </a:bodyPr>
          <a:lstStyle/>
          <a:p>
            <a:pPr marL="234950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Grown ups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Mature,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Cor. 3:2-4 (2:15)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Able to digest,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Cor. 3:2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Use the word,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5:14</a:t>
            </a:r>
          </a:p>
          <a:p>
            <a:pPr marL="234950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Expands growth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Heb. 6:1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More complex,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5:11</a:t>
            </a:r>
          </a:p>
          <a:p>
            <a:pPr marL="692150" lvl="1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Digestible (able to discern)</a:t>
            </a:r>
          </a:p>
          <a:p>
            <a:pPr marL="234950" indent="-2349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Vital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5:12 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(ought)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DFC7-9CBC-4300-8C96-2A948488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4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5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1DCCE254-D1FA-4022-8328-808CDA83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" y="635381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8" name="Picture Placeholder 7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id="{61FB1B6B-5AE8-47B7-BA8B-3576939608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r="8037"/>
          <a:stretch>
            <a:fillRect/>
          </a:stretch>
        </p:blipFill>
        <p:spPr>
          <a:xfrm>
            <a:off x="7376806" y="2532639"/>
            <a:ext cx="4343708" cy="3088122"/>
          </a:xfrm>
          <a:solidFill>
            <a:schemeClr val="tx2"/>
          </a:solidFill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393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 and Meat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887" y="1766047"/>
            <a:ext cx="6077415" cy="4415828"/>
          </a:xfrm>
        </p:spPr>
        <p:txBody>
          <a:bodyPr>
            <a:noAutofit/>
          </a:bodyPr>
          <a:lstStyle/>
          <a:p>
            <a:pPr marL="234950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 time when </a:t>
            </a:r>
            <a:r>
              <a:rPr lang="en-US" sz="4200" b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milk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is desirable and necessary</a:t>
            </a:r>
          </a:p>
          <a:p>
            <a:pPr marL="234950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 time when </a:t>
            </a:r>
            <a:r>
              <a:rPr lang="en-US" sz="4000" b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meat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is desirable and necessary</a:t>
            </a:r>
          </a:p>
          <a:p>
            <a:pPr marL="234950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Must eat both to be fully nourished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DFC7-9CBC-4300-8C96-2A948488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6</a:t>
            </a:fld>
            <a:endParaRPr lang="en-US" sz="1400">
              <a:latin typeface="Candara" panose="020E0502030303020204" pitchFamily="34" charset="0"/>
            </a:endParaRPr>
          </a:p>
        </p:txBody>
      </p:sp>
      <p:pic>
        <p:nvPicPr>
          <p:cNvPr id="9" name="Picture Placeholder 8" descr="A piece of food&#10;&#10;Description generated with high confidence">
            <a:extLst>
              <a:ext uri="{FF2B5EF4-FFF2-40B4-BE49-F238E27FC236}">
                <a16:creationId xmlns:a16="http://schemas.microsoft.com/office/drawing/2014/main" id="{C144FAC0-E76F-434F-B205-1E8E7ED93B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6880302" y="2195340"/>
            <a:ext cx="5003566" cy="3557242"/>
          </a:xfr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E3FB523C-9EDD-493C-881C-3DC21974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5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5271-9D51-4D16-93AA-EBF117C4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8" y="3033131"/>
            <a:ext cx="10759999" cy="2274849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</a:t>
            </a:r>
            <a:r>
              <a:rPr lang="en-US" sz="8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isconceptions about </a:t>
            </a:r>
            <a:br>
              <a:rPr lang="en-US" sz="8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8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Milk and Meat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FDAA2-CE8C-4F9F-B20F-EE102B33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8879" y="6412107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7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6967889" cy="10969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Misconception #1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618" y="1979341"/>
            <a:ext cx="7549376" cy="3278458"/>
          </a:xfrm>
        </p:spPr>
        <p:txBody>
          <a:bodyPr>
            <a:noAutofit/>
          </a:bodyPr>
          <a:lstStyle/>
          <a:p>
            <a:pPr marL="234950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Meat is controversial, but milk is not</a:t>
            </a:r>
            <a:r>
              <a:rPr lang="en-US" sz="4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6:1-2</a:t>
            </a:r>
          </a:p>
          <a:p>
            <a:pPr marL="6921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First principles are  controversial,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Acts 4:1-3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DFC7-9CBC-4300-8C96-2A948488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4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>
                <a:latin typeface="Candara" panose="020E0502030303020204" pitchFamily="34" charset="0"/>
              </a:rPr>
              <a:t>8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9" name="Picture Placeholder 8" descr="A piece of food&#10;&#10;Description generated with high confidence">
            <a:extLst>
              <a:ext uri="{FF2B5EF4-FFF2-40B4-BE49-F238E27FC236}">
                <a16:creationId xmlns:a16="http://schemas.microsoft.com/office/drawing/2014/main" id="{C144FAC0-E76F-434F-B205-1E8E7ED93B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8072789" y="2107580"/>
            <a:ext cx="3717382" cy="2642840"/>
          </a:xfr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E3FB523C-9EDD-493C-881C-3DC21974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3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6967889" cy="10969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Misconception #2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618" y="1750741"/>
            <a:ext cx="7549376" cy="4563602"/>
          </a:xfrm>
        </p:spPr>
        <p:txBody>
          <a:bodyPr>
            <a:noAutofit/>
          </a:bodyPr>
          <a:lstStyle/>
          <a:p>
            <a:pPr marL="234950" indent="-234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Mature never need milk</a:t>
            </a:r>
            <a:r>
              <a:rPr lang="en-US" sz="48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n-US" sz="48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2 Peter 1:12; Jude 5; Phil. 3:1; </a:t>
            </a:r>
            <a:b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48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1 John 2:21</a:t>
            </a:r>
          </a:p>
          <a:p>
            <a:pPr marL="6921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Do not forget,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Hebrews 6:1</a:t>
            </a:r>
          </a:p>
          <a:p>
            <a:pPr marL="6921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“I love to tell the story”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DFC7-9CBC-4300-8C96-2A948488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5"/>
            <a:ext cx="182753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9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9" name="Picture Placeholder 8" descr="A piece of food&#10;&#10;Description generated with high confidence">
            <a:extLst>
              <a:ext uri="{FF2B5EF4-FFF2-40B4-BE49-F238E27FC236}">
                <a16:creationId xmlns:a16="http://schemas.microsoft.com/office/drawing/2014/main" id="{C144FAC0-E76F-434F-B205-1E8E7ED93B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8072789" y="2107580"/>
            <a:ext cx="3717382" cy="2642840"/>
          </a:xfr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E3FB523C-9EDD-493C-881C-3DC21974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0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271</TotalTime>
  <Words>354</Words>
  <Application>Microsoft Office PowerPoint</Application>
  <PresentationFormat>Widescreen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Candara</vt:lpstr>
      <vt:lpstr>Euphemia</vt:lpstr>
      <vt:lpstr>Plantagenet Cherokee</vt:lpstr>
      <vt:lpstr>Wingdings</vt:lpstr>
      <vt:lpstr>Academic Literature 16x9</vt:lpstr>
      <vt:lpstr>Milk and Meat of the Word</vt:lpstr>
      <vt:lpstr>Milk and Meat</vt:lpstr>
      <vt:lpstr>-For WHOM is the Milk and   the Meat? -WHAT ARE THEIR PURPOSES?</vt:lpstr>
      <vt:lpstr>Milk of the Word</vt:lpstr>
      <vt:lpstr>Meat of the Word</vt:lpstr>
      <vt:lpstr>Milk and Meat</vt:lpstr>
      <vt:lpstr>Misconceptions about  Milk and Meat</vt:lpstr>
      <vt:lpstr>Misconception #1</vt:lpstr>
      <vt:lpstr>Misconception #2</vt:lpstr>
      <vt:lpstr>Misconception #3</vt:lpstr>
      <vt:lpstr>Misconception #4</vt:lpstr>
      <vt:lpstr>Balancing Our Diet</vt:lpstr>
      <vt:lpstr>Milk and Meat</vt:lpstr>
      <vt:lpstr>Milk and Meat</vt:lpstr>
      <vt:lpstr>“Let us go on to perfection” (Hebrews 6:1,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and meat of the word</dc:title>
  <dc:creator>Joe R Price</dc:creator>
  <cp:lastModifiedBy>Joe R Price</cp:lastModifiedBy>
  <cp:revision>88</cp:revision>
  <dcterms:created xsi:type="dcterms:W3CDTF">2018-08-03T19:10:14Z</dcterms:created>
  <dcterms:modified xsi:type="dcterms:W3CDTF">2018-08-06T00:17:21Z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