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7" r:id="rId6"/>
    <p:sldId id="260" r:id="rId7"/>
    <p:sldId id="268" r:id="rId8"/>
    <p:sldId id="261" r:id="rId9"/>
    <p:sldId id="269" r:id="rId10"/>
    <p:sldId id="262" r:id="rId11"/>
    <p:sldId id="270" r:id="rId12"/>
    <p:sldId id="271" r:id="rId13"/>
    <p:sldId id="272" r:id="rId14"/>
    <p:sldId id="273" r:id="rId15"/>
    <p:sldId id="264" r:id="rId16"/>
    <p:sldId id="26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8/18/2017</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8/18/2017</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8/18/2017</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8/18/2017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8/18/2017</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compound effect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145312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Compound effect (time) </a:t>
            </a:r>
          </a:p>
        </p:txBody>
      </p:sp>
      <p:sp>
        <p:nvSpPr>
          <p:cNvPr id="3" name="Content Placeholder 2"/>
          <p:cNvSpPr>
            <a:spLocks noGrp="1"/>
          </p:cNvSpPr>
          <p:nvPr>
            <p:ph idx="1"/>
          </p:nvPr>
        </p:nvSpPr>
        <p:spPr>
          <a:xfrm>
            <a:off x="1202918" y="2011680"/>
            <a:ext cx="10263657" cy="4745736"/>
          </a:xfrm>
        </p:spPr>
        <p:txBody>
          <a:bodyPr>
            <a:normAutofit/>
          </a:bodyPr>
          <a:lstStyle/>
          <a:p>
            <a:r>
              <a:rPr lang="en-US" sz="3200" dirty="0" smtClean="0"/>
              <a:t>Compound </a:t>
            </a:r>
            <a:r>
              <a:rPr lang="en-US" sz="3200" dirty="0"/>
              <a:t>E</a:t>
            </a:r>
            <a:r>
              <a:rPr lang="en-US" sz="3200" dirty="0" smtClean="0"/>
              <a:t>ffect: </a:t>
            </a:r>
          </a:p>
          <a:p>
            <a:pPr marL="0" indent="0">
              <a:buNone/>
            </a:pPr>
            <a:r>
              <a:rPr lang="en-US" sz="2800" dirty="0" smtClean="0"/>
              <a:t>“It’s </a:t>
            </a:r>
            <a:r>
              <a:rPr lang="en-US" sz="2800" dirty="0"/>
              <a:t>the principle of reaping huge rewards from a series of small, smart choices. Success is earned in the moment to moment decisions that in themselves make no visible difference whatsoever, but the accumulated compounding effect is profound</a:t>
            </a:r>
            <a:r>
              <a:rPr lang="en-US" sz="2800" dirty="0" smtClean="0"/>
              <a:t>.”</a:t>
            </a:r>
          </a:p>
          <a:p>
            <a:pPr marL="0" indent="0">
              <a:buNone/>
            </a:pPr>
            <a:endParaRPr lang="en-US" dirty="0"/>
          </a:p>
          <a:p>
            <a:pPr marL="0" indent="0">
              <a:buNone/>
            </a:pPr>
            <a:r>
              <a:rPr lang="en-US" sz="2800" dirty="0" smtClean="0"/>
              <a:t>We will reap an eternal reward from the series of our seemingly small life choices, as long as they are smart (according to God). Our spiritual success is earned through enduring!</a:t>
            </a:r>
            <a:endParaRPr lang="en-US" sz="2800" dirty="0"/>
          </a:p>
        </p:txBody>
      </p:sp>
    </p:spTree>
    <p:extLst>
      <p:ext uri="{BB962C8B-B14F-4D97-AF65-F5344CB8AC3E}">
        <p14:creationId xmlns:p14="http://schemas.microsoft.com/office/powerpoint/2010/main" val="6044307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t>Compound effect (time) </a:t>
            </a:r>
            <a:endParaRPr lang="en-US" dirty="0"/>
          </a:p>
        </p:txBody>
      </p:sp>
      <p:sp>
        <p:nvSpPr>
          <p:cNvPr id="3" name="Content Placeholder 2"/>
          <p:cNvSpPr>
            <a:spLocks noGrp="1"/>
          </p:cNvSpPr>
          <p:nvPr>
            <p:ph idx="1"/>
          </p:nvPr>
        </p:nvSpPr>
        <p:spPr/>
        <p:txBody>
          <a:bodyPr/>
          <a:lstStyle/>
          <a:p>
            <a:r>
              <a:rPr lang="en-US" sz="3600" dirty="0"/>
              <a:t>2 Timothy </a:t>
            </a:r>
            <a:r>
              <a:rPr lang="en-US" sz="3600" dirty="0" smtClean="0"/>
              <a:t>4:6-8</a:t>
            </a:r>
          </a:p>
          <a:p>
            <a:endParaRPr lang="en-US" sz="3600" dirty="0" smtClean="0"/>
          </a:p>
          <a:p>
            <a:pPr lvl="1"/>
            <a:r>
              <a:rPr lang="en-US" sz="2800" dirty="0"/>
              <a:t>“</a:t>
            </a:r>
            <a:r>
              <a:rPr lang="en-US" sz="2800" b="1" baseline="30000" dirty="0"/>
              <a:t>6 </a:t>
            </a:r>
            <a:r>
              <a:rPr lang="en-US" sz="2800" dirty="0"/>
              <a:t>For I am already being poured out as a drink offering, and the time of my departure is at hand. </a:t>
            </a:r>
            <a:r>
              <a:rPr lang="en-US" sz="2800" b="1" baseline="30000" dirty="0"/>
              <a:t>7 </a:t>
            </a:r>
            <a:r>
              <a:rPr lang="en-US" sz="2800" dirty="0"/>
              <a:t>I have fought the good fight, I have finished the race, I have kept the faith. </a:t>
            </a:r>
            <a:r>
              <a:rPr lang="en-US" sz="2800" b="1" baseline="30000" dirty="0"/>
              <a:t>8 </a:t>
            </a:r>
            <a:r>
              <a:rPr lang="en-US" sz="2800" dirty="0"/>
              <a:t>Finally, there is laid up for me the crown of righteousness, which the Lord, the righteous Judge, will give to me on that Day, and not to me only but also to all who have loved His appearing.”</a:t>
            </a:r>
          </a:p>
          <a:p>
            <a:pPr lvl="1"/>
            <a:endParaRPr lang="en-US" dirty="0"/>
          </a:p>
        </p:txBody>
      </p:sp>
    </p:spTree>
    <p:extLst>
      <p:ext uri="{BB962C8B-B14F-4D97-AF65-F5344CB8AC3E}">
        <p14:creationId xmlns:p14="http://schemas.microsoft.com/office/powerpoint/2010/main" val="4290386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t>Compound effect (time) </a:t>
            </a:r>
            <a:endParaRPr lang="en-US" dirty="0"/>
          </a:p>
        </p:txBody>
      </p:sp>
      <p:sp>
        <p:nvSpPr>
          <p:cNvPr id="3" name="Content Placeholder 2"/>
          <p:cNvSpPr>
            <a:spLocks noGrp="1"/>
          </p:cNvSpPr>
          <p:nvPr>
            <p:ph idx="1"/>
          </p:nvPr>
        </p:nvSpPr>
        <p:spPr/>
        <p:txBody>
          <a:bodyPr/>
          <a:lstStyle/>
          <a:p>
            <a:r>
              <a:rPr lang="en-US" sz="4000" dirty="0"/>
              <a:t>2 Timothy </a:t>
            </a:r>
            <a:r>
              <a:rPr lang="en-US" sz="4000" dirty="0" smtClean="0"/>
              <a:t>3:14</a:t>
            </a:r>
          </a:p>
          <a:p>
            <a:endParaRPr lang="en-US" sz="4000" dirty="0" smtClean="0"/>
          </a:p>
          <a:p>
            <a:pPr lvl="1"/>
            <a:r>
              <a:rPr lang="en-US" sz="3200" dirty="0"/>
              <a:t>“</a:t>
            </a:r>
            <a:r>
              <a:rPr lang="en-US" sz="3200" b="1" baseline="30000" dirty="0"/>
              <a:t>14 </a:t>
            </a:r>
            <a:r>
              <a:rPr lang="en-US" sz="3200" dirty="0"/>
              <a:t>But you must continue in the things which you have learned and been assured of, knowing from whom you have learned </a:t>
            </a:r>
            <a:r>
              <a:rPr lang="en-US" sz="3200" i="1" dirty="0"/>
              <a:t>them,</a:t>
            </a:r>
            <a:r>
              <a:rPr lang="en-US" sz="3200" dirty="0"/>
              <a:t> </a:t>
            </a:r>
            <a:r>
              <a:rPr lang="en-US" sz="3200" b="1" baseline="30000" dirty="0"/>
              <a:t>15 </a:t>
            </a:r>
            <a:r>
              <a:rPr lang="en-US" sz="3200" dirty="0"/>
              <a:t>and that from childhood you have known the Holy Scriptures, which are able to make you wise for salvation through faith which is in Christ Jesus.”</a:t>
            </a:r>
          </a:p>
          <a:p>
            <a:pPr lvl="1"/>
            <a:endParaRPr lang="en-US" dirty="0"/>
          </a:p>
        </p:txBody>
      </p:sp>
    </p:spTree>
    <p:extLst>
      <p:ext uri="{BB962C8B-B14F-4D97-AF65-F5344CB8AC3E}">
        <p14:creationId xmlns:p14="http://schemas.microsoft.com/office/powerpoint/2010/main" val="16043458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t>Compound effect (time) </a:t>
            </a:r>
            <a:endParaRPr lang="en-US" dirty="0"/>
          </a:p>
        </p:txBody>
      </p:sp>
      <p:sp>
        <p:nvSpPr>
          <p:cNvPr id="3" name="Content Placeholder 2"/>
          <p:cNvSpPr>
            <a:spLocks noGrp="1"/>
          </p:cNvSpPr>
          <p:nvPr>
            <p:ph idx="1"/>
          </p:nvPr>
        </p:nvSpPr>
        <p:spPr/>
        <p:txBody>
          <a:bodyPr/>
          <a:lstStyle/>
          <a:p>
            <a:r>
              <a:rPr lang="en-US" sz="4000" dirty="0"/>
              <a:t>Galatians </a:t>
            </a:r>
            <a:r>
              <a:rPr lang="en-US" sz="4000" dirty="0" smtClean="0"/>
              <a:t>6:9</a:t>
            </a:r>
          </a:p>
          <a:p>
            <a:endParaRPr lang="en-US" sz="4000" dirty="0" smtClean="0"/>
          </a:p>
          <a:p>
            <a:pPr lvl="1"/>
            <a:r>
              <a:rPr lang="en-US" sz="4000" dirty="0"/>
              <a:t>“</a:t>
            </a:r>
            <a:r>
              <a:rPr lang="en-US" sz="4000" b="1" baseline="30000" dirty="0"/>
              <a:t>9 </a:t>
            </a:r>
            <a:r>
              <a:rPr lang="en-US" sz="4000" dirty="0"/>
              <a:t>And let us not grow weary while doing good, for in due season we shall reap if we do not lose heart.”</a:t>
            </a:r>
          </a:p>
          <a:p>
            <a:pPr lvl="1"/>
            <a:endParaRPr lang="en-US" dirty="0"/>
          </a:p>
        </p:txBody>
      </p:sp>
    </p:spTree>
    <p:extLst>
      <p:ext uri="{BB962C8B-B14F-4D97-AF65-F5344CB8AC3E}">
        <p14:creationId xmlns:p14="http://schemas.microsoft.com/office/powerpoint/2010/main" val="24491562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t>Compound effect (time) </a:t>
            </a:r>
            <a:endParaRPr lang="en-US" dirty="0"/>
          </a:p>
        </p:txBody>
      </p:sp>
      <p:sp>
        <p:nvSpPr>
          <p:cNvPr id="3" name="Content Placeholder 2"/>
          <p:cNvSpPr>
            <a:spLocks noGrp="1"/>
          </p:cNvSpPr>
          <p:nvPr>
            <p:ph idx="1"/>
          </p:nvPr>
        </p:nvSpPr>
        <p:spPr>
          <a:xfrm>
            <a:off x="1202918" y="2011680"/>
            <a:ext cx="10153929" cy="4718304"/>
          </a:xfrm>
        </p:spPr>
        <p:txBody>
          <a:bodyPr>
            <a:normAutofit fontScale="92500" lnSpcReduction="10000"/>
          </a:bodyPr>
          <a:lstStyle/>
          <a:p>
            <a:r>
              <a:rPr lang="en-US" sz="4000" dirty="0"/>
              <a:t>James </a:t>
            </a:r>
            <a:r>
              <a:rPr lang="en-US" sz="4000" dirty="0" smtClean="0"/>
              <a:t>1:21-25</a:t>
            </a:r>
          </a:p>
          <a:p>
            <a:endParaRPr lang="en-US" sz="200" dirty="0" smtClean="0"/>
          </a:p>
          <a:p>
            <a:pPr lvl="1"/>
            <a:r>
              <a:rPr lang="en-US" sz="3000" dirty="0"/>
              <a:t>“</a:t>
            </a:r>
            <a:r>
              <a:rPr lang="en-US" sz="3000" b="1" baseline="30000" dirty="0"/>
              <a:t>21 </a:t>
            </a:r>
            <a:r>
              <a:rPr lang="en-US" sz="3000" dirty="0"/>
              <a:t>Therefore lay aside all filthiness and overflow of wickedness, and receive with meekness the implanted word, which is able to save your souls.</a:t>
            </a:r>
            <a:r>
              <a:rPr lang="en-US" sz="3000" b="1" baseline="30000" dirty="0"/>
              <a:t>22 </a:t>
            </a:r>
            <a:r>
              <a:rPr lang="en-US" sz="3000" dirty="0"/>
              <a:t>But be doers of the word, and not hearers only, deceiving yourselves.</a:t>
            </a:r>
            <a:r>
              <a:rPr lang="en-US" sz="3000" b="1" baseline="30000" dirty="0"/>
              <a:t>23 </a:t>
            </a:r>
            <a:r>
              <a:rPr lang="en-US" sz="3000" dirty="0"/>
              <a:t>For if anyone is a hearer of the word and not a doer, he is like a man observing his natural face in a mirror; </a:t>
            </a:r>
            <a:r>
              <a:rPr lang="en-US" sz="3000" b="1" baseline="30000" dirty="0"/>
              <a:t>24 </a:t>
            </a:r>
            <a:r>
              <a:rPr lang="en-US" sz="3000" dirty="0"/>
              <a:t>for he observes himself, goes away, and immediately forgets what kind of man he was. </a:t>
            </a:r>
            <a:r>
              <a:rPr lang="en-US" sz="3000" b="1" baseline="30000" dirty="0"/>
              <a:t>25 </a:t>
            </a:r>
            <a:r>
              <a:rPr lang="en-US" sz="3000" dirty="0"/>
              <a:t>But he who looks into the perfect law of liberty and continues </a:t>
            </a:r>
            <a:r>
              <a:rPr lang="en-US" sz="3000" i="1" dirty="0"/>
              <a:t>in it,</a:t>
            </a:r>
            <a:r>
              <a:rPr lang="en-US" sz="3000" dirty="0"/>
              <a:t> and is not a forgetful hearer but a doer of the work, this one will be blessed in what he does.”</a:t>
            </a:r>
          </a:p>
          <a:p>
            <a:pPr lvl="1"/>
            <a:endParaRPr lang="en-US" dirty="0"/>
          </a:p>
        </p:txBody>
      </p:sp>
    </p:spTree>
    <p:extLst>
      <p:ext uri="{BB962C8B-B14F-4D97-AF65-F5344CB8AC3E}">
        <p14:creationId xmlns:p14="http://schemas.microsoft.com/office/powerpoint/2010/main" val="39808311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What’s the biggest challenge?</a:t>
            </a:r>
            <a:endParaRPr lang="en-US" sz="4400" b="1" dirty="0"/>
          </a:p>
        </p:txBody>
      </p:sp>
      <p:sp>
        <p:nvSpPr>
          <p:cNvPr id="3" name="Content Placeholder 2"/>
          <p:cNvSpPr>
            <a:spLocks noGrp="1"/>
          </p:cNvSpPr>
          <p:nvPr>
            <p:ph idx="1"/>
          </p:nvPr>
        </p:nvSpPr>
        <p:spPr/>
        <p:txBody>
          <a:bodyPr>
            <a:normAutofit/>
          </a:bodyPr>
          <a:lstStyle/>
          <a:p>
            <a:r>
              <a:rPr lang="en-US" sz="3600" dirty="0" smtClean="0"/>
              <a:t>“The most challenging  aspect of the CE is that we have to </a:t>
            </a:r>
            <a:r>
              <a:rPr lang="en-US" sz="3600" dirty="0" smtClean="0">
                <a:solidFill>
                  <a:srgbClr val="FF0000"/>
                </a:solidFill>
              </a:rPr>
              <a:t>keep working </a:t>
            </a:r>
            <a:r>
              <a:rPr lang="en-US" sz="3600" dirty="0" smtClean="0"/>
              <a:t>away for a while, consistently and efficiently, before we begin seeing the payoff.”</a:t>
            </a:r>
          </a:p>
          <a:p>
            <a:endParaRPr lang="en-US" sz="3600" dirty="0"/>
          </a:p>
          <a:p>
            <a:r>
              <a:rPr lang="en-US" sz="3600" dirty="0" smtClean="0"/>
              <a:t>We might not see our reward / payoff in this life, but the reward will be worth it!</a:t>
            </a:r>
            <a:endParaRPr lang="en-US" sz="3600" dirty="0"/>
          </a:p>
        </p:txBody>
      </p:sp>
    </p:spTree>
    <p:extLst>
      <p:ext uri="{BB962C8B-B14F-4D97-AF65-F5344CB8AC3E}">
        <p14:creationId xmlns:p14="http://schemas.microsoft.com/office/powerpoint/2010/main" val="3252789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points</a:t>
            </a:r>
            <a:endParaRPr lang="en-US" dirty="0"/>
          </a:p>
        </p:txBody>
      </p:sp>
      <p:sp>
        <p:nvSpPr>
          <p:cNvPr id="3" name="Content Placeholder 2"/>
          <p:cNvSpPr>
            <a:spLocks noGrp="1"/>
          </p:cNvSpPr>
          <p:nvPr>
            <p:ph idx="1"/>
          </p:nvPr>
        </p:nvSpPr>
        <p:spPr/>
        <p:txBody>
          <a:bodyPr/>
          <a:lstStyle/>
          <a:p>
            <a:r>
              <a:rPr lang="en-US" sz="3200" dirty="0" smtClean="0"/>
              <a:t>“The key to success is this: are </a:t>
            </a:r>
            <a:r>
              <a:rPr lang="en-US" sz="3200" dirty="0"/>
              <a:t>you learning each day</a:t>
            </a:r>
            <a:r>
              <a:rPr lang="en-US" sz="3200" dirty="0" smtClean="0"/>
              <a:t>?”</a:t>
            </a:r>
            <a:endParaRPr lang="en-US" sz="3200" dirty="0" smtClean="0"/>
          </a:p>
          <a:p>
            <a:r>
              <a:rPr lang="en-US" sz="3200" dirty="0" smtClean="0"/>
              <a:t>“</a:t>
            </a:r>
            <a:r>
              <a:rPr lang="en-US" sz="3200" dirty="0"/>
              <a:t>Your life is a result of your moment to moment choices</a:t>
            </a:r>
            <a:r>
              <a:rPr lang="en-US" sz="3200" dirty="0" smtClean="0"/>
              <a:t>.”</a:t>
            </a:r>
          </a:p>
          <a:p>
            <a:r>
              <a:rPr lang="en-US" sz="3200" dirty="0" smtClean="0"/>
              <a:t>“</a:t>
            </a:r>
            <a:r>
              <a:rPr lang="en-US" sz="3200" dirty="0" smtClean="0"/>
              <a:t>A daily routine build on good habits is the difference between success and everyone else.”</a:t>
            </a:r>
          </a:p>
          <a:p>
            <a:endParaRPr lang="en-US" dirty="0"/>
          </a:p>
          <a:p>
            <a:endParaRPr lang="en-US" dirty="0"/>
          </a:p>
        </p:txBody>
      </p:sp>
    </p:spTree>
    <p:extLst>
      <p:ext uri="{BB962C8B-B14F-4D97-AF65-F5344CB8AC3E}">
        <p14:creationId xmlns:p14="http://schemas.microsoft.com/office/powerpoint/2010/main" val="41052912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smtClean="0"/>
              <a:t>Are your choices aligning with God’s Word?</a:t>
            </a:r>
          </a:p>
          <a:p>
            <a:r>
              <a:rPr lang="en-US" sz="4000" dirty="0" smtClean="0"/>
              <a:t>Is your behavior and action aligning with God’s Word?</a:t>
            </a:r>
          </a:p>
          <a:p>
            <a:r>
              <a:rPr lang="en-US" sz="4000" dirty="0" smtClean="0"/>
              <a:t>Are your habits rooted in God’s Word?</a:t>
            </a:r>
          </a:p>
          <a:p>
            <a:r>
              <a:rPr lang="en-US" sz="4000" dirty="0" smtClean="0"/>
              <a:t>Are you remaining strong in the faith?</a:t>
            </a:r>
          </a:p>
          <a:p>
            <a:endParaRPr lang="en-US" dirty="0"/>
          </a:p>
        </p:txBody>
      </p:sp>
    </p:spTree>
    <p:extLst>
      <p:ext uri="{BB962C8B-B14F-4D97-AF65-F5344CB8AC3E}">
        <p14:creationId xmlns:p14="http://schemas.microsoft.com/office/powerpoint/2010/main" val="8892952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Why is this important?</a:t>
            </a:r>
            <a:endParaRPr lang="en-US" sz="5400" b="1" dirty="0"/>
          </a:p>
        </p:txBody>
      </p:sp>
      <p:sp>
        <p:nvSpPr>
          <p:cNvPr id="3" name="Content Placeholder 2"/>
          <p:cNvSpPr>
            <a:spLocks noGrp="1"/>
          </p:cNvSpPr>
          <p:nvPr>
            <p:ph idx="1"/>
          </p:nvPr>
        </p:nvSpPr>
        <p:spPr>
          <a:xfrm>
            <a:off x="1202919" y="2011680"/>
            <a:ext cx="9784080" cy="4846320"/>
          </a:xfrm>
        </p:spPr>
        <p:txBody>
          <a:bodyPr>
            <a:normAutofit/>
          </a:bodyPr>
          <a:lstStyle/>
          <a:p>
            <a:r>
              <a:rPr lang="en-US" sz="3600" dirty="0" smtClean="0"/>
              <a:t>Although this book is not the Bible, it does give sound advice about life</a:t>
            </a:r>
          </a:p>
          <a:p>
            <a:endParaRPr lang="en-US" sz="3600" dirty="0" smtClean="0"/>
          </a:p>
          <a:p>
            <a:r>
              <a:rPr lang="en-US" sz="3600" dirty="0" smtClean="0"/>
              <a:t>Some of this advice can be applied spiritually in our daily lives</a:t>
            </a:r>
          </a:p>
          <a:p>
            <a:endParaRPr lang="en-US" sz="3600" dirty="0" smtClean="0"/>
          </a:p>
          <a:p>
            <a:r>
              <a:rPr lang="en-US" sz="3600" dirty="0" smtClean="0"/>
              <a:t>My goal is to present </a:t>
            </a:r>
            <a:r>
              <a:rPr lang="en-US" sz="3600" dirty="0" smtClean="0"/>
              <a:t>the </a:t>
            </a:r>
            <a:r>
              <a:rPr lang="en-US" sz="3600" dirty="0" smtClean="0"/>
              <a:t>main ideas </a:t>
            </a:r>
            <a:r>
              <a:rPr lang="en-US" sz="3600" dirty="0" smtClean="0"/>
              <a:t>in </a:t>
            </a:r>
            <a:r>
              <a:rPr lang="en-US" sz="3600" dirty="0" smtClean="0"/>
              <a:t>the book, and apply them to our spiritual </a:t>
            </a:r>
            <a:r>
              <a:rPr lang="en-US" sz="3600" dirty="0" smtClean="0"/>
              <a:t>life</a:t>
            </a:r>
            <a:endParaRPr lang="en-US" sz="3600" dirty="0"/>
          </a:p>
        </p:txBody>
      </p:sp>
    </p:spTree>
    <p:extLst>
      <p:ext uri="{BB962C8B-B14F-4D97-AF65-F5344CB8AC3E}">
        <p14:creationId xmlns:p14="http://schemas.microsoft.com/office/powerpoint/2010/main" val="3731063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Formula for life:</a:t>
            </a:r>
            <a:endParaRPr lang="en-US" sz="5400" b="1" dirty="0"/>
          </a:p>
        </p:txBody>
      </p:sp>
      <p:sp>
        <p:nvSpPr>
          <p:cNvPr id="3" name="Content Placeholder 2"/>
          <p:cNvSpPr>
            <a:spLocks noGrp="1"/>
          </p:cNvSpPr>
          <p:nvPr>
            <p:ph idx="1"/>
          </p:nvPr>
        </p:nvSpPr>
        <p:spPr>
          <a:xfrm>
            <a:off x="1202918" y="2011680"/>
            <a:ext cx="10117353" cy="4626864"/>
          </a:xfrm>
        </p:spPr>
        <p:txBody>
          <a:bodyPr>
            <a:normAutofit/>
          </a:bodyPr>
          <a:lstStyle/>
          <a:p>
            <a:r>
              <a:rPr lang="en-US" sz="3600" dirty="0" smtClean="0"/>
              <a:t>“Your life comes down to this formula:”</a:t>
            </a:r>
          </a:p>
          <a:p>
            <a:endParaRPr lang="en-US" sz="3600" dirty="0" smtClean="0"/>
          </a:p>
          <a:p>
            <a:pPr marL="228600" lvl="1" indent="0">
              <a:buNone/>
            </a:pPr>
            <a:r>
              <a:rPr lang="en-US" sz="4000" dirty="0" smtClean="0"/>
              <a:t>           Your choices (decisions) </a:t>
            </a:r>
          </a:p>
          <a:p>
            <a:pPr marL="228600" lvl="1" indent="0">
              <a:buNone/>
            </a:pPr>
            <a:r>
              <a:rPr lang="en-US" sz="4000" dirty="0" smtClean="0"/>
              <a:t>          + Behavior (actions) </a:t>
            </a:r>
          </a:p>
          <a:p>
            <a:pPr marL="228600" lvl="1" indent="0">
              <a:buNone/>
            </a:pPr>
            <a:r>
              <a:rPr lang="en-US" sz="4000" dirty="0" smtClean="0"/>
              <a:t>          + Habit (repeated action) </a:t>
            </a:r>
          </a:p>
          <a:p>
            <a:pPr marL="228600" lvl="1" indent="0">
              <a:buNone/>
            </a:pPr>
            <a:r>
              <a:rPr lang="en-US" sz="4000" dirty="0"/>
              <a:t> </a:t>
            </a:r>
            <a:r>
              <a:rPr lang="en-US" sz="4000" dirty="0" smtClean="0"/>
              <a:t>         + Compound effect (time) </a:t>
            </a:r>
          </a:p>
          <a:p>
            <a:pPr marL="228600" lvl="1" indent="0">
              <a:buNone/>
            </a:pPr>
            <a:r>
              <a:rPr lang="en-US" sz="4000" dirty="0"/>
              <a:t>	</a:t>
            </a:r>
            <a:r>
              <a:rPr lang="en-US" sz="4000" dirty="0" smtClean="0"/>
              <a:t>			= </a:t>
            </a:r>
            <a:r>
              <a:rPr lang="en-US" sz="4000" b="1" dirty="0" smtClean="0"/>
              <a:t>Goal </a:t>
            </a:r>
            <a:r>
              <a:rPr lang="en-US" sz="4000" dirty="0" smtClean="0"/>
              <a:t> </a:t>
            </a:r>
            <a:endParaRPr lang="en-US" sz="4000" dirty="0"/>
          </a:p>
        </p:txBody>
      </p:sp>
    </p:spTree>
    <p:extLst>
      <p:ext uri="{BB962C8B-B14F-4D97-AF65-F5344CB8AC3E}">
        <p14:creationId xmlns:p14="http://schemas.microsoft.com/office/powerpoint/2010/main" val="5491777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Choices (decisions)</a:t>
            </a:r>
            <a:endParaRPr lang="en-US" sz="5400" b="1" dirty="0"/>
          </a:p>
        </p:txBody>
      </p:sp>
      <p:sp>
        <p:nvSpPr>
          <p:cNvPr id="3" name="Content Placeholder 2"/>
          <p:cNvSpPr>
            <a:spLocks noGrp="1"/>
          </p:cNvSpPr>
          <p:nvPr>
            <p:ph idx="1"/>
          </p:nvPr>
        </p:nvSpPr>
        <p:spPr>
          <a:xfrm>
            <a:off x="1202918" y="2011680"/>
            <a:ext cx="10099065" cy="4681728"/>
          </a:xfrm>
        </p:spPr>
        <p:txBody>
          <a:bodyPr>
            <a:noAutofit/>
          </a:bodyPr>
          <a:lstStyle/>
          <a:p>
            <a:r>
              <a:rPr lang="en-US" sz="3200" dirty="0"/>
              <a:t>“The difference between becoming fabulously rich, happy and healthy—or broke, depressed and unhealthy is the choices you make throughout your life.” </a:t>
            </a:r>
            <a:endParaRPr lang="en-US" sz="3200" dirty="0" smtClean="0"/>
          </a:p>
          <a:p>
            <a:endParaRPr lang="en-US" sz="3200" dirty="0" smtClean="0"/>
          </a:p>
          <a:p>
            <a:r>
              <a:rPr lang="en-US" sz="3200" dirty="0" smtClean="0"/>
              <a:t>“Our</a:t>
            </a:r>
            <a:r>
              <a:rPr lang="en-US" sz="3200" dirty="0"/>
              <a:t> </a:t>
            </a:r>
            <a:r>
              <a:rPr lang="en-US" sz="3200" dirty="0" smtClean="0"/>
              <a:t>lives are the mirror image of the decisions</a:t>
            </a:r>
            <a:r>
              <a:rPr lang="en-US" sz="3200" dirty="0"/>
              <a:t> we make each </a:t>
            </a:r>
            <a:r>
              <a:rPr lang="en-US" sz="3200" dirty="0" smtClean="0"/>
              <a:t>day.”</a:t>
            </a:r>
          </a:p>
          <a:p>
            <a:endParaRPr lang="en-US" sz="3200" dirty="0" smtClean="0"/>
          </a:p>
          <a:p>
            <a:r>
              <a:rPr lang="en-US" sz="3200" dirty="0" smtClean="0"/>
              <a:t>Want to improve your life? Improve your decisions / choices!</a:t>
            </a:r>
          </a:p>
        </p:txBody>
      </p:sp>
    </p:spTree>
    <p:extLst>
      <p:ext uri="{BB962C8B-B14F-4D97-AF65-F5344CB8AC3E}">
        <p14:creationId xmlns:p14="http://schemas.microsoft.com/office/powerpoint/2010/main" val="2585935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Choices (decisions)</a:t>
            </a:r>
          </a:p>
        </p:txBody>
      </p:sp>
      <p:sp>
        <p:nvSpPr>
          <p:cNvPr id="3" name="Content Placeholder 2"/>
          <p:cNvSpPr>
            <a:spLocks noGrp="1"/>
          </p:cNvSpPr>
          <p:nvPr>
            <p:ph idx="1"/>
          </p:nvPr>
        </p:nvSpPr>
        <p:spPr>
          <a:xfrm>
            <a:off x="1202918" y="2011680"/>
            <a:ext cx="10108209" cy="4681728"/>
          </a:xfrm>
        </p:spPr>
        <p:txBody>
          <a:bodyPr/>
          <a:lstStyle/>
          <a:p>
            <a:r>
              <a:rPr lang="en-US" sz="3600" dirty="0"/>
              <a:t>How do you base your choices?</a:t>
            </a:r>
          </a:p>
          <a:p>
            <a:pPr lvl="1"/>
            <a:r>
              <a:rPr lang="en-US" sz="3600" dirty="0"/>
              <a:t>Prov. 2:6</a:t>
            </a:r>
          </a:p>
          <a:p>
            <a:pPr lvl="1"/>
            <a:r>
              <a:rPr lang="en-US" sz="3600" dirty="0"/>
              <a:t>Prov. </a:t>
            </a:r>
            <a:r>
              <a:rPr lang="en-US" sz="3600" dirty="0" smtClean="0"/>
              <a:t>3:5-8</a:t>
            </a:r>
            <a:endParaRPr lang="en-US" sz="3600" dirty="0"/>
          </a:p>
          <a:p>
            <a:pPr lvl="1"/>
            <a:r>
              <a:rPr lang="en-US" sz="3600" dirty="0"/>
              <a:t>Prov. 16:25; 19:21</a:t>
            </a:r>
          </a:p>
          <a:p>
            <a:r>
              <a:rPr lang="en-US" sz="3600" dirty="0"/>
              <a:t>Are we learning from past choices? Prov. 26:11</a:t>
            </a:r>
          </a:p>
          <a:p>
            <a:r>
              <a:rPr lang="en-US" sz="3600" dirty="0"/>
              <a:t>Are you thinking about your decisions prior? Prov.14:15; 27:12</a:t>
            </a:r>
          </a:p>
          <a:p>
            <a:endParaRPr lang="en-US" dirty="0"/>
          </a:p>
        </p:txBody>
      </p:sp>
    </p:spTree>
    <p:extLst>
      <p:ext uri="{BB962C8B-B14F-4D97-AF65-F5344CB8AC3E}">
        <p14:creationId xmlns:p14="http://schemas.microsoft.com/office/powerpoint/2010/main" val="25687640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Behavior (actions)</a:t>
            </a:r>
            <a:endParaRPr lang="en-US" sz="5400" b="1" dirty="0"/>
          </a:p>
        </p:txBody>
      </p:sp>
      <p:sp>
        <p:nvSpPr>
          <p:cNvPr id="3" name="Content Placeholder 2"/>
          <p:cNvSpPr>
            <a:spLocks noGrp="1"/>
          </p:cNvSpPr>
          <p:nvPr>
            <p:ph idx="1"/>
          </p:nvPr>
        </p:nvSpPr>
        <p:spPr>
          <a:xfrm>
            <a:off x="1202918" y="2011680"/>
            <a:ext cx="9943617" cy="4617720"/>
          </a:xfrm>
        </p:spPr>
        <p:txBody>
          <a:bodyPr>
            <a:normAutofit lnSpcReduction="10000"/>
          </a:bodyPr>
          <a:lstStyle/>
          <a:p>
            <a:r>
              <a:rPr lang="en-US" sz="3600" dirty="0"/>
              <a:t>“If you say you are a dedicated professional, but yet you show up late and unprepared, your behavior rats you out every time.” </a:t>
            </a:r>
            <a:endParaRPr lang="en-US" sz="3600" dirty="0" smtClean="0"/>
          </a:p>
          <a:p>
            <a:endParaRPr lang="en-US" sz="3600" dirty="0" smtClean="0"/>
          </a:p>
          <a:p>
            <a:r>
              <a:rPr lang="en-US" sz="3600" dirty="0" smtClean="0"/>
              <a:t>Actions speak louder than words! Mt. 7:15-20</a:t>
            </a:r>
          </a:p>
          <a:p>
            <a:endParaRPr lang="en-US" sz="3600" dirty="0" smtClean="0"/>
          </a:p>
          <a:p>
            <a:r>
              <a:rPr lang="en-US" sz="3600" dirty="0" smtClean="0"/>
              <a:t>Our behavior must be in accordance with God’s Word! </a:t>
            </a:r>
            <a:endParaRPr lang="en-US" sz="3600" dirty="0"/>
          </a:p>
        </p:txBody>
      </p:sp>
    </p:spTree>
    <p:extLst>
      <p:ext uri="{BB962C8B-B14F-4D97-AF65-F5344CB8AC3E}">
        <p14:creationId xmlns:p14="http://schemas.microsoft.com/office/powerpoint/2010/main" val="31587301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Behavior (actions)</a:t>
            </a:r>
          </a:p>
        </p:txBody>
      </p:sp>
      <p:sp>
        <p:nvSpPr>
          <p:cNvPr id="4" name="Text Placeholder 3"/>
          <p:cNvSpPr>
            <a:spLocks noGrp="1"/>
          </p:cNvSpPr>
          <p:nvPr>
            <p:ph type="body" idx="1"/>
          </p:nvPr>
        </p:nvSpPr>
        <p:spPr/>
        <p:txBody>
          <a:bodyPr/>
          <a:lstStyle/>
          <a:p>
            <a:endParaRPr lang="en-US"/>
          </a:p>
        </p:txBody>
      </p:sp>
      <p:sp>
        <p:nvSpPr>
          <p:cNvPr id="3" name="Content Placeholder 2"/>
          <p:cNvSpPr>
            <a:spLocks noGrp="1"/>
          </p:cNvSpPr>
          <p:nvPr>
            <p:ph sz="half" idx="2"/>
          </p:nvPr>
        </p:nvSpPr>
        <p:spPr/>
        <p:txBody>
          <a:bodyPr>
            <a:normAutofit/>
          </a:bodyPr>
          <a:lstStyle/>
          <a:p>
            <a:r>
              <a:rPr lang="en-US" sz="3600" dirty="0" smtClean="0"/>
              <a:t>Hebrews 10:26-27</a:t>
            </a:r>
          </a:p>
          <a:p>
            <a:r>
              <a:rPr lang="en-US" sz="3600" dirty="0" smtClean="0"/>
              <a:t>Philippians 1:27</a:t>
            </a:r>
          </a:p>
          <a:p>
            <a:r>
              <a:rPr lang="en-US" sz="3600" dirty="0"/>
              <a:t>1 </a:t>
            </a:r>
            <a:r>
              <a:rPr lang="en-US" sz="3600" dirty="0" smtClean="0"/>
              <a:t>Timothy 4:12</a:t>
            </a:r>
          </a:p>
          <a:p>
            <a:r>
              <a:rPr lang="en-US" sz="3600" dirty="0" smtClean="0"/>
              <a:t>James 3:13</a:t>
            </a:r>
          </a:p>
          <a:p>
            <a:endParaRPr lang="en-US" dirty="0"/>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lstStyle/>
          <a:p>
            <a:r>
              <a:rPr lang="en-US" sz="3600" dirty="0"/>
              <a:t>1 Peter 2:12</a:t>
            </a:r>
          </a:p>
          <a:p>
            <a:r>
              <a:rPr lang="en-US" sz="3600" dirty="0"/>
              <a:t>2 Peter 3:11</a:t>
            </a:r>
          </a:p>
          <a:p>
            <a:r>
              <a:rPr lang="en-US" sz="3600" dirty="0"/>
              <a:t>1 Corinthians 6:9-11</a:t>
            </a:r>
          </a:p>
          <a:p>
            <a:r>
              <a:rPr lang="en-US" sz="3600" dirty="0"/>
              <a:t>1 Sam 18:14</a:t>
            </a:r>
          </a:p>
          <a:p>
            <a:r>
              <a:rPr lang="en-US" sz="3600" dirty="0"/>
              <a:t>1 </a:t>
            </a:r>
            <a:r>
              <a:rPr lang="en-US" sz="3600" dirty="0" err="1"/>
              <a:t>Thess</a:t>
            </a:r>
            <a:r>
              <a:rPr lang="en-US" sz="3600" dirty="0"/>
              <a:t> 2:10; 3:13</a:t>
            </a:r>
          </a:p>
          <a:p>
            <a:endParaRPr lang="en-US" dirty="0"/>
          </a:p>
        </p:txBody>
      </p:sp>
    </p:spTree>
    <p:extLst>
      <p:ext uri="{BB962C8B-B14F-4D97-AF65-F5344CB8AC3E}">
        <p14:creationId xmlns:p14="http://schemas.microsoft.com/office/powerpoint/2010/main" val="16524760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5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Effect transition="in" filter="fade">
                                      <p:cBhvr>
                                        <p:cTn id="37" dur="500"/>
                                        <p:tgtEl>
                                          <p:spTgt spid="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Effect transition="in" filter="fade">
                                      <p:cBhvr>
                                        <p:cTn id="42" dur="500"/>
                                        <p:tgtEl>
                                          <p:spTgt spid="6">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animEffect transition="in" filter="fade">
                                      <p:cBhvr>
                                        <p:cTn id="4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Habit (repeated action) </a:t>
            </a:r>
          </a:p>
        </p:txBody>
      </p:sp>
      <p:sp>
        <p:nvSpPr>
          <p:cNvPr id="3" name="Content Placeholder 2"/>
          <p:cNvSpPr>
            <a:spLocks noGrp="1"/>
          </p:cNvSpPr>
          <p:nvPr>
            <p:ph idx="1"/>
          </p:nvPr>
        </p:nvSpPr>
        <p:spPr>
          <a:xfrm>
            <a:off x="1202918" y="2011680"/>
            <a:ext cx="10181361" cy="4782312"/>
          </a:xfrm>
        </p:spPr>
        <p:txBody>
          <a:bodyPr>
            <a:normAutofit/>
          </a:bodyPr>
          <a:lstStyle/>
          <a:p>
            <a:r>
              <a:rPr lang="en-US" sz="2800" dirty="0"/>
              <a:t>“A routine is something you do every day without fail, so that eventually, like brushing your teeth or putting on your seatbelt, you do it without conscious thought. Just as investments compound over time, so do our daily actions.  If they are good they take us down one path.  If they are bad or destructive, they take us down a completely different path</a:t>
            </a:r>
            <a:r>
              <a:rPr lang="en-US" sz="2800" dirty="0" smtClean="0"/>
              <a:t>.”</a:t>
            </a:r>
          </a:p>
          <a:p>
            <a:r>
              <a:rPr lang="en-US" sz="2800" dirty="0" smtClean="0"/>
              <a:t>Establishing the right habits will lead to an achieved goal!</a:t>
            </a:r>
          </a:p>
          <a:p>
            <a:r>
              <a:rPr lang="en-US" sz="2800" dirty="0" smtClean="0"/>
              <a:t>Do your habits drive you close to your spiritual goal? Further?</a:t>
            </a:r>
          </a:p>
          <a:p>
            <a:r>
              <a:rPr lang="en-US" sz="2800" dirty="0" smtClean="0"/>
              <a:t>Consistency is huge</a:t>
            </a:r>
          </a:p>
          <a:p>
            <a:r>
              <a:rPr lang="en-US" sz="2800" dirty="0" smtClean="0"/>
              <a:t>“Your habits are learned; therefore, they can be unlearned.”</a:t>
            </a:r>
            <a:endParaRPr lang="en-US" sz="2800" dirty="0"/>
          </a:p>
        </p:txBody>
      </p:sp>
    </p:spTree>
    <p:extLst>
      <p:ext uri="{BB962C8B-B14F-4D97-AF65-F5344CB8AC3E}">
        <p14:creationId xmlns:p14="http://schemas.microsoft.com/office/powerpoint/2010/main" val="21846860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t>Habit (repeated action) </a:t>
            </a:r>
            <a:endParaRPr lang="en-US" dirty="0"/>
          </a:p>
        </p:txBody>
      </p:sp>
      <p:sp>
        <p:nvSpPr>
          <p:cNvPr id="3" name="Content Placeholder 2"/>
          <p:cNvSpPr>
            <a:spLocks noGrp="1"/>
          </p:cNvSpPr>
          <p:nvPr>
            <p:ph idx="1"/>
          </p:nvPr>
        </p:nvSpPr>
        <p:spPr/>
        <p:txBody>
          <a:bodyPr>
            <a:normAutofit/>
          </a:bodyPr>
          <a:lstStyle/>
          <a:p>
            <a:r>
              <a:rPr lang="en-US" sz="3600" dirty="0" smtClean="0"/>
              <a:t>Our habits can make / break our souls</a:t>
            </a:r>
          </a:p>
          <a:p>
            <a:pPr lvl="2"/>
            <a:r>
              <a:rPr lang="en-US" sz="3000" dirty="0" smtClean="0"/>
              <a:t>We are called to:</a:t>
            </a:r>
          </a:p>
          <a:p>
            <a:pPr lvl="1"/>
            <a:r>
              <a:rPr lang="en-US" sz="3200" dirty="0" smtClean="0"/>
              <a:t>Romans 12:2</a:t>
            </a:r>
          </a:p>
          <a:p>
            <a:pPr lvl="1"/>
            <a:endParaRPr lang="en-US" sz="3200" dirty="0" smtClean="0"/>
          </a:p>
          <a:p>
            <a:pPr lvl="1"/>
            <a:r>
              <a:rPr lang="en-US" sz="3200" dirty="0" smtClean="0"/>
              <a:t>Ephesians 5:1</a:t>
            </a:r>
          </a:p>
          <a:p>
            <a:pPr lvl="1"/>
            <a:endParaRPr lang="en-US" sz="3200" dirty="0" smtClean="0"/>
          </a:p>
          <a:p>
            <a:pPr lvl="1"/>
            <a:r>
              <a:rPr lang="en-US" sz="3200" dirty="0" smtClean="0"/>
              <a:t>Hebrew 5:14 </a:t>
            </a:r>
            <a:endParaRPr lang="en-US" sz="3200" dirty="0"/>
          </a:p>
        </p:txBody>
      </p:sp>
    </p:spTree>
    <p:extLst>
      <p:ext uri="{BB962C8B-B14F-4D97-AF65-F5344CB8AC3E}">
        <p14:creationId xmlns:p14="http://schemas.microsoft.com/office/powerpoint/2010/main" val="3725980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Banded</Template>
  <TotalTime>219</TotalTime>
  <Words>561</Words>
  <Application>Microsoft Office PowerPoint</Application>
  <PresentationFormat>Widescreen</PresentationFormat>
  <Paragraphs>91</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Corbel</vt:lpstr>
      <vt:lpstr>Wingdings</vt:lpstr>
      <vt:lpstr>Banded</vt:lpstr>
      <vt:lpstr>The compound effect</vt:lpstr>
      <vt:lpstr>Why is this important?</vt:lpstr>
      <vt:lpstr>Formula for life:</vt:lpstr>
      <vt:lpstr>Choices (decisions)</vt:lpstr>
      <vt:lpstr>Choices (decisions)</vt:lpstr>
      <vt:lpstr>Behavior (actions)</vt:lpstr>
      <vt:lpstr>Behavior (actions)</vt:lpstr>
      <vt:lpstr>Habit (repeated action) </vt:lpstr>
      <vt:lpstr>Habit (repeated action) </vt:lpstr>
      <vt:lpstr>Compound effect (time) </vt:lpstr>
      <vt:lpstr>Compound effect (time) </vt:lpstr>
      <vt:lpstr>Compound effect (time) </vt:lpstr>
      <vt:lpstr>Compound effect (time) </vt:lpstr>
      <vt:lpstr>Compound effect (time) </vt:lpstr>
      <vt:lpstr>What’s the biggest challenge?</vt:lpstr>
      <vt:lpstr>Notable points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compound effect</dc:title>
  <dc:creator>Tanner Bass</dc:creator>
  <cp:lastModifiedBy>Tanner Bass</cp:lastModifiedBy>
  <cp:revision>17</cp:revision>
  <dcterms:created xsi:type="dcterms:W3CDTF">2017-08-16T20:40:47Z</dcterms:created>
  <dcterms:modified xsi:type="dcterms:W3CDTF">2017-08-18T18:09:29Z</dcterms:modified>
</cp:coreProperties>
</file>