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4"/>
  </p:notesMasterIdLst>
  <p:sldIdLst>
    <p:sldId id="256" r:id="rId2"/>
    <p:sldId id="257" r:id="rId3"/>
    <p:sldId id="260" r:id="rId4"/>
    <p:sldId id="272" r:id="rId5"/>
    <p:sldId id="273" r:id="rId6"/>
    <p:sldId id="274" r:id="rId7"/>
    <p:sldId id="283" r:id="rId8"/>
    <p:sldId id="284" r:id="rId9"/>
    <p:sldId id="285" r:id="rId10"/>
    <p:sldId id="280" r:id="rId11"/>
    <p:sldId id="281" r:id="rId12"/>
    <p:sldId id="282" r:id="rId13"/>
    <p:sldId id="289" r:id="rId14"/>
    <p:sldId id="275" r:id="rId15"/>
    <p:sldId id="276" r:id="rId16"/>
    <p:sldId id="288" r:id="rId17"/>
    <p:sldId id="286" r:id="rId18"/>
    <p:sldId id="287" r:id="rId19"/>
    <p:sldId id="277" r:id="rId20"/>
    <p:sldId id="291" r:id="rId21"/>
    <p:sldId id="292" r:id="rId22"/>
    <p:sldId id="290" r:id="rId2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FF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2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01E14C4-1198-4457-A9BD-7AD20BCC4C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C181C5-EE0A-4EEC-8637-09C232555C1F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8C9181-5EF9-41B9-9E83-0AB31163395F}" type="slidenum">
              <a:rPr lang="en-US"/>
              <a:pPr/>
              <a:t>2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40AE06-20D4-46C4-9DAD-B84DA0677DB6}" type="slidenum">
              <a:rPr lang="en-US"/>
              <a:pPr/>
              <a:t>3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1E14C4-1198-4457-A9BD-7AD20BCC4C7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63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1E14C4-1198-4457-A9BD-7AD20BCC4C7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1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5760" cy="535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3147"/>
              <a:ext cx="5760" cy="117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203201" y="314326"/>
            <a:ext cx="1130300" cy="6543675"/>
            <a:chOff x="96" y="198"/>
            <a:chExt cx="534" cy="4122"/>
          </a:xfrm>
        </p:grpSpPr>
        <p:sp>
          <p:nvSpPr>
            <p:cNvPr id="8" name="AutoShape 11"/>
            <p:cNvSpPr>
              <a:spLocks noChangeArrowheads="1"/>
            </p:cNvSpPr>
            <p:nvPr/>
          </p:nvSpPr>
          <p:spPr bwMode="auto">
            <a:xfrm rot="5400000" flipH="1">
              <a:off x="82" y="1995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12"/>
            <p:cNvSpPr>
              <a:spLocks noChangeArrowheads="1"/>
            </p:cNvSpPr>
            <p:nvPr/>
          </p:nvSpPr>
          <p:spPr bwMode="auto">
            <a:xfrm rot="5400000" flipH="1">
              <a:off x="82" y="258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AutoShape 13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14"/>
            <p:cNvSpPr>
              <a:spLocks noChangeArrowheads="1"/>
            </p:cNvSpPr>
            <p:nvPr/>
          </p:nvSpPr>
          <p:spPr bwMode="auto">
            <a:xfrm rot="5400000" flipH="1">
              <a:off x="83" y="3775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5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6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AutoShape 17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88434" y="0"/>
            <a:ext cx="3683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AutoShape 19"/>
          <p:cNvSpPr>
            <a:spLocks noChangeArrowheads="1"/>
          </p:cNvSpPr>
          <p:nvPr/>
        </p:nvSpPr>
        <p:spPr bwMode="auto">
          <a:xfrm flipH="1">
            <a:off x="730251" y="2717800"/>
            <a:ext cx="11461749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" name="Oval 20"/>
          <p:cNvSpPr>
            <a:spLocks noChangeArrowheads="1"/>
          </p:cNvSpPr>
          <p:nvPr/>
        </p:nvSpPr>
        <p:spPr bwMode="auto">
          <a:xfrm>
            <a:off x="577851" y="2697164"/>
            <a:ext cx="393700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618067" y="2700338"/>
            <a:ext cx="215900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Oval 22"/>
          <p:cNvSpPr>
            <a:spLocks noChangeArrowheads="1"/>
          </p:cNvSpPr>
          <p:nvPr/>
        </p:nvSpPr>
        <p:spPr bwMode="auto">
          <a:xfrm>
            <a:off x="12314767" y="2697164"/>
            <a:ext cx="406400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645585" y="2760663"/>
            <a:ext cx="11669183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21" name="Group 24"/>
          <p:cNvGrpSpPr>
            <a:grpSpLocks/>
          </p:cNvGrpSpPr>
          <p:nvPr/>
        </p:nvGrpSpPr>
        <p:grpSpPr bwMode="auto">
          <a:xfrm>
            <a:off x="201084" y="0"/>
            <a:ext cx="1132416" cy="6858000"/>
            <a:chOff x="95" y="0"/>
            <a:chExt cx="535" cy="4320"/>
          </a:xfrm>
        </p:grpSpPr>
        <p:sp>
          <p:nvSpPr>
            <p:cNvPr id="22" name="AutoShape 25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AutoShape 26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AutoShape 27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AutoShape 28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AutoShape 29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AutoShape 30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32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727200" y="1524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17272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4978400" y="6248400"/>
            <a:ext cx="3860800" cy="457200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504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190FF77-F3C5-4C84-9896-40176C047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02AA8-5084-47FF-A007-9EBEE64F70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000" y="419100"/>
            <a:ext cx="2590800" cy="5740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5600" y="419100"/>
            <a:ext cx="7569200" cy="5740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9070B5-81AB-4B61-9148-7A83BD99A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3C2A8-F32C-49D0-88EC-BF8D0B45B5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ACD79-52D6-4FAE-B0F7-7B8156BAF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5600" y="20447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08800" y="20447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4BE32-D6D5-430A-A859-8A4EE83AD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12B0A-C3BF-4A00-AC3C-78E89E865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94346-A4BA-4C85-BAE8-597A940CC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1E771-580C-4FD9-819A-3BDE3603C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2AD2F-F5E6-4229-AE8D-C2D3770B1E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9716F-51C9-430C-8384-CCFCA5991E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25600" y="4191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5600" y="20447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34067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85267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57267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latin typeface="Arial Narrow" pitchFamily="34" charset="0"/>
              </a:defRPr>
            </a:lvl1pPr>
          </a:lstStyle>
          <a:p>
            <a:pPr>
              <a:defRPr/>
            </a:pPr>
            <a:fld id="{45063917-7644-4972-8924-EBC18424AB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03201" y="314326"/>
            <a:ext cx="1130300" cy="6543675"/>
            <a:chOff x="96" y="198"/>
            <a:chExt cx="534" cy="4122"/>
          </a:xfrm>
        </p:grpSpPr>
        <p:sp>
          <p:nvSpPr>
            <p:cNvPr id="4104" name="AutoShape 8"/>
            <p:cNvSpPr>
              <a:spLocks noChangeArrowheads="1"/>
            </p:cNvSpPr>
            <p:nvPr/>
          </p:nvSpPr>
          <p:spPr bwMode="auto">
            <a:xfrm rot="5400000" flipH="1">
              <a:off x="82" y="1995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" name="AutoShape 9"/>
            <p:cNvSpPr>
              <a:spLocks noChangeArrowheads="1"/>
            </p:cNvSpPr>
            <p:nvPr/>
          </p:nvSpPr>
          <p:spPr bwMode="auto">
            <a:xfrm rot="5400000" flipH="1">
              <a:off x="82" y="258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6" name="AutoShape 10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7" name="AutoShape 11"/>
            <p:cNvSpPr>
              <a:spLocks noChangeArrowheads="1"/>
            </p:cNvSpPr>
            <p:nvPr/>
          </p:nvSpPr>
          <p:spPr bwMode="auto">
            <a:xfrm rot="5400000" flipH="1">
              <a:off x="83" y="3775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8" name="AutoShape 12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9" name="AutoShape 13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0" name="AutoShape 14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588434" y="0"/>
            <a:ext cx="3683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12" name="AutoShape 16"/>
          <p:cNvSpPr>
            <a:spLocks noChangeArrowheads="1"/>
          </p:cNvSpPr>
          <p:nvPr/>
        </p:nvSpPr>
        <p:spPr bwMode="auto">
          <a:xfrm flipH="1">
            <a:off x="730251" y="1703388"/>
            <a:ext cx="11461749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13" name="Oval 17"/>
          <p:cNvSpPr>
            <a:spLocks noChangeArrowheads="1"/>
          </p:cNvSpPr>
          <p:nvPr/>
        </p:nvSpPr>
        <p:spPr bwMode="auto">
          <a:xfrm>
            <a:off x="613834" y="1706564"/>
            <a:ext cx="393700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618067" y="1912938"/>
            <a:ext cx="2540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15" name="Oval 19"/>
          <p:cNvSpPr>
            <a:spLocks noChangeArrowheads="1"/>
          </p:cNvSpPr>
          <p:nvPr/>
        </p:nvSpPr>
        <p:spPr bwMode="auto">
          <a:xfrm>
            <a:off x="12278784" y="1676400"/>
            <a:ext cx="406400" cy="274638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609600" y="1739900"/>
            <a:ext cx="11669184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1038" name="Group 21"/>
          <p:cNvGrpSpPr>
            <a:grpSpLocks/>
          </p:cNvGrpSpPr>
          <p:nvPr/>
        </p:nvGrpSpPr>
        <p:grpSpPr bwMode="auto">
          <a:xfrm>
            <a:off x="201084" y="0"/>
            <a:ext cx="1132416" cy="6858000"/>
            <a:chOff x="95" y="0"/>
            <a:chExt cx="535" cy="4320"/>
          </a:xfrm>
        </p:grpSpPr>
        <p:sp>
          <p:nvSpPr>
            <p:cNvPr id="4118" name="AutoShape 2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19" name="AutoShape 2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0" name="AutoShape 2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1" name="AutoShape 2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2" name="AutoShape 2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3" name="AutoShape 2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4" name="Freeform 2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5" name="Freeform 2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3" grpId="0" animBg="1"/>
      <p:bldP spid="4115" grpId="0" animBg="1"/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990600"/>
            <a:ext cx="7772400" cy="1676400"/>
          </a:xfrm>
        </p:spPr>
        <p:txBody>
          <a:bodyPr/>
          <a:lstStyle/>
          <a:p>
            <a:pPr>
              <a:defRPr/>
            </a:pPr>
            <a:r>
              <a:rPr lang="en-US" sz="7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Bible Authority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3886200"/>
            <a:ext cx="7391400" cy="1752600"/>
          </a:xfrm>
        </p:spPr>
        <p:txBody>
          <a:bodyPr/>
          <a:lstStyle/>
          <a:p>
            <a:pPr>
              <a:defRPr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Aids and Additions</a:t>
            </a:r>
          </a:p>
        </p:txBody>
      </p:sp>
      <p:pic>
        <p:nvPicPr>
          <p:cNvPr id="4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FAADA1D2-B99A-474C-B614-EA0D1EBB0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1734800" y="6324600"/>
            <a:ext cx="324686" cy="40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0380408" y="6546273"/>
            <a:ext cx="1811592" cy="304800"/>
          </a:xfrm>
        </p:spPr>
        <p:txBody>
          <a:bodyPr/>
          <a:lstStyle/>
          <a:p>
            <a:pPr>
              <a:defRPr/>
            </a:pPr>
            <a:fld id="{91C1E771-580C-4FD9-819A-3BDE3603C378}" type="slidenum">
              <a:rPr lang="en-US" smtClean="0">
                <a:latin typeface="Cambria" pitchFamily="18" charset="0"/>
              </a:rPr>
              <a:pPr>
                <a:defRPr/>
              </a:pPr>
              <a:t>10</a:t>
            </a:fld>
            <a:endParaRPr lang="en-US" dirty="0">
              <a:latin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650768"/>
              </p:ext>
            </p:extLst>
          </p:nvPr>
        </p:nvGraphicFramePr>
        <p:xfrm>
          <a:off x="1543295" y="2125785"/>
          <a:ext cx="10287001" cy="457288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955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7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5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8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2408">
                <a:tc>
                  <a:txBody>
                    <a:bodyPr/>
                    <a:lstStyle/>
                    <a:p>
                      <a:pPr algn="ctr"/>
                      <a:r>
                        <a:rPr lang="en-US" sz="3600" u="sng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Generic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u="sng" kern="12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Aids</a:t>
                      </a:r>
                      <a:endParaRPr lang="en-US" sz="3600" b="1" u="sng" kern="1200" baseline="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Specific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Additions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064">
                <a:tc>
                  <a:txBody>
                    <a:bodyPr/>
                    <a:lstStyle/>
                    <a:p>
                      <a:pPr algn="ctr"/>
                      <a:endParaRPr lang="en-US" sz="2800" b="1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000" b="1" baseline="0" dirty="0">
                          <a:latin typeface="Cambria" pitchFamily="18" charset="0"/>
                        </a:rPr>
                        <a:t>Build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600" b="1" kern="1200" baseline="0" dirty="0">
                        <a:solidFill>
                          <a:srgbClr val="CC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3000" b="1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Tools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i="0" baseline="0" dirty="0">
                          <a:latin typeface="Cambria" pitchFamily="18" charset="0"/>
                        </a:rPr>
                        <a:t>Ark of </a:t>
                      </a:r>
                      <a:br>
                        <a:rPr lang="en-US" sz="3000" b="1" i="0" baseline="0" dirty="0">
                          <a:latin typeface="Cambria" pitchFamily="18" charset="0"/>
                        </a:rPr>
                      </a:br>
                      <a:r>
                        <a:rPr lang="en-US" sz="3000" b="1" i="0" baseline="0" dirty="0">
                          <a:latin typeface="Cambria" pitchFamily="18" charset="0"/>
                        </a:rPr>
                        <a:t>gopher wood </a:t>
                      </a:r>
                      <a:r>
                        <a:rPr lang="en-US" sz="3000" kern="1200" baseline="0" dirty="0">
                          <a:latin typeface="Cambria" pitchFamily="18" charset="0"/>
                        </a:rPr>
                        <a:t>Genesis 6:14</a:t>
                      </a:r>
                      <a:endParaRPr lang="en-US" sz="3000" kern="1200" baseline="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kern="1200" baseline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Oak</a:t>
                      </a:r>
                      <a:r>
                        <a:rPr lang="en-US" sz="3000" baseline="0" dirty="0">
                          <a:latin typeface="Cambria" pitchFamily="18" charset="0"/>
                        </a:rPr>
                        <a:t>, </a:t>
                      </a:r>
                      <a:r>
                        <a:rPr lang="en-US" sz="3000" b="1" kern="1200" baseline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Spruce</a:t>
                      </a:r>
                      <a:r>
                        <a:rPr lang="en-US" sz="3000" baseline="0" dirty="0">
                          <a:latin typeface="Cambria" pitchFamily="18" charset="0"/>
                        </a:rPr>
                        <a:t> (</a:t>
                      </a:r>
                      <a:r>
                        <a:rPr lang="en-US" sz="3000" u="sng" baseline="0" dirty="0">
                          <a:latin typeface="Cambria" pitchFamily="18" charset="0"/>
                        </a:rPr>
                        <a:t>another</a:t>
                      </a:r>
                      <a:r>
                        <a:rPr lang="en-US" sz="3000" baseline="0" dirty="0">
                          <a:latin typeface="Cambria" pitchFamily="18" charset="0"/>
                        </a:rPr>
                        <a:t> kind of wood)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064">
                <a:tc>
                  <a:txBody>
                    <a:bodyPr/>
                    <a:lstStyle/>
                    <a:p>
                      <a:pPr algn="ctr"/>
                      <a:endParaRPr lang="en-US" sz="3600" b="1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000" b="1" baseline="0" dirty="0">
                          <a:latin typeface="Cambria" pitchFamily="18" charset="0"/>
                        </a:rPr>
                        <a:t>Lord’s Supper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Set Hour</a:t>
                      </a:r>
                    </a:p>
                    <a:p>
                      <a:pPr algn="ctr"/>
                      <a:endParaRPr lang="en-US" sz="2800" b="1" baseline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000" b="1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Containers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i="0" baseline="0" dirty="0">
                          <a:latin typeface="Cambria" pitchFamily="18" charset="0"/>
                        </a:rPr>
                        <a:t>First day </a:t>
                      </a:r>
                      <a:br>
                        <a:rPr lang="en-US" sz="3000" b="1" i="0" baseline="0" dirty="0">
                          <a:latin typeface="Cambria" pitchFamily="18" charset="0"/>
                        </a:rPr>
                      </a:br>
                      <a:r>
                        <a:rPr lang="en-US" sz="3000" kern="1200" baseline="0" dirty="0">
                          <a:latin typeface="Cambria" pitchFamily="18" charset="0"/>
                        </a:rPr>
                        <a:t>Acts 20:7</a:t>
                      </a:r>
                    </a:p>
                    <a:p>
                      <a:pPr algn="ctr"/>
                      <a:r>
                        <a:rPr lang="en-US" sz="3000" b="1" i="0" baseline="0" dirty="0">
                          <a:latin typeface="Cambria" pitchFamily="18" charset="0"/>
                        </a:rPr>
                        <a:t>Unlvn. Bread</a:t>
                      </a:r>
                    </a:p>
                    <a:p>
                      <a:pPr algn="ctr"/>
                      <a:r>
                        <a:rPr lang="en-US" sz="3000" b="1" i="0" baseline="0" dirty="0">
                          <a:latin typeface="Cambria" pitchFamily="18" charset="0"/>
                        </a:rPr>
                        <a:t>Fruit of Vine</a:t>
                      </a:r>
                    </a:p>
                    <a:p>
                      <a:pPr algn="ctr"/>
                      <a:r>
                        <a:rPr lang="en-US" sz="3000" baseline="0" dirty="0">
                          <a:latin typeface="Cambria" pitchFamily="18" charset="0"/>
                        </a:rPr>
                        <a:t>Luke 22:1, 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kern="1200" baseline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Monday</a:t>
                      </a:r>
                      <a:endParaRPr lang="en-US" sz="3000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0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3000" u="sng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another</a:t>
                      </a:r>
                      <a:r>
                        <a:rPr lang="en-US" sz="30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day)</a:t>
                      </a:r>
                    </a:p>
                    <a:p>
                      <a:pPr algn="ctr"/>
                      <a:endParaRPr lang="en-US" sz="800" kern="1200" baseline="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3000" b="1" kern="1200" baseline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Cookies, Coke</a:t>
                      </a:r>
                    </a:p>
                    <a:p>
                      <a:pPr algn="ctr"/>
                      <a:r>
                        <a:rPr lang="en-US" sz="3000" baseline="0" dirty="0">
                          <a:latin typeface="Cambria" pitchFamily="18" charset="0"/>
                        </a:rPr>
                        <a:t>(</a:t>
                      </a:r>
                      <a:r>
                        <a:rPr lang="en-US" sz="3000" u="sng" baseline="0" dirty="0">
                          <a:latin typeface="Cambria" pitchFamily="18" charset="0"/>
                        </a:rPr>
                        <a:t>other</a:t>
                      </a:r>
                      <a:r>
                        <a:rPr lang="en-US" sz="3000" baseline="0" dirty="0">
                          <a:latin typeface="Cambria" pitchFamily="18" charset="0"/>
                        </a:rPr>
                        <a:t> emblems)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676400" y="533400"/>
            <a:ext cx="8839200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kumimoji="1" lang="en-US" sz="60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ea typeface="+mj-ea"/>
                <a:cs typeface="+mj-cs"/>
              </a:rPr>
              <a:t>Bible Authority</a:t>
            </a:r>
          </a:p>
        </p:txBody>
      </p:sp>
      <p:pic>
        <p:nvPicPr>
          <p:cNvPr id="7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5A7BF242-F594-467C-AF19-5FEBCAE11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696027" y="152400"/>
            <a:ext cx="324686" cy="40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0D54157-D01A-4946-9B92-0C20BBC4446C}"/>
              </a:ext>
            </a:extLst>
          </p:cNvPr>
          <p:cNvSpPr/>
          <p:nvPr/>
        </p:nvSpPr>
        <p:spPr bwMode="auto">
          <a:xfrm>
            <a:off x="8608921" y="2964429"/>
            <a:ext cx="3087106" cy="130277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B3DA206-169D-420D-8472-59439823FEDF}"/>
              </a:ext>
            </a:extLst>
          </p:cNvPr>
          <p:cNvSpPr/>
          <p:nvPr/>
        </p:nvSpPr>
        <p:spPr bwMode="auto">
          <a:xfrm>
            <a:off x="8608921" y="4420044"/>
            <a:ext cx="3087106" cy="20569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B874045-1BB4-4D67-B5F5-FEB60F866092}"/>
              </a:ext>
            </a:extLst>
          </p:cNvPr>
          <p:cNvSpPr/>
          <p:nvPr/>
        </p:nvSpPr>
        <p:spPr bwMode="auto">
          <a:xfrm>
            <a:off x="3581400" y="2895600"/>
            <a:ext cx="2133600" cy="1371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D34541-7CB1-4DC8-AA5A-91236CC4614A}"/>
              </a:ext>
            </a:extLst>
          </p:cNvPr>
          <p:cNvSpPr/>
          <p:nvPr/>
        </p:nvSpPr>
        <p:spPr bwMode="auto">
          <a:xfrm>
            <a:off x="3581400" y="4391446"/>
            <a:ext cx="2133600" cy="155215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0376396" y="6538848"/>
            <a:ext cx="1815603" cy="292172"/>
          </a:xfrm>
        </p:spPr>
        <p:txBody>
          <a:bodyPr/>
          <a:lstStyle/>
          <a:p>
            <a:pPr>
              <a:defRPr/>
            </a:pPr>
            <a:fld id="{91C1E771-580C-4FD9-819A-3BDE3603C378}" type="slidenum">
              <a:rPr lang="en-US" smtClean="0">
                <a:latin typeface="Cambria" pitchFamily="18" charset="0"/>
              </a:rPr>
              <a:pPr>
                <a:defRPr/>
              </a:pPr>
              <a:t>11</a:t>
            </a:fld>
            <a:endParaRPr lang="en-US" dirty="0">
              <a:latin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053588"/>
              </p:ext>
            </p:extLst>
          </p:nvPr>
        </p:nvGraphicFramePr>
        <p:xfrm>
          <a:off x="1600198" y="2209800"/>
          <a:ext cx="10363202" cy="432904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828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2408"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Generic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Aids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Specific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Additions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064">
                <a:tc>
                  <a:txBody>
                    <a:bodyPr/>
                    <a:lstStyle/>
                    <a:p>
                      <a:pPr algn="ctr"/>
                      <a:endParaRPr lang="en-US" sz="1400" b="1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latin typeface="Cambria" pitchFamily="18" charset="0"/>
                        </a:rPr>
                        <a:t>Lord’s Supper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Place</a:t>
                      </a:r>
                      <a:r>
                        <a:rPr lang="en-US" sz="3200" baseline="0" dirty="0">
                          <a:latin typeface="Cambria" pitchFamily="18" charset="0"/>
                        </a:rPr>
                        <a:t> (building, tent, field)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baseline="0" dirty="0">
                          <a:latin typeface="Cambria" pitchFamily="18" charset="0"/>
                        </a:rPr>
                        <a:t>In remembrance </a:t>
                      </a:r>
                      <a:r>
                        <a:rPr lang="en-US" sz="3200" kern="1200" baseline="0" dirty="0">
                          <a:latin typeface="Cambria" pitchFamily="18" charset="0"/>
                        </a:rPr>
                        <a:t>Luke 22:19</a:t>
                      </a:r>
                      <a:endParaRPr lang="en-US" sz="3200" kern="1200" baseline="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baseline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Eat and drink </a:t>
                      </a:r>
                      <a:br>
                        <a:rPr lang="en-US" sz="3200" b="1" kern="1200" baseline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</a:br>
                      <a:r>
                        <a:rPr lang="en-US" sz="3200" baseline="0" dirty="0">
                          <a:latin typeface="Cambria" pitchFamily="18" charset="0"/>
                        </a:rPr>
                        <a:t>1 Cor. 11:22, 34 (</a:t>
                      </a:r>
                      <a:r>
                        <a:rPr lang="en-US" sz="3200" u="sng" baseline="0" dirty="0">
                          <a:latin typeface="Cambria" pitchFamily="18" charset="0"/>
                        </a:rPr>
                        <a:t>another</a:t>
                      </a:r>
                      <a:r>
                        <a:rPr lang="en-US" sz="3200" baseline="0" dirty="0">
                          <a:latin typeface="Cambria" pitchFamily="18" charset="0"/>
                        </a:rPr>
                        <a:t> purpose)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064">
                <a:tc>
                  <a:txBody>
                    <a:bodyPr/>
                    <a:lstStyle/>
                    <a:p>
                      <a:pPr algn="ctr"/>
                      <a:endParaRPr lang="en-US" sz="4000" b="1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latin typeface="Cambria" pitchFamily="18" charset="0"/>
                        </a:rPr>
                        <a:t>Baptism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Baptistery, Pool, Lake,</a:t>
                      </a:r>
                    </a:p>
                    <a:p>
                      <a:pPr algn="ctr"/>
                      <a:r>
                        <a:rPr lang="en-US" sz="3200" b="1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River, Tub, Ocean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>
                          <a:latin typeface="Cambria" pitchFamily="18" charset="0"/>
                        </a:rPr>
                        <a:t>Immerse</a:t>
                      </a:r>
                      <a:r>
                        <a:rPr lang="en-US" sz="3200" baseline="0" dirty="0">
                          <a:latin typeface="Cambria" pitchFamily="18" charset="0"/>
                        </a:rPr>
                        <a:t> (buried) </a:t>
                      </a:r>
                      <a:r>
                        <a:rPr lang="en-US" sz="3200" kern="1200" baseline="0" dirty="0">
                          <a:latin typeface="Cambria" pitchFamily="18" charset="0"/>
                        </a:rPr>
                        <a:t>Romans 6:4    Colossians 2:12</a:t>
                      </a:r>
                      <a:endParaRPr lang="en-US" sz="3200" baseline="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kern="120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3200" b="1" kern="1200" baseline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Sprinkle</a:t>
                      </a:r>
                      <a:r>
                        <a:rPr lang="en-US" sz="32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, </a:t>
                      </a:r>
                      <a:r>
                        <a:rPr lang="en-US" sz="3200" b="1" kern="1200" baseline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Pour</a:t>
                      </a:r>
                    </a:p>
                    <a:p>
                      <a:pPr algn="ctr"/>
                      <a:r>
                        <a:rPr lang="en-US" sz="3200" baseline="0" dirty="0">
                          <a:latin typeface="Cambria" pitchFamily="18" charset="0"/>
                        </a:rPr>
                        <a:t>(</a:t>
                      </a:r>
                      <a:r>
                        <a:rPr lang="en-US" sz="3200" u="sng" baseline="0" dirty="0">
                          <a:latin typeface="Cambria" pitchFamily="18" charset="0"/>
                        </a:rPr>
                        <a:t>another</a:t>
                      </a:r>
                      <a:r>
                        <a:rPr lang="en-US" sz="3200" baseline="0" dirty="0">
                          <a:latin typeface="Cambria" pitchFamily="18" charset="0"/>
                        </a:rPr>
                        <a:t> action)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600200" y="533400"/>
            <a:ext cx="8915400" cy="1143000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kumimoji="1" lang="en-US" sz="60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Bible</a:t>
            </a:r>
            <a:r>
              <a:rPr kumimoji="1" lang="en-US" sz="60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ea typeface="+mj-ea"/>
                <a:cs typeface="+mj-cs"/>
              </a:rPr>
              <a:t> Authority</a:t>
            </a:r>
          </a:p>
        </p:txBody>
      </p:sp>
      <p:pic>
        <p:nvPicPr>
          <p:cNvPr id="7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220F56E8-D314-4F76-924A-066230F5E6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696027" y="152400"/>
            <a:ext cx="324686" cy="40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60F35EC-A013-4374-BC60-FBFB55F7B939}"/>
              </a:ext>
            </a:extLst>
          </p:cNvPr>
          <p:cNvSpPr/>
          <p:nvPr/>
        </p:nvSpPr>
        <p:spPr bwMode="auto">
          <a:xfrm>
            <a:off x="8559800" y="3045558"/>
            <a:ext cx="3338945" cy="141687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A8D84B3-A39D-4795-B18E-AC22B29697F0}"/>
              </a:ext>
            </a:extLst>
          </p:cNvPr>
          <p:cNvSpPr/>
          <p:nvPr/>
        </p:nvSpPr>
        <p:spPr bwMode="auto">
          <a:xfrm>
            <a:off x="8577858" y="4531458"/>
            <a:ext cx="3320887" cy="186934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F3BDDE-4B4C-4C8D-B39D-98DA414A2E8D}"/>
              </a:ext>
            </a:extLst>
          </p:cNvPr>
          <p:cNvSpPr/>
          <p:nvPr/>
        </p:nvSpPr>
        <p:spPr bwMode="auto">
          <a:xfrm>
            <a:off x="3505200" y="3002724"/>
            <a:ext cx="2057400" cy="141687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DC47D5-6D2B-45D7-94FF-C7AD5738CDD1}"/>
              </a:ext>
            </a:extLst>
          </p:cNvPr>
          <p:cNvSpPr/>
          <p:nvPr/>
        </p:nvSpPr>
        <p:spPr bwMode="auto">
          <a:xfrm>
            <a:off x="3505200" y="4526724"/>
            <a:ext cx="2057400" cy="195027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0515600" y="6553200"/>
            <a:ext cx="1676400" cy="304800"/>
          </a:xfrm>
        </p:spPr>
        <p:txBody>
          <a:bodyPr/>
          <a:lstStyle/>
          <a:p>
            <a:pPr>
              <a:defRPr/>
            </a:pPr>
            <a:fld id="{91C1E771-580C-4FD9-819A-3BDE3603C378}" type="slidenum">
              <a:rPr lang="en-US" smtClean="0">
                <a:latin typeface="Cambria" pitchFamily="18" charset="0"/>
              </a:rPr>
              <a:pPr>
                <a:defRPr/>
              </a:pPr>
              <a:t>12</a:t>
            </a:fld>
            <a:endParaRPr lang="en-US" dirty="0">
              <a:latin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576395"/>
              </p:ext>
            </p:extLst>
          </p:nvPr>
        </p:nvGraphicFramePr>
        <p:xfrm>
          <a:off x="1611475" y="2087078"/>
          <a:ext cx="10246895" cy="45415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928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4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9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4902"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Generic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Aids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Specific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Additions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9047">
                <a:tc>
                  <a:txBody>
                    <a:bodyPr/>
                    <a:lstStyle/>
                    <a:p>
                      <a:pPr algn="ctr"/>
                      <a:endParaRPr lang="en-US" sz="1400" b="1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latin typeface="Cambria" pitchFamily="18" charset="0"/>
                        </a:rPr>
                        <a:t>Make Melody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Song books Pitch pipe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kern="1200" baseline="0" dirty="0">
                          <a:latin typeface="Cambria" pitchFamily="18" charset="0"/>
                        </a:rPr>
                        <a:t>Sing</a:t>
                      </a:r>
                    </a:p>
                    <a:p>
                      <a:pPr algn="ctr"/>
                      <a:r>
                        <a:rPr lang="en-US" sz="3200" kern="1200" baseline="0" dirty="0">
                          <a:latin typeface="Cambria" pitchFamily="18" charset="0"/>
                        </a:rPr>
                        <a:t>Eph. 5:19 Col. 3:16</a:t>
                      </a:r>
                      <a:endParaRPr lang="en-US" sz="3200" kern="1200" baseline="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Play Instrument </a:t>
                      </a:r>
                      <a:r>
                        <a:rPr lang="en-US" sz="2800" baseline="0" dirty="0">
                          <a:latin typeface="Cambria" pitchFamily="18" charset="0"/>
                        </a:rPr>
                        <a:t>(</a:t>
                      </a:r>
                      <a:r>
                        <a:rPr lang="en-US" sz="2800" u="sng" baseline="0" dirty="0">
                          <a:latin typeface="Cambria" pitchFamily="18" charset="0"/>
                        </a:rPr>
                        <a:t>another</a:t>
                      </a:r>
                      <a:r>
                        <a:rPr lang="en-US" sz="2800" baseline="0" dirty="0">
                          <a:latin typeface="Cambria" pitchFamily="18" charset="0"/>
                        </a:rPr>
                        <a:t> kind of music)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5582">
                <a:tc>
                  <a:txBody>
                    <a:bodyPr/>
                    <a:lstStyle/>
                    <a:p>
                      <a:pPr algn="ctr"/>
                      <a:endParaRPr lang="en-US" sz="4000" b="1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latin typeface="Cambria" pitchFamily="18" charset="0"/>
                        </a:rPr>
                        <a:t>Elders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Business meeting</a:t>
                      </a:r>
                    </a:p>
                    <a:p>
                      <a:pPr algn="ctr"/>
                      <a:endParaRPr lang="en-US" sz="400" b="1" kern="1200" baseline="0" dirty="0">
                        <a:solidFill>
                          <a:srgbClr val="CC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3200" b="1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Congreg. Mtg. (info)</a:t>
                      </a:r>
                      <a:endParaRPr lang="en-US" sz="3200" baseline="0" dirty="0">
                        <a:solidFill>
                          <a:srgbClr val="CC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baseline="0" dirty="0">
                          <a:latin typeface="Cambria" pitchFamily="18" charset="0"/>
                        </a:rPr>
                        <a:t>Feed flock among you </a:t>
                      </a:r>
                      <a:r>
                        <a:rPr lang="en-US" sz="3200" baseline="0" dirty="0">
                          <a:latin typeface="Cambria" pitchFamily="18" charset="0"/>
                        </a:rPr>
                        <a:t>1 Pet. 5:2-3</a:t>
                      </a:r>
                    </a:p>
                    <a:p>
                      <a:pPr algn="ctr"/>
                      <a:r>
                        <a:rPr lang="en-US" sz="3200" baseline="0" dirty="0">
                          <a:latin typeface="Cambria" pitchFamily="18" charset="0"/>
                        </a:rPr>
                        <a:t>Acts 14:23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baseline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Elder Conference</a:t>
                      </a:r>
                    </a:p>
                    <a:p>
                      <a:pPr algn="ctr"/>
                      <a:r>
                        <a:rPr lang="en-US" sz="3200" b="1" kern="1200" baseline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Sponsoring Church</a:t>
                      </a:r>
                      <a:br>
                        <a:rPr lang="en-US" sz="3200" baseline="0" dirty="0">
                          <a:latin typeface="Cambria" pitchFamily="18" charset="0"/>
                        </a:rPr>
                      </a:br>
                      <a:r>
                        <a:rPr lang="en-US" sz="2800" baseline="0" dirty="0">
                          <a:latin typeface="Cambria" pitchFamily="18" charset="0"/>
                        </a:rPr>
                        <a:t>(</a:t>
                      </a:r>
                      <a:r>
                        <a:rPr lang="en-US" sz="2800" u="sng" baseline="0" dirty="0">
                          <a:latin typeface="Cambria" pitchFamily="18" charset="0"/>
                        </a:rPr>
                        <a:t>another</a:t>
                      </a:r>
                      <a:r>
                        <a:rPr lang="en-US" sz="2800" baseline="0" dirty="0">
                          <a:latin typeface="Cambria" pitchFamily="18" charset="0"/>
                        </a:rPr>
                        <a:t> kind of</a:t>
                      </a:r>
                      <a:br>
                        <a:rPr lang="en-US" sz="2800" baseline="0" dirty="0">
                          <a:latin typeface="Cambria" pitchFamily="18" charset="0"/>
                        </a:rPr>
                      </a:br>
                      <a:r>
                        <a:rPr lang="en-US" sz="2800" baseline="0" dirty="0">
                          <a:latin typeface="Cambria" pitchFamily="18" charset="0"/>
                        </a:rPr>
                        <a:t>organizational  oversight)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676400" y="533400"/>
            <a:ext cx="8839200" cy="1143000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kumimoji="1" lang="en-US" sz="60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Bible </a:t>
            </a:r>
            <a:r>
              <a:rPr kumimoji="1" lang="en-US" sz="60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ea typeface="+mj-ea"/>
                <a:cs typeface="+mj-cs"/>
              </a:rPr>
              <a:t>Authority</a:t>
            </a:r>
          </a:p>
        </p:txBody>
      </p:sp>
      <p:pic>
        <p:nvPicPr>
          <p:cNvPr id="7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4B32091F-6912-464F-86C2-2A2703F4F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696027" y="152400"/>
            <a:ext cx="324686" cy="40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E6A0077-39CF-4FCA-BF6A-8ADAEEEBDF43}"/>
              </a:ext>
            </a:extLst>
          </p:cNvPr>
          <p:cNvSpPr/>
          <p:nvPr/>
        </p:nvSpPr>
        <p:spPr bwMode="auto">
          <a:xfrm>
            <a:off x="8206991" y="2849360"/>
            <a:ext cx="3429000" cy="1371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5B65E3-17BA-431E-8D50-130575F34416}"/>
              </a:ext>
            </a:extLst>
          </p:cNvPr>
          <p:cNvSpPr/>
          <p:nvPr/>
        </p:nvSpPr>
        <p:spPr bwMode="auto">
          <a:xfrm>
            <a:off x="8206990" y="4346292"/>
            <a:ext cx="3651379" cy="228230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4EDEAF-8A55-41D6-833A-CBCADA84C0FE}"/>
              </a:ext>
            </a:extLst>
          </p:cNvPr>
          <p:cNvSpPr/>
          <p:nvPr/>
        </p:nvSpPr>
        <p:spPr bwMode="auto">
          <a:xfrm>
            <a:off x="3581400" y="2814724"/>
            <a:ext cx="2209800" cy="1371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513D80-D103-49C0-8EE3-0EBA4F4C80FE}"/>
              </a:ext>
            </a:extLst>
          </p:cNvPr>
          <p:cNvSpPr/>
          <p:nvPr/>
        </p:nvSpPr>
        <p:spPr bwMode="auto">
          <a:xfrm>
            <a:off x="3579090" y="4362456"/>
            <a:ext cx="2212109" cy="211454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19100"/>
            <a:ext cx="8839200" cy="1028700"/>
          </a:xfrm>
        </p:spPr>
        <p:txBody>
          <a:bodyPr/>
          <a:lstStyle/>
          <a:p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/>
                <a:latin typeface="Cambria" pitchFamily="18" charset="0"/>
              </a:rPr>
              <a:t>Bible Doctrine of </a:t>
            </a:r>
            <a:r>
              <a:rPr lang="en-US" sz="6000" b="1" u="sng" dirty="0">
                <a:solidFill>
                  <a:schemeClr val="accent1">
                    <a:lumMod val="75000"/>
                  </a:schemeClr>
                </a:solidFill>
                <a:effectLst/>
                <a:latin typeface="Cambria" pitchFamily="18" charset="0"/>
              </a:rPr>
              <a:t>Aids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399" y="2057400"/>
            <a:ext cx="10210801" cy="4572000"/>
          </a:xfrm>
        </p:spPr>
        <p:txBody>
          <a:bodyPr/>
          <a:lstStyle/>
          <a:p>
            <a:pPr marL="347663" indent="-347663">
              <a:spcBef>
                <a:spcPts val="600"/>
              </a:spcBef>
            </a:pPr>
            <a:r>
              <a:rPr lang="en-US" sz="3600" b="1" dirty="0">
                <a:solidFill>
                  <a:srgbClr val="000000"/>
                </a:solidFill>
                <a:effectLst/>
                <a:latin typeface="Cambria" pitchFamily="18" charset="0"/>
              </a:rPr>
              <a:t>Aids involve </a:t>
            </a:r>
            <a:r>
              <a:rPr lang="en-US" sz="3600" b="1" u="sng" dirty="0">
                <a:solidFill>
                  <a:srgbClr val="000000"/>
                </a:solidFill>
                <a:effectLst/>
                <a:latin typeface="Cambria" pitchFamily="18" charset="0"/>
              </a:rPr>
              <a:t>choices</a:t>
            </a:r>
            <a:r>
              <a:rPr lang="en-US" sz="3600" b="1" dirty="0">
                <a:solidFill>
                  <a:srgbClr val="000000"/>
                </a:solidFill>
                <a:effectLst/>
                <a:latin typeface="Cambria" pitchFamily="18" charset="0"/>
              </a:rPr>
              <a:t> </a:t>
            </a:r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(non-essentials)</a:t>
            </a:r>
          </a:p>
          <a:p>
            <a:pPr marL="747713" lvl="1" indent="-347663">
              <a:spcBef>
                <a:spcPts val="600"/>
              </a:spcBef>
            </a:pPr>
            <a:r>
              <a:rPr lang="en-US" sz="3200" i="1" dirty="0">
                <a:solidFill>
                  <a:srgbClr val="000000"/>
                </a:solidFill>
                <a:effectLst/>
                <a:latin typeface="Cambria" pitchFamily="18" charset="0"/>
              </a:rPr>
              <a:t>Choose</a:t>
            </a:r>
            <a:r>
              <a:rPr lang="en-US" sz="3200" dirty="0">
                <a:solidFill>
                  <a:srgbClr val="000000"/>
                </a:solidFill>
                <a:effectLst/>
                <a:latin typeface="Cambria" pitchFamily="18" charset="0"/>
              </a:rPr>
              <a:t> whether to use a pitch pipe and books to </a:t>
            </a:r>
            <a:r>
              <a:rPr lang="en-US" sz="3200" b="1" dirty="0">
                <a:solidFill>
                  <a:srgbClr val="000000"/>
                </a:solidFill>
                <a:effectLst/>
                <a:latin typeface="Cambria" pitchFamily="18" charset="0"/>
              </a:rPr>
              <a:t>sing</a:t>
            </a:r>
          </a:p>
          <a:p>
            <a:pPr marL="747713" lvl="1" indent="-347663">
              <a:spcBef>
                <a:spcPts val="600"/>
              </a:spcBef>
            </a:pPr>
            <a:r>
              <a:rPr lang="en-US" sz="3200" i="1" dirty="0">
                <a:solidFill>
                  <a:srgbClr val="000000"/>
                </a:solidFill>
                <a:effectLst/>
                <a:latin typeface="Cambria" pitchFamily="18" charset="0"/>
              </a:rPr>
              <a:t>Choose</a:t>
            </a:r>
            <a:r>
              <a:rPr lang="en-US" sz="3200" dirty="0">
                <a:solidFill>
                  <a:srgbClr val="000000"/>
                </a:solidFill>
                <a:effectLst/>
                <a:latin typeface="Cambria" pitchFamily="18" charset="0"/>
              </a:rPr>
              <a:t> whether to use power point, loudspeaker,  and a pulpit to </a:t>
            </a:r>
            <a:r>
              <a:rPr lang="en-US" sz="3200" b="1" dirty="0">
                <a:solidFill>
                  <a:srgbClr val="000000"/>
                </a:solidFill>
                <a:effectLst/>
                <a:latin typeface="Cambria" pitchFamily="18" charset="0"/>
              </a:rPr>
              <a:t>preach</a:t>
            </a:r>
          </a:p>
          <a:p>
            <a:pPr marL="747713" lvl="1" indent="-347663">
              <a:spcBef>
                <a:spcPts val="600"/>
              </a:spcBef>
            </a:pPr>
            <a:r>
              <a:rPr lang="en-US" sz="3200" i="1" dirty="0">
                <a:solidFill>
                  <a:srgbClr val="000000"/>
                </a:solidFill>
                <a:effectLst/>
                <a:latin typeface="Cambria" pitchFamily="18" charset="0"/>
              </a:rPr>
              <a:t>Choose</a:t>
            </a:r>
            <a:r>
              <a:rPr lang="en-US" sz="3200" dirty="0">
                <a:solidFill>
                  <a:srgbClr val="000000"/>
                </a:solidFill>
                <a:effectLst/>
                <a:latin typeface="Cambria" pitchFamily="18" charset="0"/>
              </a:rPr>
              <a:t> whether to use printed material to </a:t>
            </a:r>
            <a:r>
              <a:rPr lang="en-US" sz="3200" b="1" dirty="0">
                <a:solidFill>
                  <a:srgbClr val="000000"/>
                </a:solidFill>
                <a:effectLst/>
                <a:latin typeface="Cambria" pitchFamily="18" charset="0"/>
              </a:rPr>
              <a:t>edify</a:t>
            </a:r>
          </a:p>
          <a:p>
            <a:pPr marL="747713" lvl="1" indent="-347663">
              <a:spcBef>
                <a:spcPts val="600"/>
              </a:spcBef>
            </a:pPr>
            <a:r>
              <a:rPr lang="en-US" sz="3200" i="1" dirty="0">
                <a:solidFill>
                  <a:srgbClr val="000000"/>
                </a:solidFill>
                <a:effectLst/>
                <a:latin typeface="Cambria" pitchFamily="18" charset="0"/>
              </a:rPr>
              <a:t>Aids are left unspecified </a:t>
            </a:r>
            <a:r>
              <a:rPr lang="en-US" sz="3200" dirty="0">
                <a:solidFill>
                  <a:srgbClr val="000000"/>
                </a:solidFill>
                <a:effectLst/>
                <a:latin typeface="Cambria" pitchFamily="18" charset="0"/>
              </a:rPr>
              <a:t>– Use judgment concerning their expediency</a:t>
            </a:r>
          </a:p>
          <a:p>
            <a:pPr marL="347663" indent="-347663">
              <a:spcBef>
                <a:spcPts val="600"/>
              </a:spcBef>
            </a:pPr>
            <a:r>
              <a:rPr lang="en-US" b="1" dirty="0">
                <a:solidFill>
                  <a:srgbClr val="000000"/>
                </a:solidFill>
                <a:effectLst/>
                <a:latin typeface="Cambria" pitchFamily="18" charset="0"/>
              </a:rPr>
              <a:t>Aids must </a:t>
            </a:r>
            <a:r>
              <a:rPr lang="en-US" b="1" u="sng" dirty="0">
                <a:solidFill>
                  <a:srgbClr val="000000"/>
                </a:solidFill>
                <a:effectLst/>
                <a:latin typeface="Cambria" pitchFamily="18" charset="0"/>
              </a:rPr>
              <a:t>edify</a:t>
            </a:r>
            <a:r>
              <a:rPr lang="en-US" b="1" dirty="0">
                <a:solidFill>
                  <a:srgbClr val="000000"/>
                </a:solidFill>
                <a:effectLst/>
                <a:latin typeface="Cambria" pitchFamily="18" charset="0"/>
              </a:rPr>
              <a:t>, not stumbling</a:t>
            </a:r>
            <a:r>
              <a:rPr lang="en-US" dirty="0">
                <a:solidFill>
                  <a:srgbClr val="000000"/>
                </a:solidFill>
                <a:effectLst/>
                <a:latin typeface="Cambria" pitchFamily="18" charset="0"/>
              </a:rPr>
              <a:t>, </a:t>
            </a:r>
            <a:r>
              <a:rPr lang="en-US" i="1" dirty="0">
                <a:solidFill>
                  <a:srgbClr val="000000"/>
                </a:solidFill>
                <a:effectLst/>
                <a:latin typeface="Cambria" pitchFamily="18" charset="0"/>
              </a:rPr>
              <a:t>1 Corinthians 10:23</a:t>
            </a:r>
          </a:p>
          <a:p>
            <a:pPr marL="747713" lvl="1" indent="-347663">
              <a:spcBef>
                <a:spcPts val="600"/>
              </a:spcBef>
            </a:pPr>
            <a:endParaRPr lang="en-US" dirty="0">
              <a:solidFill>
                <a:srgbClr val="000000"/>
              </a:solidFill>
              <a:effectLst/>
              <a:latin typeface="Cambr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115712" y="6553200"/>
            <a:ext cx="2076287" cy="304800"/>
          </a:xfrm>
        </p:spPr>
        <p:txBody>
          <a:bodyPr/>
          <a:lstStyle/>
          <a:p>
            <a:pPr>
              <a:defRPr/>
            </a:pPr>
            <a:fld id="{D843C2A8-F32C-49D0-88EC-BF8D0B45B599}" type="slidenum">
              <a:rPr lang="en-US" smtClean="0">
                <a:latin typeface="Cambria" pitchFamily="18" charset="0"/>
              </a:rPr>
              <a:pPr>
                <a:defRPr/>
              </a:pPr>
              <a:t>13</a:t>
            </a:fld>
            <a:endParaRPr lang="en-US" dirty="0">
              <a:latin typeface="Cambria" pitchFamily="18" charset="0"/>
            </a:endParaRPr>
          </a:p>
        </p:txBody>
      </p:sp>
      <p:pic>
        <p:nvPicPr>
          <p:cNvPr id="7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F8BE166A-0AD5-4292-8F6B-33AEB5F88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696027" y="152400"/>
            <a:ext cx="324686" cy="40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2" presetClass="entr" presetSubtype="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2" presetClass="entr" presetSubtype="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12" presetClass="entr" presetSubtype="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0340302" y="6510178"/>
            <a:ext cx="1676400" cy="304800"/>
          </a:xfrm>
        </p:spPr>
        <p:txBody>
          <a:bodyPr/>
          <a:lstStyle/>
          <a:p>
            <a:pPr>
              <a:defRPr/>
            </a:pPr>
            <a:fld id="{91C1E771-580C-4FD9-819A-3BDE3603C378}" type="slidenum">
              <a:rPr lang="en-US" smtClean="0">
                <a:latin typeface="Cambria" pitchFamily="18" charset="0"/>
              </a:rPr>
              <a:pPr>
                <a:defRPr/>
              </a:pPr>
              <a:t>14</a:t>
            </a:fld>
            <a:endParaRPr lang="en-US" dirty="0">
              <a:latin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155389"/>
              </p:ext>
            </p:extLst>
          </p:nvPr>
        </p:nvGraphicFramePr>
        <p:xfrm>
          <a:off x="1600201" y="2254632"/>
          <a:ext cx="10095826" cy="420712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862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6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2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4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2408"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Generic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Aids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Specific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Additions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8760">
                <a:tc>
                  <a:txBody>
                    <a:bodyPr/>
                    <a:lstStyle/>
                    <a:p>
                      <a:pPr algn="ctr"/>
                      <a:endParaRPr lang="en-US" sz="3200" b="1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latin typeface="Cambria" pitchFamily="18" charset="0"/>
                        </a:rPr>
                        <a:t>Preach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Pulpit</a:t>
                      </a:r>
                    </a:p>
                    <a:p>
                      <a:pPr algn="ctr"/>
                      <a:r>
                        <a:rPr lang="en-US" sz="3200" b="1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Sound</a:t>
                      </a:r>
                      <a:r>
                        <a:rPr lang="en-US" sz="3200" baseline="0" dirty="0">
                          <a:solidFill>
                            <a:srgbClr val="CC00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3200" b="1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system</a:t>
                      </a:r>
                    </a:p>
                    <a:p>
                      <a:pPr algn="ctr"/>
                      <a:r>
                        <a:rPr lang="en-US" sz="3200" b="1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Power point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kern="1200" baseline="0" dirty="0">
                          <a:latin typeface="Cambria" pitchFamily="18" charset="0"/>
                        </a:rPr>
                        <a:t>Gospel</a:t>
                      </a:r>
                    </a:p>
                    <a:p>
                      <a:pPr algn="ctr"/>
                      <a:r>
                        <a:rPr lang="en-US" sz="32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 Thess. 1:8</a:t>
                      </a:r>
                    </a:p>
                    <a:p>
                      <a:pPr algn="ctr"/>
                      <a:r>
                        <a:rPr lang="en-US" sz="32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Acts 11:22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aseline="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6472">
                <a:tc>
                  <a:txBody>
                    <a:bodyPr/>
                    <a:lstStyle/>
                    <a:p>
                      <a:pPr algn="ctr"/>
                      <a:endParaRPr lang="en-US" sz="3600" b="1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latin typeface="Cambria" pitchFamily="18" charset="0"/>
                        </a:rPr>
                        <a:t>Edify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Classes</a:t>
                      </a:r>
                    </a:p>
                    <a:p>
                      <a:pPr algn="ctr"/>
                      <a:r>
                        <a:rPr lang="en-US" sz="3200" b="1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Bulletin</a:t>
                      </a:r>
                      <a:r>
                        <a:rPr lang="en-US" sz="2400" baseline="0" dirty="0">
                          <a:solidFill>
                            <a:srgbClr val="CC0000"/>
                          </a:solidFill>
                          <a:latin typeface="Cambria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3200" b="1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Study</a:t>
                      </a:r>
                      <a:r>
                        <a:rPr lang="en-US" sz="3200" baseline="0" dirty="0">
                          <a:solidFill>
                            <a:srgbClr val="CC000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en-US" sz="3200" b="1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Material</a:t>
                      </a:r>
                    </a:p>
                    <a:p>
                      <a:pPr algn="ctr"/>
                      <a:endParaRPr lang="en-US" sz="2400" baseline="0" dirty="0">
                        <a:solidFill>
                          <a:srgbClr val="CC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Spiritual</a:t>
                      </a:r>
                    </a:p>
                    <a:p>
                      <a:pPr algn="ctr"/>
                      <a:r>
                        <a:rPr lang="en-US" sz="3200" baseline="0" dirty="0">
                          <a:latin typeface="Cambria" pitchFamily="18" charset="0"/>
                        </a:rPr>
                        <a:t>1 Cor. 14:26</a:t>
                      </a:r>
                    </a:p>
                    <a:p>
                      <a:pPr algn="ctr"/>
                      <a:r>
                        <a:rPr lang="en-US" sz="3200" baseline="0" dirty="0">
                          <a:latin typeface="Cambria" pitchFamily="18" charset="0"/>
                        </a:rPr>
                        <a:t>Acts 20:32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aseline="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600200" y="0"/>
            <a:ext cx="8915400" cy="16764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kumimoji="1" lang="en-US" sz="60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ea typeface="+mj-ea"/>
                <a:cs typeface="+mj-cs"/>
              </a:rPr>
              <a:t>Bible Authority</a:t>
            </a:r>
          </a:p>
          <a:p>
            <a:pPr>
              <a:defRPr/>
            </a:pPr>
            <a:r>
              <a:rPr kumimoji="1" lang="en-US" sz="44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ea typeface="+mj-ea"/>
                <a:cs typeface="+mj-cs"/>
              </a:rPr>
              <a:t>Work of the Local Church</a:t>
            </a:r>
          </a:p>
        </p:txBody>
      </p:sp>
      <p:pic>
        <p:nvPicPr>
          <p:cNvPr id="7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FC3C3F40-669B-44D9-ABE5-7570F86BCA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696027" y="152400"/>
            <a:ext cx="324686" cy="40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094FCC0-A9A0-4115-BF39-3B12DC08D8BF}"/>
              </a:ext>
            </a:extLst>
          </p:cNvPr>
          <p:cNvSpPr/>
          <p:nvPr/>
        </p:nvSpPr>
        <p:spPr bwMode="auto">
          <a:xfrm>
            <a:off x="3505200" y="3048000"/>
            <a:ext cx="2971800" cy="1447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302281-3628-4875-ADB5-FEAF7794F23C}"/>
              </a:ext>
            </a:extLst>
          </p:cNvPr>
          <p:cNvSpPr/>
          <p:nvPr/>
        </p:nvSpPr>
        <p:spPr bwMode="auto">
          <a:xfrm>
            <a:off x="3505200" y="4648200"/>
            <a:ext cx="2971800" cy="1676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0328270" y="6546273"/>
            <a:ext cx="1863729" cy="304800"/>
          </a:xfrm>
        </p:spPr>
        <p:txBody>
          <a:bodyPr/>
          <a:lstStyle/>
          <a:p>
            <a:pPr>
              <a:defRPr/>
            </a:pPr>
            <a:fld id="{91C1E771-580C-4FD9-819A-3BDE3603C378}" type="slidenum">
              <a:rPr lang="en-US" smtClean="0">
                <a:latin typeface="Cambria" pitchFamily="18" charset="0"/>
              </a:rPr>
              <a:pPr>
                <a:defRPr/>
              </a:pPr>
              <a:t>15</a:t>
            </a:fld>
            <a:endParaRPr lang="en-US" dirty="0">
              <a:latin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002823"/>
              </p:ext>
            </p:extLst>
          </p:nvPr>
        </p:nvGraphicFramePr>
        <p:xfrm>
          <a:off x="1524001" y="2209800"/>
          <a:ext cx="10363199" cy="431380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012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11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5578"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Generic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Aids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Specific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Additions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8230">
                <a:tc>
                  <a:txBody>
                    <a:bodyPr/>
                    <a:lstStyle/>
                    <a:p>
                      <a:pPr algn="ctr"/>
                      <a:endParaRPr lang="en-US" sz="4400" b="1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latin typeface="Cambria" pitchFamily="18" charset="0"/>
                        </a:rPr>
                        <a:t>Relieve the Needy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baseline="0" dirty="0">
                        <a:solidFill>
                          <a:srgbClr val="CC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Direct Relief</a:t>
                      </a:r>
                    </a:p>
                    <a:p>
                      <a:pPr algn="ctr"/>
                      <a:endParaRPr lang="en-US" sz="1200" b="1" kern="1200" baseline="0" dirty="0">
                        <a:solidFill>
                          <a:srgbClr val="CC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3200" b="1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Purchase</a:t>
                      </a:r>
                      <a:r>
                        <a:rPr lang="en-US" sz="3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 </a:t>
                      </a:r>
                      <a:r>
                        <a:rPr lang="en-US" sz="3200" b="1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It</a:t>
                      </a:r>
                    </a:p>
                    <a:p>
                      <a:pPr algn="ctr"/>
                      <a:endParaRPr lang="en-US" sz="1200" b="1" kern="1200" baseline="0" dirty="0">
                        <a:solidFill>
                          <a:srgbClr val="CC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3200" b="1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Deliver by Courier, 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Christians</a:t>
                      </a:r>
                    </a:p>
                    <a:p>
                      <a:pPr algn="ctr"/>
                      <a:r>
                        <a:rPr lang="en-US" sz="32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Acts 2:44-45;</a:t>
                      </a:r>
                    </a:p>
                    <a:p>
                      <a:pPr algn="ctr"/>
                      <a:r>
                        <a:rPr lang="en-US" sz="32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4:32-35; 6:1-6; 11:27-30; </a:t>
                      </a:r>
                      <a:br>
                        <a:rPr lang="en-US" sz="32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</a:br>
                      <a:r>
                        <a:rPr lang="en-US" sz="32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Rom. 15:26-27 </a:t>
                      </a:r>
                      <a:br>
                        <a:rPr lang="en-US" sz="32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</a:br>
                      <a:r>
                        <a:rPr lang="en-US" sz="32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 Cor. 16: 1-2 </a:t>
                      </a:r>
                      <a:br>
                        <a:rPr lang="en-US" sz="32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</a:br>
                      <a:r>
                        <a:rPr lang="en-US" sz="32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2 Cor. 8 and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aseline="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0" y="0"/>
            <a:ext cx="8991600" cy="1676400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kumimoji="1" lang="en-US" sz="60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Bible</a:t>
            </a:r>
            <a:r>
              <a:rPr kumimoji="1" lang="en-US" sz="60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ea typeface="+mj-ea"/>
                <a:cs typeface="+mj-cs"/>
              </a:rPr>
              <a:t> Authority</a:t>
            </a:r>
          </a:p>
          <a:p>
            <a:pPr>
              <a:defRPr/>
            </a:pPr>
            <a:r>
              <a:rPr kumimoji="1" lang="en-US" sz="44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Work of the Local Church</a:t>
            </a:r>
          </a:p>
        </p:txBody>
      </p:sp>
      <p:pic>
        <p:nvPicPr>
          <p:cNvPr id="7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C2DBFB36-418B-4EBD-BA3C-D1DEB15138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1696027" y="152400"/>
            <a:ext cx="324686" cy="40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EF16C89-332D-48E5-93E3-7AE405C98C55}"/>
              </a:ext>
            </a:extLst>
          </p:cNvPr>
          <p:cNvSpPr/>
          <p:nvPr/>
        </p:nvSpPr>
        <p:spPr bwMode="auto">
          <a:xfrm>
            <a:off x="3581400" y="3109404"/>
            <a:ext cx="2590800" cy="329139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19100"/>
            <a:ext cx="9906000" cy="1028700"/>
          </a:xfrm>
        </p:spPr>
        <p:txBody>
          <a:bodyPr/>
          <a:lstStyle/>
          <a:p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/>
                <a:latin typeface="Cambria" pitchFamily="18" charset="0"/>
              </a:rPr>
              <a:t>Bible Doctrine of </a:t>
            </a:r>
            <a:r>
              <a:rPr lang="en-US" sz="6000" b="1" u="sng" dirty="0">
                <a:solidFill>
                  <a:schemeClr val="accent1">
                    <a:lumMod val="75000"/>
                  </a:schemeClr>
                </a:solidFill>
                <a:effectLst/>
                <a:latin typeface="Cambria" pitchFamily="18" charset="0"/>
              </a:rPr>
              <a:t>Additions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133600"/>
            <a:ext cx="10363200" cy="4724400"/>
          </a:xfrm>
        </p:spPr>
        <p:txBody>
          <a:bodyPr/>
          <a:lstStyle/>
          <a:p>
            <a:pPr marL="347663" indent="-347663"/>
            <a:r>
              <a:rPr lang="en-US" sz="3600" b="1" dirty="0">
                <a:solidFill>
                  <a:srgbClr val="000000"/>
                </a:solidFill>
                <a:effectLst/>
                <a:latin typeface="Cambria" pitchFamily="18" charset="0"/>
              </a:rPr>
              <a:t>Definition</a:t>
            </a:r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 (</a:t>
            </a:r>
            <a:r>
              <a:rPr lang="en-US" sz="3600" i="1" dirty="0" err="1">
                <a:solidFill>
                  <a:srgbClr val="000000"/>
                </a:solidFill>
                <a:effectLst/>
                <a:latin typeface="Cambria" pitchFamily="18" charset="0"/>
              </a:rPr>
              <a:t>prostithemi</a:t>
            </a:r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): “to put to, to add, join to, gather with any company” (</a:t>
            </a:r>
            <a:r>
              <a:rPr lang="en-US" sz="3600" i="1" dirty="0">
                <a:solidFill>
                  <a:srgbClr val="000000"/>
                </a:solidFill>
                <a:effectLst/>
                <a:latin typeface="Cambria" pitchFamily="18" charset="0"/>
              </a:rPr>
              <a:t>Thayer</a:t>
            </a:r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); </a:t>
            </a:r>
            <a:r>
              <a:rPr lang="en-US" sz="3600" i="1" dirty="0">
                <a:solidFill>
                  <a:srgbClr val="000000"/>
                </a:solidFill>
                <a:effectLst/>
                <a:latin typeface="Cambria" pitchFamily="18" charset="0"/>
              </a:rPr>
              <a:t>Matthew 6:27</a:t>
            </a:r>
          </a:p>
          <a:p>
            <a:pPr marL="347663" indent="-347663"/>
            <a:r>
              <a:rPr lang="en-US" sz="3600" b="1" dirty="0">
                <a:solidFill>
                  <a:srgbClr val="000000"/>
                </a:solidFill>
                <a:effectLst/>
                <a:latin typeface="Cambria" pitchFamily="18" charset="0"/>
              </a:rPr>
              <a:t>Addition changes the force and effect of the authorized (approved) action</a:t>
            </a:r>
          </a:p>
          <a:p>
            <a:pPr marL="747713" lvl="1" indent="-347663"/>
            <a:r>
              <a:rPr lang="en-US" sz="3200" b="1" u="sng" dirty="0">
                <a:solidFill>
                  <a:srgbClr val="000000"/>
                </a:solidFill>
                <a:effectLst/>
                <a:latin typeface="Cambria" pitchFamily="18" charset="0"/>
              </a:rPr>
              <a:t>Ark</a:t>
            </a:r>
            <a:r>
              <a:rPr lang="en-US" sz="3200" dirty="0">
                <a:solidFill>
                  <a:srgbClr val="000000"/>
                </a:solidFill>
                <a:effectLst/>
                <a:latin typeface="Cambria" pitchFamily="18" charset="0"/>
              </a:rPr>
              <a:t>: Raft would have been an addition</a:t>
            </a:r>
          </a:p>
          <a:p>
            <a:pPr marL="747713" lvl="1" indent="-347663"/>
            <a:r>
              <a:rPr lang="en-US" sz="3200" b="1" u="sng" dirty="0">
                <a:solidFill>
                  <a:srgbClr val="000000"/>
                </a:solidFill>
                <a:effectLst/>
                <a:latin typeface="Cambria" pitchFamily="18" charset="0"/>
              </a:rPr>
              <a:t>Baptism</a:t>
            </a:r>
            <a:r>
              <a:rPr lang="en-US" sz="3200" dirty="0">
                <a:solidFill>
                  <a:srgbClr val="000000"/>
                </a:solidFill>
                <a:effectLst/>
                <a:latin typeface="Cambria" pitchFamily="18" charset="0"/>
              </a:rPr>
              <a:t>: Pour and sprinkle are additions</a:t>
            </a:r>
          </a:p>
          <a:p>
            <a:pPr marL="747713" lvl="1" indent="-347663"/>
            <a:r>
              <a:rPr lang="en-US" sz="3200" b="1" u="sng" dirty="0">
                <a:solidFill>
                  <a:srgbClr val="000000"/>
                </a:solidFill>
                <a:effectLst/>
                <a:latin typeface="Cambria" pitchFamily="18" charset="0"/>
              </a:rPr>
              <a:t>Sing</a:t>
            </a:r>
            <a:r>
              <a:rPr lang="en-US" sz="3200" dirty="0">
                <a:solidFill>
                  <a:srgbClr val="000000"/>
                </a:solidFill>
                <a:effectLst/>
                <a:latin typeface="Cambria" pitchFamily="18" charset="0"/>
              </a:rPr>
              <a:t>: Instrument of music (playing) is an addition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115713" y="6510178"/>
            <a:ext cx="1905000" cy="304800"/>
          </a:xfrm>
        </p:spPr>
        <p:txBody>
          <a:bodyPr/>
          <a:lstStyle/>
          <a:p>
            <a:pPr>
              <a:defRPr/>
            </a:pPr>
            <a:fld id="{D843C2A8-F32C-49D0-88EC-BF8D0B45B599}" type="slidenum">
              <a:rPr lang="en-US" smtClean="0">
                <a:latin typeface="Cambria" pitchFamily="18" charset="0"/>
              </a:rPr>
              <a:pPr>
                <a:defRPr/>
              </a:pPr>
              <a:t>16</a:t>
            </a:fld>
            <a:endParaRPr lang="en-US" dirty="0">
              <a:latin typeface="Cambria" pitchFamily="18" charset="0"/>
            </a:endParaRPr>
          </a:p>
        </p:txBody>
      </p:sp>
      <p:pic>
        <p:nvPicPr>
          <p:cNvPr id="7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8046D6CF-ABB7-4010-AA6B-A05E08A03F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696027" y="152400"/>
            <a:ext cx="324686" cy="40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0344312" y="6537072"/>
            <a:ext cx="1847687" cy="304800"/>
          </a:xfrm>
        </p:spPr>
        <p:txBody>
          <a:bodyPr/>
          <a:lstStyle/>
          <a:p>
            <a:pPr>
              <a:defRPr/>
            </a:pPr>
            <a:fld id="{91C1E771-580C-4FD9-819A-3BDE3603C378}" type="slidenum">
              <a:rPr lang="en-US" smtClean="0">
                <a:latin typeface="Cambria" pitchFamily="18" charset="0"/>
              </a:rPr>
              <a:pPr>
                <a:defRPr/>
              </a:pPr>
              <a:t>17</a:t>
            </a:fld>
            <a:endParaRPr lang="en-US" dirty="0">
              <a:latin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210841"/>
              </p:ext>
            </p:extLst>
          </p:nvPr>
        </p:nvGraphicFramePr>
        <p:xfrm>
          <a:off x="1676400" y="2254632"/>
          <a:ext cx="10134599" cy="432904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8694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1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98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534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2408"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Generic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Aids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Specific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Additions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360">
                <a:tc>
                  <a:txBody>
                    <a:bodyPr/>
                    <a:lstStyle/>
                    <a:p>
                      <a:pPr algn="ctr"/>
                      <a:endParaRPr lang="en-US" sz="3200" b="1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latin typeface="Cambria" pitchFamily="18" charset="0"/>
                        </a:rPr>
                        <a:t>Preach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Pulpit</a:t>
                      </a:r>
                      <a:br>
                        <a:rPr lang="en-US" sz="3200" b="1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</a:br>
                      <a:r>
                        <a:rPr lang="en-US" sz="3200" b="1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Sound system Power point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kern="1200" baseline="0" dirty="0">
                          <a:latin typeface="Cambria" pitchFamily="18" charset="0"/>
                        </a:rPr>
                        <a:t>Gospel</a:t>
                      </a:r>
                    </a:p>
                    <a:p>
                      <a:pPr algn="ctr"/>
                      <a:r>
                        <a:rPr lang="en-US" sz="32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 Thess. 1:8</a:t>
                      </a:r>
                    </a:p>
                    <a:p>
                      <a:pPr algn="ctr"/>
                      <a:r>
                        <a:rPr lang="en-US" sz="32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Acts 2:42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Politics</a:t>
                      </a:r>
                      <a:r>
                        <a:rPr lang="en-US" sz="3200" baseline="0" dirty="0">
                          <a:latin typeface="Cambria" pitchFamily="18" charset="0"/>
                        </a:rPr>
                        <a:t>  (</a:t>
                      </a:r>
                      <a:r>
                        <a:rPr lang="en-US" sz="3200" u="sng" baseline="0" dirty="0">
                          <a:latin typeface="Cambria" pitchFamily="18" charset="0"/>
                        </a:rPr>
                        <a:t>another</a:t>
                      </a:r>
                      <a:r>
                        <a:rPr lang="en-US" sz="3200" baseline="0" dirty="0">
                          <a:latin typeface="Cambria" pitchFamily="18" charset="0"/>
                        </a:rPr>
                        <a:t> kind  of message)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6472">
                <a:tc>
                  <a:txBody>
                    <a:bodyPr/>
                    <a:lstStyle/>
                    <a:p>
                      <a:pPr algn="ctr"/>
                      <a:endParaRPr lang="en-US" sz="3600" b="1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latin typeface="Cambria" pitchFamily="18" charset="0"/>
                        </a:rPr>
                        <a:t>Edify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Classes</a:t>
                      </a:r>
                    </a:p>
                    <a:p>
                      <a:pPr algn="ctr"/>
                      <a:endParaRPr lang="en-US" sz="800" b="1" baseline="0" dirty="0">
                        <a:solidFill>
                          <a:srgbClr val="CC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Bulletin </a:t>
                      </a:r>
                    </a:p>
                    <a:p>
                      <a:pPr algn="ctr"/>
                      <a:endParaRPr lang="en-US" sz="800" b="1" baseline="0" dirty="0">
                        <a:solidFill>
                          <a:srgbClr val="CC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Study Material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Spiritual building up</a:t>
                      </a:r>
                    </a:p>
                    <a:p>
                      <a:pPr algn="ctr"/>
                      <a:r>
                        <a:rPr lang="en-US" sz="3200" baseline="0" dirty="0">
                          <a:latin typeface="Cambria" pitchFamily="18" charset="0"/>
                        </a:rPr>
                        <a:t>1 Cor. 14:26</a:t>
                      </a:r>
                    </a:p>
                    <a:p>
                      <a:pPr algn="ctr"/>
                      <a:r>
                        <a:rPr lang="en-US" sz="3200" baseline="0" dirty="0">
                          <a:latin typeface="Cambria" pitchFamily="18" charset="0"/>
                        </a:rPr>
                        <a:t>Acts 20:32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baseline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Social Activities </a:t>
                      </a:r>
                      <a:r>
                        <a:rPr lang="en-US" sz="3200" baseline="0" dirty="0">
                          <a:latin typeface="Cambria" pitchFamily="18" charset="0"/>
                        </a:rPr>
                        <a:t>(</a:t>
                      </a:r>
                      <a:r>
                        <a:rPr lang="en-US" sz="3200" u="sng" baseline="0" dirty="0">
                          <a:latin typeface="Cambria" pitchFamily="18" charset="0"/>
                        </a:rPr>
                        <a:t>another</a:t>
                      </a:r>
                      <a:r>
                        <a:rPr lang="en-US" sz="3200" baseline="0" dirty="0">
                          <a:latin typeface="Cambria" pitchFamily="18" charset="0"/>
                        </a:rPr>
                        <a:t> kind  of  program)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24000" y="0"/>
            <a:ext cx="8991600" cy="1676400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kumimoji="1" lang="en-US" sz="60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Bible</a:t>
            </a:r>
            <a:r>
              <a:rPr kumimoji="1" lang="en-US" sz="60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ea typeface="+mj-ea"/>
                <a:cs typeface="+mj-cs"/>
              </a:rPr>
              <a:t> Authority</a:t>
            </a:r>
          </a:p>
          <a:p>
            <a:pPr>
              <a:defRPr/>
            </a:pPr>
            <a:r>
              <a:rPr kumimoji="1" lang="en-US" sz="44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ea typeface="+mj-ea"/>
                <a:cs typeface="+mj-cs"/>
              </a:rPr>
              <a:t>Work of the Local Church</a:t>
            </a:r>
          </a:p>
        </p:txBody>
      </p:sp>
      <p:pic>
        <p:nvPicPr>
          <p:cNvPr id="7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D5294CEB-2DB2-416A-B814-15A7D46B9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696027" y="152400"/>
            <a:ext cx="324686" cy="40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7EB3BB5-5009-4F95-ADD8-23079069C4B7}"/>
              </a:ext>
            </a:extLst>
          </p:cNvPr>
          <p:cNvSpPr/>
          <p:nvPr/>
        </p:nvSpPr>
        <p:spPr bwMode="auto">
          <a:xfrm>
            <a:off x="8991599" y="3024252"/>
            <a:ext cx="2738583" cy="145538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E3D13A-7CC6-45B2-8235-21930A286206}"/>
              </a:ext>
            </a:extLst>
          </p:cNvPr>
          <p:cNvSpPr/>
          <p:nvPr/>
        </p:nvSpPr>
        <p:spPr bwMode="auto">
          <a:xfrm>
            <a:off x="8986981" y="4572000"/>
            <a:ext cx="2743201" cy="193963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0344313" y="6523608"/>
            <a:ext cx="1676400" cy="304800"/>
          </a:xfrm>
        </p:spPr>
        <p:txBody>
          <a:bodyPr/>
          <a:lstStyle/>
          <a:p>
            <a:pPr>
              <a:defRPr/>
            </a:pPr>
            <a:fld id="{91C1E771-580C-4FD9-819A-3BDE3603C378}" type="slidenum">
              <a:rPr lang="en-US" smtClean="0">
                <a:latin typeface="Cambria" pitchFamily="18" charset="0"/>
              </a:rPr>
              <a:pPr>
                <a:defRPr/>
              </a:pPr>
              <a:t>18</a:t>
            </a:fld>
            <a:endParaRPr lang="en-US" dirty="0">
              <a:latin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615688"/>
              </p:ext>
            </p:extLst>
          </p:nvPr>
        </p:nvGraphicFramePr>
        <p:xfrm>
          <a:off x="1524000" y="2286000"/>
          <a:ext cx="10363200" cy="423760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012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5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77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2408"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Generic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Aids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Specific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Additions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360">
                <a:tc>
                  <a:txBody>
                    <a:bodyPr/>
                    <a:lstStyle/>
                    <a:p>
                      <a:pPr algn="ctr"/>
                      <a:endParaRPr lang="en-US" sz="4400" b="1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latin typeface="Cambria" pitchFamily="18" charset="0"/>
                        </a:rPr>
                        <a:t>Relieve the Needy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baseline="0" dirty="0">
                        <a:solidFill>
                          <a:srgbClr val="CC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Delivery methods:</a:t>
                      </a:r>
                    </a:p>
                    <a:p>
                      <a:pPr algn="ctr"/>
                      <a:r>
                        <a:rPr lang="en-US" sz="3000" b="1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 -Direct relief-</a:t>
                      </a:r>
                    </a:p>
                    <a:p>
                      <a:pPr algn="ctr"/>
                      <a:r>
                        <a:rPr lang="en-US" sz="3000" b="1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 -Purchase it-</a:t>
                      </a:r>
                    </a:p>
                    <a:p>
                      <a:pPr algn="ctr"/>
                      <a:r>
                        <a:rPr lang="en-US" sz="3000" b="1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 -Courier-</a:t>
                      </a:r>
                    </a:p>
                    <a:p>
                      <a:pPr algn="ctr"/>
                      <a:r>
                        <a:rPr lang="en-US" sz="3000" b="1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 -Mail-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Christians</a:t>
                      </a:r>
                    </a:p>
                    <a:p>
                      <a:pPr algn="ctr"/>
                      <a:r>
                        <a:rPr lang="en-US" sz="32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Acts 2:44-45;</a:t>
                      </a:r>
                    </a:p>
                    <a:p>
                      <a:pPr algn="ctr"/>
                      <a:r>
                        <a:rPr lang="en-US" sz="32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4:32-35; 6:1-6; 11:27-30 </a:t>
                      </a:r>
                      <a:br>
                        <a:rPr lang="en-US" sz="32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</a:br>
                      <a:r>
                        <a:rPr lang="en-US" sz="32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Rom. 15:26-27 1 Cor. 16:1-2 </a:t>
                      </a:r>
                      <a:br>
                        <a:rPr lang="en-US" sz="32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</a:br>
                      <a:r>
                        <a:rPr lang="en-US" sz="32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2 Cor. 8 and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Non-Christians </a:t>
                      </a:r>
                      <a:r>
                        <a:rPr lang="en-US" sz="3200" baseline="0" dirty="0">
                          <a:latin typeface="Cambria" pitchFamily="18" charset="0"/>
                        </a:rPr>
                        <a:t> (</a:t>
                      </a:r>
                      <a:r>
                        <a:rPr lang="en-US" sz="3200" u="sng" baseline="0" dirty="0">
                          <a:latin typeface="Cambria" pitchFamily="18" charset="0"/>
                        </a:rPr>
                        <a:t>another</a:t>
                      </a:r>
                      <a:r>
                        <a:rPr lang="en-US" sz="3200" baseline="0" dirty="0">
                          <a:latin typeface="Cambria" pitchFamily="18" charset="0"/>
                        </a:rPr>
                        <a:t> kind  of recipient)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7A21395A-9616-4981-8E3C-7017F574DF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1696027" y="152400"/>
            <a:ext cx="324686" cy="40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412D0920-32C0-4AE6-99D7-D78C37087C55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0"/>
            <a:ext cx="8991600" cy="1676400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kumimoji="1" lang="en-US" sz="60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Bible</a:t>
            </a:r>
            <a:r>
              <a:rPr kumimoji="1" lang="en-US" sz="60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ea typeface="+mj-ea"/>
                <a:cs typeface="+mj-cs"/>
              </a:rPr>
              <a:t> Authority</a:t>
            </a:r>
          </a:p>
          <a:p>
            <a:pPr>
              <a:defRPr/>
            </a:pPr>
            <a:r>
              <a:rPr kumimoji="1" lang="en-US" sz="44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ea typeface="+mj-ea"/>
                <a:cs typeface="+mj-cs"/>
              </a:rPr>
              <a:t>Work of the Local Church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30F453-F662-4DA4-9407-46BEA5FF259A}"/>
              </a:ext>
            </a:extLst>
          </p:cNvPr>
          <p:cNvSpPr/>
          <p:nvPr/>
        </p:nvSpPr>
        <p:spPr bwMode="auto">
          <a:xfrm>
            <a:off x="9067300" y="3171846"/>
            <a:ext cx="2743700" cy="324889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0364366" y="6534241"/>
            <a:ext cx="1827634" cy="304800"/>
          </a:xfrm>
        </p:spPr>
        <p:txBody>
          <a:bodyPr/>
          <a:lstStyle/>
          <a:p>
            <a:pPr>
              <a:defRPr/>
            </a:pPr>
            <a:fld id="{91C1E771-580C-4FD9-819A-3BDE3603C378}" type="slidenum">
              <a:rPr lang="en-US" smtClean="0">
                <a:latin typeface="Cambria" pitchFamily="18" charset="0"/>
              </a:rPr>
              <a:pPr>
                <a:defRPr/>
              </a:pPr>
              <a:t>19</a:t>
            </a:fld>
            <a:endParaRPr lang="en-US" dirty="0">
              <a:latin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455352"/>
              </p:ext>
            </p:extLst>
          </p:nvPr>
        </p:nvGraphicFramePr>
        <p:xfrm>
          <a:off x="1600200" y="2133600"/>
          <a:ext cx="10210801" cy="45110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959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4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94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4936"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Specific Work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Specific Organization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u="sng" kern="1200" baseline="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Aids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u="sng" kern="1200" baseline="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Additions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0304">
                <a:tc>
                  <a:txBody>
                    <a:bodyPr/>
                    <a:lstStyle/>
                    <a:p>
                      <a:pPr algn="ctr"/>
                      <a:endParaRPr lang="en-US" sz="3200" b="1" u="none" baseline="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4400" b="1" u="none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u="none" baseline="0" dirty="0">
                          <a:latin typeface="Cambria" pitchFamily="18" charset="0"/>
                        </a:rPr>
                        <a:t>Preach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Local Church</a:t>
                      </a:r>
                    </a:p>
                    <a:p>
                      <a:pPr algn="ctr"/>
                      <a:r>
                        <a:rPr lang="en-US" sz="3000" b="1" i="1" kern="1200" baseline="0" dirty="0">
                          <a:latin typeface="Cambria" pitchFamily="18" charset="0"/>
                        </a:rPr>
                        <a:t> -Elders- </a:t>
                      </a:r>
                    </a:p>
                    <a:p>
                      <a:pPr algn="ctr"/>
                      <a:r>
                        <a:rPr lang="en-US" sz="3000" b="1" i="1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-Deacons-</a:t>
                      </a:r>
                    </a:p>
                    <a:p>
                      <a:pPr algn="ctr"/>
                      <a:r>
                        <a:rPr lang="en-US" sz="3000" b="1" i="1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-Saints-</a:t>
                      </a:r>
                    </a:p>
                    <a:p>
                      <a:pPr algn="ctr"/>
                      <a:r>
                        <a:rPr lang="en-US" sz="30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Acts 14:23 </a:t>
                      </a:r>
                      <a:br>
                        <a:rPr lang="en-US" sz="30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</a:br>
                      <a:r>
                        <a:rPr lang="en-US" sz="30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Philippians 1:1</a:t>
                      </a:r>
                    </a:p>
                    <a:p>
                      <a:pPr algn="ctr"/>
                      <a:r>
                        <a:rPr lang="en-US" sz="30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 Timothy 3:1-7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u="none" baseline="0" dirty="0">
                          <a:latin typeface="Cambria" pitchFamily="18" charset="0"/>
                        </a:rPr>
                        <a:t>Radio</a:t>
                      </a:r>
                    </a:p>
                    <a:p>
                      <a:pPr algn="ctr"/>
                      <a:r>
                        <a:rPr lang="en-US" sz="3200" b="0" u="none" baseline="0" dirty="0">
                          <a:latin typeface="Cambria" pitchFamily="18" charset="0"/>
                        </a:rPr>
                        <a:t>TV</a:t>
                      </a:r>
                    </a:p>
                    <a:p>
                      <a:pPr algn="ctr"/>
                      <a:r>
                        <a:rPr lang="en-US" sz="3200" b="0" u="none" baseline="0" dirty="0">
                          <a:latin typeface="Cambria" pitchFamily="18" charset="0"/>
                        </a:rPr>
                        <a:t>Internet</a:t>
                      </a:r>
                    </a:p>
                    <a:p>
                      <a:pPr algn="ctr"/>
                      <a:r>
                        <a:rPr lang="en-US" sz="3200" b="0" u="none" baseline="0" dirty="0">
                          <a:latin typeface="Cambria" pitchFamily="18" charset="0"/>
                        </a:rPr>
                        <a:t>Printed material</a:t>
                      </a:r>
                    </a:p>
                    <a:p>
                      <a:pPr algn="ctr"/>
                      <a:r>
                        <a:rPr lang="en-US" sz="3200" b="0" u="none" baseline="0" dirty="0">
                          <a:latin typeface="Cambria" pitchFamily="18" charset="0"/>
                        </a:rPr>
                        <a:t>Pulpit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Missionary Society</a:t>
                      </a:r>
                    </a:p>
                    <a:p>
                      <a:pPr algn="ctr"/>
                      <a:endParaRPr lang="en-US" sz="800" b="1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Sponsoring Church</a:t>
                      </a:r>
                    </a:p>
                    <a:p>
                      <a:pPr algn="ctr"/>
                      <a:endParaRPr lang="en-US" sz="800" b="1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Herald of Truth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600200" y="0"/>
            <a:ext cx="9906000" cy="1676400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kumimoji="1" lang="en-US" sz="60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Bible</a:t>
            </a:r>
            <a:r>
              <a:rPr kumimoji="1" lang="en-US" sz="60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ea typeface="+mj-ea"/>
                <a:cs typeface="+mj-cs"/>
              </a:rPr>
              <a:t> Authority</a:t>
            </a:r>
          </a:p>
          <a:p>
            <a:pPr>
              <a:defRPr/>
            </a:pPr>
            <a:r>
              <a:rPr kumimoji="1" lang="en-US" sz="44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Organization of the Local Church</a:t>
            </a:r>
          </a:p>
        </p:txBody>
      </p:sp>
      <p:pic>
        <p:nvPicPr>
          <p:cNvPr id="7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E413B1F1-DD80-45E7-9156-37050B178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696027" y="152400"/>
            <a:ext cx="324686" cy="40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B3102A1-16A3-44C9-A82F-91A22A4752E8}"/>
              </a:ext>
            </a:extLst>
          </p:cNvPr>
          <p:cNvSpPr/>
          <p:nvPr/>
        </p:nvSpPr>
        <p:spPr bwMode="auto">
          <a:xfrm>
            <a:off x="9058901" y="3398982"/>
            <a:ext cx="2610929" cy="311265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57267" y="6553200"/>
            <a:ext cx="2540000" cy="304800"/>
          </a:xfrm>
          <a:noFill/>
        </p:spPr>
        <p:txBody>
          <a:bodyPr/>
          <a:lstStyle/>
          <a:p>
            <a:fld id="{904809B1-068F-45F4-9EA6-131751D817BD}" type="slidenum">
              <a:rPr lang="en-US">
                <a:latin typeface="Cambria" pitchFamily="18" charset="0"/>
              </a:rPr>
              <a:pPr/>
              <a:t>2</a:t>
            </a:fld>
            <a:endParaRPr lang="en-US" dirty="0">
              <a:latin typeface="Cambria" pitchFamily="18" charset="0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9144000" cy="1219200"/>
          </a:xfrm>
        </p:spPr>
        <p:txBody>
          <a:bodyPr/>
          <a:lstStyle/>
          <a:p>
            <a:pPr>
              <a:defRPr/>
            </a:pPr>
            <a:r>
              <a:rPr lang="en-US" sz="5400" b="1" dirty="0">
                <a:solidFill>
                  <a:schemeClr val="accent1">
                    <a:lumMod val="75000"/>
                  </a:schemeClr>
                </a:solidFill>
                <a:effectLst/>
                <a:latin typeface="Cambria" pitchFamily="18" charset="0"/>
              </a:rPr>
              <a:t>God Has Revealed a Pattern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2209800"/>
            <a:ext cx="9753600" cy="43434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4000" dirty="0">
                <a:effectLst/>
                <a:latin typeface="Cambria" pitchFamily="18" charset="0"/>
              </a:rPr>
              <a:t>“…make all things according to the </a:t>
            </a:r>
            <a:r>
              <a:rPr lang="en-US" sz="4000" b="1" dirty="0">
                <a:effectLst/>
                <a:latin typeface="Cambria" pitchFamily="18" charset="0"/>
              </a:rPr>
              <a:t>pattern</a:t>
            </a:r>
            <a:r>
              <a:rPr lang="en-US" sz="4000" dirty="0">
                <a:effectLst/>
                <a:latin typeface="Cambria" pitchFamily="18" charset="0"/>
              </a:rPr>
              <a:t> shown you…” </a:t>
            </a:r>
            <a:r>
              <a:rPr lang="en-US" sz="4000" i="1" dirty="0">
                <a:effectLst/>
                <a:latin typeface="Cambria" pitchFamily="18" charset="0"/>
              </a:rPr>
              <a:t>Hebrews 8:5</a:t>
            </a:r>
          </a:p>
          <a:p>
            <a:pPr marL="0" indent="0">
              <a:spcBef>
                <a:spcPct val="0"/>
              </a:spcBef>
              <a:buNone/>
            </a:pPr>
            <a:endParaRPr lang="en-US" sz="1400" dirty="0">
              <a:effectLst/>
              <a:latin typeface="Cambria" pitchFamily="18" charset="0"/>
            </a:endParaRPr>
          </a:p>
          <a:p>
            <a:pPr>
              <a:spcBef>
                <a:spcPct val="0"/>
              </a:spcBef>
            </a:pPr>
            <a:r>
              <a:rPr lang="en-US" sz="4000" dirty="0">
                <a:effectLst/>
                <a:latin typeface="Cambria" pitchFamily="18" charset="0"/>
              </a:rPr>
              <a:t>“Hold fast the </a:t>
            </a:r>
            <a:r>
              <a:rPr lang="en-US" sz="4000" b="1" dirty="0">
                <a:effectLst/>
                <a:latin typeface="Cambria" pitchFamily="18" charset="0"/>
              </a:rPr>
              <a:t>pattern</a:t>
            </a:r>
            <a:r>
              <a:rPr lang="en-US" sz="4000" dirty="0">
                <a:effectLst/>
                <a:latin typeface="Cambria" pitchFamily="18" charset="0"/>
              </a:rPr>
              <a:t> of sound words which you have heard from me, in faith and love which are in Christ Jesus.” </a:t>
            </a:r>
            <a:br>
              <a:rPr lang="en-US" sz="4000" dirty="0">
                <a:effectLst/>
                <a:latin typeface="Cambria" pitchFamily="18" charset="0"/>
              </a:rPr>
            </a:br>
            <a:r>
              <a:rPr lang="en-US" sz="4000" i="1" dirty="0">
                <a:effectLst/>
                <a:latin typeface="Cambria" pitchFamily="18" charset="0"/>
              </a:rPr>
              <a:t>2 Timothy 1:13</a:t>
            </a:r>
          </a:p>
        </p:txBody>
      </p:sp>
      <p:pic>
        <p:nvPicPr>
          <p:cNvPr id="6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98AD8D5F-22F6-4884-A8E2-A482A0D23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1696027" y="152400"/>
            <a:ext cx="324686" cy="40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0443410" y="6553200"/>
            <a:ext cx="1748589" cy="304800"/>
          </a:xfrm>
        </p:spPr>
        <p:txBody>
          <a:bodyPr/>
          <a:lstStyle/>
          <a:p>
            <a:pPr>
              <a:defRPr/>
            </a:pPr>
            <a:fld id="{91C1E771-580C-4FD9-819A-3BDE3603C378}" type="slidenum">
              <a:rPr lang="en-US" smtClean="0">
                <a:latin typeface="Cambria" pitchFamily="18" charset="0"/>
              </a:rPr>
              <a:pPr>
                <a:defRPr/>
              </a:pPr>
              <a:t>20</a:t>
            </a:fld>
            <a:endParaRPr lang="en-US" dirty="0">
              <a:latin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157064"/>
              </p:ext>
            </p:extLst>
          </p:nvPr>
        </p:nvGraphicFramePr>
        <p:xfrm>
          <a:off x="1600200" y="2133600"/>
          <a:ext cx="10210800" cy="452335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165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6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61166"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Specific Work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Specific Organization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u="sng" kern="1200" baseline="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Aids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u="sng" kern="1200" baseline="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Additions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4634">
                <a:tc>
                  <a:txBody>
                    <a:bodyPr/>
                    <a:lstStyle/>
                    <a:p>
                      <a:pPr algn="ctr"/>
                      <a:endParaRPr lang="en-US" sz="4000" b="1" u="none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u="none" baseline="0" dirty="0">
                          <a:latin typeface="Cambria" pitchFamily="18" charset="0"/>
                        </a:rPr>
                        <a:t>Edify</a:t>
                      </a:r>
                    </a:p>
                    <a:p>
                      <a:pPr algn="ctr"/>
                      <a:r>
                        <a:rPr lang="en-US" sz="3200" b="1" u="none" baseline="0" dirty="0">
                          <a:latin typeface="Cambria" pitchFamily="18" charset="0"/>
                        </a:rPr>
                        <a:t>the</a:t>
                      </a:r>
                    </a:p>
                    <a:p>
                      <a:pPr algn="ctr"/>
                      <a:r>
                        <a:rPr lang="en-US" sz="3200" b="1" u="none" baseline="0" dirty="0">
                          <a:latin typeface="Cambria" pitchFamily="18" charset="0"/>
                        </a:rPr>
                        <a:t>Saints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Local Church</a:t>
                      </a:r>
                    </a:p>
                    <a:p>
                      <a:pPr algn="ctr"/>
                      <a:r>
                        <a:rPr lang="en-US" sz="3000" b="1" i="1" kern="1200" baseline="0" dirty="0">
                          <a:latin typeface="Cambria" pitchFamily="18" charset="0"/>
                        </a:rPr>
                        <a:t> -Elders- </a:t>
                      </a:r>
                    </a:p>
                    <a:p>
                      <a:pPr algn="ctr"/>
                      <a:r>
                        <a:rPr lang="en-US" sz="3000" b="1" i="1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-Deacons-</a:t>
                      </a:r>
                    </a:p>
                    <a:p>
                      <a:pPr algn="ctr"/>
                      <a:r>
                        <a:rPr lang="en-US" sz="3000" b="1" i="1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-Saints-</a:t>
                      </a:r>
                    </a:p>
                    <a:p>
                      <a:pPr algn="ctr"/>
                      <a:r>
                        <a:rPr lang="en-US" sz="30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Acts 14:23</a:t>
                      </a:r>
                      <a:br>
                        <a:rPr lang="en-US" sz="30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</a:br>
                      <a:r>
                        <a:rPr lang="en-US" sz="30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Philippians 1:1</a:t>
                      </a:r>
                    </a:p>
                    <a:p>
                      <a:pPr algn="ctr"/>
                      <a:r>
                        <a:rPr lang="en-US" sz="30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 Timothy 3:1-7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600" b="0" u="none" baseline="0" dirty="0">
                        <a:latin typeface="Cambria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0" u="none" baseline="0" dirty="0">
                          <a:latin typeface="Cambria" pitchFamily="18" charset="0"/>
                        </a:rPr>
                        <a:t>Classes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0" u="none" baseline="0" dirty="0">
                          <a:latin typeface="Cambria" pitchFamily="18" charset="0"/>
                        </a:rPr>
                        <a:t>Teachers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0" u="none" baseline="0" dirty="0">
                          <a:latin typeface="Cambria" pitchFamily="18" charset="0"/>
                        </a:rPr>
                        <a:t>Material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Sunday School Board</a:t>
                      </a:r>
                    </a:p>
                    <a:p>
                      <a:pPr algn="ctr"/>
                      <a:endParaRPr lang="en-US" sz="2000" b="1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University Bible Chair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089BD83A-2B9A-47E5-B875-F106D6501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696027" y="152400"/>
            <a:ext cx="324686" cy="40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E04A5F41-47DD-431E-B032-21E8D6EF7F59}"/>
              </a:ext>
            </a:extLst>
          </p:cNvPr>
          <p:cNvSpPr txBox="1">
            <a:spLocks noChangeArrowheads="1"/>
          </p:cNvSpPr>
          <p:nvPr/>
        </p:nvSpPr>
        <p:spPr>
          <a:xfrm>
            <a:off x="1600200" y="0"/>
            <a:ext cx="9906000" cy="1676400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kumimoji="1" lang="en-US" sz="60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Bible</a:t>
            </a:r>
            <a:r>
              <a:rPr kumimoji="1" lang="en-US" sz="60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ea typeface="+mj-ea"/>
                <a:cs typeface="+mj-cs"/>
              </a:rPr>
              <a:t> Authority</a:t>
            </a:r>
          </a:p>
          <a:p>
            <a:pPr>
              <a:defRPr/>
            </a:pPr>
            <a:r>
              <a:rPr kumimoji="1" lang="en-US" sz="44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Organization of the Local Church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EF5B7A1-0B84-4357-BE1A-32E4A63880F5}"/>
              </a:ext>
            </a:extLst>
          </p:cNvPr>
          <p:cNvSpPr/>
          <p:nvPr/>
        </p:nvSpPr>
        <p:spPr bwMode="auto">
          <a:xfrm>
            <a:off x="9195432" y="3490715"/>
            <a:ext cx="2495956" cy="29751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0395284" y="6546273"/>
            <a:ext cx="1796716" cy="304800"/>
          </a:xfrm>
        </p:spPr>
        <p:txBody>
          <a:bodyPr/>
          <a:lstStyle/>
          <a:p>
            <a:pPr>
              <a:defRPr/>
            </a:pPr>
            <a:fld id="{91C1E771-580C-4FD9-819A-3BDE3603C378}" type="slidenum">
              <a:rPr lang="en-US" smtClean="0">
                <a:latin typeface="Cambria" pitchFamily="18" charset="0"/>
              </a:rPr>
              <a:pPr>
                <a:defRPr/>
              </a:pPr>
              <a:t>21</a:t>
            </a:fld>
            <a:endParaRPr lang="en-US" dirty="0">
              <a:latin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146056"/>
              </p:ext>
            </p:extLst>
          </p:nvPr>
        </p:nvGraphicFramePr>
        <p:xfrm>
          <a:off x="1584158" y="2187633"/>
          <a:ext cx="10226842" cy="45110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997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2408"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Specific Work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Specific Organization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u="sng" kern="1200" baseline="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Aids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u="sng" kern="1200" baseline="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Additions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360">
                <a:tc>
                  <a:txBody>
                    <a:bodyPr/>
                    <a:lstStyle/>
                    <a:p>
                      <a:pPr algn="ctr"/>
                      <a:endParaRPr lang="en-US" sz="4000" b="1" u="none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u="none" baseline="0" dirty="0">
                          <a:latin typeface="Cambria" pitchFamily="18" charset="0"/>
                        </a:rPr>
                        <a:t>Relieve Needy Saints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kern="1200" baseline="0" dirty="0">
                          <a:solidFill>
                            <a:srgbClr val="CC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Local Church</a:t>
                      </a:r>
                    </a:p>
                    <a:p>
                      <a:pPr algn="ctr"/>
                      <a:r>
                        <a:rPr lang="en-US" sz="3000" b="1" i="1" kern="1200" baseline="0" dirty="0">
                          <a:latin typeface="Cambria" pitchFamily="18" charset="0"/>
                        </a:rPr>
                        <a:t> -Elders- </a:t>
                      </a:r>
                    </a:p>
                    <a:p>
                      <a:pPr algn="ctr"/>
                      <a:r>
                        <a:rPr lang="en-US" sz="3000" b="1" i="1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-Deacons-</a:t>
                      </a:r>
                    </a:p>
                    <a:p>
                      <a:pPr algn="ctr"/>
                      <a:r>
                        <a:rPr lang="en-US" sz="3000" b="1" i="1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-Saints-</a:t>
                      </a:r>
                    </a:p>
                    <a:p>
                      <a:pPr algn="ctr"/>
                      <a:r>
                        <a:rPr lang="en-US" sz="30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Acts 14:23</a:t>
                      </a:r>
                      <a:br>
                        <a:rPr lang="en-US" sz="30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</a:br>
                      <a:r>
                        <a:rPr lang="en-US" sz="30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Philippians 1:1</a:t>
                      </a:r>
                    </a:p>
                    <a:p>
                      <a:pPr algn="ctr"/>
                      <a:r>
                        <a:rPr lang="en-US" sz="3000" kern="1200" baseline="0" dirty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1 Timothy 3:1-7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u="none" baseline="0" dirty="0">
                        <a:latin typeface="Cambria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u="none" baseline="0" dirty="0">
                          <a:latin typeface="Cambria" pitchFamily="18" charset="0"/>
                        </a:rPr>
                        <a:t>Delivered by Messengers</a:t>
                      </a:r>
                    </a:p>
                    <a:p>
                      <a:pPr algn="ctr"/>
                      <a:endParaRPr lang="en-US" sz="1600" b="0" u="none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0" u="none" baseline="0" dirty="0">
                          <a:latin typeface="Cambria" pitchFamily="18" charset="0"/>
                        </a:rPr>
                        <a:t>Delivered directly</a:t>
                      </a:r>
                    </a:p>
                    <a:p>
                      <a:pPr algn="ctr"/>
                      <a:endParaRPr lang="en-US" sz="1600" b="0" u="none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0" u="none" baseline="0" dirty="0">
                          <a:latin typeface="Cambria" pitchFamily="18" charset="0"/>
                        </a:rPr>
                        <a:t>Purchased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Children’s Home</a:t>
                      </a:r>
                    </a:p>
                    <a:p>
                      <a:pPr algn="ctr"/>
                      <a:endParaRPr lang="en-US" sz="3200" b="1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Medical Mission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16C3F91B-6FC6-409A-BEE4-64B8E72A53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696027" y="152400"/>
            <a:ext cx="324686" cy="40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E6180899-0E44-4280-908D-7AD0EABA8952}"/>
              </a:ext>
            </a:extLst>
          </p:cNvPr>
          <p:cNvSpPr txBox="1">
            <a:spLocks noChangeArrowheads="1"/>
          </p:cNvSpPr>
          <p:nvPr/>
        </p:nvSpPr>
        <p:spPr>
          <a:xfrm>
            <a:off x="1600200" y="0"/>
            <a:ext cx="9906000" cy="1676400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kumimoji="1" lang="en-US" sz="60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Bible</a:t>
            </a:r>
            <a:r>
              <a:rPr kumimoji="1" lang="en-US" sz="60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ea typeface="+mj-ea"/>
                <a:cs typeface="+mj-cs"/>
              </a:rPr>
              <a:t> Authority</a:t>
            </a:r>
          </a:p>
          <a:p>
            <a:pPr>
              <a:defRPr/>
            </a:pPr>
            <a:r>
              <a:rPr kumimoji="1" lang="en-US" sz="44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Organization of the Local Church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8268C7-27A5-46A0-9236-0E91ABC5DA6E}"/>
              </a:ext>
            </a:extLst>
          </p:cNvPr>
          <p:cNvSpPr/>
          <p:nvPr/>
        </p:nvSpPr>
        <p:spPr bwMode="auto">
          <a:xfrm>
            <a:off x="9471891" y="3588814"/>
            <a:ext cx="2247227" cy="2929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19100"/>
            <a:ext cx="9753600" cy="1028700"/>
          </a:xfrm>
        </p:spPr>
        <p:txBody>
          <a:bodyPr/>
          <a:lstStyle/>
          <a:p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/>
                <a:latin typeface="Cambria" pitchFamily="18" charset="0"/>
              </a:rPr>
              <a:t>Bible Doctrine of </a:t>
            </a:r>
            <a:r>
              <a:rPr lang="en-US" sz="6000" b="1" u="sng" dirty="0">
                <a:solidFill>
                  <a:schemeClr val="accent1">
                    <a:lumMod val="75000"/>
                  </a:schemeClr>
                </a:solidFill>
                <a:effectLst/>
                <a:latin typeface="Cambria" pitchFamily="18" charset="0"/>
              </a:rPr>
              <a:t>Additions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199" y="2133600"/>
            <a:ext cx="10095827" cy="4724400"/>
          </a:xfrm>
        </p:spPr>
        <p:txBody>
          <a:bodyPr/>
          <a:lstStyle/>
          <a:p>
            <a:pPr marL="347663" indent="-347663">
              <a:spcBef>
                <a:spcPts val="600"/>
              </a:spcBef>
            </a:pPr>
            <a:r>
              <a:rPr lang="en-US" sz="4000" b="1" dirty="0">
                <a:solidFill>
                  <a:srgbClr val="000000"/>
                </a:solidFill>
                <a:effectLst/>
                <a:latin typeface="Cambria" pitchFamily="18" charset="0"/>
              </a:rPr>
              <a:t>Additions are forbidden, not approved</a:t>
            </a:r>
            <a:r>
              <a:rPr lang="en-US" sz="4000" dirty="0">
                <a:solidFill>
                  <a:srgbClr val="000000"/>
                </a:solidFill>
                <a:effectLst/>
                <a:latin typeface="Cambria" pitchFamily="18" charset="0"/>
              </a:rPr>
              <a:t>, </a:t>
            </a:r>
            <a:br>
              <a:rPr lang="en-US" sz="4000" dirty="0">
                <a:solidFill>
                  <a:srgbClr val="000000"/>
                </a:solidFill>
                <a:effectLst/>
                <a:latin typeface="Cambria" pitchFamily="18" charset="0"/>
              </a:rPr>
            </a:br>
            <a:r>
              <a:rPr lang="en-US" sz="4000" i="1" dirty="0">
                <a:solidFill>
                  <a:srgbClr val="000000"/>
                </a:solidFill>
                <a:effectLst/>
                <a:latin typeface="Cambria" pitchFamily="18" charset="0"/>
              </a:rPr>
              <a:t>2 John 9; Galatians 1:8-9; Revelation 22:18</a:t>
            </a:r>
          </a:p>
          <a:p>
            <a:pPr marL="347663" indent="-347663">
              <a:spcBef>
                <a:spcPts val="600"/>
              </a:spcBef>
            </a:pPr>
            <a:r>
              <a:rPr lang="en-US" sz="4000" b="1" dirty="0">
                <a:solidFill>
                  <a:srgbClr val="000000"/>
                </a:solidFill>
                <a:effectLst/>
                <a:latin typeface="Cambria" pitchFamily="18" charset="0"/>
              </a:rPr>
              <a:t>Add to God’s word </a:t>
            </a:r>
            <a:r>
              <a:rPr lang="en-US" sz="4000" dirty="0">
                <a:solidFill>
                  <a:srgbClr val="000000"/>
                </a:solidFill>
                <a:effectLst/>
                <a:latin typeface="Cambria" pitchFamily="18" charset="0"/>
              </a:rPr>
              <a:t>– Turn away from Christ’s gospel to a </a:t>
            </a:r>
            <a:r>
              <a:rPr lang="en-US" sz="4000" b="1" dirty="0">
                <a:solidFill>
                  <a:srgbClr val="000000"/>
                </a:solidFill>
                <a:effectLst/>
                <a:latin typeface="Cambria" pitchFamily="18" charset="0"/>
              </a:rPr>
              <a:t>different gospel</a:t>
            </a:r>
            <a:r>
              <a:rPr lang="en-US" sz="4000" dirty="0">
                <a:solidFill>
                  <a:srgbClr val="000000"/>
                </a:solidFill>
                <a:effectLst/>
                <a:latin typeface="Cambria" pitchFamily="18" charset="0"/>
              </a:rPr>
              <a:t>, </a:t>
            </a:r>
            <a:r>
              <a:rPr lang="en-US" sz="4000" i="1" dirty="0">
                <a:solidFill>
                  <a:srgbClr val="000000"/>
                </a:solidFill>
                <a:effectLst/>
                <a:latin typeface="Cambria" pitchFamily="18" charset="0"/>
              </a:rPr>
              <a:t>Galatians 1:6</a:t>
            </a:r>
          </a:p>
          <a:p>
            <a:pPr marL="747713" lvl="1" indent="-347663">
              <a:spcBef>
                <a:spcPts val="600"/>
              </a:spcBef>
            </a:pPr>
            <a:r>
              <a:rPr lang="en-US" sz="3600" u="sng" dirty="0">
                <a:solidFill>
                  <a:srgbClr val="000000"/>
                </a:solidFill>
                <a:effectLst/>
                <a:latin typeface="Cambria" pitchFamily="18" charset="0"/>
              </a:rPr>
              <a:t>Perverted gospel</a:t>
            </a:r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 and </a:t>
            </a:r>
            <a:r>
              <a:rPr lang="en-US" sz="3600" u="sng" dirty="0">
                <a:solidFill>
                  <a:srgbClr val="000000"/>
                </a:solidFill>
                <a:effectLst/>
                <a:latin typeface="Cambria" pitchFamily="18" charset="0"/>
              </a:rPr>
              <a:t>departure from grace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092267" y="6442402"/>
            <a:ext cx="1905000" cy="304800"/>
          </a:xfrm>
        </p:spPr>
        <p:txBody>
          <a:bodyPr/>
          <a:lstStyle/>
          <a:p>
            <a:pPr>
              <a:defRPr/>
            </a:pPr>
            <a:fld id="{D843C2A8-F32C-49D0-88EC-BF8D0B45B599}" type="slidenum">
              <a:rPr lang="en-US" smtClean="0">
                <a:latin typeface="Cambria" pitchFamily="18" charset="0"/>
              </a:rPr>
              <a:pPr>
                <a:defRPr/>
              </a:pPr>
              <a:t>22</a:t>
            </a:fld>
            <a:endParaRPr lang="en-US" dirty="0">
              <a:latin typeface="Cambria" pitchFamily="18" charset="0"/>
            </a:endParaRPr>
          </a:p>
        </p:txBody>
      </p:sp>
      <p:pic>
        <p:nvPicPr>
          <p:cNvPr id="7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D5CCC1DE-3687-4101-AEA2-E4401C026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696027" y="152400"/>
            <a:ext cx="324686" cy="40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480713" y="6553199"/>
            <a:ext cx="2540000" cy="331857"/>
          </a:xfrm>
          <a:noFill/>
        </p:spPr>
        <p:txBody>
          <a:bodyPr/>
          <a:lstStyle/>
          <a:p>
            <a:fld id="{A1E522E3-42CC-419D-9274-79C7D9944145}" type="slidenum">
              <a:rPr lang="en-US">
                <a:latin typeface="Cambria" pitchFamily="18" charset="0"/>
              </a:rPr>
              <a:pPr/>
              <a:t>3</a:t>
            </a:fld>
            <a:endParaRPr lang="en-US">
              <a:latin typeface="Cambria" pitchFamily="18" charset="0"/>
            </a:endParaRP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/>
                <a:latin typeface="Cambria" pitchFamily="18" charset="0"/>
              </a:rPr>
              <a:t>Two Kinds of Authority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3124200"/>
            <a:ext cx="4419600" cy="3733800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sz="4000" b="1" u="sng" dirty="0">
                <a:latin typeface="Cambria" pitchFamily="18" charset="0"/>
              </a:rPr>
              <a:t>GENERIC</a:t>
            </a:r>
          </a:p>
          <a:p>
            <a:pPr algn="ctr">
              <a:buFontTx/>
              <a:buNone/>
              <a:defRPr/>
            </a:pPr>
            <a:endParaRPr lang="en-US" sz="3600" dirty="0">
              <a:latin typeface="Cambria" pitchFamily="18" charset="0"/>
            </a:endParaRPr>
          </a:p>
          <a:p>
            <a:pPr>
              <a:defRPr/>
            </a:pPr>
            <a:r>
              <a:rPr lang="en-US" sz="3600" b="1" dirty="0">
                <a:solidFill>
                  <a:srgbClr val="000099"/>
                </a:solidFill>
                <a:effectLst/>
                <a:latin typeface="Cambria" pitchFamily="18" charset="0"/>
              </a:rPr>
              <a:t>Includes</a:t>
            </a:r>
            <a:r>
              <a:rPr lang="en-US" sz="3600" dirty="0">
                <a:effectLst/>
                <a:latin typeface="Cambria" pitchFamily="18" charset="0"/>
              </a:rPr>
              <a:t> all things needed to </a:t>
            </a:r>
            <a:r>
              <a:rPr lang="en-US" sz="3600" u="sng" dirty="0">
                <a:effectLst/>
                <a:latin typeface="Cambria" pitchFamily="18" charset="0"/>
              </a:rPr>
              <a:t>build</a:t>
            </a:r>
            <a:r>
              <a:rPr lang="en-US" sz="3600" dirty="0">
                <a:effectLst/>
                <a:latin typeface="Cambria" pitchFamily="18" charset="0"/>
              </a:rPr>
              <a:t> the house (tools…)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629400" y="3124200"/>
            <a:ext cx="4419600" cy="3352800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sz="4000" b="1" u="sng" dirty="0">
                <a:latin typeface="Cambria" pitchFamily="18" charset="0"/>
              </a:rPr>
              <a:t>SPECIFIC</a:t>
            </a:r>
          </a:p>
          <a:p>
            <a:pPr algn="ctr">
              <a:buFontTx/>
              <a:buNone/>
              <a:defRPr/>
            </a:pPr>
            <a:endParaRPr lang="en-US" sz="3600" dirty="0">
              <a:latin typeface="Franklin Gothic Medium Cond" pitchFamily="34" charset="0"/>
            </a:endParaRPr>
          </a:p>
          <a:p>
            <a:pPr>
              <a:defRPr/>
            </a:pPr>
            <a:r>
              <a:rPr lang="en-US" sz="3600" b="1" dirty="0">
                <a:solidFill>
                  <a:srgbClr val="000099"/>
                </a:solidFill>
                <a:effectLst/>
                <a:latin typeface="Cambria" pitchFamily="18" charset="0"/>
              </a:rPr>
              <a:t>Excludes</a:t>
            </a:r>
            <a:r>
              <a:rPr lang="en-US" sz="3600" dirty="0">
                <a:latin typeface="Franklin Gothic Medium Cond" pitchFamily="34" charset="0"/>
              </a:rPr>
              <a:t> </a:t>
            </a:r>
            <a:r>
              <a:rPr lang="en-US" sz="3600" dirty="0">
                <a:effectLst/>
                <a:latin typeface="Cambria" pitchFamily="18" charset="0"/>
              </a:rPr>
              <a:t>all things not specified in the blueprints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963622" y="2133600"/>
            <a:ext cx="90853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1"/>
                </a:solidFill>
                <a:latin typeface="Cambria" pitchFamily="18" charset="0"/>
              </a:rPr>
              <a:t>[Blueprints to build a house]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4343400" y="3733800"/>
            <a:ext cx="0" cy="762000"/>
          </a:xfrm>
          <a:prstGeom prst="line">
            <a:avLst/>
          </a:prstGeom>
          <a:noFill/>
          <a:ln w="101600">
            <a:solidFill>
              <a:schemeClr val="accent1"/>
            </a:solidFill>
            <a:round/>
            <a:headEnd/>
            <a:tailEnd type="triangle" w="med" len="med"/>
          </a:ln>
          <a:effectLst>
            <a:outerShdw dist="28398" dir="3806097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8839200" y="3733800"/>
            <a:ext cx="0" cy="762000"/>
          </a:xfrm>
          <a:prstGeom prst="line">
            <a:avLst/>
          </a:prstGeom>
          <a:noFill/>
          <a:ln w="101600">
            <a:solidFill>
              <a:schemeClr val="accent1"/>
            </a:solidFill>
            <a:round/>
            <a:headEnd/>
            <a:tailEnd type="triangle" w="med" len="med"/>
          </a:ln>
          <a:effectLst>
            <a:outerShdw dist="28398" dir="3806097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1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7F299AED-3C03-4489-ABA7-F1152E851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1696027" y="152400"/>
            <a:ext cx="324686" cy="40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3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uiExpand="1" build="p"/>
      <p:bldP spid="1843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0340302" y="6538252"/>
            <a:ext cx="1851698" cy="304800"/>
          </a:xfrm>
        </p:spPr>
        <p:txBody>
          <a:bodyPr/>
          <a:lstStyle/>
          <a:p>
            <a:pPr>
              <a:defRPr/>
            </a:pPr>
            <a:fld id="{91C1E771-580C-4FD9-819A-3BDE3603C378}" type="slidenum">
              <a:rPr lang="en-US" smtClean="0">
                <a:latin typeface="Cambria" pitchFamily="18" charset="0"/>
              </a:rPr>
              <a:pPr>
                <a:defRPr/>
              </a:pPr>
              <a:t>4</a:t>
            </a:fld>
            <a:endParaRPr lang="en-US" dirty="0">
              <a:latin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408129"/>
              </p:ext>
            </p:extLst>
          </p:nvPr>
        </p:nvGraphicFramePr>
        <p:xfrm>
          <a:off x="1676399" y="2209800"/>
          <a:ext cx="10134602" cy="432904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606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8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1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4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2408">
                <a:tc>
                  <a:txBody>
                    <a:bodyPr/>
                    <a:lstStyle/>
                    <a:p>
                      <a:pPr algn="ctr"/>
                      <a:r>
                        <a:rPr lang="en-US" sz="3600" u="sng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Generic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u="sng" kern="12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Aids</a:t>
                      </a:r>
                      <a:endParaRPr lang="en-US" sz="3600" b="1" u="sng" kern="1200" baseline="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Specific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Additions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064">
                <a:tc>
                  <a:txBody>
                    <a:bodyPr/>
                    <a:lstStyle/>
                    <a:p>
                      <a:pPr algn="ctr"/>
                      <a:endParaRPr lang="en-US" sz="1200" b="1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latin typeface="Cambria" pitchFamily="18" charset="0"/>
                        </a:rPr>
                        <a:t>Build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3200" baseline="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baseline="0" dirty="0">
                          <a:latin typeface="Cambria" pitchFamily="18" charset="0"/>
                        </a:rPr>
                        <a:t>Ark of gopher wood</a:t>
                      </a:r>
                      <a:r>
                        <a:rPr lang="en-US" sz="3200" b="0" i="0" baseline="0" dirty="0">
                          <a:latin typeface="Cambria" pitchFamily="18" charset="0"/>
                        </a:rPr>
                        <a:t>, </a:t>
                      </a:r>
                      <a:r>
                        <a:rPr lang="en-US" sz="3200" kern="1200" baseline="0" dirty="0">
                          <a:latin typeface="Cambria" pitchFamily="18" charset="0"/>
                        </a:rPr>
                        <a:t>Genesis 6:14</a:t>
                      </a:r>
                      <a:endParaRPr lang="en-US" sz="3200" kern="1200" baseline="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3200" baseline="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064">
                <a:tc>
                  <a:txBody>
                    <a:bodyPr/>
                    <a:lstStyle/>
                    <a:p>
                      <a:pPr algn="ctr"/>
                      <a:endParaRPr lang="en-US" sz="3600" b="1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latin typeface="Cambria" pitchFamily="18" charset="0"/>
                        </a:rPr>
                        <a:t>Lord’s Supper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3200" baseline="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baseline="0" dirty="0">
                          <a:latin typeface="Cambria" pitchFamily="18" charset="0"/>
                        </a:rPr>
                        <a:t>First day of week </a:t>
                      </a:r>
                      <a:br>
                        <a:rPr lang="en-US" sz="3200" b="1" i="0" baseline="0" dirty="0">
                          <a:latin typeface="Cambria" pitchFamily="18" charset="0"/>
                        </a:rPr>
                      </a:br>
                      <a:r>
                        <a:rPr lang="en-US" sz="3200" kern="1200" baseline="0" dirty="0">
                          <a:latin typeface="Cambria" pitchFamily="18" charset="0"/>
                        </a:rPr>
                        <a:t>Acts 20:7</a:t>
                      </a:r>
                    </a:p>
                    <a:p>
                      <a:pPr algn="ctr"/>
                      <a:r>
                        <a:rPr lang="en-US" sz="3200" b="1" i="0" baseline="0" dirty="0">
                          <a:latin typeface="Cambria" pitchFamily="18" charset="0"/>
                        </a:rPr>
                        <a:t>Unleavened Bread</a:t>
                      </a:r>
                    </a:p>
                    <a:p>
                      <a:pPr algn="ctr"/>
                      <a:r>
                        <a:rPr lang="en-US" sz="3200" b="1" i="0" baseline="0" dirty="0">
                          <a:latin typeface="Cambria" pitchFamily="18" charset="0"/>
                        </a:rPr>
                        <a:t>Fruit of the Vine</a:t>
                      </a:r>
                    </a:p>
                    <a:p>
                      <a:pPr algn="ctr"/>
                      <a:r>
                        <a:rPr lang="en-US" sz="3200" baseline="0" dirty="0">
                          <a:latin typeface="Cambria" pitchFamily="18" charset="0"/>
                        </a:rPr>
                        <a:t>Luke 22:1, 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3200" baseline="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54018" y="533400"/>
            <a:ext cx="8961582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kumimoji="1" lang="en-US" sz="60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ea typeface="+mj-ea"/>
                <a:cs typeface="+mj-cs"/>
              </a:rPr>
              <a:t>Bible Authority</a:t>
            </a:r>
          </a:p>
        </p:txBody>
      </p:sp>
      <p:pic>
        <p:nvPicPr>
          <p:cNvPr id="7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D1F648BF-604F-4A7A-8AF0-AE3513CAA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696027" y="152400"/>
            <a:ext cx="324686" cy="40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0344313" y="6442402"/>
            <a:ext cx="1676400" cy="304800"/>
          </a:xfrm>
        </p:spPr>
        <p:txBody>
          <a:bodyPr/>
          <a:lstStyle/>
          <a:p>
            <a:pPr>
              <a:defRPr/>
            </a:pPr>
            <a:fld id="{91C1E771-580C-4FD9-819A-3BDE3603C378}" type="slidenum">
              <a:rPr lang="en-US" smtClean="0">
                <a:latin typeface="Cambria" pitchFamily="18" charset="0"/>
              </a:rPr>
              <a:pPr>
                <a:defRPr/>
              </a:pPr>
              <a:t>5</a:t>
            </a:fld>
            <a:endParaRPr lang="en-US" dirty="0">
              <a:latin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883767"/>
              </p:ext>
            </p:extLst>
          </p:nvPr>
        </p:nvGraphicFramePr>
        <p:xfrm>
          <a:off x="1790027" y="2514600"/>
          <a:ext cx="9906000" cy="335368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2408"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Generic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Aids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Specific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Additions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064"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>
                          <a:latin typeface="Cambria" pitchFamily="18" charset="0"/>
                        </a:rPr>
                        <a:t>Lord’s Supper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3200" baseline="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baseline="0" dirty="0">
                          <a:latin typeface="Cambria" pitchFamily="18" charset="0"/>
                        </a:rPr>
                        <a:t>In remembrance  </a:t>
                      </a:r>
                      <a:r>
                        <a:rPr lang="en-US" sz="3200" kern="1200" baseline="0" dirty="0">
                          <a:latin typeface="Cambria" pitchFamily="18" charset="0"/>
                        </a:rPr>
                        <a:t>Luke 22:19</a:t>
                      </a:r>
                      <a:endParaRPr lang="en-US" sz="3200" kern="1200" baseline="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2400" baseline="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064">
                <a:tc>
                  <a:txBody>
                    <a:bodyPr/>
                    <a:lstStyle/>
                    <a:p>
                      <a:pPr algn="ctr"/>
                      <a:endParaRPr lang="en-US" sz="2400" b="1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latin typeface="Cambria" pitchFamily="18" charset="0"/>
                        </a:rPr>
                        <a:t>Baptism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3200" baseline="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>
                          <a:latin typeface="Cambria" pitchFamily="18" charset="0"/>
                        </a:rPr>
                        <a:t>Immerse</a:t>
                      </a:r>
                      <a:r>
                        <a:rPr lang="en-US" sz="3200" baseline="0" dirty="0">
                          <a:latin typeface="Cambria" pitchFamily="18" charset="0"/>
                        </a:rPr>
                        <a:t> (buried) </a:t>
                      </a:r>
                      <a:r>
                        <a:rPr lang="en-US" sz="3200" kern="1200" baseline="0" dirty="0">
                          <a:latin typeface="Cambria" pitchFamily="18" charset="0"/>
                        </a:rPr>
                        <a:t>Romans 6:4 Colossians 2:12</a:t>
                      </a:r>
                      <a:endParaRPr lang="en-US" sz="3200" baseline="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2600" baseline="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676400" y="533400"/>
            <a:ext cx="8839200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kumimoji="1" lang="en-US" sz="60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ea typeface="+mj-ea"/>
                <a:cs typeface="+mj-cs"/>
              </a:rPr>
              <a:t>Bible Authority</a:t>
            </a:r>
          </a:p>
        </p:txBody>
      </p:sp>
      <p:pic>
        <p:nvPicPr>
          <p:cNvPr id="7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8FA6A3D1-171E-4DF6-8132-1481000495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696027" y="152400"/>
            <a:ext cx="324686" cy="40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0287000" y="6444200"/>
            <a:ext cx="1676400" cy="304800"/>
          </a:xfrm>
        </p:spPr>
        <p:txBody>
          <a:bodyPr/>
          <a:lstStyle/>
          <a:p>
            <a:pPr>
              <a:defRPr/>
            </a:pPr>
            <a:fld id="{91C1E771-580C-4FD9-819A-3BDE3603C378}" type="slidenum">
              <a:rPr lang="en-US" smtClean="0">
                <a:latin typeface="Cambria" pitchFamily="18" charset="0"/>
              </a:rPr>
              <a:pPr>
                <a:defRPr/>
              </a:pPr>
              <a:t>6</a:t>
            </a:fld>
            <a:endParaRPr lang="en-US" dirty="0">
              <a:latin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43161"/>
              </p:ext>
            </p:extLst>
          </p:nvPr>
        </p:nvGraphicFramePr>
        <p:xfrm>
          <a:off x="1752600" y="2133600"/>
          <a:ext cx="9829801" cy="432904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2408"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Generic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Aids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Specific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sng" kern="1200" baseline="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  <a:ea typeface="+mn-ea"/>
                          <a:cs typeface="+mn-cs"/>
                        </a:rPr>
                        <a:t>Additions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064">
                <a:tc>
                  <a:txBody>
                    <a:bodyPr/>
                    <a:lstStyle/>
                    <a:p>
                      <a:pPr algn="ctr"/>
                      <a:endParaRPr lang="en-US" sz="1200" b="1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latin typeface="Cambria" pitchFamily="18" charset="0"/>
                        </a:rPr>
                        <a:t>Make Melody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3000" baseline="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kern="1200" baseline="0" dirty="0">
                          <a:latin typeface="Cambria" pitchFamily="18" charset="0"/>
                        </a:rPr>
                        <a:t>Sing</a:t>
                      </a:r>
                    </a:p>
                    <a:p>
                      <a:pPr algn="ctr"/>
                      <a:r>
                        <a:rPr lang="en-US" sz="3200" kern="1200" baseline="0" dirty="0">
                          <a:latin typeface="Cambria" pitchFamily="18" charset="0"/>
                        </a:rPr>
                        <a:t>Ephesians 5:19 Colossians 3:16</a:t>
                      </a:r>
                      <a:endParaRPr lang="en-US" sz="3200" kern="1200" baseline="0" dirty="0">
                        <a:solidFill>
                          <a:schemeClr val="dk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3200" baseline="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064">
                <a:tc>
                  <a:txBody>
                    <a:bodyPr/>
                    <a:lstStyle/>
                    <a:p>
                      <a:pPr algn="ctr"/>
                      <a:endParaRPr lang="en-US" sz="4000" b="1" baseline="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3200" b="1" baseline="0" dirty="0">
                          <a:latin typeface="Cambria" pitchFamily="18" charset="0"/>
                        </a:rPr>
                        <a:t>Elders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3000" baseline="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baseline="0" dirty="0">
                          <a:latin typeface="Cambria" pitchFamily="18" charset="0"/>
                        </a:rPr>
                        <a:t>Feed flock among you</a:t>
                      </a:r>
                      <a:r>
                        <a:rPr lang="en-US" sz="3200" b="0" i="0" baseline="0" dirty="0">
                          <a:latin typeface="Cambria" pitchFamily="18" charset="0"/>
                        </a:rPr>
                        <a:t>, </a:t>
                      </a:r>
                      <a:r>
                        <a:rPr lang="en-US" sz="3200" baseline="0" dirty="0">
                          <a:latin typeface="Cambria" pitchFamily="18" charset="0"/>
                        </a:rPr>
                        <a:t>1 Peter 5:2-3</a:t>
                      </a:r>
                    </a:p>
                    <a:p>
                      <a:pPr algn="ctr"/>
                      <a:r>
                        <a:rPr lang="en-US" sz="3200" b="1" baseline="0" dirty="0">
                          <a:latin typeface="Cambria" pitchFamily="18" charset="0"/>
                        </a:rPr>
                        <a:t>In every church</a:t>
                      </a:r>
                      <a:br>
                        <a:rPr lang="en-US" sz="3200" baseline="0" dirty="0">
                          <a:latin typeface="Cambria" pitchFamily="18" charset="0"/>
                        </a:rPr>
                      </a:br>
                      <a:r>
                        <a:rPr lang="en-US" sz="3200" baseline="0" dirty="0">
                          <a:latin typeface="Cambria" pitchFamily="18" charset="0"/>
                        </a:rPr>
                        <a:t>Acts 14:23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3200" baseline="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752600" y="533400"/>
            <a:ext cx="8763000" cy="1143000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kumimoji="1" lang="en-US" sz="60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Bible</a:t>
            </a:r>
            <a:r>
              <a:rPr kumimoji="1" lang="en-US" sz="6000" b="1" kern="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ea typeface="+mj-ea"/>
                <a:cs typeface="+mj-cs"/>
              </a:rPr>
              <a:t> Authority</a:t>
            </a:r>
          </a:p>
        </p:txBody>
      </p:sp>
      <p:pic>
        <p:nvPicPr>
          <p:cNvPr id="7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EBAECBFF-7C3C-4107-806F-0578589C5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696027" y="152400"/>
            <a:ext cx="324686" cy="40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419100"/>
            <a:ext cx="8763000" cy="1028700"/>
          </a:xfrm>
        </p:spPr>
        <p:txBody>
          <a:bodyPr/>
          <a:lstStyle/>
          <a:p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/>
                <a:latin typeface="Cambria" pitchFamily="18" charset="0"/>
              </a:rPr>
              <a:t>Bible Doctrine of </a:t>
            </a:r>
            <a:r>
              <a:rPr lang="en-US" sz="6000" b="1" u="sng" dirty="0">
                <a:solidFill>
                  <a:schemeClr val="accent1">
                    <a:lumMod val="75000"/>
                  </a:schemeClr>
                </a:solidFill>
                <a:effectLst/>
                <a:latin typeface="Cambria" pitchFamily="18" charset="0"/>
              </a:rPr>
              <a:t>Aids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198" y="2133600"/>
            <a:ext cx="10210801" cy="4495800"/>
          </a:xfrm>
        </p:spPr>
        <p:txBody>
          <a:bodyPr/>
          <a:lstStyle/>
          <a:p>
            <a:r>
              <a:rPr lang="en-US" sz="3600" b="1" dirty="0">
                <a:solidFill>
                  <a:srgbClr val="000000"/>
                </a:solidFill>
                <a:effectLst/>
                <a:latin typeface="Cambria" pitchFamily="18" charset="0"/>
              </a:rPr>
              <a:t>Definition</a:t>
            </a:r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 (</a:t>
            </a:r>
            <a:r>
              <a:rPr lang="en-US" sz="3600" i="1" dirty="0" err="1">
                <a:solidFill>
                  <a:srgbClr val="000000"/>
                </a:solidFill>
                <a:effectLst/>
                <a:latin typeface="Cambria" pitchFamily="18" charset="0"/>
              </a:rPr>
              <a:t>sumphero</a:t>
            </a:r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): “lit., to bring together… to be an </a:t>
            </a:r>
            <a:r>
              <a:rPr lang="en-US" sz="3600" i="1" dirty="0">
                <a:solidFill>
                  <a:srgbClr val="000000"/>
                </a:solidFill>
                <a:effectLst/>
                <a:latin typeface="Cambria" pitchFamily="18" charset="0"/>
              </a:rPr>
              <a:t>advantage</a:t>
            </a:r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, profitable, </a:t>
            </a:r>
            <a:r>
              <a:rPr lang="en-US" sz="3600" i="1" dirty="0">
                <a:solidFill>
                  <a:srgbClr val="000000"/>
                </a:solidFill>
                <a:effectLst/>
                <a:latin typeface="Cambria" pitchFamily="18" charset="0"/>
              </a:rPr>
              <a:t>expedient</a:t>
            </a:r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…” (</a:t>
            </a:r>
            <a:r>
              <a:rPr lang="en-US" sz="3600" i="1" dirty="0">
                <a:solidFill>
                  <a:srgbClr val="000000"/>
                </a:solidFill>
                <a:effectLst/>
                <a:latin typeface="Cambria" pitchFamily="18" charset="0"/>
              </a:rPr>
              <a:t>Vine</a:t>
            </a:r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) cf. </a:t>
            </a:r>
            <a:r>
              <a:rPr lang="en-US" sz="3600" i="1" dirty="0">
                <a:solidFill>
                  <a:srgbClr val="000000"/>
                </a:solidFill>
                <a:effectLst/>
                <a:latin typeface="Cambria" pitchFamily="18" charset="0"/>
              </a:rPr>
              <a:t>John 16:7</a:t>
            </a:r>
          </a:p>
          <a:p>
            <a:pPr marL="566738" lvl="1" indent="-219075"/>
            <a:r>
              <a:rPr lang="en-US" sz="3200" dirty="0">
                <a:solidFill>
                  <a:srgbClr val="000000"/>
                </a:solidFill>
                <a:effectLst/>
                <a:latin typeface="Cambria" pitchFamily="18" charset="0"/>
              </a:rPr>
              <a:t>“To bear together or at the same time; to carry with others; to collect or contribute in order to help, hence to help, be profitable, be expedient…” (</a:t>
            </a:r>
            <a:r>
              <a:rPr lang="en-US" sz="3200" i="1" dirty="0">
                <a:solidFill>
                  <a:srgbClr val="000000"/>
                </a:solidFill>
                <a:effectLst/>
                <a:latin typeface="Cambria" pitchFamily="18" charset="0"/>
              </a:rPr>
              <a:t>Thayer</a:t>
            </a:r>
            <a:r>
              <a:rPr lang="en-US" sz="3200" dirty="0">
                <a:solidFill>
                  <a:srgbClr val="000000"/>
                </a:solidFill>
                <a:effectLst/>
                <a:latin typeface="Cambria" pitchFamily="18" charset="0"/>
              </a:rPr>
              <a:t>, 597)</a:t>
            </a:r>
          </a:p>
          <a:p>
            <a:pPr marL="566738" lvl="1" indent="-219075"/>
            <a:r>
              <a:rPr lang="en-US" sz="3200" b="1" i="1" dirty="0">
                <a:solidFill>
                  <a:srgbClr val="000000"/>
                </a:solidFill>
                <a:effectLst/>
                <a:latin typeface="Cambria" pitchFamily="18" charset="0"/>
              </a:rPr>
              <a:t>Assist or help in accomplishing the will of God </a:t>
            </a:r>
            <a:br>
              <a:rPr lang="en-US" sz="3200" dirty="0">
                <a:solidFill>
                  <a:srgbClr val="000000"/>
                </a:solidFill>
                <a:effectLst/>
                <a:latin typeface="Cambria" pitchFamily="18" charset="0"/>
              </a:rPr>
            </a:br>
            <a:r>
              <a:rPr lang="en-US" sz="3200" dirty="0">
                <a:solidFill>
                  <a:srgbClr val="000000"/>
                </a:solidFill>
                <a:effectLst/>
                <a:latin typeface="Cambria" pitchFamily="18" charset="0"/>
              </a:rPr>
              <a:t>(in harmony with His revealed will)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021549" y="6493042"/>
            <a:ext cx="1905000" cy="304800"/>
          </a:xfrm>
        </p:spPr>
        <p:txBody>
          <a:bodyPr/>
          <a:lstStyle/>
          <a:p>
            <a:pPr>
              <a:defRPr/>
            </a:pPr>
            <a:fld id="{D843C2A8-F32C-49D0-88EC-BF8D0B45B599}" type="slidenum">
              <a:rPr lang="en-US" smtClean="0">
                <a:latin typeface="Cambria" pitchFamily="18" charset="0"/>
              </a:rPr>
              <a:pPr>
                <a:defRPr/>
              </a:pPr>
              <a:t>7</a:t>
            </a:fld>
            <a:endParaRPr lang="en-US" dirty="0">
              <a:latin typeface="Cambria" pitchFamily="18" charset="0"/>
            </a:endParaRPr>
          </a:p>
        </p:txBody>
      </p:sp>
      <p:pic>
        <p:nvPicPr>
          <p:cNvPr id="7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743D48D2-D405-43A3-9328-B4D132FEB8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696027" y="152400"/>
            <a:ext cx="324686" cy="40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19100"/>
            <a:ext cx="8915400" cy="1028700"/>
          </a:xfrm>
        </p:spPr>
        <p:txBody>
          <a:bodyPr/>
          <a:lstStyle/>
          <a:p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/>
                <a:latin typeface="Cambria" pitchFamily="18" charset="0"/>
              </a:rPr>
              <a:t>Bible Doctrine of </a:t>
            </a:r>
            <a:r>
              <a:rPr lang="en-US" sz="6000" b="1" u="sng" dirty="0">
                <a:solidFill>
                  <a:schemeClr val="accent1">
                    <a:lumMod val="75000"/>
                  </a:schemeClr>
                </a:solidFill>
                <a:effectLst/>
                <a:latin typeface="Cambria" pitchFamily="18" charset="0"/>
              </a:rPr>
              <a:t>Aids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209800"/>
            <a:ext cx="10354674" cy="4419600"/>
          </a:xfrm>
        </p:spPr>
        <p:txBody>
          <a:bodyPr/>
          <a:lstStyle/>
          <a:p>
            <a:r>
              <a:rPr lang="en-US" sz="3600" b="1" dirty="0">
                <a:solidFill>
                  <a:srgbClr val="000000"/>
                </a:solidFill>
                <a:effectLst/>
                <a:latin typeface="Cambria" pitchFamily="18" charset="0"/>
              </a:rPr>
              <a:t>An aid is a lawful (helpful) liberty</a:t>
            </a:r>
            <a: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  <a:t>, </a:t>
            </a:r>
            <a:br>
              <a:rPr lang="en-US" sz="3600" dirty="0">
                <a:solidFill>
                  <a:srgbClr val="000000"/>
                </a:solidFill>
                <a:effectLst/>
                <a:latin typeface="Cambria" pitchFamily="18" charset="0"/>
              </a:rPr>
            </a:br>
            <a:r>
              <a:rPr lang="en-US" sz="3600" i="1" dirty="0">
                <a:solidFill>
                  <a:srgbClr val="000000"/>
                </a:solidFill>
                <a:effectLst/>
                <a:latin typeface="Cambria" pitchFamily="18" charset="0"/>
              </a:rPr>
              <a:t>1 Corinthians 6:12; 10:23</a:t>
            </a:r>
          </a:p>
          <a:p>
            <a:pPr marL="566738" lvl="1" indent="-219075"/>
            <a:r>
              <a:rPr lang="en-US" sz="3200" u="sng" dirty="0">
                <a:solidFill>
                  <a:srgbClr val="000000"/>
                </a:solidFill>
                <a:effectLst/>
                <a:latin typeface="Cambria" pitchFamily="18" charset="0"/>
              </a:rPr>
              <a:t>Command</a:t>
            </a:r>
            <a:r>
              <a:rPr lang="en-US" sz="3200" dirty="0">
                <a:solidFill>
                  <a:srgbClr val="000000"/>
                </a:solidFill>
                <a:effectLst/>
                <a:latin typeface="Cambria" pitchFamily="18" charset="0"/>
              </a:rPr>
              <a:t>: Glorify God and cause no offense, </a:t>
            </a:r>
            <a:br>
              <a:rPr lang="en-US" sz="3200" dirty="0">
                <a:solidFill>
                  <a:srgbClr val="000000"/>
                </a:solidFill>
                <a:effectLst/>
                <a:latin typeface="Cambria" pitchFamily="18" charset="0"/>
              </a:rPr>
            </a:br>
            <a:r>
              <a:rPr lang="en-US" sz="3200" i="1" dirty="0">
                <a:solidFill>
                  <a:srgbClr val="000000"/>
                </a:solidFill>
                <a:effectLst/>
                <a:latin typeface="Cambria" pitchFamily="18" charset="0"/>
              </a:rPr>
              <a:t>1 Corinthians 10:31-33</a:t>
            </a:r>
          </a:p>
          <a:p>
            <a:pPr marL="566738" lvl="1" indent="-219075"/>
            <a:r>
              <a:rPr lang="en-US" sz="3200" dirty="0">
                <a:solidFill>
                  <a:srgbClr val="000000"/>
                </a:solidFill>
                <a:effectLst/>
                <a:latin typeface="Cambria" pitchFamily="18" charset="0"/>
              </a:rPr>
              <a:t>Lawful to eat meat, but not always helpful (would not always aid in glorifying God without offense)</a:t>
            </a:r>
          </a:p>
          <a:p>
            <a:pPr marL="347663" indent="-347663"/>
            <a:r>
              <a:rPr lang="en-US" sz="3600" b="1" u="sng" dirty="0">
                <a:solidFill>
                  <a:srgbClr val="000000"/>
                </a:solidFill>
                <a:effectLst/>
                <a:latin typeface="Cambria" pitchFamily="18" charset="0"/>
              </a:rPr>
              <a:t>Aid</a:t>
            </a:r>
            <a:r>
              <a:rPr lang="en-US" sz="3600" b="1" dirty="0">
                <a:solidFill>
                  <a:srgbClr val="000000"/>
                </a:solidFill>
                <a:effectLst/>
                <a:latin typeface="Cambria" pitchFamily="18" charset="0"/>
              </a:rPr>
              <a:t>: Helps us obey God’s revealed will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049874" y="6477000"/>
            <a:ext cx="1905000" cy="304800"/>
          </a:xfrm>
        </p:spPr>
        <p:txBody>
          <a:bodyPr/>
          <a:lstStyle/>
          <a:p>
            <a:pPr>
              <a:defRPr/>
            </a:pPr>
            <a:fld id="{D843C2A8-F32C-49D0-88EC-BF8D0B45B599}" type="slidenum">
              <a:rPr lang="en-US" smtClean="0">
                <a:latin typeface="Cambria" pitchFamily="18" charset="0"/>
              </a:rPr>
              <a:pPr>
                <a:defRPr/>
              </a:pPr>
              <a:t>8</a:t>
            </a:fld>
            <a:endParaRPr lang="en-US" dirty="0">
              <a:latin typeface="Cambria" pitchFamily="18" charset="0"/>
            </a:endParaRPr>
          </a:p>
        </p:txBody>
      </p:sp>
      <p:pic>
        <p:nvPicPr>
          <p:cNvPr id="7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1E5EFD25-7FB4-40FE-9701-9F0D668D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696027" y="152400"/>
            <a:ext cx="324686" cy="40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19100"/>
            <a:ext cx="8991600" cy="1028700"/>
          </a:xfrm>
        </p:spPr>
        <p:txBody>
          <a:bodyPr/>
          <a:lstStyle/>
          <a:p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effectLst/>
                <a:latin typeface="Cambria" pitchFamily="18" charset="0"/>
              </a:rPr>
              <a:t>Bible Doctrine of </a:t>
            </a:r>
            <a:r>
              <a:rPr lang="en-US" sz="6000" b="1" u="sng" dirty="0">
                <a:solidFill>
                  <a:schemeClr val="accent1">
                    <a:lumMod val="75000"/>
                  </a:schemeClr>
                </a:solidFill>
                <a:effectLst/>
                <a:latin typeface="Cambria" pitchFamily="18" charset="0"/>
              </a:rPr>
              <a:t>Aids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209800"/>
            <a:ext cx="10496713" cy="4648200"/>
          </a:xfrm>
        </p:spPr>
        <p:txBody>
          <a:bodyPr/>
          <a:lstStyle/>
          <a:p>
            <a:pPr marL="347663" indent="-347663"/>
            <a:r>
              <a:rPr lang="en-US" sz="3600" b="1" u="sng" dirty="0">
                <a:solidFill>
                  <a:srgbClr val="000000"/>
                </a:solidFill>
                <a:effectLst/>
                <a:latin typeface="Cambria" pitchFamily="18" charset="0"/>
              </a:rPr>
              <a:t>Aid</a:t>
            </a:r>
            <a:r>
              <a:rPr lang="en-US" sz="3600" b="1" dirty="0">
                <a:solidFill>
                  <a:srgbClr val="000000"/>
                </a:solidFill>
                <a:effectLst/>
                <a:latin typeface="Cambria" pitchFamily="18" charset="0"/>
              </a:rPr>
              <a:t>: Helps obey God’s revealed will</a:t>
            </a:r>
          </a:p>
          <a:p>
            <a:pPr marL="347663" indent="-347663"/>
            <a:r>
              <a:rPr lang="en-US" sz="3600" b="1" dirty="0">
                <a:solidFill>
                  <a:srgbClr val="000000"/>
                </a:solidFill>
                <a:effectLst/>
                <a:latin typeface="Cambria" pitchFamily="18" charset="0"/>
              </a:rPr>
              <a:t>Aid does not change the force or effect of the authorized (approved) action</a:t>
            </a:r>
          </a:p>
          <a:p>
            <a:pPr marL="457200" lvl="1" indent="-222250"/>
            <a:r>
              <a:rPr lang="en-US" sz="3200" dirty="0">
                <a:solidFill>
                  <a:srgbClr val="000000"/>
                </a:solidFill>
                <a:effectLst/>
                <a:latin typeface="Cambria" pitchFamily="18" charset="0"/>
              </a:rPr>
              <a:t>“Incidentals” / “Non-essentials”</a:t>
            </a:r>
          </a:p>
          <a:p>
            <a:pPr marL="457200" lvl="1" indent="-222250"/>
            <a:r>
              <a:rPr lang="en-US" sz="3200" dirty="0">
                <a:solidFill>
                  <a:srgbClr val="000000"/>
                </a:solidFill>
                <a:effectLst/>
                <a:latin typeface="Cambria" pitchFamily="18" charset="0"/>
              </a:rPr>
              <a:t>Noah’s </a:t>
            </a:r>
            <a:r>
              <a:rPr lang="en-US" sz="3200" i="1" dirty="0">
                <a:solidFill>
                  <a:srgbClr val="000000"/>
                </a:solidFill>
                <a:effectLst/>
                <a:latin typeface="Cambria" pitchFamily="18" charset="0"/>
              </a:rPr>
              <a:t>tools</a:t>
            </a:r>
            <a:r>
              <a:rPr lang="en-US" sz="3200" dirty="0">
                <a:solidFill>
                  <a:srgbClr val="000000"/>
                </a:solidFill>
                <a:effectLst/>
                <a:latin typeface="Cambria" pitchFamily="18" charset="0"/>
              </a:rPr>
              <a:t> did not change </a:t>
            </a:r>
            <a:r>
              <a:rPr lang="en-US" sz="3200" b="1" i="1" dirty="0">
                <a:solidFill>
                  <a:srgbClr val="000000"/>
                </a:solidFill>
                <a:effectLst/>
                <a:latin typeface="Cambria" pitchFamily="18" charset="0"/>
              </a:rPr>
              <a:t>building</a:t>
            </a:r>
            <a:r>
              <a:rPr lang="en-US" sz="3200" dirty="0">
                <a:solidFill>
                  <a:srgbClr val="000000"/>
                </a:solidFill>
                <a:effectLst/>
                <a:latin typeface="Cambria" pitchFamily="18" charset="0"/>
              </a:rPr>
              <a:t>, </a:t>
            </a:r>
            <a:r>
              <a:rPr lang="en-US" sz="3200" i="1" dirty="0">
                <a:solidFill>
                  <a:srgbClr val="000000"/>
                </a:solidFill>
                <a:effectLst/>
                <a:latin typeface="Cambria" pitchFamily="18" charset="0"/>
              </a:rPr>
              <a:t>Genesis 6:14</a:t>
            </a:r>
          </a:p>
          <a:p>
            <a:pPr marL="457200" lvl="1" indent="-222250"/>
            <a:r>
              <a:rPr lang="en-US" sz="3200" i="1" dirty="0">
                <a:solidFill>
                  <a:srgbClr val="000000"/>
                </a:solidFill>
                <a:effectLst/>
                <a:latin typeface="Cambria" pitchFamily="18" charset="0"/>
              </a:rPr>
              <a:t>Trays, cups </a:t>
            </a:r>
            <a:r>
              <a:rPr lang="en-US" sz="3200" dirty="0">
                <a:solidFill>
                  <a:srgbClr val="000000"/>
                </a:solidFill>
                <a:effectLst/>
                <a:latin typeface="Cambria" pitchFamily="18" charset="0"/>
              </a:rPr>
              <a:t>do not change </a:t>
            </a:r>
            <a:r>
              <a:rPr lang="en-US" sz="3200" b="1" i="1" dirty="0">
                <a:solidFill>
                  <a:srgbClr val="000000"/>
                </a:solidFill>
                <a:effectLst/>
                <a:latin typeface="Cambria" pitchFamily="18" charset="0"/>
              </a:rPr>
              <a:t>eating</a:t>
            </a:r>
            <a:r>
              <a:rPr lang="en-US" sz="3200" b="1" dirty="0">
                <a:solidFill>
                  <a:srgbClr val="000000"/>
                </a:solidFill>
                <a:effectLst/>
                <a:latin typeface="Cambria" pitchFamily="18" charset="0"/>
              </a:rPr>
              <a:t>, </a:t>
            </a:r>
            <a:r>
              <a:rPr lang="en-US" sz="3200" i="1" dirty="0">
                <a:solidFill>
                  <a:srgbClr val="000000"/>
                </a:solidFill>
                <a:effectLst/>
                <a:latin typeface="Cambria" pitchFamily="18" charset="0"/>
              </a:rPr>
              <a:t>1 Corinthians 11:23-26</a:t>
            </a:r>
          </a:p>
          <a:p>
            <a:pPr marL="457200" lvl="1" indent="-222250"/>
            <a:r>
              <a:rPr lang="en-US" sz="3200" i="1" dirty="0">
                <a:solidFill>
                  <a:srgbClr val="000000"/>
                </a:solidFill>
                <a:effectLst/>
                <a:latin typeface="Cambria" pitchFamily="18" charset="0"/>
              </a:rPr>
              <a:t>Song books </a:t>
            </a:r>
            <a:r>
              <a:rPr lang="en-US" sz="3200" dirty="0">
                <a:solidFill>
                  <a:srgbClr val="000000"/>
                </a:solidFill>
                <a:effectLst/>
                <a:latin typeface="Cambria" pitchFamily="18" charset="0"/>
              </a:rPr>
              <a:t>do not change </a:t>
            </a:r>
            <a:r>
              <a:rPr lang="en-US" sz="3200" b="1" i="1" dirty="0">
                <a:solidFill>
                  <a:srgbClr val="000000"/>
                </a:solidFill>
                <a:effectLst/>
                <a:latin typeface="Cambria" pitchFamily="18" charset="0"/>
              </a:rPr>
              <a:t>singing</a:t>
            </a:r>
            <a:r>
              <a:rPr lang="en-US" sz="3200" dirty="0">
                <a:solidFill>
                  <a:srgbClr val="000000"/>
                </a:solidFill>
                <a:effectLst/>
                <a:latin typeface="Cambria" pitchFamily="18" charset="0"/>
              </a:rPr>
              <a:t>, </a:t>
            </a:r>
            <a:r>
              <a:rPr lang="en-US" sz="3200" i="1" dirty="0">
                <a:solidFill>
                  <a:srgbClr val="000000"/>
                </a:solidFill>
                <a:effectLst/>
                <a:latin typeface="Cambria" pitchFamily="18" charset="0"/>
              </a:rPr>
              <a:t>Ephesians 5:19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073937" y="6442402"/>
            <a:ext cx="1905000" cy="304800"/>
          </a:xfrm>
        </p:spPr>
        <p:txBody>
          <a:bodyPr/>
          <a:lstStyle/>
          <a:p>
            <a:pPr>
              <a:defRPr/>
            </a:pPr>
            <a:fld id="{D843C2A8-F32C-49D0-88EC-BF8D0B45B599}" type="slidenum">
              <a:rPr lang="en-US" smtClean="0">
                <a:latin typeface="Cambria" pitchFamily="18" charset="0"/>
              </a:rPr>
              <a:pPr>
                <a:defRPr/>
              </a:pPr>
              <a:t>9</a:t>
            </a:fld>
            <a:endParaRPr lang="en-US" dirty="0">
              <a:latin typeface="Cambria" pitchFamily="18" charset="0"/>
            </a:endParaRPr>
          </a:p>
        </p:txBody>
      </p:sp>
      <p:pic>
        <p:nvPicPr>
          <p:cNvPr id="7" name="Picture 2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D22F5925-5A19-48F4-BBEB-0E8FAB91A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696027" y="152400"/>
            <a:ext cx="324686" cy="40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HIGHVOLT">
  <a:themeElements>
    <a:clrScheme name="HIGHVOLT 4">
      <a:dk1>
        <a:srgbClr val="000000"/>
      </a:dk1>
      <a:lt1>
        <a:srgbClr val="FFFFCC"/>
      </a:lt1>
      <a:dk2>
        <a:srgbClr val="FF6600"/>
      </a:dk2>
      <a:lt2>
        <a:srgbClr val="333300"/>
      </a:lt2>
      <a:accent1>
        <a:srgbClr val="800000"/>
      </a:accent1>
      <a:accent2>
        <a:srgbClr val="CC6600"/>
      </a:accent2>
      <a:accent3>
        <a:srgbClr val="FFFFE2"/>
      </a:accent3>
      <a:accent4>
        <a:srgbClr val="000000"/>
      </a:accent4>
      <a:accent5>
        <a:srgbClr val="C0AAAA"/>
      </a:accent5>
      <a:accent6>
        <a:srgbClr val="B95C00"/>
      </a:accent6>
      <a:hlink>
        <a:srgbClr val="808000"/>
      </a:hlink>
      <a:folHlink>
        <a:srgbClr val="FFCC66"/>
      </a:folHlink>
    </a:clrScheme>
    <a:fontScheme name="HIGHVOLT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IGHVOLT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IGHVOLT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VOL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VOLT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VOLT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IGHVOLT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VOLT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VOLT 8">
        <a:dk1>
          <a:srgbClr val="000000"/>
        </a:dk1>
        <a:lt1>
          <a:srgbClr val="FFFFFF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D60093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C20085"/>
        </a:accent6>
        <a:hlink>
          <a:srgbClr val="9966FF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HIGHVOLT</Template>
  <TotalTime>814</TotalTime>
  <Words>890</Words>
  <Application>Microsoft Office PowerPoint</Application>
  <PresentationFormat>Widescreen</PresentationFormat>
  <Paragraphs>334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Narrow</vt:lpstr>
      <vt:lpstr>Cambria</vt:lpstr>
      <vt:lpstr>Franklin Gothic Medium Cond</vt:lpstr>
      <vt:lpstr>Impact</vt:lpstr>
      <vt:lpstr>Times New Roman</vt:lpstr>
      <vt:lpstr>HIGHVOLT</vt:lpstr>
      <vt:lpstr>Bible Authority</vt:lpstr>
      <vt:lpstr>God Has Revealed a Pattern</vt:lpstr>
      <vt:lpstr>Two Kinds of Authority</vt:lpstr>
      <vt:lpstr>PowerPoint Presentation</vt:lpstr>
      <vt:lpstr>PowerPoint Presentation</vt:lpstr>
      <vt:lpstr>PowerPoint Presentation</vt:lpstr>
      <vt:lpstr>Bible Doctrine of Aids</vt:lpstr>
      <vt:lpstr>Bible Doctrine of Aids</vt:lpstr>
      <vt:lpstr>Bible Doctrine of Aids</vt:lpstr>
      <vt:lpstr>PowerPoint Presentation</vt:lpstr>
      <vt:lpstr>PowerPoint Presentation</vt:lpstr>
      <vt:lpstr>PowerPoint Presentation</vt:lpstr>
      <vt:lpstr>Bible Doctrine of Aids</vt:lpstr>
      <vt:lpstr>PowerPoint Presentation</vt:lpstr>
      <vt:lpstr>PowerPoint Presentation</vt:lpstr>
      <vt:lpstr>Bible Doctrine of Additions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Bible Doctrine of Additions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has Spoken: A Study of Bible Authority</dc:title>
  <dc:creator>Joe R Price</dc:creator>
  <cp:lastModifiedBy>Joe R Price</cp:lastModifiedBy>
  <cp:revision>181</cp:revision>
  <dcterms:created xsi:type="dcterms:W3CDTF">2005-12-21T21:55:18Z</dcterms:created>
  <dcterms:modified xsi:type="dcterms:W3CDTF">2017-09-17T23:43:48Z</dcterms:modified>
</cp:coreProperties>
</file>