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16"/>
  </p:notesMasterIdLst>
  <p:handoutMasterIdLst>
    <p:handoutMasterId r:id="rId17"/>
  </p:handoutMasterIdLst>
  <p:sldIdLst>
    <p:sldId id="267" r:id="rId3"/>
    <p:sldId id="268" r:id="rId4"/>
    <p:sldId id="278" r:id="rId5"/>
    <p:sldId id="279" r:id="rId6"/>
    <p:sldId id="280" r:id="rId7"/>
    <p:sldId id="281" r:id="rId8"/>
    <p:sldId id="282" r:id="rId9"/>
    <p:sldId id="283" r:id="rId10"/>
    <p:sldId id="284" r:id="rId11"/>
    <p:sldId id="285" r:id="rId12"/>
    <p:sldId id="286" r:id="rId13"/>
    <p:sldId id="287"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253" autoAdjust="0"/>
  </p:normalViewPr>
  <p:slideViewPr>
    <p:cSldViewPr snapToGrid="0">
      <p:cViewPr varScale="1">
        <p:scale>
          <a:sx n="107" d="100"/>
          <a:sy n="107" d="100"/>
        </p:scale>
        <p:origin x="108" y="186"/>
      </p:cViewPr>
      <p:guideLst>
        <p:guide pos="3840"/>
        <p:guide orient="horz" pos="2160"/>
      </p:guideLst>
    </p:cSldViewPr>
  </p:slideViewPr>
  <p:notesTextViewPr>
    <p:cViewPr>
      <p:scale>
        <a:sx n="1" d="1"/>
        <a:sy n="1" d="1"/>
      </p:scale>
      <p:origin x="0" y="0"/>
    </p:cViewPr>
  </p:notesTextViewPr>
  <p:sorterViewPr>
    <p:cViewPr>
      <p:scale>
        <a:sx n="100" d="100"/>
        <a:sy n="100" d="100"/>
      </p:scale>
      <p:origin x="0" y="-240"/>
    </p:cViewPr>
  </p:sorter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10/15/2017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10/15/2017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2</a:t>
            </a:fld>
            <a:endParaRPr lang="en-US"/>
          </a:p>
        </p:txBody>
      </p:sp>
    </p:spTree>
    <p:extLst>
      <p:ext uri="{BB962C8B-B14F-4D97-AF65-F5344CB8AC3E}">
        <p14:creationId xmlns:p14="http://schemas.microsoft.com/office/powerpoint/2010/main" val="361530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3</a:t>
            </a:fld>
            <a:endParaRPr lang="en-US"/>
          </a:p>
        </p:txBody>
      </p:sp>
    </p:spTree>
    <p:extLst>
      <p:ext uri="{BB962C8B-B14F-4D97-AF65-F5344CB8AC3E}">
        <p14:creationId xmlns:p14="http://schemas.microsoft.com/office/powerpoint/2010/main" val="237762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4</a:t>
            </a:fld>
            <a:endParaRPr lang="en-US"/>
          </a:p>
        </p:txBody>
      </p:sp>
    </p:spTree>
    <p:extLst>
      <p:ext uri="{BB962C8B-B14F-4D97-AF65-F5344CB8AC3E}">
        <p14:creationId xmlns:p14="http://schemas.microsoft.com/office/powerpoint/2010/main" val="11789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5</a:t>
            </a:fld>
            <a:endParaRPr lang="en-US"/>
          </a:p>
        </p:txBody>
      </p:sp>
    </p:spTree>
    <p:extLst>
      <p:ext uri="{BB962C8B-B14F-4D97-AF65-F5344CB8AC3E}">
        <p14:creationId xmlns:p14="http://schemas.microsoft.com/office/powerpoint/2010/main" val="29010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6</a:t>
            </a:fld>
            <a:endParaRPr lang="en-US"/>
          </a:p>
        </p:txBody>
      </p:sp>
    </p:spTree>
    <p:extLst>
      <p:ext uri="{BB962C8B-B14F-4D97-AF65-F5344CB8AC3E}">
        <p14:creationId xmlns:p14="http://schemas.microsoft.com/office/powerpoint/2010/main" val="2615641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a:t>Click to edit Master title style</a:t>
            </a:r>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433CB-C6FD-41FE-B6A8-A837E7A72465}" type="datetime1">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C8C99-6488-4A31-8E2B-A5F59862922D}" type="datetime1">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99821-3BBB-437E-B1B6-E034FE6688DC}" type="datetime1">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a:t>Click to edit Master title style</a:t>
            </a:r>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B1F6FC-0E62-4091-BFA6-1D0096863344}" type="datetime1">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6BD58D-3516-47C8-80EA-27426173AF40}" type="datetime1">
              <a:rPr lang="en-US" smtClean="0"/>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5B0321-8BB9-40D6-85BE-5A478DA28D9F}" type="datetime1">
              <a:rPr lang="en-US" smtClean="0"/>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8B495-BD20-4579-8C80-4C3C5DCACFA5}" type="datetime1">
              <a:rPr lang="en-US" smtClean="0"/>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9C68A-5EC2-49AA-9A41-D73D161CFCEF}" type="datetime1">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FF19BE-2B7E-4B93-B662-1EA6873AA821}" type="datetime1">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FBCDEDE7-F168-472F-A304-E7258FB74A5B}" type="datetime1">
              <a:rPr lang="en-US" smtClean="0"/>
              <a:t>10/15/2017</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Find a Righteous Person</a:t>
            </a:r>
          </a:p>
        </p:txBody>
      </p:sp>
      <p:pic>
        <p:nvPicPr>
          <p:cNvPr id="6" name="Picture 5" descr="A close up of a logo&#10;&#10;Description generated with high confidence">
            <a:extLst>
              <a:ext uri="{FF2B5EF4-FFF2-40B4-BE49-F238E27FC236}">
                <a16:creationId xmlns:a16="http://schemas.microsoft.com/office/drawing/2014/main" id="{F84D520D-4BF1-46FE-BA85-84D84F57ADF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333" y="6325518"/>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4D2D-DFAF-4AF5-9113-AE5A6A8993B6}"/>
              </a:ext>
            </a:extLst>
          </p:cNvPr>
          <p:cNvSpPr>
            <a:spLocks noGrp="1"/>
          </p:cNvSpPr>
          <p:nvPr>
            <p:ph type="title"/>
          </p:nvPr>
        </p:nvSpPr>
        <p:spPr>
          <a:xfrm>
            <a:off x="528918" y="156117"/>
            <a:ext cx="4054232" cy="2843561"/>
          </a:xfrm>
        </p:spPr>
        <p:txBody>
          <a:bodyPr/>
          <a:lstStyle/>
          <a:p>
            <a:r>
              <a:rPr lang="en-US" sz="5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FIND A RIGHTEOUS PERSON…</a:t>
            </a:r>
          </a:p>
        </p:txBody>
      </p:sp>
      <p:sp>
        <p:nvSpPr>
          <p:cNvPr id="3" name="Content Placeholder 2">
            <a:extLst>
              <a:ext uri="{FF2B5EF4-FFF2-40B4-BE49-F238E27FC236}">
                <a16:creationId xmlns:a16="http://schemas.microsoft.com/office/drawing/2014/main" id="{4A21D56D-DFB3-4EFB-8FD4-9FC80249F7A0}"/>
              </a:ext>
            </a:extLst>
          </p:cNvPr>
          <p:cNvSpPr>
            <a:spLocks noGrp="1"/>
          </p:cNvSpPr>
          <p:nvPr>
            <p:ph idx="1"/>
          </p:nvPr>
        </p:nvSpPr>
        <p:spPr>
          <a:xfrm>
            <a:off x="5029200" y="699247"/>
            <a:ext cx="6989027" cy="5472953"/>
          </a:xfrm>
        </p:spPr>
        <p:txBody>
          <a:bodyPr>
            <a:normAutofit/>
          </a:bodyPr>
          <a:lstStyle/>
          <a:p>
            <a:pPr>
              <a:lnSpc>
                <a:spcPct val="100000"/>
              </a:lnSpc>
            </a:pPr>
            <a:r>
              <a:rPr lang="en-US" sz="4200" b="1" dirty="0">
                <a:latin typeface="Segoe UI" panose="020B0502040204020203" pitchFamily="34" charset="0"/>
                <a:cs typeface="Segoe UI" panose="020B0502040204020203" pitchFamily="34" charset="0"/>
              </a:rPr>
              <a:t>Stands in the gap against sin and error</a:t>
            </a:r>
            <a:r>
              <a:rPr lang="en-US" sz="4200" dirty="0">
                <a:latin typeface="Segoe UI" panose="020B0502040204020203" pitchFamily="34" charset="0"/>
                <a:cs typeface="Segoe UI" panose="020B0502040204020203" pitchFamily="34" charset="0"/>
              </a:rPr>
              <a:t>, </a:t>
            </a:r>
            <a:r>
              <a:rPr lang="en-US" sz="4200" i="1" dirty="0">
                <a:latin typeface="Segoe UI" panose="020B0502040204020203" pitchFamily="34" charset="0"/>
                <a:cs typeface="Segoe UI" panose="020B0502040204020203" pitchFamily="34" charset="0"/>
              </a:rPr>
              <a:t>Ezekiel 22:30 (23-31)</a:t>
            </a:r>
          </a:p>
          <a:p>
            <a:pPr lvl="1">
              <a:lnSpc>
                <a:spcPct val="100000"/>
              </a:lnSpc>
              <a:spcBef>
                <a:spcPts val="1800"/>
              </a:spcBef>
            </a:pPr>
            <a:r>
              <a:rPr lang="en-US" sz="4000" dirty="0">
                <a:latin typeface="Segoe UI" panose="020B0502040204020203" pitchFamily="34" charset="0"/>
                <a:cs typeface="Segoe UI" panose="020B0502040204020203" pitchFamily="34" charset="0"/>
              </a:rPr>
              <a:t>Not a compromiser, </a:t>
            </a:r>
            <a:r>
              <a:rPr lang="en-US" sz="4000" i="1" dirty="0">
                <a:latin typeface="Segoe UI" panose="020B0502040204020203" pitchFamily="34" charset="0"/>
                <a:cs typeface="Segoe UI" panose="020B0502040204020203" pitchFamily="34" charset="0"/>
              </a:rPr>
              <a:t>Ephesians 5:11; 2 Jno. 10-11</a:t>
            </a:r>
            <a:endParaRPr lang="en-US" sz="4000" dirty="0">
              <a:latin typeface="Segoe UI" panose="020B0502040204020203" pitchFamily="34" charset="0"/>
              <a:cs typeface="Segoe UI" panose="020B0502040204020203" pitchFamily="34" charset="0"/>
            </a:endParaRPr>
          </a:p>
          <a:p>
            <a:pPr lvl="1">
              <a:lnSpc>
                <a:spcPct val="100000"/>
              </a:lnSpc>
              <a:spcBef>
                <a:spcPts val="1800"/>
              </a:spcBef>
            </a:pPr>
            <a:r>
              <a:rPr lang="en-US" sz="4000" dirty="0">
                <a:latin typeface="Segoe UI" panose="020B0502040204020203" pitchFamily="34" charset="0"/>
                <a:cs typeface="Segoe UI" panose="020B0502040204020203" pitchFamily="34" charset="0"/>
              </a:rPr>
              <a:t>Not a pretender, </a:t>
            </a:r>
            <a:r>
              <a:rPr lang="en-US" sz="4000" i="1" dirty="0">
                <a:latin typeface="Segoe UI" panose="020B0502040204020203" pitchFamily="34" charset="0"/>
                <a:cs typeface="Segoe UI" panose="020B0502040204020203" pitchFamily="34" charset="0"/>
              </a:rPr>
              <a:t>1 Peter 2:1</a:t>
            </a:r>
          </a:p>
          <a:p>
            <a:pPr lvl="1">
              <a:lnSpc>
                <a:spcPct val="100000"/>
              </a:lnSpc>
              <a:spcBef>
                <a:spcPts val="1800"/>
              </a:spcBef>
            </a:pPr>
            <a:r>
              <a:rPr lang="en-US" sz="4000" dirty="0">
                <a:latin typeface="Segoe UI" panose="020B0502040204020203" pitchFamily="34" charset="0"/>
                <a:cs typeface="Segoe UI" panose="020B0502040204020203" pitchFamily="34" charset="0"/>
              </a:rPr>
              <a:t>A contender, </a:t>
            </a:r>
            <a:r>
              <a:rPr lang="en-US" sz="4000" i="1" dirty="0">
                <a:latin typeface="Segoe UI" panose="020B0502040204020203" pitchFamily="34" charset="0"/>
                <a:cs typeface="Segoe UI" panose="020B0502040204020203" pitchFamily="34" charset="0"/>
              </a:rPr>
              <a:t>Jude 3</a:t>
            </a:r>
          </a:p>
        </p:txBody>
      </p:sp>
      <p:sp>
        <p:nvSpPr>
          <p:cNvPr id="4" name="Text Placeholder 3">
            <a:extLst>
              <a:ext uri="{FF2B5EF4-FFF2-40B4-BE49-F238E27FC236}">
                <a16:creationId xmlns:a16="http://schemas.microsoft.com/office/drawing/2014/main" id="{3C7774F6-D591-4752-AE89-B5733591DDDA}"/>
              </a:ext>
            </a:extLst>
          </p:cNvPr>
          <p:cNvSpPr>
            <a:spLocks noGrp="1"/>
          </p:cNvSpPr>
          <p:nvPr>
            <p:ph type="body" sz="half" idx="2"/>
          </p:nvPr>
        </p:nvSpPr>
        <p:spPr>
          <a:xfrm>
            <a:off x="528918" y="3267307"/>
            <a:ext cx="4054232" cy="3356516"/>
          </a:xfrm>
        </p:spPr>
        <p:txBody>
          <a:bodyPr>
            <a:noAutofit/>
          </a:bodyPr>
          <a:lstStyle/>
          <a:p>
            <a:r>
              <a:rPr lang="en-US" sz="4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Someone </a:t>
            </a:r>
            <a:br>
              <a:rPr lang="en-US" sz="4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sz="4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who stands fast in the faith</a:t>
            </a:r>
          </a:p>
          <a:p>
            <a:r>
              <a:rPr lang="en-US" sz="4400"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 Cor. 16:13</a:t>
            </a:r>
          </a:p>
        </p:txBody>
      </p:sp>
      <p:pic>
        <p:nvPicPr>
          <p:cNvPr id="6" name="Picture 5" descr="A close up of a logo&#10;&#10;Description generated with high confidence">
            <a:extLst>
              <a:ext uri="{FF2B5EF4-FFF2-40B4-BE49-F238E27FC236}">
                <a16:creationId xmlns:a16="http://schemas.microsoft.com/office/drawing/2014/main" id="{F195535A-B8BE-4F24-AF33-BA26BDF37A5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030" y="6330817"/>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8FBA1F87-E132-4F0B-AC49-BF6928297855}"/>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smtClean="0">
                <a:solidFill>
                  <a:schemeClr val="tx1"/>
                </a:solidFill>
                <a:latin typeface="Segoe UI" panose="020B0502040204020203" pitchFamily="34" charset="0"/>
                <a:cs typeface="Segoe UI" panose="020B0502040204020203" pitchFamily="34" charset="0"/>
              </a:rPr>
              <a:t>10</a:t>
            </a:fld>
            <a:endParaRPr lang="en-US" sz="1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01834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4D2D-DFAF-4AF5-9113-AE5A6A8993B6}"/>
              </a:ext>
            </a:extLst>
          </p:cNvPr>
          <p:cNvSpPr>
            <a:spLocks noGrp="1"/>
          </p:cNvSpPr>
          <p:nvPr>
            <p:ph type="title"/>
          </p:nvPr>
        </p:nvSpPr>
        <p:spPr>
          <a:xfrm>
            <a:off x="428058" y="1427356"/>
            <a:ext cx="4132791" cy="3612995"/>
          </a:xfrm>
        </p:spPr>
        <p:txBody>
          <a:bodyPr/>
          <a:lstStyle/>
          <a:p>
            <a:pPr algn="ctr">
              <a:lnSpc>
                <a:spcPct val="100000"/>
              </a:lnSpc>
            </a:pPr>
            <a:r>
              <a:rPr lang="en-US" sz="5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GOD LOOKS FOR RIGHTEOUS PEOPLE</a:t>
            </a:r>
          </a:p>
        </p:txBody>
      </p:sp>
      <p:sp>
        <p:nvSpPr>
          <p:cNvPr id="3" name="Content Placeholder 2">
            <a:extLst>
              <a:ext uri="{FF2B5EF4-FFF2-40B4-BE49-F238E27FC236}">
                <a16:creationId xmlns:a16="http://schemas.microsoft.com/office/drawing/2014/main" id="{4A21D56D-DFB3-4EFB-8FD4-9FC80249F7A0}"/>
              </a:ext>
            </a:extLst>
          </p:cNvPr>
          <p:cNvSpPr>
            <a:spLocks noGrp="1"/>
          </p:cNvSpPr>
          <p:nvPr>
            <p:ph idx="1"/>
          </p:nvPr>
        </p:nvSpPr>
        <p:spPr>
          <a:xfrm>
            <a:off x="5163015" y="591015"/>
            <a:ext cx="6646126" cy="5581185"/>
          </a:xfrm>
        </p:spPr>
        <p:txBody>
          <a:bodyPr>
            <a:normAutofit/>
          </a:bodyPr>
          <a:lstStyle/>
          <a:p>
            <a:pPr marL="0" indent="0" algn="ctr">
              <a:lnSpc>
                <a:spcPct val="100000"/>
              </a:lnSpc>
              <a:buNone/>
            </a:pPr>
            <a:r>
              <a:rPr lang="en-US" sz="4000" dirty="0">
                <a:latin typeface="Segoe UI" panose="020B0502040204020203" pitchFamily="34" charset="0"/>
                <a:cs typeface="Segoe UI" panose="020B0502040204020203" pitchFamily="34" charset="0"/>
              </a:rPr>
              <a:t>Then Peter opened his mouth and said: “In truth I perceive that God shows no partiality. But in every nation whoever fears Him and works righteousness is accepted by Him.”</a:t>
            </a:r>
          </a:p>
          <a:p>
            <a:pPr marL="0" indent="0" algn="r">
              <a:lnSpc>
                <a:spcPct val="100000"/>
              </a:lnSpc>
              <a:buNone/>
            </a:pPr>
            <a:r>
              <a:rPr lang="en-US" sz="4000" i="1" dirty="0">
                <a:latin typeface="Segoe UI" panose="020B0502040204020203" pitchFamily="34" charset="0"/>
                <a:cs typeface="Segoe UI" panose="020B0502040204020203" pitchFamily="34" charset="0"/>
              </a:rPr>
              <a:t>-Acts 10:34-35</a:t>
            </a:r>
          </a:p>
          <a:p>
            <a:pPr marL="0" indent="0" algn="ctr">
              <a:lnSpc>
                <a:spcPct val="100000"/>
              </a:lnSpc>
              <a:buNone/>
            </a:pPr>
            <a:endParaRPr lang="en-US" sz="4000" i="1" dirty="0">
              <a:latin typeface="Segoe UI" panose="020B0502040204020203" pitchFamily="34" charset="0"/>
              <a:cs typeface="Segoe UI" panose="020B0502040204020203" pitchFamily="34" charset="0"/>
            </a:endParaRPr>
          </a:p>
        </p:txBody>
      </p:sp>
      <p:pic>
        <p:nvPicPr>
          <p:cNvPr id="6" name="Picture 5" descr="A close up of a logo&#10;&#10;Description generated with high confidence">
            <a:extLst>
              <a:ext uri="{FF2B5EF4-FFF2-40B4-BE49-F238E27FC236}">
                <a16:creationId xmlns:a16="http://schemas.microsoft.com/office/drawing/2014/main" id="{F195535A-B8BE-4F24-AF33-BA26BDF37A5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030" y="6330817"/>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8FBA1F87-E132-4F0B-AC49-BF6928297855}"/>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smtClean="0">
                <a:solidFill>
                  <a:schemeClr val="tx1"/>
                </a:solidFill>
                <a:latin typeface="Segoe UI" panose="020B0502040204020203" pitchFamily="34" charset="0"/>
                <a:cs typeface="Segoe UI" panose="020B0502040204020203" pitchFamily="34" charset="0"/>
              </a:rPr>
              <a:t>11</a:t>
            </a:fld>
            <a:endParaRPr lang="en-US" sz="1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84390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4D2D-DFAF-4AF5-9113-AE5A6A8993B6}"/>
              </a:ext>
            </a:extLst>
          </p:cNvPr>
          <p:cNvSpPr>
            <a:spLocks noGrp="1"/>
          </p:cNvSpPr>
          <p:nvPr>
            <p:ph type="title"/>
          </p:nvPr>
        </p:nvSpPr>
        <p:spPr>
          <a:xfrm>
            <a:off x="428058" y="1427356"/>
            <a:ext cx="4132791" cy="3612995"/>
          </a:xfrm>
        </p:spPr>
        <p:txBody>
          <a:bodyPr/>
          <a:lstStyle/>
          <a:p>
            <a:pPr algn="ctr">
              <a:lnSpc>
                <a:spcPct val="100000"/>
              </a:lnSpc>
            </a:pPr>
            <a:r>
              <a:rPr lang="en-US" sz="5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GOD LOOKS FOR RIGHTEOUS PEOPLE</a:t>
            </a:r>
          </a:p>
        </p:txBody>
      </p:sp>
      <p:sp>
        <p:nvSpPr>
          <p:cNvPr id="3" name="Content Placeholder 2">
            <a:extLst>
              <a:ext uri="{FF2B5EF4-FFF2-40B4-BE49-F238E27FC236}">
                <a16:creationId xmlns:a16="http://schemas.microsoft.com/office/drawing/2014/main" id="{4A21D56D-DFB3-4EFB-8FD4-9FC80249F7A0}"/>
              </a:ext>
            </a:extLst>
          </p:cNvPr>
          <p:cNvSpPr>
            <a:spLocks noGrp="1"/>
          </p:cNvSpPr>
          <p:nvPr>
            <p:ph idx="1"/>
          </p:nvPr>
        </p:nvSpPr>
        <p:spPr>
          <a:xfrm>
            <a:off x="5542156" y="791737"/>
            <a:ext cx="5932449" cy="5380463"/>
          </a:xfrm>
        </p:spPr>
        <p:txBody>
          <a:bodyPr>
            <a:normAutofit/>
          </a:bodyPr>
          <a:lstStyle/>
          <a:p>
            <a:pPr marL="0" indent="0" algn="ctr">
              <a:lnSpc>
                <a:spcPct val="100000"/>
              </a:lnSpc>
              <a:spcBef>
                <a:spcPts val="0"/>
              </a:spcBef>
              <a:buNone/>
            </a:pPr>
            <a:r>
              <a:rPr lang="en-US" sz="4800" dirty="0">
                <a:latin typeface="Segoe UI" panose="020B0502040204020203" pitchFamily="34" charset="0"/>
                <a:cs typeface="Segoe UI" panose="020B0502040204020203" pitchFamily="34" charset="0"/>
              </a:rPr>
              <a:t>Now “If the righteous one is scarcely saved, where will the ungodly and the sinner appear?” </a:t>
            </a:r>
            <a:endParaRPr lang="en-US" sz="800" dirty="0">
              <a:latin typeface="Segoe UI" panose="020B0502040204020203" pitchFamily="34" charset="0"/>
              <a:cs typeface="Segoe UI" panose="020B0502040204020203" pitchFamily="34" charset="0"/>
            </a:endParaRPr>
          </a:p>
          <a:p>
            <a:pPr marL="0" indent="0" algn="ctr">
              <a:lnSpc>
                <a:spcPct val="100000"/>
              </a:lnSpc>
              <a:spcBef>
                <a:spcPts val="0"/>
              </a:spcBef>
              <a:buNone/>
            </a:pPr>
            <a:endParaRPr lang="en-US" sz="800" dirty="0">
              <a:latin typeface="Segoe UI" panose="020B0502040204020203" pitchFamily="34" charset="0"/>
              <a:cs typeface="Segoe UI" panose="020B0502040204020203" pitchFamily="34" charset="0"/>
            </a:endParaRPr>
          </a:p>
          <a:p>
            <a:pPr marL="0" indent="0" algn="ctr">
              <a:lnSpc>
                <a:spcPct val="100000"/>
              </a:lnSpc>
              <a:spcBef>
                <a:spcPts val="0"/>
              </a:spcBef>
              <a:buNone/>
            </a:pPr>
            <a:r>
              <a:rPr lang="en-US" sz="4400" dirty="0">
                <a:latin typeface="Segoe UI" panose="020B0502040204020203" pitchFamily="34" charset="0"/>
                <a:cs typeface="Segoe UI" panose="020B0502040204020203" pitchFamily="34" charset="0"/>
              </a:rPr>
              <a:t>		     -</a:t>
            </a:r>
            <a:r>
              <a:rPr lang="en-US" sz="4400" i="1" dirty="0">
                <a:latin typeface="Segoe UI" panose="020B0502040204020203" pitchFamily="34" charset="0"/>
                <a:cs typeface="Segoe UI" panose="020B0502040204020203" pitchFamily="34" charset="0"/>
              </a:rPr>
              <a:t>1 Peter 4:18</a:t>
            </a:r>
          </a:p>
        </p:txBody>
      </p:sp>
      <p:pic>
        <p:nvPicPr>
          <p:cNvPr id="6" name="Picture 5" descr="A close up of a logo&#10;&#10;Description generated with high confidence">
            <a:extLst>
              <a:ext uri="{FF2B5EF4-FFF2-40B4-BE49-F238E27FC236}">
                <a16:creationId xmlns:a16="http://schemas.microsoft.com/office/drawing/2014/main" id="{F195535A-B8BE-4F24-AF33-BA26BDF37A5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030" y="6330817"/>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8FBA1F87-E132-4F0B-AC49-BF6928297855}"/>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smtClean="0">
                <a:solidFill>
                  <a:schemeClr val="tx1"/>
                </a:solidFill>
                <a:latin typeface="Segoe UI" panose="020B0502040204020203" pitchFamily="34" charset="0"/>
                <a:cs typeface="Segoe UI" panose="020B0502040204020203" pitchFamily="34" charset="0"/>
              </a:rPr>
              <a:t>12</a:t>
            </a:fld>
            <a:endParaRPr lang="en-US" sz="1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60725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4D2D-DFAF-4AF5-9113-AE5A6A8993B6}"/>
              </a:ext>
            </a:extLst>
          </p:cNvPr>
          <p:cNvSpPr>
            <a:spLocks noGrp="1"/>
          </p:cNvSpPr>
          <p:nvPr>
            <p:ph type="title"/>
          </p:nvPr>
        </p:nvSpPr>
        <p:spPr>
          <a:xfrm>
            <a:off x="428058" y="1427356"/>
            <a:ext cx="4132791" cy="3612995"/>
          </a:xfrm>
        </p:spPr>
        <p:txBody>
          <a:bodyPr/>
          <a:lstStyle/>
          <a:p>
            <a:pPr algn="ctr">
              <a:lnSpc>
                <a:spcPct val="100000"/>
              </a:lnSpc>
            </a:pPr>
            <a:r>
              <a:rPr lang="en-US" sz="5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GOD LOOKS FOR RIGHTEOUS PEOPLE</a:t>
            </a:r>
          </a:p>
        </p:txBody>
      </p:sp>
      <p:sp>
        <p:nvSpPr>
          <p:cNvPr id="3" name="Content Placeholder 2">
            <a:extLst>
              <a:ext uri="{FF2B5EF4-FFF2-40B4-BE49-F238E27FC236}">
                <a16:creationId xmlns:a16="http://schemas.microsoft.com/office/drawing/2014/main" id="{4A21D56D-DFB3-4EFB-8FD4-9FC80249F7A0}"/>
              </a:ext>
            </a:extLst>
          </p:cNvPr>
          <p:cNvSpPr>
            <a:spLocks noGrp="1"/>
          </p:cNvSpPr>
          <p:nvPr>
            <p:ph idx="1"/>
          </p:nvPr>
        </p:nvSpPr>
        <p:spPr>
          <a:xfrm>
            <a:off x="5542156" y="851647"/>
            <a:ext cx="5932449" cy="5320553"/>
          </a:xfrm>
        </p:spPr>
        <p:txBody>
          <a:bodyPr>
            <a:normAutofit/>
          </a:bodyPr>
          <a:lstStyle/>
          <a:p>
            <a:pPr marL="0" indent="0" algn="ctr">
              <a:lnSpc>
                <a:spcPct val="100000"/>
              </a:lnSpc>
              <a:spcBef>
                <a:spcPts val="0"/>
              </a:spcBef>
              <a:buNone/>
            </a:pPr>
            <a:r>
              <a:rPr lang="en-US" sz="4800" dirty="0">
                <a:latin typeface="Segoe UI" panose="020B0502040204020203" pitchFamily="34" charset="0"/>
                <a:cs typeface="Segoe UI" panose="020B0502040204020203" pitchFamily="34" charset="0"/>
              </a:rPr>
              <a:t>And these will go away into everlasting punishment, but the righteous into eternal life.</a:t>
            </a:r>
          </a:p>
          <a:p>
            <a:pPr marL="0" indent="0" algn="ctr">
              <a:lnSpc>
                <a:spcPct val="100000"/>
              </a:lnSpc>
              <a:spcBef>
                <a:spcPts val="0"/>
              </a:spcBef>
              <a:buNone/>
            </a:pPr>
            <a:endParaRPr lang="en-US" sz="800" dirty="0">
              <a:latin typeface="Segoe UI" panose="020B0502040204020203" pitchFamily="34" charset="0"/>
              <a:cs typeface="Segoe UI" panose="020B0502040204020203" pitchFamily="34" charset="0"/>
            </a:endParaRPr>
          </a:p>
          <a:p>
            <a:pPr marL="0" indent="0" algn="ctr">
              <a:lnSpc>
                <a:spcPct val="100000"/>
              </a:lnSpc>
              <a:spcBef>
                <a:spcPts val="0"/>
              </a:spcBef>
              <a:buNone/>
            </a:pPr>
            <a:r>
              <a:rPr lang="en-US" sz="4400" dirty="0">
                <a:latin typeface="Segoe UI" panose="020B0502040204020203" pitchFamily="34" charset="0"/>
                <a:cs typeface="Segoe UI" panose="020B0502040204020203" pitchFamily="34" charset="0"/>
              </a:rPr>
              <a:t>		-</a:t>
            </a:r>
            <a:r>
              <a:rPr lang="en-US" sz="4400" i="1" dirty="0">
                <a:latin typeface="Segoe UI" panose="020B0502040204020203" pitchFamily="34" charset="0"/>
                <a:cs typeface="Segoe UI" panose="020B0502040204020203" pitchFamily="34" charset="0"/>
              </a:rPr>
              <a:t>Matthew 25:46</a:t>
            </a:r>
          </a:p>
        </p:txBody>
      </p:sp>
      <p:pic>
        <p:nvPicPr>
          <p:cNvPr id="6" name="Picture 5" descr="A close up of a logo&#10;&#10;Description generated with high confidence">
            <a:extLst>
              <a:ext uri="{FF2B5EF4-FFF2-40B4-BE49-F238E27FC236}">
                <a16:creationId xmlns:a16="http://schemas.microsoft.com/office/drawing/2014/main" id="{F195535A-B8BE-4F24-AF33-BA26BDF37A5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030" y="6330817"/>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8FBA1F87-E132-4F0B-AC49-BF6928297855}"/>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smtClean="0">
                <a:solidFill>
                  <a:schemeClr val="tx1"/>
                </a:solidFill>
                <a:latin typeface="Segoe UI" panose="020B0502040204020203" pitchFamily="34" charset="0"/>
                <a:cs typeface="Segoe UI" panose="020B0502040204020203" pitchFamily="34" charset="0"/>
              </a:rPr>
              <a:t>13</a:t>
            </a:fld>
            <a:endParaRPr lang="en-US" sz="1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44970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68" y="419100"/>
            <a:ext cx="10272132" cy="941349"/>
          </a:xfrm>
        </p:spPr>
        <p:txBody>
          <a:bodyPr/>
          <a:lstStyle/>
          <a:p>
            <a:r>
              <a:rPr lang="en-US" sz="5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Righteous</a:t>
            </a:r>
          </a:p>
        </p:txBody>
      </p:sp>
      <p:sp>
        <p:nvSpPr>
          <p:cNvPr id="3" name="Content Placeholder 2"/>
          <p:cNvSpPr>
            <a:spLocks noGrp="1"/>
          </p:cNvSpPr>
          <p:nvPr>
            <p:ph idx="1"/>
          </p:nvPr>
        </p:nvSpPr>
        <p:spPr>
          <a:xfrm>
            <a:off x="624468" y="1683835"/>
            <a:ext cx="11050859" cy="4488366"/>
          </a:xfrm>
        </p:spPr>
        <p:txBody>
          <a:bodyPr>
            <a:normAutofit/>
          </a:bodyPr>
          <a:lstStyle/>
          <a:p>
            <a:pPr>
              <a:lnSpc>
                <a:spcPct val="100000"/>
              </a:lnSpc>
              <a:spcBef>
                <a:spcPts val="600"/>
              </a:spcBef>
            </a:pPr>
            <a:r>
              <a:rPr lang="en-US" sz="36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“in a wide sense, upright, righteous, virtuous, keeping the commands of God”…innocent, faultless, guiltless…used of him whose way of thinking, feeling, and acting is wholly conformed to the will of God, and who therefore needs no rectification in the heart or life…approved of or acceptable of God” (</a:t>
            </a:r>
            <a:r>
              <a:rPr lang="en-US" sz="36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Online Bible Greek Lexicon</a:t>
            </a:r>
            <a:r>
              <a:rPr lang="en-US" sz="36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t>
            </a:r>
          </a:p>
        </p:txBody>
      </p:sp>
      <p:pic>
        <p:nvPicPr>
          <p:cNvPr id="4" name="Picture 3" descr="A close up of a logo&#10;&#10;Description generated with high confidence">
            <a:extLst>
              <a:ext uri="{FF2B5EF4-FFF2-40B4-BE49-F238E27FC236}">
                <a16:creationId xmlns:a16="http://schemas.microsoft.com/office/drawing/2014/main" id="{AB4E45F7-3B07-47FE-B8E9-8C3C2003C58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8333" y="6392425"/>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Slide Number Placeholder 4">
            <a:extLst>
              <a:ext uri="{FF2B5EF4-FFF2-40B4-BE49-F238E27FC236}">
                <a16:creationId xmlns:a16="http://schemas.microsoft.com/office/drawing/2014/main" id="{EF33D29C-C457-43D0-BA9F-65AC464E4E87}"/>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smtClean="0">
                <a:solidFill>
                  <a:schemeClr val="bg1"/>
                </a:solidFill>
                <a:latin typeface="Segoe UI Semibold" panose="020B0702040204020203" pitchFamily="34" charset="0"/>
                <a:cs typeface="Segoe UI Semibold" panose="020B0702040204020203" pitchFamily="34" charset="0"/>
              </a:rPr>
              <a:t>2</a:t>
            </a:fld>
            <a:endParaRPr lang="en-US" sz="120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783398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68" y="419099"/>
            <a:ext cx="10272132" cy="1342793"/>
          </a:xfrm>
        </p:spPr>
        <p:txBody>
          <a:bodyPr/>
          <a:lstStyle/>
          <a:p>
            <a:r>
              <a:rPr lang="en-US" sz="66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Righteous</a:t>
            </a:r>
          </a:p>
        </p:txBody>
      </p:sp>
      <p:sp>
        <p:nvSpPr>
          <p:cNvPr id="3" name="Content Placeholder 2"/>
          <p:cNvSpPr>
            <a:spLocks noGrp="1"/>
          </p:cNvSpPr>
          <p:nvPr>
            <p:ph idx="1"/>
          </p:nvPr>
        </p:nvSpPr>
        <p:spPr>
          <a:xfrm>
            <a:off x="624468" y="2085277"/>
            <a:ext cx="11206976" cy="4086923"/>
          </a:xfrm>
        </p:spPr>
        <p:txBody>
          <a:bodyPr>
            <a:normAutofit/>
          </a:bodyPr>
          <a:lstStyle/>
          <a:p>
            <a:pPr>
              <a:lnSpc>
                <a:spcPct val="100000"/>
              </a:lnSpc>
              <a:spcBef>
                <a:spcPts val="600"/>
              </a:spcBef>
            </a:pPr>
            <a:r>
              <a:rPr lang="en-US" sz="4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Scriptures instruct us in righteousness</a:t>
            </a:r>
            <a:r>
              <a:rPr lang="en-US" sz="44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br>
              <a:rPr lang="en-US" sz="44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44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2 Timothy 3:16-17</a:t>
            </a:r>
          </a:p>
          <a:p>
            <a:pPr>
              <a:lnSpc>
                <a:spcPct val="100000"/>
              </a:lnSpc>
              <a:spcBef>
                <a:spcPts val="600"/>
              </a:spcBef>
            </a:pPr>
            <a:r>
              <a:rPr lang="en-US" sz="4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It is our aim to be righteous </a:t>
            </a:r>
            <a:endParaRPr lang="en-US" sz="44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lvl="1">
              <a:lnSpc>
                <a:spcPct val="100000"/>
              </a:lnSpc>
              <a:spcBef>
                <a:spcPts val="600"/>
              </a:spcBef>
            </a:pPr>
            <a:r>
              <a:rPr lang="en-US" sz="42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And do what is righteous, </a:t>
            </a:r>
            <a:r>
              <a:rPr lang="en-US" sz="42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Revelation 22:11</a:t>
            </a:r>
          </a:p>
          <a:p>
            <a:pPr>
              <a:lnSpc>
                <a:spcPct val="100000"/>
              </a:lnSpc>
              <a:spcBef>
                <a:spcPts val="600"/>
              </a:spcBef>
            </a:pPr>
            <a:endParaRPr lang="en-US" sz="44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4" name="Picture 3" descr="A close up of a logo&#10;&#10;Description generated with high confidence">
            <a:extLst>
              <a:ext uri="{FF2B5EF4-FFF2-40B4-BE49-F238E27FC236}">
                <a16:creationId xmlns:a16="http://schemas.microsoft.com/office/drawing/2014/main" id="{AB4E45F7-3B07-47FE-B8E9-8C3C2003C58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8333" y="6392425"/>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Slide Number Placeholder 4">
            <a:extLst>
              <a:ext uri="{FF2B5EF4-FFF2-40B4-BE49-F238E27FC236}">
                <a16:creationId xmlns:a16="http://schemas.microsoft.com/office/drawing/2014/main" id="{EF33D29C-C457-43D0-BA9F-65AC464E4E87}"/>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a:solidFill>
                  <a:schemeClr val="bg1"/>
                </a:solidFill>
                <a:latin typeface="Segoe UI Semibold" panose="020B0702040204020203" pitchFamily="34" charset="0"/>
                <a:cs typeface="Segoe UI Semibold" panose="020B0702040204020203" pitchFamily="34" charset="0"/>
              </a:rPr>
              <a:pPr/>
              <a:t>3</a:t>
            </a:fld>
            <a:endParaRPr lang="en-US" sz="120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903665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68" y="356839"/>
            <a:ext cx="10272132" cy="1628078"/>
          </a:xfrm>
        </p:spPr>
        <p:txBody>
          <a:bodyPr/>
          <a:lstStyle/>
          <a:p>
            <a:r>
              <a:rPr lang="en-US" sz="5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Not Righteous by Sinlessness</a:t>
            </a:r>
            <a:br>
              <a:rPr lang="en-US" sz="5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i="1"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Romans 3:10</a:t>
            </a:r>
            <a:endParaRPr lang="en-US" sz="5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450361" y="2174487"/>
            <a:ext cx="11381083" cy="4217937"/>
          </a:xfrm>
        </p:spPr>
        <p:txBody>
          <a:bodyPr>
            <a:normAutofit/>
          </a:bodyPr>
          <a:lstStyle/>
          <a:p>
            <a:pPr>
              <a:lnSpc>
                <a:spcPct val="100000"/>
              </a:lnSpc>
              <a:spcBef>
                <a:spcPts val="600"/>
              </a:spcBef>
            </a:pPr>
            <a:r>
              <a:rPr 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None without sin</a:t>
            </a:r>
            <a:r>
              <a:rPr lang="en-US" sz="4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en-US" sz="40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Psalm 14:1-3; Romans 3:23</a:t>
            </a:r>
          </a:p>
          <a:p>
            <a:pPr>
              <a:lnSpc>
                <a:spcPct val="100000"/>
              </a:lnSpc>
              <a:spcBef>
                <a:spcPts val="600"/>
              </a:spcBef>
            </a:pPr>
            <a:r>
              <a:rPr 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Bible tells of righteous people:</a:t>
            </a:r>
          </a:p>
          <a:p>
            <a:pPr lvl="1">
              <a:lnSpc>
                <a:spcPct val="100000"/>
              </a:lnSpc>
              <a:spcBef>
                <a:spcPts val="600"/>
              </a:spcBef>
            </a:pPr>
            <a:r>
              <a:rPr lang="en-US" sz="36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Abel, </a:t>
            </a:r>
            <a:r>
              <a:rPr lang="en-US" sz="36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Hebrews 11:4; </a:t>
            </a:r>
            <a:r>
              <a:rPr lang="en-US" sz="36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Noah, Daniel, Job, </a:t>
            </a:r>
            <a:r>
              <a:rPr lang="en-US" sz="36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Ezekiel 14:14</a:t>
            </a:r>
          </a:p>
          <a:p>
            <a:pPr lvl="1">
              <a:lnSpc>
                <a:spcPct val="100000"/>
              </a:lnSpc>
              <a:spcBef>
                <a:spcPts val="600"/>
              </a:spcBef>
            </a:pPr>
            <a:r>
              <a:rPr lang="en-US" sz="36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Joseph, </a:t>
            </a:r>
            <a:r>
              <a:rPr lang="en-US" sz="36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Matthew 1:19</a:t>
            </a:r>
          </a:p>
          <a:p>
            <a:pPr lvl="1">
              <a:lnSpc>
                <a:spcPct val="100000"/>
              </a:lnSpc>
              <a:spcBef>
                <a:spcPts val="600"/>
              </a:spcBef>
            </a:pPr>
            <a:r>
              <a:rPr lang="en-US" sz="36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Zacharias and Elizabeth, </a:t>
            </a:r>
            <a:r>
              <a:rPr lang="en-US" sz="36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Luke 1:6</a:t>
            </a:r>
          </a:p>
          <a:p>
            <a:pPr lvl="1">
              <a:lnSpc>
                <a:spcPct val="100000"/>
              </a:lnSpc>
              <a:spcBef>
                <a:spcPts val="600"/>
              </a:spcBef>
            </a:pPr>
            <a:r>
              <a:rPr lang="en-US" sz="36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Simeon </a:t>
            </a:r>
            <a:r>
              <a:rPr lang="en-US" sz="36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(Lk. 2:25)</a:t>
            </a:r>
            <a:r>
              <a:rPr lang="en-US" sz="36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John </a:t>
            </a:r>
            <a:r>
              <a:rPr lang="en-US" sz="36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(Mk. 6:20)</a:t>
            </a:r>
            <a:r>
              <a:rPr lang="en-US" sz="36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Lot </a:t>
            </a:r>
            <a:r>
              <a:rPr lang="en-US" sz="36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(2 Peter 2:7)</a:t>
            </a:r>
          </a:p>
          <a:p>
            <a:pPr>
              <a:lnSpc>
                <a:spcPct val="100000"/>
              </a:lnSpc>
              <a:spcBef>
                <a:spcPts val="600"/>
              </a:spcBef>
            </a:pPr>
            <a:endParaRPr lang="en-US" sz="4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4" name="Picture 3" descr="A close up of a logo&#10;&#10;Description generated with high confidence">
            <a:extLst>
              <a:ext uri="{FF2B5EF4-FFF2-40B4-BE49-F238E27FC236}">
                <a16:creationId xmlns:a16="http://schemas.microsoft.com/office/drawing/2014/main" id="{AB4E45F7-3B07-47FE-B8E9-8C3C2003C58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8333" y="6392425"/>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Slide Number Placeholder 4">
            <a:extLst>
              <a:ext uri="{FF2B5EF4-FFF2-40B4-BE49-F238E27FC236}">
                <a16:creationId xmlns:a16="http://schemas.microsoft.com/office/drawing/2014/main" id="{EF33D29C-C457-43D0-BA9F-65AC464E4E87}"/>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a:solidFill>
                  <a:schemeClr val="bg1"/>
                </a:solidFill>
                <a:latin typeface="Segoe UI Semibold" panose="020B0702040204020203" pitchFamily="34" charset="0"/>
                <a:cs typeface="Segoe UI Semibold" panose="020B0702040204020203" pitchFamily="34" charset="0"/>
              </a:rPr>
              <a:pPr/>
              <a:t>4</a:t>
            </a:fld>
            <a:endParaRPr lang="en-US" sz="120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309715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5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7" presetClass="entr" presetSubtype="0" fill="hold" grpId="0" nodeType="afterEffect">
                                  <p:stCondLst>
                                    <p:cond delay="10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47" presetClass="entr" presetSubtype="0" fill="hold" grpId="0" nodeType="afterEffect">
                                  <p:stCondLst>
                                    <p:cond delay="10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6500"/>
                            </p:stCondLst>
                            <p:childTnLst>
                              <p:par>
                                <p:cTn id="36" presetID="47" presetClass="entr" presetSubtype="0" fill="hold" grpId="0" nodeType="afterEffect">
                                  <p:stCondLst>
                                    <p:cond delay="100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68" y="356839"/>
            <a:ext cx="10272132" cy="1628078"/>
          </a:xfrm>
        </p:spPr>
        <p:txBody>
          <a:bodyPr/>
          <a:lstStyle/>
          <a:p>
            <a:r>
              <a:rPr lang="en-US" sz="5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Not Righteous by Sinlessness</a:t>
            </a:r>
            <a:br>
              <a:rPr lang="en-US" sz="5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i="1"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Romans 3:10</a:t>
            </a:r>
            <a:endParaRPr lang="en-US" sz="5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450361" y="2174487"/>
            <a:ext cx="11381083" cy="4217937"/>
          </a:xfrm>
        </p:spPr>
        <p:txBody>
          <a:bodyPr>
            <a:normAutofit/>
          </a:bodyPr>
          <a:lstStyle/>
          <a:p>
            <a:pPr>
              <a:lnSpc>
                <a:spcPct val="100000"/>
              </a:lnSpc>
            </a:pPr>
            <a:r>
              <a:rPr 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Hunger for righteousness…and be filled</a:t>
            </a:r>
            <a:r>
              <a:rPr lang="en-US" sz="4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br>
              <a:rPr lang="en-US" sz="4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40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Matthew 5:6 (6:33)</a:t>
            </a:r>
          </a:p>
          <a:p>
            <a:pPr>
              <a:lnSpc>
                <a:spcPct val="100000"/>
              </a:lnSpc>
            </a:pPr>
            <a:r>
              <a:rPr 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Faith counted for righteousness</a:t>
            </a:r>
            <a:r>
              <a:rPr lang="en-US" sz="4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en-US" sz="40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Rom. 4:3, 5-8</a:t>
            </a:r>
          </a:p>
          <a:p>
            <a:pPr lvl="1">
              <a:lnSpc>
                <a:spcPct val="100000"/>
              </a:lnSpc>
              <a:spcBef>
                <a:spcPts val="1800"/>
              </a:spcBef>
            </a:pPr>
            <a:r>
              <a:rPr lang="en-US" sz="38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God justifies those who have faith in Jesus, </a:t>
            </a:r>
            <a:r>
              <a:rPr lang="en-US" sz="38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Romans 3:26; Philippians 3:6, 9</a:t>
            </a:r>
          </a:p>
          <a:p>
            <a:pPr>
              <a:lnSpc>
                <a:spcPct val="100000"/>
              </a:lnSpc>
            </a:pPr>
            <a:endParaRPr lang="en-US" sz="4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pic>
        <p:nvPicPr>
          <p:cNvPr id="4" name="Picture 3" descr="A close up of a logo&#10;&#10;Description generated with high confidence">
            <a:extLst>
              <a:ext uri="{FF2B5EF4-FFF2-40B4-BE49-F238E27FC236}">
                <a16:creationId xmlns:a16="http://schemas.microsoft.com/office/drawing/2014/main" id="{AB4E45F7-3B07-47FE-B8E9-8C3C2003C58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8333" y="6392425"/>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Slide Number Placeholder 4">
            <a:extLst>
              <a:ext uri="{FF2B5EF4-FFF2-40B4-BE49-F238E27FC236}">
                <a16:creationId xmlns:a16="http://schemas.microsoft.com/office/drawing/2014/main" id="{EF33D29C-C457-43D0-BA9F-65AC464E4E87}"/>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smtClean="0">
                <a:solidFill>
                  <a:schemeClr val="bg1"/>
                </a:solidFill>
                <a:latin typeface="Segoe UI Semibold" panose="020B0702040204020203" pitchFamily="34" charset="0"/>
                <a:cs typeface="Segoe UI Semibold" panose="020B0702040204020203" pitchFamily="34" charset="0"/>
              </a:rPr>
              <a:t>5</a:t>
            </a:fld>
            <a:endParaRPr lang="en-US" sz="120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027376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68" y="356839"/>
            <a:ext cx="10272132" cy="1628078"/>
          </a:xfrm>
        </p:spPr>
        <p:txBody>
          <a:bodyPr/>
          <a:lstStyle/>
          <a:p>
            <a:r>
              <a:rPr lang="en-US" sz="5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Not Righteous by Sinlessness</a:t>
            </a:r>
            <a:br>
              <a:rPr lang="en-US" sz="5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i="1"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Romans 3:10</a:t>
            </a:r>
            <a:endParaRPr lang="en-US" sz="5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450361" y="2303928"/>
            <a:ext cx="11381083" cy="4088495"/>
          </a:xfrm>
        </p:spPr>
        <p:txBody>
          <a:bodyPr>
            <a:normAutofit/>
          </a:bodyPr>
          <a:lstStyle/>
          <a:p>
            <a:pPr>
              <a:lnSpc>
                <a:spcPct val="100000"/>
              </a:lnSpc>
            </a:pPr>
            <a:r>
              <a:rPr 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Christians are bondservants of righteousness</a:t>
            </a:r>
            <a:r>
              <a:rPr lang="en-US" sz="4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en-US" sz="40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Romans 6:13, 18-23</a:t>
            </a:r>
          </a:p>
          <a:p>
            <a:pPr lvl="1">
              <a:lnSpc>
                <a:spcPct val="100000"/>
              </a:lnSpc>
              <a:spcBef>
                <a:spcPts val="1800"/>
              </a:spcBef>
            </a:pPr>
            <a:r>
              <a:rPr lang="en-US" sz="38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Those who are born of God practice righteousness, </a:t>
            </a:r>
            <a:r>
              <a:rPr lang="en-US" sz="38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1 John 2:29</a:t>
            </a:r>
          </a:p>
        </p:txBody>
      </p:sp>
      <p:pic>
        <p:nvPicPr>
          <p:cNvPr id="4" name="Picture 3" descr="A close up of a logo&#10;&#10;Description generated with high confidence">
            <a:extLst>
              <a:ext uri="{FF2B5EF4-FFF2-40B4-BE49-F238E27FC236}">
                <a16:creationId xmlns:a16="http://schemas.microsoft.com/office/drawing/2014/main" id="{AB4E45F7-3B07-47FE-B8E9-8C3C2003C58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8333" y="6392425"/>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Slide Number Placeholder 4">
            <a:extLst>
              <a:ext uri="{FF2B5EF4-FFF2-40B4-BE49-F238E27FC236}">
                <a16:creationId xmlns:a16="http://schemas.microsoft.com/office/drawing/2014/main" id="{EF33D29C-C457-43D0-BA9F-65AC464E4E87}"/>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smtClean="0">
                <a:solidFill>
                  <a:schemeClr val="bg1"/>
                </a:solidFill>
                <a:latin typeface="Segoe UI Semibold" panose="020B0702040204020203" pitchFamily="34" charset="0"/>
                <a:cs typeface="Segoe UI Semibold" panose="020B0702040204020203" pitchFamily="34" charset="0"/>
              </a:rPr>
              <a:t>6</a:t>
            </a:fld>
            <a:endParaRPr lang="en-US" sz="120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722781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4D2D-DFAF-4AF5-9113-AE5A6A8993B6}"/>
              </a:ext>
            </a:extLst>
          </p:cNvPr>
          <p:cNvSpPr>
            <a:spLocks noGrp="1"/>
          </p:cNvSpPr>
          <p:nvPr>
            <p:ph type="title"/>
          </p:nvPr>
        </p:nvSpPr>
        <p:spPr>
          <a:xfrm>
            <a:off x="609600" y="479502"/>
            <a:ext cx="3973550" cy="2442118"/>
          </a:xfrm>
        </p:spPr>
        <p:txBody>
          <a:bodyPr/>
          <a:lstStyle/>
          <a:p>
            <a:r>
              <a:rPr lang="en-US" sz="5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FIND A RIGHTEOUS PERSON…</a:t>
            </a:r>
          </a:p>
        </p:txBody>
      </p:sp>
      <p:sp>
        <p:nvSpPr>
          <p:cNvPr id="3" name="Content Placeholder 2">
            <a:extLst>
              <a:ext uri="{FF2B5EF4-FFF2-40B4-BE49-F238E27FC236}">
                <a16:creationId xmlns:a16="http://schemas.microsoft.com/office/drawing/2014/main" id="{4A21D56D-DFB3-4EFB-8FD4-9FC80249F7A0}"/>
              </a:ext>
            </a:extLst>
          </p:cNvPr>
          <p:cNvSpPr>
            <a:spLocks noGrp="1"/>
          </p:cNvSpPr>
          <p:nvPr>
            <p:ph idx="1"/>
          </p:nvPr>
        </p:nvSpPr>
        <p:spPr>
          <a:xfrm>
            <a:off x="5494020" y="903249"/>
            <a:ext cx="6080760" cy="5268951"/>
          </a:xfrm>
        </p:spPr>
        <p:txBody>
          <a:bodyPr>
            <a:normAutofit/>
          </a:bodyPr>
          <a:lstStyle/>
          <a:p>
            <a:pPr>
              <a:lnSpc>
                <a:spcPct val="100000"/>
              </a:lnSpc>
            </a:pPr>
            <a:r>
              <a:rPr lang="en-US" sz="4400" b="1" dirty="0">
                <a:latin typeface="Segoe UI" panose="020B0502040204020203" pitchFamily="34" charset="0"/>
                <a:cs typeface="Segoe UI" panose="020B0502040204020203" pitchFamily="34" charset="0"/>
              </a:rPr>
              <a:t>Helping the needy</a:t>
            </a:r>
            <a:r>
              <a:rPr lang="en-US" sz="4400" dirty="0">
                <a:latin typeface="Segoe UI" panose="020B0502040204020203" pitchFamily="34" charset="0"/>
                <a:cs typeface="Segoe UI" panose="020B0502040204020203" pitchFamily="34" charset="0"/>
              </a:rPr>
              <a:t>, </a:t>
            </a:r>
            <a:br>
              <a:rPr lang="en-US" sz="4400" dirty="0">
                <a:latin typeface="Segoe UI" panose="020B0502040204020203" pitchFamily="34" charset="0"/>
                <a:cs typeface="Segoe UI" panose="020B0502040204020203" pitchFamily="34" charset="0"/>
              </a:rPr>
            </a:br>
            <a:r>
              <a:rPr lang="en-US" sz="4400" i="1" dirty="0">
                <a:latin typeface="Segoe UI" panose="020B0502040204020203" pitchFamily="34" charset="0"/>
                <a:cs typeface="Segoe UI" panose="020B0502040204020203" pitchFamily="34" charset="0"/>
              </a:rPr>
              <a:t>Acts 6:2-3; 9:36</a:t>
            </a:r>
          </a:p>
          <a:p>
            <a:pPr marL="0" indent="0">
              <a:lnSpc>
                <a:spcPct val="100000"/>
              </a:lnSpc>
              <a:buNone/>
            </a:pPr>
            <a:endParaRPr lang="en-US" sz="1600" i="1" dirty="0">
              <a:latin typeface="Segoe UI" panose="020B0502040204020203" pitchFamily="34" charset="0"/>
              <a:cs typeface="Segoe UI" panose="020B0502040204020203" pitchFamily="34" charset="0"/>
            </a:endParaRPr>
          </a:p>
          <a:p>
            <a:pPr>
              <a:lnSpc>
                <a:spcPct val="100000"/>
              </a:lnSpc>
            </a:pPr>
            <a:r>
              <a:rPr lang="en-US" sz="4400" b="1" dirty="0">
                <a:latin typeface="Segoe UI" panose="020B0502040204020203" pitchFamily="34" charset="0"/>
                <a:cs typeface="Segoe UI" panose="020B0502040204020203" pitchFamily="34" charset="0"/>
              </a:rPr>
              <a:t>Teaching the lost and defending the truth</a:t>
            </a:r>
            <a:r>
              <a:rPr lang="en-US" sz="4400" dirty="0">
                <a:latin typeface="Segoe UI" panose="020B0502040204020203" pitchFamily="34" charset="0"/>
                <a:cs typeface="Segoe UI" panose="020B0502040204020203" pitchFamily="34" charset="0"/>
              </a:rPr>
              <a:t>, </a:t>
            </a:r>
            <a:br>
              <a:rPr lang="en-US" sz="4400" dirty="0">
                <a:latin typeface="Segoe UI" panose="020B0502040204020203" pitchFamily="34" charset="0"/>
                <a:cs typeface="Segoe UI" panose="020B0502040204020203" pitchFamily="34" charset="0"/>
              </a:rPr>
            </a:br>
            <a:r>
              <a:rPr lang="en-US" sz="4400" i="1" dirty="0">
                <a:latin typeface="Segoe UI" panose="020B0502040204020203" pitchFamily="34" charset="0"/>
                <a:cs typeface="Segoe UI" panose="020B0502040204020203" pitchFamily="34" charset="0"/>
              </a:rPr>
              <a:t>Acts 6:8-10</a:t>
            </a:r>
          </a:p>
        </p:txBody>
      </p:sp>
      <p:sp>
        <p:nvSpPr>
          <p:cNvPr id="4" name="Text Placeholder 3">
            <a:extLst>
              <a:ext uri="{FF2B5EF4-FFF2-40B4-BE49-F238E27FC236}">
                <a16:creationId xmlns:a16="http://schemas.microsoft.com/office/drawing/2014/main" id="{3C7774F6-D591-4752-AE89-B5733591DDDA}"/>
              </a:ext>
            </a:extLst>
          </p:cNvPr>
          <p:cNvSpPr>
            <a:spLocks noGrp="1"/>
          </p:cNvSpPr>
          <p:nvPr>
            <p:ph type="body" sz="half" idx="2"/>
          </p:nvPr>
        </p:nvSpPr>
        <p:spPr>
          <a:xfrm>
            <a:off x="609599" y="3300761"/>
            <a:ext cx="3973551" cy="2871438"/>
          </a:xfrm>
        </p:spPr>
        <p:txBody>
          <a:bodyPr>
            <a:noAutofit/>
          </a:bodyPr>
          <a:lstStyle/>
          <a:p>
            <a:r>
              <a:rPr lang="en-US" sz="4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Someone who is serving others</a:t>
            </a:r>
          </a:p>
          <a:p>
            <a:r>
              <a:rPr lang="en-US" sz="4400"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6:3-6</a:t>
            </a:r>
          </a:p>
        </p:txBody>
      </p:sp>
      <p:pic>
        <p:nvPicPr>
          <p:cNvPr id="7" name="Picture 6" descr="A close up of a logo&#10;&#10;Description generated with high confidence">
            <a:extLst>
              <a:ext uri="{FF2B5EF4-FFF2-40B4-BE49-F238E27FC236}">
                <a16:creationId xmlns:a16="http://schemas.microsoft.com/office/drawing/2014/main" id="{2CB12F7D-8988-4CD3-BE3F-1F3A22AA4E14}"/>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030" y="6330817"/>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8" name="Slide Number Placeholder 4">
            <a:extLst>
              <a:ext uri="{FF2B5EF4-FFF2-40B4-BE49-F238E27FC236}">
                <a16:creationId xmlns:a16="http://schemas.microsoft.com/office/drawing/2014/main" id="{C0208212-6D1A-432F-AB29-3A4D6C21C50A}"/>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smtClean="0">
                <a:solidFill>
                  <a:schemeClr val="tx1"/>
                </a:solidFill>
                <a:latin typeface="Segoe UI" panose="020B0502040204020203" pitchFamily="34" charset="0"/>
                <a:cs typeface="Segoe UI" panose="020B0502040204020203" pitchFamily="34" charset="0"/>
              </a:rPr>
              <a:t>7</a:t>
            </a:fld>
            <a:endParaRPr lang="en-US" sz="1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78367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000"/>
                                        <p:tgtEl>
                                          <p:spTgt spid="4">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125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4D2D-DFAF-4AF5-9113-AE5A6A8993B6}"/>
              </a:ext>
            </a:extLst>
          </p:cNvPr>
          <p:cNvSpPr>
            <a:spLocks noGrp="1"/>
          </p:cNvSpPr>
          <p:nvPr>
            <p:ph type="title"/>
          </p:nvPr>
        </p:nvSpPr>
        <p:spPr>
          <a:xfrm>
            <a:off x="609600" y="156117"/>
            <a:ext cx="3973550" cy="2531327"/>
          </a:xfrm>
        </p:spPr>
        <p:txBody>
          <a:bodyPr/>
          <a:lstStyle/>
          <a:p>
            <a:r>
              <a:rPr lang="en-US" sz="5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FIND A RIGHTEOUS PERSON…</a:t>
            </a:r>
          </a:p>
        </p:txBody>
      </p:sp>
      <p:sp>
        <p:nvSpPr>
          <p:cNvPr id="3" name="Content Placeholder 2">
            <a:extLst>
              <a:ext uri="{FF2B5EF4-FFF2-40B4-BE49-F238E27FC236}">
                <a16:creationId xmlns:a16="http://schemas.microsoft.com/office/drawing/2014/main" id="{4A21D56D-DFB3-4EFB-8FD4-9FC80249F7A0}"/>
              </a:ext>
            </a:extLst>
          </p:cNvPr>
          <p:cNvSpPr>
            <a:spLocks noGrp="1"/>
          </p:cNvSpPr>
          <p:nvPr>
            <p:ph idx="1"/>
          </p:nvPr>
        </p:nvSpPr>
        <p:spPr>
          <a:xfrm>
            <a:off x="5047128" y="833718"/>
            <a:ext cx="7073153" cy="5365376"/>
          </a:xfrm>
        </p:spPr>
        <p:txBody>
          <a:bodyPr>
            <a:normAutofit/>
          </a:bodyPr>
          <a:lstStyle/>
          <a:p>
            <a:pPr>
              <a:lnSpc>
                <a:spcPct val="100000"/>
              </a:lnSpc>
            </a:pPr>
            <a:r>
              <a:rPr lang="en-US" sz="4000" b="1" dirty="0">
                <a:latin typeface="Segoe UI" panose="020B0502040204020203" pitchFamily="34" charset="0"/>
                <a:cs typeface="Segoe UI" panose="020B0502040204020203" pitchFamily="34" charset="0"/>
              </a:rPr>
              <a:t>Rejoices in the salvation</a:t>
            </a:r>
            <a:br>
              <a:rPr lang="en-US" sz="4000" b="1" dirty="0">
                <a:latin typeface="Segoe UI" panose="020B0502040204020203" pitchFamily="34" charset="0"/>
                <a:cs typeface="Segoe UI" panose="020B0502040204020203" pitchFamily="34" charset="0"/>
              </a:rPr>
            </a:br>
            <a:r>
              <a:rPr lang="en-US" sz="4000" b="1" dirty="0">
                <a:latin typeface="Segoe UI" panose="020B0502040204020203" pitchFamily="34" charset="0"/>
                <a:cs typeface="Segoe UI" panose="020B0502040204020203" pitchFamily="34" charset="0"/>
              </a:rPr>
              <a:t>of others</a:t>
            </a:r>
            <a:r>
              <a:rPr lang="en-US" sz="4000" dirty="0">
                <a:latin typeface="Segoe UI" panose="020B0502040204020203" pitchFamily="34" charset="0"/>
                <a:cs typeface="Segoe UI" panose="020B0502040204020203" pitchFamily="34" charset="0"/>
              </a:rPr>
              <a:t>, </a:t>
            </a:r>
            <a:r>
              <a:rPr lang="en-US" sz="4000" i="1" dirty="0">
                <a:latin typeface="Segoe UI" panose="020B0502040204020203" pitchFamily="34" charset="0"/>
                <a:cs typeface="Segoe UI" panose="020B0502040204020203" pitchFamily="34" charset="0"/>
              </a:rPr>
              <a:t>Acts 11:23</a:t>
            </a:r>
            <a:endParaRPr lang="en-US" sz="1600" i="1" dirty="0">
              <a:latin typeface="Segoe UI" panose="020B0502040204020203" pitchFamily="34" charset="0"/>
              <a:cs typeface="Segoe UI" panose="020B0502040204020203" pitchFamily="34" charset="0"/>
            </a:endParaRPr>
          </a:p>
          <a:p>
            <a:pPr>
              <a:lnSpc>
                <a:spcPct val="100000"/>
              </a:lnSpc>
            </a:pPr>
            <a:r>
              <a:rPr lang="en-US" sz="4000" b="1" dirty="0">
                <a:latin typeface="Segoe UI" panose="020B0502040204020203" pitchFamily="34" charset="0"/>
                <a:cs typeface="Segoe UI" panose="020B0502040204020203" pitchFamily="34" charset="0"/>
              </a:rPr>
              <a:t>Not content with past accomplishments</a:t>
            </a:r>
            <a:r>
              <a:rPr lang="en-US" sz="4000" dirty="0">
                <a:latin typeface="Segoe UI" panose="020B0502040204020203" pitchFamily="34" charset="0"/>
                <a:cs typeface="Segoe UI" panose="020B0502040204020203" pitchFamily="34" charset="0"/>
              </a:rPr>
              <a:t>, </a:t>
            </a:r>
            <a:br>
              <a:rPr lang="en-US" sz="4000" dirty="0">
                <a:latin typeface="Segoe UI" panose="020B0502040204020203" pitchFamily="34" charset="0"/>
                <a:cs typeface="Segoe UI" panose="020B0502040204020203" pitchFamily="34" charset="0"/>
              </a:rPr>
            </a:br>
            <a:r>
              <a:rPr lang="en-US" sz="4000" i="1" dirty="0">
                <a:latin typeface="Segoe UI" panose="020B0502040204020203" pitchFamily="34" charset="0"/>
                <a:cs typeface="Segoe UI" panose="020B0502040204020203" pitchFamily="34" charset="0"/>
              </a:rPr>
              <a:t>Acts 11:23-24</a:t>
            </a:r>
          </a:p>
          <a:p>
            <a:pPr>
              <a:lnSpc>
                <a:spcPct val="100000"/>
              </a:lnSpc>
            </a:pPr>
            <a:r>
              <a:rPr lang="en-US" sz="4000" b="1" dirty="0">
                <a:latin typeface="Segoe UI" panose="020B0502040204020203" pitchFamily="34" charset="0"/>
                <a:cs typeface="Segoe UI" panose="020B0502040204020203" pitchFamily="34" charset="0"/>
              </a:rPr>
              <a:t>Looks for others to help do God’s work</a:t>
            </a:r>
            <a:r>
              <a:rPr lang="en-US" sz="4000" dirty="0">
                <a:latin typeface="Segoe UI" panose="020B0502040204020203" pitchFamily="34" charset="0"/>
                <a:cs typeface="Segoe UI" panose="020B0502040204020203" pitchFamily="34" charset="0"/>
              </a:rPr>
              <a:t>, </a:t>
            </a:r>
            <a:r>
              <a:rPr lang="en-US" sz="4000" i="1" dirty="0">
                <a:latin typeface="Segoe UI" panose="020B0502040204020203" pitchFamily="34" charset="0"/>
                <a:cs typeface="Segoe UI" panose="020B0502040204020203" pitchFamily="34" charset="0"/>
              </a:rPr>
              <a:t>Acts 11:25-26</a:t>
            </a:r>
          </a:p>
        </p:txBody>
      </p:sp>
      <p:sp>
        <p:nvSpPr>
          <p:cNvPr id="4" name="Text Placeholder 3">
            <a:extLst>
              <a:ext uri="{FF2B5EF4-FFF2-40B4-BE49-F238E27FC236}">
                <a16:creationId xmlns:a16="http://schemas.microsoft.com/office/drawing/2014/main" id="{3C7774F6-D591-4752-AE89-B5733591DDDA}"/>
              </a:ext>
            </a:extLst>
          </p:cNvPr>
          <p:cNvSpPr>
            <a:spLocks noGrp="1"/>
          </p:cNvSpPr>
          <p:nvPr>
            <p:ph type="body" sz="half" idx="2"/>
          </p:nvPr>
        </p:nvSpPr>
        <p:spPr>
          <a:xfrm>
            <a:off x="609600" y="2810107"/>
            <a:ext cx="3973550" cy="3813717"/>
          </a:xfrm>
        </p:spPr>
        <p:txBody>
          <a:bodyPr>
            <a:noAutofit/>
          </a:bodyPr>
          <a:lstStyle/>
          <a:p>
            <a:r>
              <a:rPr lang="en-US" sz="40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Someone </a:t>
            </a:r>
            <a:br>
              <a:rPr lang="en-US" sz="40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sz="40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who comforts, exhorts, and works well </a:t>
            </a:r>
            <a:br>
              <a:rPr lang="en-US" sz="40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sz="40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with others</a:t>
            </a:r>
          </a:p>
          <a:p>
            <a:r>
              <a:rPr lang="en-US" sz="4000"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11:19-26</a:t>
            </a:r>
          </a:p>
        </p:txBody>
      </p:sp>
      <p:pic>
        <p:nvPicPr>
          <p:cNvPr id="6" name="Picture 5" descr="A close up of a logo&#10;&#10;Description generated with high confidence">
            <a:extLst>
              <a:ext uri="{FF2B5EF4-FFF2-40B4-BE49-F238E27FC236}">
                <a16:creationId xmlns:a16="http://schemas.microsoft.com/office/drawing/2014/main" id="{F195535A-B8BE-4F24-AF33-BA26BDF37A5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030" y="6330817"/>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8FBA1F87-E132-4F0B-AC49-BF6928297855}"/>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smtClean="0">
                <a:solidFill>
                  <a:schemeClr val="tx1"/>
                </a:solidFill>
                <a:latin typeface="Segoe UI" panose="020B0502040204020203" pitchFamily="34" charset="0"/>
                <a:cs typeface="Segoe UI" panose="020B0502040204020203" pitchFamily="34" charset="0"/>
              </a:rPr>
              <a:t>8</a:t>
            </a:fld>
            <a:endParaRPr lang="en-US" sz="1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34363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000"/>
                                        <p:tgtEl>
                                          <p:spTgt spid="4">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125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4D2D-DFAF-4AF5-9113-AE5A6A8993B6}"/>
              </a:ext>
            </a:extLst>
          </p:cNvPr>
          <p:cNvSpPr>
            <a:spLocks noGrp="1"/>
          </p:cNvSpPr>
          <p:nvPr>
            <p:ph type="title"/>
          </p:nvPr>
        </p:nvSpPr>
        <p:spPr>
          <a:xfrm>
            <a:off x="502024" y="156117"/>
            <a:ext cx="4081126" cy="2810107"/>
          </a:xfrm>
        </p:spPr>
        <p:txBody>
          <a:bodyPr/>
          <a:lstStyle/>
          <a:p>
            <a:r>
              <a:rPr lang="en-US" sz="5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FIND A RIGHTEOUS PERSON…</a:t>
            </a:r>
          </a:p>
        </p:txBody>
      </p:sp>
      <p:sp>
        <p:nvSpPr>
          <p:cNvPr id="3" name="Content Placeholder 2">
            <a:extLst>
              <a:ext uri="{FF2B5EF4-FFF2-40B4-BE49-F238E27FC236}">
                <a16:creationId xmlns:a16="http://schemas.microsoft.com/office/drawing/2014/main" id="{4A21D56D-DFB3-4EFB-8FD4-9FC80249F7A0}"/>
              </a:ext>
            </a:extLst>
          </p:cNvPr>
          <p:cNvSpPr>
            <a:spLocks noGrp="1"/>
          </p:cNvSpPr>
          <p:nvPr>
            <p:ph idx="1"/>
          </p:nvPr>
        </p:nvSpPr>
        <p:spPr>
          <a:xfrm>
            <a:off x="5029200" y="959005"/>
            <a:ext cx="6989027" cy="5213195"/>
          </a:xfrm>
        </p:spPr>
        <p:txBody>
          <a:bodyPr>
            <a:normAutofit/>
          </a:bodyPr>
          <a:lstStyle/>
          <a:p>
            <a:pPr>
              <a:lnSpc>
                <a:spcPct val="100000"/>
              </a:lnSpc>
            </a:pPr>
            <a:r>
              <a:rPr lang="en-US" sz="4200" b="1" dirty="0">
                <a:latin typeface="Segoe UI" panose="020B0502040204020203" pitchFamily="34" charset="0"/>
                <a:cs typeface="Segoe UI" panose="020B0502040204020203" pitchFamily="34" charset="0"/>
              </a:rPr>
              <a:t>Executes justice and seeks truth</a:t>
            </a:r>
            <a:r>
              <a:rPr lang="en-US" sz="4200" dirty="0">
                <a:latin typeface="Segoe UI" panose="020B0502040204020203" pitchFamily="34" charset="0"/>
                <a:cs typeface="Segoe UI" panose="020B0502040204020203" pitchFamily="34" charset="0"/>
              </a:rPr>
              <a:t>, </a:t>
            </a:r>
            <a:r>
              <a:rPr lang="en-US" sz="4200" i="1" dirty="0">
                <a:latin typeface="Segoe UI" panose="020B0502040204020203" pitchFamily="34" charset="0"/>
                <a:cs typeface="Segoe UI" panose="020B0502040204020203" pitchFamily="34" charset="0"/>
              </a:rPr>
              <a:t>Jeremiah 5:1-2</a:t>
            </a:r>
          </a:p>
          <a:p>
            <a:pPr lvl="1">
              <a:lnSpc>
                <a:spcPct val="100000"/>
              </a:lnSpc>
              <a:spcBef>
                <a:spcPts val="1800"/>
              </a:spcBef>
            </a:pPr>
            <a:r>
              <a:rPr lang="en-US" sz="4000" dirty="0">
                <a:latin typeface="Segoe UI" panose="020B0502040204020203" pitchFamily="34" charset="0"/>
                <a:cs typeface="Segoe UI" panose="020B0502040204020203" pitchFamily="34" charset="0"/>
              </a:rPr>
              <a:t>Peacemaker, </a:t>
            </a:r>
            <a:r>
              <a:rPr lang="en-US" sz="4000" i="1" dirty="0">
                <a:latin typeface="Segoe UI" panose="020B0502040204020203" pitchFamily="34" charset="0"/>
                <a:cs typeface="Segoe UI" panose="020B0502040204020203" pitchFamily="34" charset="0"/>
              </a:rPr>
              <a:t>Matthew 5:9; </a:t>
            </a:r>
            <a:br>
              <a:rPr lang="en-US" sz="4000" i="1" dirty="0">
                <a:latin typeface="Segoe UI" panose="020B0502040204020203" pitchFamily="34" charset="0"/>
                <a:cs typeface="Segoe UI" panose="020B0502040204020203" pitchFamily="34" charset="0"/>
              </a:rPr>
            </a:br>
            <a:r>
              <a:rPr lang="en-US" sz="4000" i="1" dirty="0">
                <a:latin typeface="Segoe UI" panose="020B0502040204020203" pitchFamily="34" charset="0"/>
                <a:cs typeface="Segoe UI" panose="020B0502040204020203" pitchFamily="34" charset="0"/>
              </a:rPr>
              <a:t>1 Corinthians 6:4-7</a:t>
            </a:r>
            <a:endParaRPr lang="en-US" sz="4000" dirty="0">
              <a:latin typeface="Segoe UI" panose="020B0502040204020203" pitchFamily="34" charset="0"/>
              <a:cs typeface="Segoe UI" panose="020B0502040204020203" pitchFamily="34" charset="0"/>
            </a:endParaRPr>
          </a:p>
          <a:p>
            <a:pPr lvl="1">
              <a:lnSpc>
                <a:spcPct val="100000"/>
              </a:lnSpc>
              <a:spcBef>
                <a:spcPts val="1800"/>
              </a:spcBef>
            </a:pPr>
            <a:r>
              <a:rPr lang="en-US" sz="4000" dirty="0">
                <a:latin typeface="Segoe UI" panose="020B0502040204020203" pitchFamily="34" charset="0"/>
                <a:cs typeface="Segoe UI" panose="020B0502040204020203" pitchFamily="34" charset="0"/>
              </a:rPr>
              <a:t>Helps solve problems, </a:t>
            </a:r>
            <a:br>
              <a:rPr lang="en-US" sz="4000" dirty="0">
                <a:latin typeface="Segoe UI" panose="020B0502040204020203" pitchFamily="34" charset="0"/>
                <a:cs typeface="Segoe UI" panose="020B0502040204020203" pitchFamily="34" charset="0"/>
              </a:rPr>
            </a:br>
            <a:r>
              <a:rPr lang="en-US" sz="4000" i="1" dirty="0">
                <a:latin typeface="Segoe UI" panose="020B0502040204020203" pitchFamily="34" charset="0"/>
                <a:cs typeface="Segoe UI" panose="020B0502040204020203" pitchFamily="34" charset="0"/>
              </a:rPr>
              <a:t>Philippians 4:2-3</a:t>
            </a:r>
          </a:p>
        </p:txBody>
      </p:sp>
      <p:sp>
        <p:nvSpPr>
          <p:cNvPr id="4" name="Text Placeholder 3">
            <a:extLst>
              <a:ext uri="{FF2B5EF4-FFF2-40B4-BE49-F238E27FC236}">
                <a16:creationId xmlns:a16="http://schemas.microsoft.com/office/drawing/2014/main" id="{3C7774F6-D591-4752-AE89-B5733591DDDA}"/>
              </a:ext>
            </a:extLst>
          </p:cNvPr>
          <p:cNvSpPr>
            <a:spLocks noGrp="1"/>
          </p:cNvSpPr>
          <p:nvPr>
            <p:ph type="body" sz="half" idx="2"/>
          </p:nvPr>
        </p:nvSpPr>
        <p:spPr>
          <a:xfrm>
            <a:off x="502024" y="3278459"/>
            <a:ext cx="4081126" cy="3345365"/>
          </a:xfrm>
        </p:spPr>
        <p:txBody>
          <a:bodyPr>
            <a:noAutofit/>
          </a:bodyPr>
          <a:lstStyle/>
          <a:p>
            <a:r>
              <a:rPr lang="en-US" sz="4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Someone </a:t>
            </a:r>
            <a:br>
              <a:rPr lang="en-US" sz="4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sz="4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who stands fast in the faith</a:t>
            </a:r>
          </a:p>
          <a:p>
            <a:r>
              <a:rPr lang="en-US" sz="4400"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 Cor. 16:13</a:t>
            </a:r>
          </a:p>
        </p:txBody>
      </p:sp>
      <p:pic>
        <p:nvPicPr>
          <p:cNvPr id="6" name="Picture 5" descr="A close up of a logo&#10;&#10;Description generated with high confidence">
            <a:extLst>
              <a:ext uri="{FF2B5EF4-FFF2-40B4-BE49-F238E27FC236}">
                <a16:creationId xmlns:a16="http://schemas.microsoft.com/office/drawing/2014/main" id="{F195535A-B8BE-4F24-AF33-BA26BDF37A5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030" y="6330817"/>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8FBA1F87-E132-4F0B-AC49-BF6928297855}"/>
              </a:ext>
            </a:extLst>
          </p:cNvPr>
          <p:cNvSpPr>
            <a:spLocks noGrp="1"/>
          </p:cNvSpPr>
          <p:nvPr>
            <p:ph type="sldNum" sz="quarter" idx="12"/>
          </p:nvPr>
        </p:nvSpPr>
        <p:spPr>
          <a:xfrm>
            <a:off x="11332427" y="6493727"/>
            <a:ext cx="685800" cy="274022"/>
          </a:xfrm>
        </p:spPr>
        <p:txBody>
          <a:bodyPr/>
          <a:lstStyle/>
          <a:p>
            <a:fld id="{E31375A4-56A4-47D6-9801-1991572033F7}" type="slidenum">
              <a:rPr lang="en-US" sz="1200" smtClean="0">
                <a:solidFill>
                  <a:schemeClr val="tx1"/>
                </a:solidFill>
                <a:latin typeface="Segoe UI" panose="020B0502040204020203" pitchFamily="34" charset="0"/>
                <a:cs typeface="Segoe UI" panose="020B0502040204020203" pitchFamily="34" charset="0"/>
              </a:rPr>
              <a:t>9</a:t>
            </a:fld>
            <a:endParaRPr lang="en-US" sz="1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84139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000"/>
                                        <p:tgtEl>
                                          <p:spTgt spid="4">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125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Blue-Tan Gradient presentation (widescreen)</Template>
  <TotalTime>0</TotalTime>
  <Words>372</Words>
  <Application>Microsoft Office PowerPoint</Application>
  <PresentationFormat>Widescreen</PresentationFormat>
  <Paragraphs>74</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Franklin Gothic Medium</vt:lpstr>
      <vt:lpstr>Segoe UI</vt:lpstr>
      <vt:lpstr>Segoe UI Semibold</vt:lpstr>
      <vt:lpstr>Blue Tan Gradient 16x9</vt:lpstr>
      <vt:lpstr>Find a Righteous Person</vt:lpstr>
      <vt:lpstr>Righteous</vt:lpstr>
      <vt:lpstr>Righteous</vt:lpstr>
      <vt:lpstr>Not Righteous by Sinlessness Romans 3:10</vt:lpstr>
      <vt:lpstr>Not Righteous by Sinlessness Romans 3:10</vt:lpstr>
      <vt:lpstr>Not Righteous by Sinlessness Romans 3:10</vt:lpstr>
      <vt:lpstr>FIND A RIGHTEOUS PERSON…</vt:lpstr>
      <vt:lpstr>FIND A RIGHTEOUS PERSON…</vt:lpstr>
      <vt:lpstr>FIND A RIGHTEOUS PERSON…</vt:lpstr>
      <vt:lpstr>FIND A RIGHTEOUS PERSON…</vt:lpstr>
      <vt:lpstr>GOD LOOKS FOR RIGHTEOUS PEOPLE</vt:lpstr>
      <vt:lpstr>GOD LOOKS FOR RIGHTEOUS PEOPLE</vt:lpstr>
      <vt:lpstr>GOD LOOKS FOR RIGHTEOUS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2017-10-13T18:36:21Z</dcterms:created>
  <dcterms:modified xsi:type="dcterms:W3CDTF">2017-10-15T23:40:23Z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