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4" r:id="rId3"/>
    <p:sldId id="256" r:id="rId4"/>
    <p:sldId id="257" r:id="rId5"/>
    <p:sldId id="258" r:id="rId6"/>
    <p:sldId id="259" r:id="rId7"/>
    <p:sldId id="260" r:id="rId8"/>
    <p:sldId id="270" r:id="rId9"/>
    <p:sldId id="272" r:id="rId10"/>
  </p:sldIdLst>
  <p:sldSz cx="12192000" cy="6858000"/>
  <p:notesSz cx="6858000" cy="90773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FF"/>
    <a:srgbClr val="A50021"/>
    <a:srgbClr val="FF7C80"/>
    <a:srgbClr val="66FFCC"/>
    <a:srgbClr val="FFFF66"/>
    <a:srgbClr val="00FFFF"/>
    <a:srgbClr val="009900"/>
    <a:srgbClr val="0000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28" y="7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8DB2C6F-32C2-4D8A-B5C7-2F8D47CD61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3E155FD-8518-417A-9BA6-3CC67189E4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4E47729A-F8CD-40DF-B9E2-B35EF80C85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EC5D0CFD-6C03-4141-9D84-932E5E5B0D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106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E7BA96-B93C-4D45-8D3C-5482E9AC18D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98611D1C-CD3D-4EBC-8FBA-47101FC15B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038841B-3BFD-4B8D-91B9-51F10BDC242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CDB7514-07FC-4473-9777-6531985BD19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4813" y="681038"/>
            <a:ext cx="6049962" cy="3403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8773B06-70F4-4D0D-A8AB-5A51B9988F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11650"/>
            <a:ext cx="5029200" cy="408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2BF3B222-150E-4AE3-B89A-05461B68FA5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7A7285B-BC41-49B7-8ADA-BEF4628895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23300"/>
            <a:ext cx="29718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A0D2BC9-F29E-4719-968D-C4B47B1313C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3E5362-FAFD-4B95-9092-1F79D3B2E3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7A0E67-EB55-4A6E-BA98-1C222687E3C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21D53ADE-A644-4160-B0DB-8E4E9B2C3E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81038"/>
            <a:ext cx="6049962" cy="3403600"/>
          </a:xfrm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38BD093-70FC-4EEA-B1DE-16CEEF84DB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3E8CB6-AEED-4000-96C3-9984F1CA2B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A854B-977E-45D4-BD66-67AA886E45FE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0EE864D-D35A-4162-BA9C-613C43E6F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81038"/>
            <a:ext cx="6049962" cy="3403600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8365938-8C54-492A-96E0-46E9C5FBD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3E8CB6-AEED-4000-96C3-9984F1CA2B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4A854B-977E-45D4-BD66-67AA886E45FE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80EE864D-D35A-4162-BA9C-613C43E6F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4813" y="681038"/>
            <a:ext cx="6049962" cy="3403600"/>
          </a:xfrm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E8365938-8C54-492A-96E0-46E9C5FBD0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079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DDA2D-BADF-4B48-AF1C-CA801D0CAE9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3367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D9B69C-4B6F-453A-A52C-A638585FEB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4665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595F8D-D183-4F76-A79A-8085B4D5430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39895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85FCD-F8CE-4249-A737-85BB945E2C4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762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9E3848-D99B-45B5-AB72-0CF721D2B5A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8542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2BF9-4E64-410B-ADBE-C56BA39A8C5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3068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B5CAC-F847-4040-AC07-71E5B09DF34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6752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F485C-A208-4727-A423-EC268BCB6ED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1443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8A032-154A-4B82-A72B-C50573D2E63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98150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E34C9-0406-42D6-807F-3C31FA017F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15219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210712-D382-46B5-891F-784AFCA357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19816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6CFBE-65CC-4EB2-BEF2-905E9E0AB1D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61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6" name="Rectangle 135">
            <a:extLst>
              <a:ext uri="{FF2B5EF4-FFF2-40B4-BE49-F238E27FC236}">
                <a16:creationId xmlns:a16="http://schemas.microsoft.com/office/drawing/2014/main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Oval 139">
            <a:extLst>
              <a:ext uri="{FF2B5EF4-FFF2-40B4-BE49-F238E27FC236}">
                <a16:creationId xmlns:a16="http://schemas.microsoft.com/office/drawing/2014/main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2" name="Oval 141">
            <a:extLst>
              <a:ext uri="{FF2B5EF4-FFF2-40B4-BE49-F238E27FC236}">
                <a16:creationId xmlns:a16="http://schemas.microsoft.com/office/drawing/2014/main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4" name="Freeform: Shape 143">
            <a:extLst>
              <a:ext uri="{FF2B5EF4-FFF2-40B4-BE49-F238E27FC236}">
                <a16:creationId xmlns:a16="http://schemas.microsoft.com/office/drawing/2014/main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 descr="A close up of a logo&#10;&#10;Description generated with high confidence">
            <a:extLst>
              <a:ext uri="{FF2B5EF4-FFF2-40B4-BE49-F238E27FC236}">
                <a16:creationId xmlns:a16="http://schemas.microsoft.com/office/drawing/2014/main" id="{29E4B8AC-13EF-4CE9-9620-1BB4BE78C7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8434" name="Rectangle 2">
            <a:extLst>
              <a:ext uri="{FF2B5EF4-FFF2-40B4-BE49-F238E27FC236}">
                <a16:creationId xmlns:a16="http://schemas.microsoft.com/office/drawing/2014/main" id="{BCD6EB18-FE2B-40D6-8D89-EA622A573C0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en-US" altLang="en-US" b="1" dirty="0">
                <a:latin typeface="Arial Narrow" panose="020B0606020202030204" pitchFamily="34" charset="0"/>
              </a:rPr>
              <a:t>Marriage, Divorce</a:t>
            </a:r>
            <a:br>
              <a:rPr lang="en-US" altLang="en-US" b="1" dirty="0">
                <a:latin typeface="Arial Narrow" panose="020B0606020202030204" pitchFamily="34" charset="0"/>
              </a:rPr>
            </a:br>
            <a:r>
              <a:rPr lang="en-US" altLang="en-US" b="1" dirty="0">
                <a:latin typeface="Arial Narrow" panose="020B0606020202030204" pitchFamily="34" charset="0"/>
              </a:rPr>
              <a:t>and Remarriage </a:t>
            </a:r>
            <a:r>
              <a:rPr lang="en-US" altLang="en-US" sz="4400" b="1" dirty="0">
                <a:latin typeface="Arial Narrow" panose="020B0606020202030204" pitchFamily="34" charset="0"/>
              </a:rPr>
              <a:t>(#1)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5E3FD60-F3E0-4DDE-BABB-459B8CD43DE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/>
          </a:bodyPr>
          <a:lstStyle/>
          <a:p>
            <a:pPr algn="l"/>
            <a:r>
              <a:rPr lang="en-US" altLang="en-US" sz="3200" b="1" dirty="0">
                <a:latin typeface="Arial Narrow" panose="020B0606020202030204" pitchFamily="34" charset="0"/>
              </a:rPr>
              <a:t>The Bible Pattern</a:t>
            </a:r>
          </a:p>
          <a:p>
            <a:pPr algn="l"/>
            <a:r>
              <a:rPr lang="en-US" altLang="en-US" sz="3200" b="1" i="1" dirty="0">
                <a:latin typeface="Arial Narrow" panose="020B0606020202030204" pitchFamily="34" charset="0"/>
              </a:rPr>
              <a:t>versus</a:t>
            </a:r>
          </a:p>
          <a:p>
            <a:pPr algn="l"/>
            <a:r>
              <a:rPr lang="en-US" altLang="en-US" sz="3200" b="1" dirty="0">
                <a:latin typeface="Arial Narrow" panose="020B0606020202030204" pitchFamily="34" charset="0"/>
              </a:rPr>
              <a:t>A False Pattern</a:t>
            </a: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76A7A-A8EF-41D3-A4A5-1081778B7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Arial" panose="020B0604020202020204" pitchFamily="34" charset="0"/>
                <a:cs typeface="Arial" panose="020B0604020202020204" pitchFamily="34" charset="0"/>
              </a:rPr>
              <a:t>Importance of this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CC60B2-CB48-4DC8-BFD1-2198443C2C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1201"/>
            <a:ext cx="10515600" cy="419576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Answer for our marriages, </a:t>
            </a:r>
            <a:r>
              <a:rPr lang="en-US" altLang="en-US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Matthew 19:6; Hebrews 13:4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Understandable, </a:t>
            </a:r>
            <a:r>
              <a:rPr lang="en-US" altLang="en-US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John 8:31-32; 7:17; </a:t>
            </a:r>
            <a:br>
              <a:rPr lang="en-US" altLang="en-US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</a:br>
            <a:r>
              <a:rPr lang="en-US" altLang="en-US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Ephesians 3:3-5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altLang="en-US" sz="4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Needful teaching, </a:t>
            </a:r>
            <a:r>
              <a:rPr lang="en-US" altLang="en-US" sz="4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Philippians 3:1; 2 Peter 1:12</a:t>
            </a:r>
            <a:endParaRPr lang="en-US" sz="4400" dirty="0">
              <a:latin typeface="Arial Narrow" panose="020B0606020202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B19B29-5842-46F1-AC1D-7E68E5119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37310"/>
            <a:ext cx="2743200" cy="365125"/>
          </a:xfrm>
        </p:spPr>
        <p:txBody>
          <a:bodyPr/>
          <a:lstStyle/>
          <a:p>
            <a:fld id="{D4185FCD-F8CE-4249-A737-85BB945E2C41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2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83AB9BBB-C3E5-45BC-B4BE-A490BFB84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7460057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D41F2D8-E2BD-4ACA-B468-A7A1F8851B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10972800" cy="1600200"/>
          </a:xfrm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altLang="en-US" sz="4800" b="1" dirty="0">
                <a:latin typeface="Arial" panose="020B0604020202020204" pitchFamily="34" charset="0"/>
              </a:rPr>
              <a:t>The </a:t>
            </a:r>
            <a:r>
              <a:rPr lang="en-US" altLang="en-US" sz="4800" b="1" dirty="0">
                <a:solidFill>
                  <a:srgbClr val="0000FF"/>
                </a:solidFill>
                <a:latin typeface="Arial" panose="020B0604020202020204" pitchFamily="34" charset="0"/>
              </a:rPr>
              <a:t>Bible Pattern </a:t>
            </a:r>
            <a:r>
              <a:rPr lang="en-US" altLang="en-US" sz="4800" b="1" dirty="0">
                <a:latin typeface="Arial" panose="020B0604020202020204" pitchFamily="34" charset="0"/>
              </a:rPr>
              <a:t>for</a:t>
            </a:r>
            <a:br>
              <a:rPr lang="en-US" altLang="en-US" sz="4800" b="1" dirty="0">
                <a:latin typeface="Arial" panose="020B0604020202020204" pitchFamily="34" charset="0"/>
              </a:rPr>
            </a:br>
            <a:r>
              <a:rPr lang="en-US" altLang="en-US" sz="4800" b="1" dirty="0">
                <a:latin typeface="Arial" panose="020B0604020202020204" pitchFamily="34" charset="0"/>
              </a:rPr>
              <a:t>Marriage, Divorce and Remarriage</a:t>
            </a:r>
            <a:endParaRPr lang="en-US" altLang="en-US" sz="4800" dirty="0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E53881-01F0-44EF-85A6-34119180D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41039"/>
            <a:ext cx="2743200" cy="365125"/>
          </a:xfrm>
        </p:spPr>
        <p:txBody>
          <a:bodyPr/>
          <a:lstStyle/>
          <a:p>
            <a:fld id="{7D255972-0E10-48BA-B6C1-396A906C08ED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3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51" name="AutoShape 3">
            <a:extLst>
              <a:ext uri="{FF2B5EF4-FFF2-40B4-BE49-F238E27FC236}">
                <a16:creationId xmlns:a16="http://schemas.microsoft.com/office/drawing/2014/main" id="{1E5F5CA9-6CA8-40F0-8A42-957A5C1ED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12784"/>
            <a:ext cx="4572000" cy="3153886"/>
          </a:xfrm>
          <a:prstGeom prst="triangle">
            <a:avLst>
              <a:gd name="adj" fmla="val 51768"/>
            </a:avLst>
          </a:prstGeom>
          <a:solidFill>
            <a:srgbClr val="FFFF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MARRIAGE,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DIVORCE AND 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REMARRIAGE</a:t>
            </a:r>
            <a:endParaRPr lang="en-US" altLang="en-US" sz="3200" dirty="0"/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AAD94A5D-4F0A-4BD8-9D7A-32343C4DBA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038604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ALL MEN ARE UNDER ONE MARRIAGE LAW</a:t>
            </a:r>
            <a:r>
              <a:rPr lang="en-US" altLang="en-US" sz="3600" b="1" dirty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Genesis 2:22-24; Mark 10:6; Hebrews 13:4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98ACC718-9487-47D8-88DE-E8A893D5A2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981" y="3787676"/>
            <a:ext cx="39624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One Man and One Woman for Life</a:t>
            </a:r>
            <a:r>
              <a:rPr lang="en-US" altLang="en-US" sz="3600" b="1" dirty="0">
                <a:solidFill>
                  <a:srgbClr val="0000FF"/>
                </a:solidFill>
                <a:latin typeface="Arial Narrow" panose="020B0606020202030204" pitchFamily="34" charset="0"/>
              </a:rPr>
              <a:t>               </a:t>
            </a: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Matthew 19:4-6;</a:t>
            </a:r>
            <a:b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</a:b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Rom. 7:2; 1 Cor. 7:39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2054" name="Text Box 6">
            <a:extLst>
              <a:ext uri="{FF2B5EF4-FFF2-40B4-BE49-F238E27FC236}">
                <a16:creationId xmlns:a16="http://schemas.microsoft.com/office/drawing/2014/main" id="{F6B82B8D-0664-4D9A-939E-4699FBC35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6300" y="3787676"/>
            <a:ext cx="29718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Only</a:t>
            </a:r>
            <a:br>
              <a:rPr lang="en-US" altLang="en-US" sz="3600" b="1" dirty="0">
                <a:latin typeface="Arial Narrow" panose="020B0606020202030204" pitchFamily="34" charset="0"/>
              </a:rPr>
            </a:br>
            <a:r>
              <a:rPr lang="en-US" altLang="en-US" sz="3600" b="1" dirty="0">
                <a:latin typeface="Arial Narrow" panose="020B0606020202030204" pitchFamily="34" charset="0"/>
              </a:rPr>
              <a:t>One Exception</a:t>
            </a:r>
            <a:r>
              <a:rPr lang="en-US" altLang="en-US" sz="3600" b="1" dirty="0">
                <a:solidFill>
                  <a:srgbClr val="0000FF"/>
                </a:solidFill>
                <a:latin typeface="Arial Narrow" panose="020B0606020202030204" pitchFamily="34" charset="0"/>
              </a:rPr>
              <a:t>     </a:t>
            </a: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Matthew 19:6, 9 1 Cor. 7:10-11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F5C5D4F5-D084-47EA-BE05-CCB2C2FC91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10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2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 build="p" autoUpdateAnimBg="0"/>
      <p:bldP spid="2053" grpId="0" build="p" autoUpdateAnimBg="0"/>
      <p:bldP spid="2054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97A207-E9AF-44E9-AF91-D5B3D64D61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5437" y="6466670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2ADD1007-5711-45C0-8E7B-FB4026ABE93A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4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60CD4485-DB58-4521-AC6F-8039DA389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2024856"/>
            <a:ext cx="59436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latin typeface="Arial Narrow" panose="020B0606020202030204" pitchFamily="34" charset="0"/>
              </a:rPr>
              <a:t>“Every marriage is good” </a:t>
            </a:r>
            <a:r>
              <a:rPr lang="en-US" altLang="en-US" sz="3600" b="1" dirty="0">
                <a:latin typeface="Arial Narrow" panose="020B0606020202030204" pitchFamily="34" charset="0"/>
              </a:rPr>
              <a:t>        </a:t>
            </a:r>
            <a:r>
              <a:rPr lang="en-US" altLang="en-US" sz="36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           </a:t>
            </a: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Corinthians 7:2}</a:t>
            </a:r>
            <a:endParaRPr lang="en-US" altLang="en-US" sz="28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767B7017-2C71-4D02-88EC-4F2C6E5666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012564"/>
            <a:ext cx="4114800" cy="187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latin typeface="Arial Narrow" panose="020B0606020202030204" pitchFamily="34" charset="0"/>
              </a:rPr>
              <a:t>“It is better to marry than to burn”</a:t>
            </a:r>
            <a:br>
              <a:rPr lang="en-US" altLang="en-US" sz="4000" b="1" dirty="0">
                <a:latin typeface="Arial Narrow" panose="020B0606020202030204" pitchFamily="34" charset="0"/>
              </a:rPr>
            </a:b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Cor. 7:9}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102" name="Text Box 6">
            <a:extLst>
              <a:ext uri="{FF2B5EF4-FFF2-40B4-BE49-F238E27FC236}">
                <a16:creationId xmlns:a16="http://schemas.microsoft.com/office/drawing/2014/main" id="{17E4BC06-1572-4A33-A8FD-A2E448E34C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3704787"/>
            <a:ext cx="385651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4000" b="1" dirty="0">
                <a:latin typeface="Arial Narrow" panose="020B0606020202030204" pitchFamily="34" charset="0"/>
              </a:rPr>
              <a:t>“Remain in the marriage in which you were called”</a:t>
            </a:r>
            <a:br>
              <a:rPr lang="en-US" altLang="en-US" sz="4000" b="1" dirty="0">
                <a:latin typeface="Arial Narrow" panose="020B0606020202030204" pitchFamily="34" charset="0"/>
              </a:rPr>
            </a:b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Cor. 7:20, 24}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CB4E233-2FDD-4567-9A75-4A0FEAFAA7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10972800" cy="1600200"/>
          </a:xfrm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normAutofit/>
          </a:bodyPr>
          <a:lstStyle/>
          <a:p>
            <a:r>
              <a:rPr lang="en-US" altLang="en-US" sz="4800" b="1" dirty="0">
                <a:latin typeface="Arial" panose="020B0604020202020204" pitchFamily="34" charset="0"/>
              </a:rPr>
              <a:t>A </a:t>
            </a:r>
            <a:r>
              <a:rPr lang="en-US" altLang="en-US" sz="4800" b="1" dirty="0">
                <a:solidFill>
                  <a:srgbClr val="0000FF"/>
                </a:solidFill>
                <a:latin typeface="Arial" panose="020B0604020202020204" pitchFamily="34" charset="0"/>
              </a:rPr>
              <a:t>False Pattern </a:t>
            </a:r>
            <a:r>
              <a:rPr lang="en-US" altLang="en-US" sz="4800" b="1" dirty="0">
                <a:latin typeface="Arial" panose="020B0604020202020204" pitchFamily="34" charset="0"/>
              </a:rPr>
              <a:t>for</a:t>
            </a:r>
            <a:br>
              <a:rPr lang="en-US" altLang="en-US" sz="4800" b="1" dirty="0">
                <a:latin typeface="Arial" panose="020B0604020202020204" pitchFamily="34" charset="0"/>
              </a:rPr>
            </a:br>
            <a:r>
              <a:rPr lang="en-US" altLang="en-US" sz="4800" b="1" dirty="0">
                <a:latin typeface="Arial" panose="020B0604020202020204" pitchFamily="34" charset="0"/>
              </a:rPr>
              <a:t>Marriage, Divorce and Remarriage</a:t>
            </a:r>
            <a:endParaRPr lang="en-US" altLang="en-US" sz="4800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7574DE6B-0DA6-42AE-92D3-08B22F62D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312784"/>
            <a:ext cx="4572000" cy="3153886"/>
          </a:xfrm>
          <a:prstGeom prst="triangle">
            <a:avLst>
              <a:gd name="adj" fmla="val 51768"/>
            </a:avLst>
          </a:prstGeom>
          <a:solidFill>
            <a:srgbClr val="FFFF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MARRIAGE,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DIVORCE AND </a:t>
            </a:r>
          </a:p>
          <a:p>
            <a:pPr algn="ctr"/>
            <a:r>
              <a:rPr lang="en-US" altLang="en-US" sz="3200" b="1" dirty="0">
                <a:solidFill>
                  <a:srgbClr val="0000FF"/>
                </a:solidFill>
                <a:latin typeface="Arial Narrow" panose="020B0606020202030204" pitchFamily="34" charset="0"/>
              </a:rPr>
              <a:t>REMARRIAGE</a:t>
            </a:r>
            <a:endParaRPr lang="en-US" altLang="en-US" sz="3200" dirty="0"/>
          </a:p>
        </p:txBody>
      </p:sp>
      <p:pic>
        <p:nvPicPr>
          <p:cNvPr id="12" name="Picture 11" descr="A close up of a logo&#10;&#10;Description generated with high confidence">
            <a:extLst>
              <a:ext uri="{FF2B5EF4-FFF2-40B4-BE49-F238E27FC236}">
                <a16:creationId xmlns:a16="http://schemas.microsoft.com/office/drawing/2014/main" id="{039E3AA1-3ADB-4FE8-BFF1-B1D3FD0DB4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build="p" autoUpdateAnimBg="0"/>
      <p:bldP spid="4101" grpId="0" build="p" autoUpdateAnimBg="0"/>
      <p:bldP spid="4102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Rectangle 9">
            <a:extLst>
              <a:ext uri="{FF2B5EF4-FFF2-40B4-BE49-F238E27FC236}">
                <a16:creationId xmlns:a16="http://schemas.microsoft.com/office/drawing/2014/main" id="{A73A5A05-6E80-44E5-8490-E3CE93BFD9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39510"/>
            <a:ext cx="9448800" cy="1371600"/>
          </a:xfr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r>
              <a:rPr lang="en-US" altLang="en-US" b="1" dirty="0">
                <a:latin typeface="Arial" panose="020B0604020202020204" pitchFamily="34" charset="0"/>
              </a:rPr>
              <a:t>A 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False Pattern </a:t>
            </a:r>
            <a:r>
              <a:rPr lang="en-US" altLang="en-US" b="1" dirty="0">
                <a:latin typeface="Arial" panose="020B0604020202020204" pitchFamily="34" charset="0"/>
              </a:rPr>
              <a:t>for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</a:rPr>
              <a:t>Marriage, Divorce and Remarriage</a:t>
            </a:r>
            <a:endParaRPr lang="en-US" altLang="en-US" dirty="0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B76D195-B5BA-47A8-8AD5-0471A83F6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96400" y="6417683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4232AACE-5A90-4547-A82C-35845E79BDBD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5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5124" name="Text Box 4">
            <a:extLst>
              <a:ext uri="{FF2B5EF4-FFF2-40B4-BE49-F238E27FC236}">
                <a16:creationId xmlns:a16="http://schemas.microsoft.com/office/drawing/2014/main" id="{D499EA03-6AC5-4095-AB4E-AD41B3AF8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1737" y="2262635"/>
            <a:ext cx="497904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“Every marriage is good” </a:t>
            </a: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Corinthians 7:2}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127" name="AutoShape 7">
            <a:extLst>
              <a:ext uri="{FF2B5EF4-FFF2-40B4-BE49-F238E27FC236}">
                <a16:creationId xmlns:a16="http://schemas.microsoft.com/office/drawing/2014/main" id="{361F7C9D-E5E9-4255-AA00-D1EEDA0C0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558492"/>
            <a:ext cx="5181600" cy="2667000"/>
          </a:xfrm>
          <a:prstGeom prst="wedgeEllipseCallout">
            <a:avLst>
              <a:gd name="adj1" fmla="val 62685"/>
              <a:gd name="adj2" fmla="val -48750"/>
            </a:avLst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 u="sng" dirty="0">
                <a:latin typeface="Arial Narrow" panose="020B0606020202030204" pitchFamily="34" charset="0"/>
              </a:rPr>
              <a:t>PROBLEM</a:t>
            </a:r>
            <a:r>
              <a:rPr lang="en-US" altLang="en-US" sz="3600" b="1" dirty="0">
                <a:latin typeface="Arial Narrow" panose="020B0606020202030204" pitchFamily="34" charset="0"/>
              </a:rPr>
              <a:t>: Some</a:t>
            </a:r>
          </a:p>
          <a:p>
            <a:pPr algn="ctr"/>
            <a:r>
              <a:rPr lang="en-US" altLang="en-US" sz="3600" b="1" dirty="0">
                <a:latin typeface="Arial Narrow" panose="020B0606020202030204" pitchFamily="34" charset="0"/>
              </a:rPr>
              <a:t>marriages are NOT “good”</a:t>
            </a:r>
            <a:endParaRPr lang="en-US" altLang="en-US" sz="3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Matt. 19:9; Mark 6:17-18;</a:t>
            </a:r>
          </a:p>
          <a:p>
            <a:pPr algn="ctr"/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Romans 7:2-3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37597C02-7E27-4B80-AD33-C095110ED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534680"/>
            <a:ext cx="3986516" cy="2750004"/>
          </a:xfrm>
          <a:prstGeom prst="triangle">
            <a:avLst>
              <a:gd name="adj" fmla="val 51768"/>
            </a:avLst>
          </a:prstGeom>
          <a:solidFill>
            <a:srgbClr val="FFFF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MARRIAGE,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DIVORCE AND 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REMARRIAGE</a:t>
            </a:r>
            <a:endParaRPr lang="en-US" altLang="en-US" sz="2800" dirty="0"/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C4EDAE78-617E-4EEB-843C-90BA2F34F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7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20BC072C-31AE-4FC3-9E71-4BFFC591A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0200" y="63883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27AEE98E-0338-47DF-84A0-3BBAC8AC0E99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6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7173" name="Text Box 5">
            <a:extLst>
              <a:ext uri="{FF2B5EF4-FFF2-40B4-BE49-F238E27FC236}">
                <a16:creationId xmlns:a16="http://schemas.microsoft.com/office/drawing/2014/main" id="{B20C020C-7193-4BD7-979A-B86321D12A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65990"/>
            <a:ext cx="62484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“It is better to marry than to burn”</a:t>
            </a:r>
            <a:br>
              <a:rPr lang="en-US" altLang="en-US" sz="3600" b="1" dirty="0">
                <a:latin typeface="Arial Narrow" panose="020B0606020202030204" pitchFamily="34" charset="0"/>
              </a:rPr>
            </a:b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Corinthians 7:9}</a:t>
            </a:r>
            <a:endParaRPr lang="en-US" altLang="en-US" sz="28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175" name="AutoShape 7">
            <a:extLst>
              <a:ext uri="{FF2B5EF4-FFF2-40B4-BE49-F238E27FC236}">
                <a16:creationId xmlns:a16="http://schemas.microsoft.com/office/drawing/2014/main" id="{6917117A-2A82-4248-9AA5-818E749D2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361" y="4528186"/>
            <a:ext cx="7398239" cy="2225314"/>
          </a:xfrm>
          <a:prstGeom prst="wedgeEllipseCallout">
            <a:avLst>
              <a:gd name="adj1" fmla="val -17254"/>
              <a:gd name="adj2" fmla="val -90177"/>
            </a:avLst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altLang="en-US" sz="3600" b="1" u="sng" dirty="0">
                <a:latin typeface="Arial Narrow" panose="020B0606020202030204" pitchFamily="34" charset="0"/>
              </a:rPr>
              <a:t>PROBLEM</a:t>
            </a:r>
            <a:r>
              <a:rPr lang="en-US" altLang="en-US" sz="3600" b="1" dirty="0">
                <a:latin typeface="Arial Narrow" panose="020B0606020202030204" pitchFamily="34" charset="0"/>
              </a:rPr>
              <a:t>: Some marriages</a:t>
            </a:r>
          </a:p>
          <a:p>
            <a:pPr algn="ctr"/>
            <a:r>
              <a:rPr lang="en-US" altLang="en-US" sz="3600" b="1" dirty="0">
                <a:latin typeface="Arial Narrow" panose="020B0606020202030204" pitchFamily="34" charset="0"/>
              </a:rPr>
              <a:t>are NOT “better”</a:t>
            </a:r>
          </a:p>
          <a:p>
            <a:pPr algn="ctr"/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1 Cor. 7:11; Ezra 9:1-2; 10:3, 10</a:t>
            </a:r>
            <a:endParaRPr lang="en-US" altLang="en-US" sz="36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0380C967-9911-42F5-ADFC-8F73CA872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919470"/>
            <a:ext cx="3986516" cy="2750004"/>
          </a:xfrm>
          <a:prstGeom prst="triangle">
            <a:avLst>
              <a:gd name="adj" fmla="val 51768"/>
            </a:avLst>
          </a:prstGeom>
          <a:solidFill>
            <a:srgbClr val="FFFF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MARRIAGE,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DIVORCE AND 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REMARRIAGE</a:t>
            </a:r>
            <a:endParaRPr lang="en-US" alt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90CC2C-368E-4E52-9877-07506C0EC3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39510"/>
            <a:ext cx="9448800" cy="1371600"/>
          </a:xfr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r>
              <a:rPr lang="en-US" altLang="en-US" b="1" dirty="0">
                <a:latin typeface="Arial" panose="020B0604020202020204" pitchFamily="34" charset="0"/>
              </a:rPr>
              <a:t>A 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False Pattern </a:t>
            </a:r>
            <a:r>
              <a:rPr lang="en-US" altLang="en-US" b="1" dirty="0">
                <a:latin typeface="Arial" panose="020B0604020202020204" pitchFamily="34" charset="0"/>
              </a:rPr>
              <a:t>for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</a:rPr>
              <a:t>Marriage, Divorce and Remarriage</a:t>
            </a:r>
            <a:endParaRPr lang="en-US" altLang="en-US" dirty="0"/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9559C641-9543-4874-9402-8478807C8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C1212B55-D461-4327-985F-8BFA1B7B2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0200" y="6388375"/>
            <a:ext cx="2743200" cy="365125"/>
          </a:xfrm>
        </p:spPr>
        <p:txBody>
          <a:bodyPr vert="horz" lIns="91440" tIns="45720" rIns="91440" bIns="45720" rtlCol="0" anchor="ctr"/>
          <a:lstStyle/>
          <a:p>
            <a:fld id="{7ECA582C-3CFB-451A-BAC8-F0F7F097891A}" type="slidenum">
              <a:rPr lang="en-US" altLang="en-US">
                <a:solidFill>
                  <a:schemeClr val="tx1"/>
                </a:solidFill>
                <a:latin typeface="Arial Narrow" panose="020B0606020202030204" pitchFamily="34" charset="0"/>
              </a:rPr>
              <a:pPr/>
              <a:t>7</a:t>
            </a:fld>
            <a:endParaRPr lang="en-US" altLang="en-US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B076BC8C-4EFB-41C9-BAEE-92EE6A85D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95875" y="4602024"/>
            <a:ext cx="57912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3600" b="1" dirty="0">
                <a:latin typeface="Arial Narrow" panose="020B0606020202030204" pitchFamily="34" charset="0"/>
              </a:rPr>
              <a:t>“Remain in the marriage in which you were called”</a:t>
            </a:r>
            <a:br>
              <a:rPr lang="en-US" altLang="en-US" sz="3600" b="1" dirty="0">
                <a:latin typeface="Arial Narrow" panose="020B0606020202030204" pitchFamily="34" charset="0"/>
              </a:rPr>
            </a:br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{1 Corinthians 7:20, 24}</a:t>
            </a:r>
            <a:endParaRPr lang="en-US" altLang="en-US" sz="28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8199" name="AutoShape 7">
            <a:extLst>
              <a:ext uri="{FF2B5EF4-FFF2-40B4-BE49-F238E27FC236}">
                <a16:creationId xmlns:a16="http://schemas.microsoft.com/office/drawing/2014/main" id="{D0B69BAC-1DE8-4798-9128-76058DCD6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005874"/>
            <a:ext cx="6934200" cy="2253112"/>
          </a:xfrm>
          <a:prstGeom prst="wedgeEllipseCallout">
            <a:avLst>
              <a:gd name="adj1" fmla="val -29531"/>
              <a:gd name="adj2" fmla="val 71639"/>
            </a:avLst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3600" b="1" u="sng" dirty="0">
                <a:latin typeface="Arial Narrow" panose="020B0606020202030204" pitchFamily="34" charset="0"/>
              </a:rPr>
              <a:t>PROBLEM</a:t>
            </a:r>
            <a:r>
              <a:rPr lang="en-US" altLang="en-US" sz="3600" b="1" dirty="0">
                <a:latin typeface="Arial Narrow" panose="020B0606020202030204" pitchFamily="34" charset="0"/>
              </a:rPr>
              <a:t>: Cannot “remain” </a:t>
            </a:r>
            <a:br>
              <a:rPr lang="en-US" altLang="en-US" sz="3600" b="1" dirty="0">
                <a:latin typeface="Arial Narrow" panose="020B0606020202030204" pitchFamily="34" charset="0"/>
              </a:rPr>
            </a:br>
            <a:r>
              <a:rPr lang="en-US" altLang="en-US" sz="3600" b="1" dirty="0">
                <a:latin typeface="Arial Narrow" panose="020B0606020202030204" pitchFamily="34" charset="0"/>
              </a:rPr>
              <a:t>in an UNLAWFUL marriage</a:t>
            </a:r>
          </a:p>
          <a:p>
            <a:pPr algn="ctr"/>
            <a:r>
              <a:rPr lang="en-US" altLang="en-US" sz="3600" b="1" i="1" dirty="0">
                <a:solidFill>
                  <a:srgbClr val="CC0000"/>
                </a:solidFill>
                <a:latin typeface="Arial Narrow" panose="020B0606020202030204" pitchFamily="34" charset="0"/>
              </a:rPr>
              <a:t>Mark 6:17-18; Romans 7:3</a:t>
            </a:r>
            <a:endParaRPr lang="en-US" altLang="en-US" sz="2800" b="1" dirty="0">
              <a:solidFill>
                <a:srgbClr val="CC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9">
            <a:extLst>
              <a:ext uri="{FF2B5EF4-FFF2-40B4-BE49-F238E27FC236}">
                <a16:creationId xmlns:a16="http://schemas.microsoft.com/office/drawing/2014/main" id="{8564F24D-712F-41F1-8CCB-3C6678A24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39510"/>
            <a:ext cx="9448800" cy="1371600"/>
          </a:xfrm>
          <a:noFill/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noAutofit/>
          </a:bodyPr>
          <a:lstStyle/>
          <a:p>
            <a:r>
              <a:rPr lang="en-US" altLang="en-US" b="1" dirty="0">
                <a:latin typeface="Arial" panose="020B0604020202020204" pitchFamily="34" charset="0"/>
              </a:rPr>
              <a:t>A 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</a:rPr>
              <a:t>False Pattern </a:t>
            </a:r>
            <a:r>
              <a:rPr lang="en-US" altLang="en-US" b="1" dirty="0">
                <a:latin typeface="Arial" panose="020B0604020202020204" pitchFamily="34" charset="0"/>
              </a:rPr>
              <a:t>for</a:t>
            </a:r>
            <a:br>
              <a:rPr lang="en-US" altLang="en-US" b="1" dirty="0">
                <a:latin typeface="Arial" panose="020B0604020202020204" pitchFamily="34" charset="0"/>
              </a:rPr>
            </a:br>
            <a:r>
              <a:rPr lang="en-US" altLang="en-US" b="1" dirty="0">
                <a:latin typeface="Arial" panose="020B0604020202020204" pitchFamily="34" charset="0"/>
              </a:rPr>
              <a:t>Marriage, Divorce and Remarriage</a:t>
            </a:r>
            <a:endParaRPr lang="en-US" altLang="en-US" dirty="0"/>
          </a:p>
        </p:txBody>
      </p:sp>
      <p:sp>
        <p:nvSpPr>
          <p:cNvPr id="10" name="AutoShape 3">
            <a:extLst>
              <a:ext uri="{FF2B5EF4-FFF2-40B4-BE49-F238E27FC236}">
                <a16:creationId xmlns:a16="http://schemas.microsoft.com/office/drawing/2014/main" id="{DFA116B4-42DB-478D-A792-72D0D36716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8346" y="2729183"/>
            <a:ext cx="3986516" cy="2750004"/>
          </a:xfrm>
          <a:prstGeom prst="triangle">
            <a:avLst>
              <a:gd name="adj" fmla="val 51768"/>
            </a:avLst>
          </a:prstGeom>
          <a:solidFill>
            <a:srgbClr val="FFFF00"/>
          </a:solidFill>
          <a:ln w="76200" cmpd="tri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MARRIAGE,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DIVORCE AND </a:t>
            </a:r>
          </a:p>
          <a:p>
            <a:pPr algn="ctr"/>
            <a:r>
              <a:rPr lang="en-US" altLang="en-US" sz="2800" b="1" dirty="0">
                <a:solidFill>
                  <a:srgbClr val="0000FF"/>
                </a:solidFill>
                <a:latin typeface="Arial Narrow" panose="020B0606020202030204" pitchFamily="34" charset="0"/>
              </a:rPr>
              <a:t>REMARRIAGE</a:t>
            </a:r>
            <a:endParaRPr lang="en-US" altLang="en-US" sz="2800" dirty="0"/>
          </a:p>
        </p:txBody>
      </p:sp>
      <p:pic>
        <p:nvPicPr>
          <p:cNvPr id="11" name="Picture 10" descr="A close up of a logo&#10;&#10;Description generated with high confidence">
            <a:extLst>
              <a:ext uri="{FF2B5EF4-FFF2-40B4-BE49-F238E27FC236}">
                <a16:creationId xmlns:a16="http://schemas.microsoft.com/office/drawing/2014/main" id="{7B65E561-8061-44EA-B767-2A3CD70758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4DA63420-D53D-43BE-A57A-5BDFFA21C2B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66800" y="533400"/>
            <a:ext cx="10058400" cy="1600200"/>
          </a:xfrm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r>
              <a:rPr lang="en-US" altLang="en-US" sz="5400" b="1" dirty="0">
                <a:solidFill>
                  <a:srgbClr val="0000FF"/>
                </a:solidFill>
                <a:latin typeface="Arial Narrow" panose="020B0606020202030204" pitchFamily="34" charset="0"/>
              </a:rPr>
              <a:t>Summary</a:t>
            </a:r>
            <a:br>
              <a:rPr lang="en-US" altLang="en-US" sz="5400" b="1" dirty="0">
                <a:latin typeface="Arial Narrow" panose="020B0606020202030204" pitchFamily="34" charset="0"/>
              </a:rPr>
            </a:br>
            <a:r>
              <a:rPr lang="en-US" altLang="en-US" sz="5400" b="1" dirty="0">
                <a:latin typeface="Arial Narrow" panose="020B0606020202030204" pitchFamily="34" charset="0"/>
              </a:rPr>
              <a:t>Marriage, Divorce and Remarriage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99E61CE5-0099-4E70-9C06-C343EDD19A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09600" y="2590800"/>
            <a:ext cx="11201400" cy="4038600"/>
          </a:xfrm>
          <a:effectLst/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4800" b="1" dirty="0">
                <a:solidFill>
                  <a:srgbClr val="0000FF"/>
                </a:solidFill>
                <a:latin typeface="Arial Narrow" panose="020B0606020202030204" pitchFamily="34" charset="0"/>
              </a:rPr>
              <a:t> The Bible Pattern</a:t>
            </a: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 1.  All men are under one marriage law, </a:t>
            </a:r>
            <a:r>
              <a:rPr lang="en-US" altLang="en-US" sz="4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Hebrews 13:4</a:t>
            </a:r>
            <a:endParaRPr lang="en-US" altLang="en-US" sz="4000" b="1" dirty="0">
              <a:solidFill>
                <a:srgbClr val="C00000"/>
              </a:solidFill>
              <a:latin typeface="Arial Narrow" panose="020B060602020203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 2.  One man and one woman for life, </a:t>
            </a:r>
            <a:r>
              <a:rPr lang="en-US" altLang="en-US" sz="4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Matthew 19:4-6</a:t>
            </a: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 3.  Only one exception for remarriage, </a:t>
            </a:r>
            <a:r>
              <a:rPr lang="en-US" altLang="en-US" sz="40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Matthew 19:6, 9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B8221B4-CF6E-4059-93DB-33E75E90F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0" y="6402387"/>
            <a:ext cx="3810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r>
              <a:rPr lang="en-US" altLang="en-US" dirty="0"/>
              <a:t>7</a:t>
            </a:r>
          </a:p>
        </p:txBody>
      </p:sp>
      <p:pic>
        <p:nvPicPr>
          <p:cNvPr id="5" name="Picture 4" descr="A close up of a logo&#10;&#10;Description generated with high confidence">
            <a:extLst>
              <a:ext uri="{FF2B5EF4-FFF2-40B4-BE49-F238E27FC236}">
                <a16:creationId xmlns:a16="http://schemas.microsoft.com/office/drawing/2014/main" id="{BE65A0C5-60B1-4F16-9F51-FC8BF0E20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5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>
            <a:extLst>
              <a:ext uri="{FF2B5EF4-FFF2-40B4-BE49-F238E27FC236}">
                <a16:creationId xmlns:a16="http://schemas.microsoft.com/office/drawing/2014/main" id="{99E61CE5-0099-4E70-9C06-C343EDD19A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2438401"/>
            <a:ext cx="11620500" cy="3733799"/>
          </a:xfrm>
          <a:effectLst/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en-US" altLang="en-US" sz="4800" b="1" u="sng" dirty="0">
                <a:solidFill>
                  <a:srgbClr val="C00000"/>
                </a:solidFill>
                <a:latin typeface="Arial Narrow" panose="020B0606020202030204" pitchFamily="34" charset="0"/>
              </a:rPr>
              <a:t>A False Pattern</a:t>
            </a: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1. “Every marriage is good </a:t>
            </a:r>
            <a:r>
              <a:rPr lang="en-US" altLang="en-US" sz="4000" b="1" i="1" dirty="0">
                <a:latin typeface="Arial Narrow" panose="020B0606020202030204" pitchFamily="34" charset="0"/>
              </a:rPr>
              <a:t>(1 Corinthians 7:2)</a:t>
            </a:r>
            <a:r>
              <a:rPr lang="en-US" altLang="en-US" sz="4000" b="1" dirty="0">
                <a:latin typeface="Arial Narrow" panose="020B0606020202030204" pitchFamily="34" charset="0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2. “It is better to marry than burn </a:t>
            </a:r>
            <a:r>
              <a:rPr lang="en-US" altLang="en-US" sz="4000" b="1" i="1" dirty="0">
                <a:latin typeface="Arial Narrow" panose="020B0606020202030204" pitchFamily="34" charset="0"/>
              </a:rPr>
              <a:t>(1 Corinthians 7:9)</a:t>
            </a:r>
            <a:r>
              <a:rPr lang="en-US" altLang="en-US" sz="4000" b="1" dirty="0">
                <a:latin typeface="Arial Narrow" panose="020B0606020202030204" pitchFamily="34" charset="0"/>
              </a:rPr>
              <a:t>”</a:t>
            </a:r>
          </a:p>
          <a:p>
            <a:pPr algn="l">
              <a:lnSpc>
                <a:spcPct val="100000"/>
              </a:lnSpc>
            </a:pPr>
            <a:r>
              <a:rPr lang="en-US" altLang="en-US" sz="4000" b="1" dirty="0">
                <a:latin typeface="Arial Narrow" panose="020B0606020202030204" pitchFamily="34" charset="0"/>
              </a:rPr>
              <a:t>  3. “Remain in the marriage in which you are called</a:t>
            </a:r>
            <a:br>
              <a:rPr lang="en-US" altLang="en-US" sz="4000" b="1" dirty="0">
                <a:latin typeface="Arial Narrow" panose="020B0606020202030204" pitchFamily="34" charset="0"/>
              </a:rPr>
            </a:br>
            <a:r>
              <a:rPr lang="en-US" altLang="en-US" sz="4000" b="1" dirty="0">
                <a:latin typeface="Arial Narrow" panose="020B0606020202030204" pitchFamily="34" charset="0"/>
              </a:rPr>
              <a:t>	</a:t>
            </a:r>
            <a:r>
              <a:rPr lang="en-US" altLang="en-US" sz="4000" b="1" i="1" dirty="0">
                <a:latin typeface="Arial Narrow" panose="020B0606020202030204" pitchFamily="34" charset="0"/>
              </a:rPr>
              <a:t>(1 Corinthians 7:20, 24)</a:t>
            </a:r>
            <a:r>
              <a:rPr lang="en-US" altLang="en-US" sz="4000" b="1" dirty="0">
                <a:latin typeface="Arial Narrow" panose="020B0606020202030204" pitchFamily="34" charset="0"/>
              </a:rPr>
              <a:t>”</a:t>
            </a: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B8221B4-CF6E-4059-93DB-33E75E90F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0" y="6402387"/>
            <a:ext cx="381000" cy="27463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>
              <a:defRPr sz="1200">
                <a:latin typeface="Arial Narrow" panose="020B0606020202030204" pitchFamily="34" charset="0"/>
              </a:defRPr>
            </a:lvl1pPr>
          </a:lstStyle>
          <a:p>
            <a:r>
              <a:rPr lang="en-US" altLang="en-US" dirty="0"/>
              <a:t>8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12E8A54-0138-49D6-9539-FBF159FCC3E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90600" y="457200"/>
            <a:ext cx="10058400" cy="1600200"/>
          </a:xfrm>
          <a:ln w="57150" cmpd="thickThin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anchor="ctr">
            <a:noAutofit/>
          </a:bodyPr>
          <a:lstStyle/>
          <a:p>
            <a:r>
              <a:rPr lang="en-US" altLang="en-US" sz="5400" b="1" dirty="0">
                <a:solidFill>
                  <a:srgbClr val="0000FF"/>
                </a:solidFill>
                <a:latin typeface="Arial Narrow" panose="020B0606020202030204" pitchFamily="34" charset="0"/>
              </a:rPr>
              <a:t>Summary</a:t>
            </a:r>
            <a:br>
              <a:rPr lang="en-US" altLang="en-US" sz="5400" b="1" dirty="0">
                <a:latin typeface="Arial Narrow" panose="020B0606020202030204" pitchFamily="34" charset="0"/>
              </a:rPr>
            </a:br>
            <a:r>
              <a:rPr lang="en-US" altLang="en-US" sz="5400" b="1" dirty="0">
                <a:latin typeface="Arial Narrow" panose="020B0606020202030204" pitchFamily="34" charset="0"/>
              </a:rPr>
              <a:t>Marriage, Divorce and Remarriage</a:t>
            </a:r>
          </a:p>
        </p:txBody>
      </p:sp>
      <p:pic>
        <p:nvPicPr>
          <p:cNvPr id="8" name="Picture 7" descr="A close up of a logo&#10;&#10;Description generated with high confidence">
            <a:extLst>
              <a:ext uri="{FF2B5EF4-FFF2-40B4-BE49-F238E27FC236}">
                <a16:creationId xmlns:a16="http://schemas.microsoft.com/office/drawing/2014/main" id="{E88499EB-EBB9-4B30-9000-D4F469BE1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33" y="6325518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57934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3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3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4500"/>
                            </p:stCondLst>
                            <p:childTnLst>
                              <p:par>
                                <p:cTn id="20" presetID="23" presetClass="entr" presetSubtype="3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 bldLvl="5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</TotalTime>
  <Words>311</Words>
  <Application>Microsoft Office PowerPoint</Application>
  <PresentationFormat>Widescreen</PresentationFormat>
  <Paragraphs>67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Office Theme</vt:lpstr>
      <vt:lpstr>Marriage, Divorce and Remarriage (#1)</vt:lpstr>
      <vt:lpstr>Importance of this Study</vt:lpstr>
      <vt:lpstr>The Bible Pattern for Marriage, Divorce and Remarriage</vt:lpstr>
      <vt:lpstr>A False Pattern for Marriage, Divorce and Remarriage</vt:lpstr>
      <vt:lpstr>A False Pattern for Marriage, Divorce and Remarriage</vt:lpstr>
      <vt:lpstr>A False Pattern for Marriage, Divorce and Remarriage</vt:lpstr>
      <vt:lpstr>A False Pattern for Marriage, Divorce and Remarriage</vt:lpstr>
      <vt:lpstr>Summary Marriage, Divorce and Remarriage</vt:lpstr>
      <vt:lpstr>Summary Marriage, Divorce and Remarriage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Bible Pattern for Marriage, Divorce and Remarriage</dc:title>
  <dc:creator>Joe R Price</dc:creator>
  <cp:lastModifiedBy>Joe R Price</cp:lastModifiedBy>
  <cp:revision>75</cp:revision>
  <cp:lastPrinted>2002-07-12T22:09:34Z</cp:lastPrinted>
  <dcterms:created xsi:type="dcterms:W3CDTF">2002-06-03T22:06:00Z</dcterms:created>
  <dcterms:modified xsi:type="dcterms:W3CDTF">2017-10-01T13:28:59Z</dcterms:modified>
</cp:coreProperties>
</file>