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4" r:id="rId3"/>
    <p:sldId id="256" r:id="rId4"/>
    <p:sldId id="257" r:id="rId5"/>
    <p:sldId id="258" r:id="rId6"/>
    <p:sldId id="259" r:id="rId7"/>
    <p:sldId id="260" r:id="rId8"/>
    <p:sldId id="270" r:id="rId9"/>
    <p:sldId id="272" r:id="rId10"/>
  </p:sldIdLst>
  <p:sldSz cx="12192000" cy="6858000"/>
  <p:notesSz cx="6858000" cy="90773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A50021"/>
    <a:srgbClr val="FF7C80"/>
    <a:srgbClr val="66FFCC"/>
    <a:srgbClr val="FFFF66"/>
    <a:srgbClr val="00FFFF"/>
    <a:srgbClr val="009900"/>
    <a:srgbClr val="0000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8DB2C6F-32C2-4D8A-B5C7-2F8D47CD61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3E155FD-8518-417A-9BA6-3CC67189E4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E47729A-F8CD-40DF-B9E2-B35EF80C85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C5D0CFD-6C03-4141-9D84-932E5E5B0D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E7BA96-B93C-4D45-8D3C-5482E9AC1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611D1C-CD3D-4EBC-8FBA-47101FC15B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38841B-3BFD-4B8D-91B9-51F10BDC24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CDB7514-07FC-4473-9777-6531985BD1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81038"/>
            <a:ext cx="60499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8773B06-70F4-4D0D-A8AB-5A51B9988F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BF3B222-150E-4AE3-B89A-05461B68FA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7A7285B-BC41-49B7-8ADA-BEF462889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0D2BC9-F29E-4719-968D-C4B47B1313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3E5362-FAFD-4B95-9092-1F79D3B2E3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A0E67-EB55-4A6E-BA98-1C222687E3C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1D53ADE-A644-4160-B0DB-8E4E9B2C3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81038"/>
            <a:ext cx="6049962" cy="34036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38BD093-70FC-4EEA-B1DE-16CEEF84D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3E8CB6-AEED-4000-96C3-9984F1CA2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854B-977E-45D4-BD66-67AA886E45F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0EE864D-D35A-4162-BA9C-613C43E6F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81038"/>
            <a:ext cx="6049962" cy="34036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365938-8C54-492A-96E0-46E9C5FBD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3E8CB6-AEED-4000-96C3-9984F1CA2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854B-977E-45D4-BD66-67AA886E45F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0EE864D-D35A-4162-BA9C-613C43E6F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81038"/>
            <a:ext cx="6049962" cy="34036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365938-8C54-492A-96E0-46E9C5FBD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7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A2D-BADF-4B48-AF1C-CA801D0CAE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336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9C-4B6F-453A-A52C-A638585FEB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4665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5F8D-D183-4F76-A79A-8085B4D543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989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5FCD-F8CE-4249-A737-85BB945E2C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76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3848-D99B-45B5-AB72-0CF721D2B5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854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BF9-4E64-410B-ADBE-C56BA39A8C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306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5CAC-F847-4040-AC07-71E5B09DF3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752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F485C-A208-4727-A423-EC268BCB6E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144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A032-154A-4B82-A72B-C50573D2E6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815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34C9-0406-42D6-807F-3C31FA017F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521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0712-D382-46B5-891F-784AFCA357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981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6CFBE-65CC-4EB2-BEF2-905E9E0AB1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61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9E4B8AC-13EF-4CE9-9620-1BB4BE78C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BCD6EB18-FE2B-40D6-8D89-EA622A573C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altLang="en-US" b="1" dirty="0">
                <a:latin typeface="Arial Narrow" panose="020B0606020202030204" pitchFamily="34" charset="0"/>
              </a:rPr>
              <a:t>Marriage, Divorce</a:t>
            </a:r>
            <a:br>
              <a:rPr lang="en-US" altLang="en-US" b="1" dirty="0">
                <a:latin typeface="Arial Narrow" panose="020B0606020202030204" pitchFamily="34" charset="0"/>
              </a:rPr>
            </a:br>
            <a:r>
              <a:rPr lang="en-US" altLang="en-US" b="1" dirty="0">
                <a:latin typeface="Arial Narrow" panose="020B0606020202030204" pitchFamily="34" charset="0"/>
              </a:rPr>
              <a:t>and Remarriage </a:t>
            </a:r>
            <a:r>
              <a:rPr lang="en-US" altLang="en-US" sz="4400" b="1" dirty="0">
                <a:latin typeface="Arial Narrow" panose="020B0606020202030204" pitchFamily="34" charset="0"/>
              </a:rPr>
              <a:t>(#1)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5E3FD60-F3E0-4DDE-BABB-459B8CD43D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altLang="en-US" sz="3200" b="1" dirty="0">
                <a:latin typeface="Arial Narrow" panose="020B0606020202030204" pitchFamily="34" charset="0"/>
              </a:rPr>
              <a:t>The Bible Pattern</a:t>
            </a:r>
          </a:p>
          <a:p>
            <a:pPr algn="l"/>
            <a:r>
              <a:rPr lang="en-US" altLang="en-US" sz="3200" b="1" i="1" dirty="0">
                <a:latin typeface="Arial Narrow" panose="020B0606020202030204" pitchFamily="34" charset="0"/>
              </a:rPr>
              <a:t>versus</a:t>
            </a:r>
          </a:p>
          <a:p>
            <a:pPr algn="l"/>
            <a:r>
              <a:rPr lang="en-US" altLang="en-US" sz="3200" b="1" dirty="0">
                <a:latin typeface="Arial Narrow" panose="020B0606020202030204" pitchFamily="34" charset="0"/>
              </a:rPr>
              <a:t>A False Pattern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6A7A-A8EF-41D3-A4A5-1081778B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Importance of 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C60B2-CB48-4DC8-BFD1-2198443C2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10515600" cy="419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Answer for our marriages, </a:t>
            </a:r>
            <a:r>
              <a:rPr lang="en-US" altLang="en-US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Matthew 19:6; Hebrews 13:4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Understandable, </a:t>
            </a:r>
            <a:r>
              <a:rPr lang="en-US" altLang="en-US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John 8:31-32; 7:17; </a:t>
            </a:r>
            <a:br>
              <a:rPr lang="en-US" altLang="en-US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altLang="en-US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Ephesians 3:3-5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Needful teaching, </a:t>
            </a:r>
            <a:r>
              <a:rPr lang="en-US" altLang="en-US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Philippians 3:1; 2 Peter 1:12</a:t>
            </a:r>
            <a:endParaRPr lang="en-US" sz="44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19B29-5842-46F1-AC1D-7E68E511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7310"/>
            <a:ext cx="2743200" cy="365125"/>
          </a:xfrm>
        </p:spPr>
        <p:txBody>
          <a:bodyPr/>
          <a:lstStyle/>
          <a:p>
            <a:fld id="{D4185FCD-F8CE-4249-A737-85BB945E2C41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3AB9BBB-C3E5-45BC-B4BE-A490BFB8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6005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41F2D8-E2BD-4ACA-B468-A7A1F8851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10972800" cy="1600200"/>
          </a:xfrm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altLang="en-US" sz="4800" b="1" dirty="0">
                <a:latin typeface="Arial" panose="020B0604020202020204" pitchFamily="34" charset="0"/>
              </a:rPr>
              <a:t>The </a:t>
            </a:r>
            <a:r>
              <a:rPr lang="en-US" altLang="en-US" sz="4800" b="1" dirty="0">
                <a:solidFill>
                  <a:srgbClr val="0000FF"/>
                </a:solidFill>
                <a:latin typeface="Arial" panose="020B0604020202020204" pitchFamily="34" charset="0"/>
              </a:rPr>
              <a:t>Bible Pattern </a:t>
            </a:r>
            <a:r>
              <a:rPr lang="en-US" altLang="en-US" sz="4800" b="1" dirty="0">
                <a:latin typeface="Arial" panose="020B0604020202020204" pitchFamily="34" charset="0"/>
              </a:rPr>
              <a:t>for</a:t>
            </a:r>
            <a:br>
              <a:rPr lang="en-US" altLang="en-US" sz="4800" b="1" dirty="0">
                <a:latin typeface="Arial" panose="020B0604020202020204" pitchFamily="34" charset="0"/>
              </a:rPr>
            </a:br>
            <a:r>
              <a:rPr lang="en-US" altLang="en-US" sz="4800" b="1" dirty="0">
                <a:latin typeface="Arial" panose="020B0604020202020204" pitchFamily="34" charset="0"/>
              </a:rPr>
              <a:t>Marriage, Divorce and Remarriage</a:t>
            </a:r>
            <a:endParaRPr lang="en-US" altLang="en-US" sz="480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FE53881-01F0-44EF-85A6-34119180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41039"/>
            <a:ext cx="2743200" cy="365125"/>
          </a:xfrm>
        </p:spPr>
        <p:txBody>
          <a:bodyPr/>
          <a:lstStyle/>
          <a:p>
            <a:fld id="{7D255972-0E10-48BA-B6C1-396A906C08ED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1E5F5CA9-6CA8-40F0-8A42-957A5C1ED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12784"/>
            <a:ext cx="4572000" cy="3153886"/>
          </a:xfrm>
          <a:prstGeom prst="triangle">
            <a:avLst>
              <a:gd name="adj" fmla="val 51768"/>
            </a:avLst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MARRIAGE,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DIVORCE AND 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REMARRIAGE</a:t>
            </a:r>
            <a:endParaRPr lang="en-US" altLang="en-US" sz="3200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AAD94A5D-4F0A-4BD8-9D7A-32343C4DB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3860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ALL MEN ARE UNDER ONE MARRIAGE LAW</a:t>
            </a:r>
            <a:r>
              <a:rPr lang="en-US" altLang="en-US" sz="36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Genesis 2:22-24; Mark 10:6; Hebrews 13:4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8ACC718-9487-47D8-88DE-E8A893D5A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81" y="3787676"/>
            <a:ext cx="3962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One Man and One Woman for Life</a:t>
            </a:r>
            <a:r>
              <a:rPr lang="en-US" altLang="en-US" sz="3600" b="1" dirty="0">
                <a:solidFill>
                  <a:srgbClr val="0000FF"/>
                </a:solidFill>
                <a:latin typeface="Arial Narrow" panose="020B0606020202030204" pitchFamily="34" charset="0"/>
              </a:rPr>
              <a:t>               </a:t>
            </a: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Matthew 19:4-6;</a:t>
            </a:r>
            <a:b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</a:b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Rom. 7:2; 1 Cor. 7:39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F6B82B8D-0664-4D9A-939E-4699FBC35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3787676"/>
            <a:ext cx="2971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Only</a:t>
            </a:r>
            <a:br>
              <a:rPr lang="en-US" altLang="en-US" sz="3600" b="1" dirty="0">
                <a:latin typeface="Arial Narrow" panose="020B0606020202030204" pitchFamily="34" charset="0"/>
              </a:rPr>
            </a:br>
            <a:r>
              <a:rPr lang="en-US" altLang="en-US" sz="3600" b="1" dirty="0">
                <a:latin typeface="Arial Narrow" panose="020B0606020202030204" pitchFamily="34" charset="0"/>
              </a:rPr>
              <a:t>One Exception</a:t>
            </a:r>
            <a:r>
              <a:rPr lang="en-US" altLang="en-US" sz="3600" b="1" dirty="0">
                <a:solidFill>
                  <a:srgbClr val="0000FF"/>
                </a:solidFill>
                <a:latin typeface="Arial Narrow" panose="020B0606020202030204" pitchFamily="34" charset="0"/>
              </a:rPr>
              <a:t>     </a:t>
            </a: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Matthew 19:6, 9 1 Cor. 7:10-11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F5C5D4F5-D084-47EA-BE05-CCB2C2FC9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  <p:bldP spid="2053" grpId="0" build="p" autoUpdateAnimBg="0"/>
      <p:bldP spid="20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F97A207-E9AF-44E9-AF91-D5B3D64D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5437" y="646667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2ADD1007-5711-45C0-8E7B-FB4026ABE93A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4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0CD4485-DB58-4521-AC6F-8039DA389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024856"/>
            <a:ext cx="5943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“Every marriage is good” </a:t>
            </a:r>
            <a:r>
              <a:rPr lang="en-US" altLang="en-US" sz="3600" b="1" dirty="0">
                <a:latin typeface="Arial Narrow" panose="020B0606020202030204" pitchFamily="34" charset="0"/>
              </a:rPr>
              <a:t>        </a:t>
            </a:r>
            <a:r>
              <a:rPr lang="en-US" altLang="en-US" sz="3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</a:t>
            </a: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Corinthians 7:2}</a:t>
            </a:r>
            <a:endParaRPr lang="en-US" altLang="en-US" sz="28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767B7017-2C71-4D02-88EC-4F2C6E566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12564"/>
            <a:ext cx="41148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“It is better to marry than to burn”</a:t>
            </a:r>
            <a:br>
              <a:rPr lang="en-US" altLang="en-US" sz="4000" b="1" dirty="0">
                <a:latin typeface="Arial Narrow" panose="020B0606020202030204" pitchFamily="34" charset="0"/>
              </a:rPr>
            </a:b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Cor. 7:9}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17E4BC06-1572-4A33-A8FD-A2E448E3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704787"/>
            <a:ext cx="385651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“Remain in the marriage in which you were called”</a:t>
            </a:r>
            <a:br>
              <a:rPr lang="en-US" altLang="en-US" sz="4000" b="1" dirty="0">
                <a:latin typeface="Arial Narrow" panose="020B0606020202030204" pitchFamily="34" charset="0"/>
              </a:rPr>
            </a:b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Cor. 7:20, 24}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CB4E233-2FDD-4567-9A75-4A0FEAFAA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10972800" cy="1600200"/>
          </a:xfrm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altLang="en-US" sz="4800" b="1" dirty="0">
                <a:latin typeface="Arial" panose="020B0604020202020204" pitchFamily="34" charset="0"/>
              </a:rPr>
              <a:t>A </a:t>
            </a:r>
            <a:r>
              <a:rPr lang="en-US" altLang="en-US" sz="4800" b="1" dirty="0">
                <a:solidFill>
                  <a:srgbClr val="0000FF"/>
                </a:solidFill>
                <a:latin typeface="Arial" panose="020B0604020202020204" pitchFamily="34" charset="0"/>
              </a:rPr>
              <a:t>False Pattern </a:t>
            </a:r>
            <a:r>
              <a:rPr lang="en-US" altLang="en-US" sz="4800" b="1" dirty="0">
                <a:latin typeface="Arial" panose="020B0604020202020204" pitchFamily="34" charset="0"/>
              </a:rPr>
              <a:t>for</a:t>
            </a:r>
            <a:br>
              <a:rPr lang="en-US" altLang="en-US" sz="4800" b="1" dirty="0">
                <a:latin typeface="Arial" panose="020B0604020202020204" pitchFamily="34" charset="0"/>
              </a:rPr>
            </a:br>
            <a:r>
              <a:rPr lang="en-US" altLang="en-US" sz="4800" b="1" dirty="0">
                <a:latin typeface="Arial" panose="020B0604020202020204" pitchFamily="34" charset="0"/>
              </a:rPr>
              <a:t>Marriage, Divorce and Remarriage</a:t>
            </a:r>
            <a:endParaRPr lang="en-US" altLang="en-US" sz="4800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7574DE6B-0DA6-42AE-92D3-08B22F62D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12784"/>
            <a:ext cx="4572000" cy="3153886"/>
          </a:xfrm>
          <a:prstGeom prst="triangle">
            <a:avLst>
              <a:gd name="adj" fmla="val 51768"/>
            </a:avLst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MARRIAGE,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DIVORCE AND </a:t>
            </a: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REMARRIAGE</a:t>
            </a:r>
            <a:endParaRPr lang="en-US" altLang="en-US" sz="3200" dirty="0"/>
          </a:p>
        </p:txBody>
      </p:sp>
      <p:pic>
        <p:nvPicPr>
          <p:cNvPr id="12" name="Picture 11" descr="A close up of a logo&#10;&#10;Description generated with high confidence">
            <a:extLst>
              <a:ext uri="{FF2B5EF4-FFF2-40B4-BE49-F238E27FC236}">
                <a16:creationId xmlns:a16="http://schemas.microsoft.com/office/drawing/2014/main" id="{039E3AA1-3ADB-4FE8-BFF1-B1D3FD0DB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1" grpId="0" build="p" autoUpdateAnimBg="0"/>
      <p:bldP spid="41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>
            <a:extLst>
              <a:ext uri="{FF2B5EF4-FFF2-40B4-BE49-F238E27FC236}">
                <a16:creationId xmlns:a16="http://schemas.microsoft.com/office/drawing/2014/main" id="{A73A5A05-6E80-44E5-8490-E3CE93BFD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39510"/>
            <a:ext cx="9448800" cy="1371600"/>
          </a:xfr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A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False Pattern </a:t>
            </a:r>
            <a:r>
              <a:rPr lang="en-US" altLang="en-US" b="1" dirty="0">
                <a:latin typeface="Arial" panose="020B0604020202020204" pitchFamily="34" charset="0"/>
              </a:rPr>
              <a:t>for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Marriage, Divorce and Remarriage</a:t>
            </a:r>
            <a:endParaRPr lang="en-US" alt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B76D195-B5BA-47A8-8AD5-0471A83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17683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232AACE-5A90-4547-A82C-35845E79BDBD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5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D499EA03-6AC5-4095-AB4E-AD41B3AF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737" y="2262635"/>
            <a:ext cx="49790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“Every marriage is good” </a:t>
            </a: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Corinthians 7:2}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361F7C9D-E5E9-4255-AA00-D1EEDA0C0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58492"/>
            <a:ext cx="5181600" cy="2667000"/>
          </a:xfrm>
          <a:prstGeom prst="wedgeEllipseCallout">
            <a:avLst>
              <a:gd name="adj1" fmla="val 62685"/>
              <a:gd name="adj2" fmla="val -48750"/>
            </a:avLst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u="sng" dirty="0">
                <a:latin typeface="Arial Narrow" panose="020B0606020202030204" pitchFamily="34" charset="0"/>
              </a:rPr>
              <a:t>PROBLEM</a:t>
            </a:r>
            <a:r>
              <a:rPr lang="en-US" altLang="en-US" sz="3600" b="1" dirty="0">
                <a:latin typeface="Arial Narrow" panose="020B0606020202030204" pitchFamily="34" charset="0"/>
              </a:rPr>
              <a:t>: Some</a:t>
            </a:r>
          </a:p>
          <a:p>
            <a:pPr algn="ctr"/>
            <a:r>
              <a:rPr lang="en-US" altLang="en-US" sz="3600" b="1" dirty="0">
                <a:latin typeface="Arial Narrow" panose="020B0606020202030204" pitchFamily="34" charset="0"/>
              </a:rPr>
              <a:t>marriages are NOT “good”</a:t>
            </a:r>
            <a:endParaRPr lang="en-US" alt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Matt. 19:9; Mark 6:17-18;</a:t>
            </a:r>
          </a:p>
          <a:p>
            <a:pPr algn="ctr"/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Romans 7:2-3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7597C02-7E27-4B80-AD33-C095110ED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34680"/>
            <a:ext cx="3986516" cy="2750004"/>
          </a:xfrm>
          <a:prstGeom prst="triangle">
            <a:avLst>
              <a:gd name="adj" fmla="val 51768"/>
            </a:avLst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MARRIAGE,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DIVORCE AND 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REMARRIAGE</a:t>
            </a:r>
            <a:endParaRPr lang="en-US" altLang="en-US" sz="2800" dirty="0"/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C4EDAE78-617E-4EEB-843C-90BA2F34F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0BC072C-31AE-4FC3-9E71-4BFFC591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0200" y="63883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27AEE98E-0338-47DF-84A0-3BBAC8AC0E99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6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B20C020C-7193-4BD7-979A-B86321D12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65990"/>
            <a:ext cx="624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“It is better to marry than to burn”</a:t>
            </a:r>
            <a:br>
              <a:rPr lang="en-US" altLang="en-US" sz="3600" b="1" dirty="0">
                <a:latin typeface="Arial Narrow" panose="020B0606020202030204" pitchFamily="34" charset="0"/>
              </a:rPr>
            </a:b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Corinthians 7:9}</a:t>
            </a:r>
            <a:endParaRPr lang="en-US" altLang="en-US" sz="28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6917117A-2A82-4248-9AA5-818E749D2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61" y="4528186"/>
            <a:ext cx="7398239" cy="2225314"/>
          </a:xfrm>
          <a:prstGeom prst="wedgeEllipseCallout">
            <a:avLst>
              <a:gd name="adj1" fmla="val -17254"/>
              <a:gd name="adj2" fmla="val -90177"/>
            </a:avLst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600" b="1" u="sng" dirty="0">
                <a:latin typeface="Arial Narrow" panose="020B0606020202030204" pitchFamily="34" charset="0"/>
              </a:rPr>
              <a:t>PROBLEM</a:t>
            </a:r>
            <a:r>
              <a:rPr lang="en-US" altLang="en-US" sz="3600" b="1" dirty="0">
                <a:latin typeface="Arial Narrow" panose="020B0606020202030204" pitchFamily="34" charset="0"/>
              </a:rPr>
              <a:t>: Some marriages</a:t>
            </a:r>
          </a:p>
          <a:p>
            <a:pPr algn="ctr"/>
            <a:r>
              <a:rPr lang="en-US" altLang="en-US" sz="3600" b="1" dirty="0">
                <a:latin typeface="Arial Narrow" panose="020B0606020202030204" pitchFamily="34" charset="0"/>
              </a:rPr>
              <a:t>are NOT “better”</a:t>
            </a:r>
          </a:p>
          <a:p>
            <a:pPr algn="ctr"/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1 Cor. 7:11; Ezra 9:1-2; 10:3, 10</a:t>
            </a:r>
            <a:endParaRPr lang="en-US" altLang="en-US" sz="36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0380C967-9911-42F5-ADFC-8F73CA872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919470"/>
            <a:ext cx="3986516" cy="2750004"/>
          </a:xfrm>
          <a:prstGeom prst="triangle">
            <a:avLst>
              <a:gd name="adj" fmla="val 51768"/>
            </a:avLst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MARRIAGE,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DIVORCE AND 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REMARRIAGE</a:t>
            </a: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0CC2C-368E-4E52-9877-07506C0EC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39510"/>
            <a:ext cx="9448800" cy="1371600"/>
          </a:xfr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A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False Pattern </a:t>
            </a:r>
            <a:r>
              <a:rPr lang="en-US" altLang="en-US" b="1" dirty="0">
                <a:latin typeface="Arial" panose="020B0604020202020204" pitchFamily="34" charset="0"/>
              </a:rPr>
              <a:t>for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Marriage, Divorce and Remarriage</a:t>
            </a:r>
            <a:endParaRPr lang="en-US" altLang="en-US" dirty="0"/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9C641-9543-4874-9402-8478807C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1212B55-D461-4327-985F-8BFA1B7B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0200" y="63883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7ECA582C-3CFB-451A-BAC8-F0F7F097891A}" type="slidenum">
              <a:rPr lang="en-US" altLang="en-US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7</a:t>
            </a:fld>
            <a:endParaRPr lang="en-US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B076BC8C-4EFB-41C9-BAEE-92EE6A85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4602024"/>
            <a:ext cx="5791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Narrow" panose="020B0606020202030204" pitchFamily="34" charset="0"/>
              </a:rPr>
              <a:t>“Remain in the marriage in which you were called”</a:t>
            </a:r>
            <a:br>
              <a:rPr lang="en-US" altLang="en-US" sz="3600" b="1" dirty="0">
                <a:latin typeface="Arial Narrow" panose="020B0606020202030204" pitchFamily="34" charset="0"/>
              </a:rPr>
            </a:br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{1 Corinthians 7:20, 24}</a:t>
            </a:r>
            <a:endParaRPr lang="en-US" altLang="en-US" sz="28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D0B69BAC-1DE8-4798-9128-76058DCD6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005874"/>
            <a:ext cx="6934200" cy="2253112"/>
          </a:xfrm>
          <a:prstGeom prst="wedgeEllipseCallout">
            <a:avLst>
              <a:gd name="adj1" fmla="val -29531"/>
              <a:gd name="adj2" fmla="val 71639"/>
            </a:avLst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u="sng" dirty="0">
                <a:latin typeface="Arial Narrow" panose="020B0606020202030204" pitchFamily="34" charset="0"/>
              </a:rPr>
              <a:t>PROBLEM</a:t>
            </a:r>
            <a:r>
              <a:rPr lang="en-US" altLang="en-US" sz="3600" b="1" dirty="0">
                <a:latin typeface="Arial Narrow" panose="020B0606020202030204" pitchFamily="34" charset="0"/>
              </a:rPr>
              <a:t>: Cannot “remain” </a:t>
            </a:r>
            <a:br>
              <a:rPr lang="en-US" altLang="en-US" sz="3600" b="1" dirty="0">
                <a:latin typeface="Arial Narrow" panose="020B0606020202030204" pitchFamily="34" charset="0"/>
              </a:rPr>
            </a:br>
            <a:r>
              <a:rPr lang="en-US" altLang="en-US" sz="3600" b="1" dirty="0">
                <a:latin typeface="Arial Narrow" panose="020B0606020202030204" pitchFamily="34" charset="0"/>
              </a:rPr>
              <a:t>in an UNLAWFUL marriage</a:t>
            </a:r>
          </a:p>
          <a:p>
            <a:pPr algn="ctr"/>
            <a:r>
              <a:rPr lang="en-US" altLang="en-US" sz="3600" b="1" i="1" dirty="0">
                <a:solidFill>
                  <a:srgbClr val="CC0000"/>
                </a:solidFill>
                <a:latin typeface="Arial Narrow" panose="020B0606020202030204" pitchFamily="34" charset="0"/>
              </a:rPr>
              <a:t>Mark 6:17-18; Romans 7:3</a:t>
            </a:r>
            <a:endParaRPr lang="en-US" altLang="en-US" sz="2800" b="1" dirty="0">
              <a:solidFill>
                <a:srgbClr val="CC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564F24D-712F-41F1-8CCB-3C6678A24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39510"/>
            <a:ext cx="9448800" cy="1371600"/>
          </a:xfr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A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False Pattern </a:t>
            </a:r>
            <a:r>
              <a:rPr lang="en-US" altLang="en-US" b="1" dirty="0">
                <a:latin typeface="Arial" panose="020B0604020202020204" pitchFamily="34" charset="0"/>
              </a:rPr>
              <a:t>for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Marriage, Divorce and Remarriage</a:t>
            </a:r>
            <a:endParaRPr lang="en-US" altLang="en-US" dirty="0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DFA116B4-42DB-478D-A792-72D0D3671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46" y="2729183"/>
            <a:ext cx="3986516" cy="2750004"/>
          </a:xfrm>
          <a:prstGeom prst="triangle">
            <a:avLst>
              <a:gd name="adj" fmla="val 51768"/>
            </a:avLst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MARRIAGE,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DIVORCE AND </a:t>
            </a:r>
          </a:p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REMARRIAGE</a:t>
            </a:r>
            <a:endParaRPr lang="en-US" altLang="en-US" sz="2800" dirty="0"/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B65E561-8061-44EA-B767-2A3CD707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A63420-D53D-43BE-A57A-5BDFFA21C2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533400"/>
            <a:ext cx="10058400" cy="1600200"/>
          </a:xfrm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r>
              <a:rPr lang="en-US" altLang="en-US" sz="5400" b="1" dirty="0">
                <a:solidFill>
                  <a:srgbClr val="0000FF"/>
                </a:solidFill>
                <a:latin typeface="Arial Narrow" panose="020B0606020202030204" pitchFamily="34" charset="0"/>
              </a:rPr>
              <a:t>Summary</a:t>
            </a:r>
            <a:br>
              <a:rPr lang="en-US" altLang="en-US" sz="5400" b="1" dirty="0">
                <a:latin typeface="Arial Narrow" panose="020B0606020202030204" pitchFamily="34" charset="0"/>
              </a:rPr>
            </a:br>
            <a:r>
              <a:rPr lang="en-US" altLang="en-US" sz="5400" b="1" dirty="0">
                <a:latin typeface="Arial Narrow" panose="020B0606020202030204" pitchFamily="34" charset="0"/>
              </a:rPr>
              <a:t>Marriage, Divorce and Remarriage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9E61CE5-0099-4E70-9C06-C343EDD19A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11201400" cy="4038600"/>
          </a:xfrm>
          <a:effectLst/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4800" b="1" dirty="0">
                <a:solidFill>
                  <a:srgbClr val="0000FF"/>
                </a:solidFill>
                <a:latin typeface="Arial Narrow" panose="020B0606020202030204" pitchFamily="34" charset="0"/>
              </a:rPr>
              <a:t> The Bible Pattern</a:t>
            </a: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 1.  All men are under one marriage law, </a:t>
            </a:r>
            <a:r>
              <a:rPr lang="en-US" altLang="en-US" sz="4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Hebrews 13:4</a:t>
            </a:r>
            <a:endParaRPr lang="en-US" altLang="en-US" sz="4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 2.  One man and one woman for life, </a:t>
            </a:r>
            <a:r>
              <a:rPr lang="en-US" altLang="en-US" sz="4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Matthew 19:4-6</a:t>
            </a: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 3.  Only one exception for remarriage, </a:t>
            </a:r>
            <a:r>
              <a:rPr lang="en-US" altLang="en-US" sz="4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Matthew 19:6, 9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B8221B4-CF6E-4059-93DB-33E75E90F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0" y="6402387"/>
            <a:ext cx="3810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r>
              <a:rPr lang="en-US" altLang="en-US" dirty="0"/>
              <a:t>7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E65A0C5-60B1-4F16-9F51-FC8BF0E20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99E61CE5-0099-4E70-9C06-C343EDD19A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1"/>
            <a:ext cx="11620500" cy="3733799"/>
          </a:xfrm>
          <a:effectLst/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4800" b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A False Pattern</a:t>
            </a: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1. “Every marriage is good </a:t>
            </a:r>
            <a:r>
              <a:rPr lang="en-US" altLang="en-US" sz="4000" b="1" i="1" dirty="0">
                <a:latin typeface="Arial Narrow" panose="020B0606020202030204" pitchFamily="34" charset="0"/>
              </a:rPr>
              <a:t>(1 Corinthians 7:2)</a:t>
            </a:r>
            <a:r>
              <a:rPr lang="en-US" altLang="en-US" sz="4000" b="1" dirty="0">
                <a:latin typeface="Arial Narrow" panose="020B0606020202030204" pitchFamily="34" charset="0"/>
              </a:rPr>
              <a:t>”</a:t>
            </a: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2. “It is better to marry than burn </a:t>
            </a:r>
            <a:r>
              <a:rPr lang="en-US" altLang="en-US" sz="4000" b="1" i="1" dirty="0">
                <a:latin typeface="Arial Narrow" panose="020B0606020202030204" pitchFamily="34" charset="0"/>
              </a:rPr>
              <a:t>(1 Corinthians 7:9)</a:t>
            </a:r>
            <a:r>
              <a:rPr lang="en-US" altLang="en-US" sz="4000" b="1" dirty="0">
                <a:latin typeface="Arial Narrow" panose="020B0606020202030204" pitchFamily="34" charset="0"/>
              </a:rPr>
              <a:t>”</a:t>
            </a:r>
          </a:p>
          <a:p>
            <a:pPr algn="l">
              <a:lnSpc>
                <a:spcPct val="100000"/>
              </a:lnSpc>
            </a:pPr>
            <a:r>
              <a:rPr lang="en-US" altLang="en-US" sz="4000" b="1" dirty="0">
                <a:latin typeface="Arial Narrow" panose="020B0606020202030204" pitchFamily="34" charset="0"/>
              </a:rPr>
              <a:t>  3. “Remain in the marriage in which you are called</a:t>
            </a:r>
            <a:br>
              <a:rPr lang="en-US" altLang="en-US" sz="4000" b="1" dirty="0">
                <a:latin typeface="Arial Narrow" panose="020B0606020202030204" pitchFamily="34" charset="0"/>
              </a:rPr>
            </a:br>
            <a:r>
              <a:rPr lang="en-US" altLang="en-US" sz="4000" b="1" dirty="0">
                <a:latin typeface="Arial Narrow" panose="020B0606020202030204" pitchFamily="34" charset="0"/>
              </a:rPr>
              <a:t>	</a:t>
            </a:r>
            <a:r>
              <a:rPr lang="en-US" altLang="en-US" sz="4000" b="1" i="1" dirty="0">
                <a:latin typeface="Arial Narrow" panose="020B0606020202030204" pitchFamily="34" charset="0"/>
              </a:rPr>
              <a:t>(1 Corinthians 7:20, 24)</a:t>
            </a:r>
            <a:r>
              <a:rPr lang="en-US" altLang="en-US" sz="4000" b="1" dirty="0"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B8221B4-CF6E-4059-93DB-33E75E90F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0" y="6402387"/>
            <a:ext cx="3810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r>
              <a:rPr lang="en-US" altLang="en-US" dirty="0"/>
              <a:t>8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12E8A54-0138-49D6-9539-FBF159FCC3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10058400" cy="1600200"/>
          </a:xfrm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noAutofit/>
          </a:bodyPr>
          <a:lstStyle/>
          <a:p>
            <a:r>
              <a:rPr lang="en-US" altLang="en-US" sz="5400" b="1" dirty="0">
                <a:solidFill>
                  <a:srgbClr val="0000FF"/>
                </a:solidFill>
                <a:latin typeface="Arial Narrow" panose="020B0606020202030204" pitchFamily="34" charset="0"/>
              </a:rPr>
              <a:t>Summary</a:t>
            </a:r>
            <a:br>
              <a:rPr lang="en-US" altLang="en-US" sz="5400" b="1" dirty="0">
                <a:latin typeface="Arial Narrow" panose="020B0606020202030204" pitchFamily="34" charset="0"/>
              </a:rPr>
            </a:br>
            <a:r>
              <a:rPr lang="en-US" altLang="en-US" sz="5400" b="1" dirty="0">
                <a:latin typeface="Arial Narrow" panose="020B0606020202030204" pitchFamily="34" charset="0"/>
              </a:rPr>
              <a:t>Marriage, Divorce and Remarriage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E88499EB-EBB9-4B30-9000-D4F469BE1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5793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bldLvl="5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311</Words>
  <Application>Microsoft Office PowerPoint</Application>
  <PresentationFormat>Widescreen</PresentationFormat>
  <Paragraphs>67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Office Theme</vt:lpstr>
      <vt:lpstr>Marriage, Divorce and Remarriage (#1)</vt:lpstr>
      <vt:lpstr>Importance of this Study</vt:lpstr>
      <vt:lpstr>The Bible Pattern for Marriage, Divorce and Remarriage</vt:lpstr>
      <vt:lpstr>A False Pattern for Marriage, Divorce and Remarriage</vt:lpstr>
      <vt:lpstr>A False Pattern for Marriage, Divorce and Remarriage</vt:lpstr>
      <vt:lpstr>A False Pattern for Marriage, Divorce and Remarriage</vt:lpstr>
      <vt:lpstr>A False Pattern for Marriage, Divorce and Remarriage</vt:lpstr>
      <vt:lpstr>Summary Marriage, Divorce and Remarriage</vt:lpstr>
      <vt:lpstr>Summary Marriage, Divorce and Remarriage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Pattern for Marriage, Divorce and Remarriage</dc:title>
  <dc:creator>Joe R Price</dc:creator>
  <cp:lastModifiedBy>Joe R Price</cp:lastModifiedBy>
  <cp:revision>75</cp:revision>
  <cp:lastPrinted>2002-07-12T22:09:34Z</cp:lastPrinted>
  <dcterms:created xsi:type="dcterms:W3CDTF">2002-06-03T22:06:00Z</dcterms:created>
  <dcterms:modified xsi:type="dcterms:W3CDTF">2017-10-01T13:28:59Z</dcterms:modified>
</cp:coreProperties>
</file>