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9" r:id="rId5"/>
    <p:sldId id="257" r:id="rId6"/>
    <p:sldId id="266" r:id="rId7"/>
    <p:sldId id="270" r:id="rId8"/>
    <p:sldId id="271" r:id="rId9"/>
    <p:sldId id="272" r:id="rId10"/>
    <p:sldId id="273" r:id="rId11"/>
    <p:sldId id="274" r:id="rId12"/>
    <p:sldId id="275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62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11/19/2017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11/19/2017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70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C773B165-23B6-47A9-9579-95DB3F37768C}" type="datetime1">
              <a:rPr lang="en-US" smtClean="0"/>
              <a:t>11/19/2017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4F585-77A2-49F0-92E8-199D0ED342D5}" type="datetime1">
              <a:rPr lang="en-US" smtClean="0"/>
              <a:t>11/19/2017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15C21-FACD-42B4-A0C5-3704CE915FAC}" type="datetime1">
              <a:rPr lang="en-US" smtClean="0"/>
              <a:t>11/19/2017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BC5C-DE59-4A48-9760-1A592666D960}" type="datetime1">
              <a:rPr lang="en-US" smtClean="0"/>
              <a:t>11/19/2017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4093-7832-43F8-AE5A-E81B9FB9404C}" type="datetime1">
              <a:rPr lang="en-US" smtClean="0"/>
              <a:t>11/19/2017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108A-AC9F-4A97-B738-ED7CD7DBF895}" type="datetime1">
              <a:rPr lang="en-US" smtClean="0"/>
              <a:t>11/19/2017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8CAF-E313-41CD-A328-9E7FABDA747D}" type="datetime1">
              <a:rPr lang="en-US" smtClean="0"/>
              <a:t>11/19/2017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2DF-A3D0-4A3F-9EBF-D65CF57ACA5E}" type="datetime1">
              <a:rPr lang="en-US" smtClean="0"/>
              <a:t>11/19/2017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46CC-5308-40AE-8B4F-896F954C6030}" type="datetime1">
              <a:rPr lang="en-US" smtClean="0"/>
              <a:t>11/19/2017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ABAA-83EB-4A86-B4DD-4A3E601BABD8}" type="datetime1">
              <a:rPr lang="en-US" smtClean="0"/>
              <a:t>11/19/2017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AC5E-E5E5-4FE1-8B56-F866574F32DD}" type="datetime1">
              <a:rPr lang="en-US" smtClean="0"/>
              <a:t>11/19/2017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42F8AB6C-30E4-4E4B-BD52-AF789E1BA9CF}" type="datetime1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13807" y="2292094"/>
            <a:ext cx="6325144" cy="2219691"/>
          </a:xfrm>
        </p:spPr>
        <p:txBody>
          <a:bodyPr anchor="ctr">
            <a:normAutofit/>
          </a:bodyPr>
          <a:lstStyle/>
          <a:p>
            <a:r>
              <a:rPr lang="en-US" sz="5400" dirty="0"/>
              <a:t>DON’T BE A FOOL!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9ED2CBA0-82D3-4705-939D-598E41A055B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153" r="6153"/>
          <a:stretch>
            <a:fillRect/>
          </a:stretch>
        </p:blipFill>
        <p:spPr/>
      </p:pic>
      <p:pic>
        <p:nvPicPr>
          <p:cNvPr id="11" name="Picture 10" descr="A close up of a logo&#10;&#10;Description generated with high confidence">
            <a:extLst>
              <a:ext uri="{FF2B5EF4-FFF2-40B4-BE49-F238E27FC236}">
                <a16:creationId xmlns:a16="http://schemas.microsoft.com/office/drawing/2014/main" id="{354394C6-C7E2-465B-B310-735798152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40461041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device&#10;&#10;Description generated with high confidence">
            <a:extLst>
              <a:ext uri="{FF2B5EF4-FFF2-40B4-BE49-F238E27FC236}">
                <a16:creationId xmlns:a16="http://schemas.microsoft.com/office/drawing/2014/main" id="{DBCDE9E6-693D-4F67-9F4D-715DE20AA2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462" y="1960079"/>
            <a:ext cx="4443470" cy="3836502"/>
          </a:xfrm>
          <a:prstGeom prst="rect">
            <a:avLst/>
          </a:prstGeom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277112"/>
          </a:xfrm>
        </p:spPr>
        <p:txBody>
          <a:bodyPr>
            <a:normAutofit/>
          </a:bodyPr>
          <a:lstStyle/>
          <a:p>
            <a:r>
              <a:rPr lang="en-US" sz="5400" cap="small" dirty="0"/>
              <a:t>Will you be Foolish, or Wise?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238714" y="1550021"/>
            <a:ext cx="6912827" cy="52025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God’s ways are infinitely wiser than ours,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Romans 11:33-35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God calls us to cast aside foolishness</a:t>
            </a:r>
            <a:r>
              <a:rPr lang="en-US" sz="3600">
                <a:latin typeface="Segoe UI" panose="020B0502040204020203" pitchFamily="34" charset="0"/>
                <a:cs typeface="Segoe UI" panose="020B0502040204020203" pitchFamily="34" charset="0"/>
              </a:rPr>
              <a:t>, and 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be wise, </a:t>
            </a:r>
            <a:b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Psalm 94:8-15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Fear God, and submit to God’s wisdom, revealed in the gospel,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1 Corinthians 1:18-25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F4C3823-A383-4A22-A0D4-018DD26B92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889F5E-3AFE-4C75-9FDB-838098F33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4800" y="6387457"/>
            <a:ext cx="246132" cy="365125"/>
          </a:xfrm>
        </p:spPr>
        <p:txBody>
          <a:bodyPr/>
          <a:lstStyle/>
          <a:p>
            <a:pPr algn="ctr"/>
            <a:fld id="{0FF54DE5-C571-48E8-A5BC-B369434E2F44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pPr algn="ctr"/>
              <a:t>10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491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219200"/>
          </a:xfrm>
        </p:spPr>
        <p:txBody>
          <a:bodyPr>
            <a:normAutofit/>
          </a:bodyPr>
          <a:lstStyle/>
          <a:p>
            <a:r>
              <a:rPr lang="en-US" sz="6000" cap="small" dirty="0"/>
              <a:t>Foolish, or Wise?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715589"/>
            <a:ext cx="9982200" cy="44566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Beginning of wisdom: Fear God,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Proverbs 9:10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Beginning of foolishness: No fear of God, </a:t>
            </a:r>
            <a:b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Romans 1:20-23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Wisdom brings blessings, and foolishness will not go unpunished,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Proverbs 9:11-12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God knows and identifies fools,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Luke 12:20-21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F4C3823-A383-4A22-A0D4-018DD26B92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889F5E-3AFE-4C75-9FDB-838098F33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4800" y="6387457"/>
            <a:ext cx="246132" cy="365125"/>
          </a:xfrm>
        </p:spPr>
        <p:txBody>
          <a:bodyPr/>
          <a:lstStyle/>
          <a:p>
            <a:pPr algn="ctr"/>
            <a:fld id="{0FF54DE5-C571-48E8-A5BC-B369434E2F44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pPr algn="ctr"/>
              <a:t>2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The fool despises wisdom and knowledge.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199"/>
            <a:ext cx="6305550" cy="4962526"/>
          </a:xfrm>
        </p:spPr>
        <p:txBody>
          <a:bodyPr>
            <a:normAutofit/>
          </a:bodyPr>
          <a:lstStyle/>
          <a:p>
            <a:pPr marL="228600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Will not learn wise instruction, </a:t>
            </a:r>
            <a:b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i="1" dirty="0">
                <a:latin typeface="Segoe UI" panose="020B0502040204020203" pitchFamily="34" charset="0"/>
                <a:cs typeface="Segoe UI" panose="020B0502040204020203" pitchFamily="34" charset="0"/>
              </a:rPr>
              <a:t>Proverbs 1:1-2--(5)</a:t>
            </a:r>
          </a:p>
          <a:p>
            <a:pPr marL="228600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Will not receive (accept) wisdom, </a:t>
            </a:r>
            <a:r>
              <a:rPr lang="en-US" sz="3200" i="1" dirty="0">
                <a:latin typeface="Segoe UI" panose="020B0502040204020203" pitchFamily="34" charset="0"/>
                <a:cs typeface="Segoe UI" panose="020B0502040204020203" pitchFamily="34" charset="0"/>
              </a:rPr>
              <a:t>Proverbs 1:3-4--(5); 10:8</a:t>
            </a:r>
          </a:p>
          <a:p>
            <a:pPr marL="228600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Rejects parental teaching, </a:t>
            </a:r>
            <a:r>
              <a:rPr lang="en-US" sz="3200" i="1" dirty="0">
                <a:latin typeface="Segoe UI" panose="020B0502040204020203" pitchFamily="34" charset="0"/>
                <a:cs typeface="Segoe UI" panose="020B0502040204020203" pitchFamily="34" charset="0"/>
              </a:rPr>
              <a:t>Proverbs 1:8-9 (10:1)</a:t>
            </a:r>
          </a:p>
          <a:p>
            <a:pPr marL="228600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A deadly choice to hate</a:t>
            </a:r>
            <a:b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knowledge, instead of fearing God, </a:t>
            </a:r>
            <a:r>
              <a:rPr lang="en-US" sz="3200" i="1" dirty="0">
                <a:latin typeface="Segoe UI" panose="020B0502040204020203" pitchFamily="34" charset="0"/>
                <a:cs typeface="Segoe UI" panose="020B0502040204020203" pitchFamily="34" charset="0"/>
              </a:rPr>
              <a:t>Proverbs 1:28-33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D9705154-60A2-47FF-B9ED-2A5C7DEBB4C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" r="183"/>
          <a:stretch>
            <a:fillRect/>
          </a:stretch>
        </p:blipFill>
        <p:spPr>
          <a:xfrm>
            <a:off x="7710882" y="2229393"/>
            <a:ext cx="3374700" cy="2399214"/>
          </a:xfrm>
          <a:ln>
            <a:solidFill>
              <a:schemeClr val="tx1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645FF69-CC7B-4877-895B-78945F3D69CE}"/>
              </a:ext>
            </a:extLst>
          </p:cNvPr>
          <p:cNvSpPr/>
          <p:nvPr/>
        </p:nvSpPr>
        <p:spPr>
          <a:xfrm>
            <a:off x="7455168" y="4708886"/>
            <a:ext cx="38861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Proverbs 1:7 (22)</a:t>
            </a:r>
          </a:p>
        </p:txBody>
      </p:sp>
      <p:pic>
        <p:nvPicPr>
          <p:cNvPr id="11" name="Picture 10" descr="A close up of a logo&#10;&#10;Description generated with high confidence">
            <a:extLst>
              <a:ext uri="{FF2B5EF4-FFF2-40B4-BE49-F238E27FC236}">
                <a16:creationId xmlns:a16="http://schemas.microsoft.com/office/drawing/2014/main" id="{76BA2B06-2126-45CB-8168-00F04CDB3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65197906-FCDC-4733-A3BD-1DFBCB47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4800" y="6387457"/>
            <a:ext cx="246132" cy="365125"/>
          </a:xfrm>
        </p:spPr>
        <p:txBody>
          <a:bodyPr/>
          <a:lstStyle/>
          <a:p>
            <a:pPr algn="ctr"/>
            <a:fld id="{0FF54DE5-C571-48E8-A5BC-B369434E2F44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pPr algn="ctr"/>
              <a:t>3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5446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The fool’s heart is darkened in unbelief.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883664"/>
            <a:ext cx="6305550" cy="4679061"/>
          </a:xfrm>
        </p:spPr>
        <p:txBody>
          <a:bodyPr>
            <a:normAutofit/>
          </a:bodyPr>
          <a:lstStyle/>
          <a:p>
            <a:pPr marL="228600" indent="-228600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Does not seek God,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Psalm 14: 2-3; 10:4; Matthew 6:33</a:t>
            </a:r>
          </a:p>
          <a:p>
            <a:pPr marL="228600" indent="-228600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Does not consider God in his affairs,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Psalm 10:11 </a:t>
            </a:r>
          </a:p>
          <a:p>
            <a:pPr marL="228600" indent="-228600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Is not rich toward God, </a:t>
            </a:r>
            <a:b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Luke 12:20-21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D9705154-60A2-47FF-B9ED-2A5C7DEBB4C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" r="183"/>
          <a:stretch>
            <a:fillRect/>
          </a:stretch>
        </p:blipFill>
        <p:spPr>
          <a:xfrm>
            <a:off x="7885275" y="2229393"/>
            <a:ext cx="3374700" cy="2399214"/>
          </a:xfrm>
          <a:ln>
            <a:solidFill>
              <a:schemeClr val="tx1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645FF69-CC7B-4877-895B-78945F3D69CE}"/>
              </a:ext>
            </a:extLst>
          </p:cNvPr>
          <p:cNvSpPr/>
          <p:nvPr/>
        </p:nvSpPr>
        <p:spPr>
          <a:xfrm>
            <a:off x="7528636" y="4696969"/>
            <a:ext cx="408797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Psalm 14:1</a:t>
            </a:r>
          </a:p>
          <a:p>
            <a:pPr algn="ctr"/>
            <a:r>
              <a:rPr lang="en-US" sz="36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Ephesians 4:17-19</a:t>
            </a:r>
            <a:endParaRPr lang="en-US" sz="3600" b="1" i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Picture 10" descr="A close up of a logo&#10;&#10;Description generated with high confidence">
            <a:extLst>
              <a:ext uri="{FF2B5EF4-FFF2-40B4-BE49-F238E27FC236}">
                <a16:creationId xmlns:a16="http://schemas.microsoft.com/office/drawing/2014/main" id="{76BA2B06-2126-45CB-8168-00F04CDB3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65197906-FCDC-4733-A3BD-1DFBCB47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4800" y="6387457"/>
            <a:ext cx="246132" cy="365125"/>
          </a:xfrm>
        </p:spPr>
        <p:txBody>
          <a:bodyPr/>
          <a:lstStyle/>
          <a:p>
            <a:pPr algn="ctr"/>
            <a:fld id="{0FF54DE5-C571-48E8-A5BC-B369434E2F44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pPr algn="ctr"/>
              <a:t>4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3068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The fool is self-deceived.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45921"/>
            <a:ext cx="6305550" cy="4916804"/>
          </a:xfrm>
        </p:spPr>
        <p:txBody>
          <a:bodyPr>
            <a:normAutofit/>
          </a:bodyPr>
          <a:lstStyle/>
          <a:p>
            <a:pPr marL="228600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Relies on human wisdom (self),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1 Corinthians 3:19-21</a:t>
            </a:r>
          </a:p>
          <a:p>
            <a:pPr marL="685800" lvl="1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Pride is the fool’s downfall</a:t>
            </a:r>
          </a:p>
          <a:p>
            <a:pPr marL="228600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Blinded by pride, his way is right, regardless of truthful, wise, scriptural counsel, </a:t>
            </a:r>
            <a:b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Proverbs 12:15</a:t>
            </a:r>
          </a:p>
          <a:p>
            <a:pPr marL="685800" lvl="1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Rehoboam, </a:t>
            </a:r>
            <a:r>
              <a:rPr lang="en-US" sz="3200" i="1" dirty="0">
                <a:latin typeface="Segoe UI" panose="020B0502040204020203" pitchFamily="34" charset="0"/>
                <a:cs typeface="Segoe UI" panose="020B0502040204020203" pitchFamily="34" charset="0"/>
              </a:rPr>
              <a:t>1 Kings 12:6-8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D9705154-60A2-47FF-B9ED-2A5C7DEBB4C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" r="183"/>
          <a:stretch>
            <a:fillRect/>
          </a:stretch>
        </p:blipFill>
        <p:spPr>
          <a:xfrm>
            <a:off x="7710888" y="2229393"/>
            <a:ext cx="3374700" cy="2399214"/>
          </a:xfrm>
          <a:ln>
            <a:solidFill>
              <a:schemeClr val="tx1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645FF69-CC7B-4877-895B-78945F3D69CE}"/>
              </a:ext>
            </a:extLst>
          </p:cNvPr>
          <p:cNvSpPr/>
          <p:nvPr/>
        </p:nvSpPr>
        <p:spPr>
          <a:xfrm>
            <a:off x="7330620" y="4700258"/>
            <a:ext cx="41352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1 Corinthians 3:18</a:t>
            </a:r>
          </a:p>
        </p:txBody>
      </p:sp>
      <p:pic>
        <p:nvPicPr>
          <p:cNvPr id="11" name="Picture 10" descr="A close up of a logo&#10;&#10;Description generated with high confidence">
            <a:extLst>
              <a:ext uri="{FF2B5EF4-FFF2-40B4-BE49-F238E27FC236}">
                <a16:creationId xmlns:a16="http://schemas.microsoft.com/office/drawing/2014/main" id="{76BA2B06-2126-45CB-8168-00F04CDB3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65197906-FCDC-4733-A3BD-1DFBCB47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4800" y="6387457"/>
            <a:ext cx="246132" cy="365125"/>
          </a:xfrm>
        </p:spPr>
        <p:txBody>
          <a:bodyPr/>
          <a:lstStyle/>
          <a:p>
            <a:pPr algn="ctr"/>
            <a:fld id="{0FF54DE5-C571-48E8-A5BC-B369434E2F44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pPr algn="ctr"/>
              <a:t>5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19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10809732" cy="1096962"/>
          </a:xfrm>
        </p:spPr>
        <p:txBody>
          <a:bodyPr>
            <a:normAutofit/>
          </a:bodyPr>
          <a:lstStyle/>
          <a:p>
            <a:r>
              <a:rPr lang="en-US" sz="4000" dirty="0"/>
              <a:t>The fool takes a beating, rather than admit sin.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45921"/>
            <a:ext cx="6305550" cy="4916804"/>
          </a:xfrm>
        </p:spPr>
        <p:txBody>
          <a:bodyPr>
            <a:normAutofit/>
          </a:bodyPr>
          <a:lstStyle/>
          <a:p>
            <a:pPr marL="228600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His personal vindication is more important than virtue, </a:t>
            </a:r>
            <a:b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Isaiah 5:20-25</a:t>
            </a:r>
          </a:p>
          <a:p>
            <a:pPr marL="228600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Takes pride in challenging  the truthfulness of God’s warnings against sin and error</a:t>
            </a:r>
          </a:p>
          <a:p>
            <a:pPr marL="685800" lvl="1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Drinking intoxicants</a:t>
            </a:r>
          </a:p>
          <a:p>
            <a:pPr marL="685800" lvl="1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Lusting,</a:t>
            </a:r>
            <a:r>
              <a:rPr lang="en-US" sz="2800" i="1" dirty="0">
                <a:latin typeface="Segoe UI" panose="020B0502040204020203" pitchFamily="34" charset="0"/>
                <a:cs typeface="Segoe UI" panose="020B0502040204020203" pitchFamily="34" charset="0"/>
              </a:rPr>
              <a:t> Proverbs 6:25-29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D9705154-60A2-47FF-B9ED-2A5C7DEBB4C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" r="183"/>
          <a:stretch>
            <a:fillRect/>
          </a:stretch>
        </p:blipFill>
        <p:spPr>
          <a:xfrm>
            <a:off x="7860097" y="2229393"/>
            <a:ext cx="3374700" cy="2399214"/>
          </a:xfrm>
          <a:ln>
            <a:solidFill>
              <a:schemeClr val="tx1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645FF69-CC7B-4877-895B-78945F3D69CE}"/>
              </a:ext>
            </a:extLst>
          </p:cNvPr>
          <p:cNvSpPr/>
          <p:nvPr/>
        </p:nvSpPr>
        <p:spPr>
          <a:xfrm>
            <a:off x="7710887" y="4691045"/>
            <a:ext cx="367312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Prov. 19:29-20:1</a:t>
            </a:r>
          </a:p>
          <a:p>
            <a:pPr algn="ctr"/>
            <a:r>
              <a:rPr lang="en-US" sz="36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Proverbs 26:3</a:t>
            </a:r>
          </a:p>
        </p:txBody>
      </p:sp>
      <p:pic>
        <p:nvPicPr>
          <p:cNvPr id="11" name="Picture 10" descr="A close up of a logo&#10;&#10;Description generated with high confidence">
            <a:extLst>
              <a:ext uri="{FF2B5EF4-FFF2-40B4-BE49-F238E27FC236}">
                <a16:creationId xmlns:a16="http://schemas.microsoft.com/office/drawing/2014/main" id="{76BA2B06-2126-45CB-8168-00F04CDB3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65197906-FCDC-4733-A3BD-1DFBCB47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4800" y="6387457"/>
            <a:ext cx="246132" cy="365125"/>
          </a:xfrm>
        </p:spPr>
        <p:txBody>
          <a:bodyPr/>
          <a:lstStyle/>
          <a:p>
            <a:pPr algn="ctr"/>
            <a:fld id="{0FF54DE5-C571-48E8-A5BC-B369434E2F44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pPr algn="ctr"/>
              <a:t>6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4535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10629900" cy="1096962"/>
          </a:xfrm>
        </p:spPr>
        <p:txBody>
          <a:bodyPr>
            <a:normAutofit/>
          </a:bodyPr>
          <a:lstStyle/>
          <a:p>
            <a:r>
              <a:rPr lang="en-US" sz="3800" dirty="0"/>
              <a:t>The fool repeats sin, and expects different results.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0892" y="1554480"/>
            <a:ext cx="6859524" cy="4590288"/>
          </a:xfrm>
        </p:spPr>
        <p:txBody>
          <a:bodyPr>
            <a:noAutofit/>
          </a:bodyPr>
          <a:lstStyle/>
          <a:p>
            <a:pPr marL="228600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Gets what’s coming, yet he does not see his foolishness, </a:t>
            </a:r>
            <a:r>
              <a:rPr lang="en-US" sz="3400" i="1" dirty="0">
                <a:latin typeface="Segoe UI" panose="020B0502040204020203" pitchFamily="34" charset="0"/>
                <a:cs typeface="Segoe UI" panose="020B0502040204020203" pitchFamily="34" charset="0"/>
              </a:rPr>
              <a:t>26:10</a:t>
            </a:r>
          </a:p>
          <a:p>
            <a:pPr marL="228600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Entrenches himself, when wisdom and truth would free him, </a:t>
            </a:r>
            <a:r>
              <a:rPr lang="en-US" sz="3400" i="1" dirty="0">
                <a:latin typeface="Segoe UI" panose="020B0502040204020203" pitchFamily="34" charset="0"/>
                <a:cs typeface="Segoe UI" panose="020B0502040204020203" pitchFamily="34" charset="0"/>
              </a:rPr>
              <a:t>26:11-12</a:t>
            </a:r>
          </a:p>
          <a:p>
            <a:pPr marL="228600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400" dirty="0">
                <a:latin typeface="Segoe UI" panose="020B0502040204020203" pitchFamily="34" charset="0"/>
                <a:cs typeface="Segoe UI" panose="020B0502040204020203" pitchFamily="34" charset="0"/>
              </a:rPr>
              <a:t>Keeps digging, even when he knows he has dug himself a hole! </a:t>
            </a:r>
          </a:p>
          <a:p>
            <a:pPr marL="685800" lvl="1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King Saul, </a:t>
            </a:r>
            <a:r>
              <a:rPr lang="en-US" sz="3000" i="1" dirty="0">
                <a:latin typeface="Segoe UI" panose="020B0502040204020203" pitchFamily="34" charset="0"/>
                <a:cs typeface="Segoe UI" panose="020B0502040204020203" pitchFamily="34" charset="0"/>
              </a:rPr>
              <a:t>1 Samuel 24:6-7, 17-20; 26:2</a:t>
            </a:r>
          </a:p>
          <a:p>
            <a:pPr marL="228600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8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D9705154-60A2-47FF-B9ED-2A5C7DEBB4C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" r="183"/>
          <a:stretch>
            <a:fillRect/>
          </a:stretch>
        </p:blipFill>
        <p:spPr>
          <a:xfrm>
            <a:off x="8130257" y="2229393"/>
            <a:ext cx="3374700" cy="2399214"/>
          </a:xfrm>
          <a:ln>
            <a:solidFill>
              <a:schemeClr val="tx1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645FF69-CC7B-4877-895B-78945F3D69CE}"/>
              </a:ext>
            </a:extLst>
          </p:cNvPr>
          <p:cNvSpPr/>
          <p:nvPr/>
        </p:nvSpPr>
        <p:spPr>
          <a:xfrm>
            <a:off x="8771487" y="4628607"/>
            <a:ext cx="209223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Proverbs</a:t>
            </a:r>
          </a:p>
          <a:p>
            <a:pPr algn="ctr"/>
            <a:r>
              <a:rPr lang="en-US" sz="36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26:10-12</a:t>
            </a:r>
          </a:p>
        </p:txBody>
      </p:sp>
      <p:pic>
        <p:nvPicPr>
          <p:cNvPr id="11" name="Picture 10" descr="A close up of a logo&#10;&#10;Description generated with high confidence">
            <a:extLst>
              <a:ext uri="{FF2B5EF4-FFF2-40B4-BE49-F238E27FC236}">
                <a16:creationId xmlns:a16="http://schemas.microsoft.com/office/drawing/2014/main" id="{76BA2B06-2126-45CB-8168-00F04CDB3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65197906-FCDC-4733-A3BD-1DFBCB47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4800" y="6387457"/>
            <a:ext cx="246132" cy="365125"/>
          </a:xfrm>
        </p:spPr>
        <p:txBody>
          <a:bodyPr/>
          <a:lstStyle/>
          <a:p>
            <a:pPr algn="ctr"/>
            <a:fld id="{0FF54DE5-C571-48E8-A5BC-B369434E2F44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pPr algn="ctr"/>
              <a:t>7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2066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10809732" cy="1096962"/>
          </a:xfrm>
        </p:spPr>
        <p:txBody>
          <a:bodyPr>
            <a:normAutofit/>
          </a:bodyPr>
          <a:lstStyle/>
          <a:p>
            <a:r>
              <a:rPr lang="en-US" sz="4000" dirty="0"/>
              <a:t>The fool does not prepare for the Lord’s return.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784733"/>
            <a:ext cx="6305550" cy="4777991"/>
          </a:xfrm>
        </p:spPr>
        <p:txBody>
          <a:bodyPr>
            <a:normAutofit/>
          </a:bodyPr>
          <a:lstStyle/>
          <a:p>
            <a:pPr marL="228600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Values independence and self-reliance more than relying upon God, </a:t>
            </a:r>
            <a:b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Proverbs 28:26 (Jer. 10:23)</a:t>
            </a:r>
          </a:p>
          <a:p>
            <a:pPr marL="228600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Fails to watch (prepare) for danger,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Ephesians 5:15-18 </a:t>
            </a:r>
            <a:b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(1 Peter 5:8)</a:t>
            </a:r>
            <a:endParaRPr lang="en-US" sz="28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D9705154-60A2-47FF-B9ED-2A5C7DEBB4C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" r="183"/>
          <a:stretch>
            <a:fillRect/>
          </a:stretch>
        </p:blipFill>
        <p:spPr>
          <a:xfrm>
            <a:off x="7885275" y="2229393"/>
            <a:ext cx="3374700" cy="2399214"/>
          </a:xfrm>
          <a:ln>
            <a:solidFill>
              <a:schemeClr val="tx1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645FF69-CC7B-4877-895B-78945F3D69CE}"/>
              </a:ext>
            </a:extLst>
          </p:cNvPr>
          <p:cNvSpPr/>
          <p:nvPr/>
        </p:nvSpPr>
        <p:spPr>
          <a:xfrm>
            <a:off x="7644052" y="4718030"/>
            <a:ext cx="3857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25:1-13</a:t>
            </a:r>
            <a:endParaRPr lang="en-US" sz="3600" b="1" i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Picture 10" descr="A close up of a logo&#10;&#10;Description generated with high confidence">
            <a:extLst>
              <a:ext uri="{FF2B5EF4-FFF2-40B4-BE49-F238E27FC236}">
                <a16:creationId xmlns:a16="http://schemas.microsoft.com/office/drawing/2014/main" id="{76BA2B06-2126-45CB-8168-00F04CDB3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65197906-FCDC-4733-A3BD-1DFBCB47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4800" y="6387457"/>
            <a:ext cx="246132" cy="365125"/>
          </a:xfrm>
        </p:spPr>
        <p:txBody>
          <a:bodyPr/>
          <a:lstStyle/>
          <a:p>
            <a:pPr algn="ctr"/>
            <a:fld id="{0FF54DE5-C571-48E8-A5BC-B369434E2F44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pPr algn="ctr"/>
              <a:t>8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425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10809732" cy="1096962"/>
          </a:xfrm>
        </p:spPr>
        <p:txBody>
          <a:bodyPr>
            <a:normAutofit/>
          </a:bodyPr>
          <a:lstStyle/>
          <a:p>
            <a:r>
              <a:rPr lang="en-US" sz="4000" dirty="0"/>
              <a:t>The fool hears Christ, but does not obey Him.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7202" y="1760600"/>
            <a:ext cx="6433324" cy="4777991"/>
          </a:xfrm>
        </p:spPr>
        <p:txBody>
          <a:bodyPr>
            <a:normAutofit/>
          </a:bodyPr>
          <a:lstStyle/>
          <a:p>
            <a:pPr marL="228600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Often, he knows the truth (what he should do), but chooses not to obey </a:t>
            </a:r>
            <a:endParaRPr lang="en-US" sz="36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28600" indent="-2286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Often, he knows the judgment of God against their sin, yet continue to sin, and approves others in sin,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Romans 1:32</a:t>
            </a:r>
            <a:endParaRPr lang="en-US" sz="28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D9705154-60A2-47FF-B9ED-2A5C7DEBB4C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" r="183"/>
          <a:stretch>
            <a:fillRect/>
          </a:stretch>
        </p:blipFill>
        <p:spPr>
          <a:xfrm>
            <a:off x="7860098" y="2229393"/>
            <a:ext cx="3374700" cy="2399214"/>
          </a:xfrm>
          <a:ln>
            <a:solidFill>
              <a:schemeClr val="tx1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645FF69-CC7B-4877-895B-78945F3D69CE}"/>
              </a:ext>
            </a:extLst>
          </p:cNvPr>
          <p:cNvSpPr/>
          <p:nvPr/>
        </p:nvSpPr>
        <p:spPr>
          <a:xfrm>
            <a:off x="7618875" y="4718030"/>
            <a:ext cx="3857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7:26-27</a:t>
            </a:r>
            <a:endParaRPr lang="en-US" sz="3600" b="1" i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Picture 10" descr="A close up of a logo&#10;&#10;Description generated with high confidence">
            <a:extLst>
              <a:ext uri="{FF2B5EF4-FFF2-40B4-BE49-F238E27FC236}">
                <a16:creationId xmlns:a16="http://schemas.microsoft.com/office/drawing/2014/main" id="{76BA2B06-2126-45CB-8168-00F04CDB3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65197906-FCDC-4733-A3BD-1DFBCB47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34800" y="6387457"/>
            <a:ext cx="246132" cy="365125"/>
          </a:xfrm>
        </p:spPr>
        <p:txBody>
          <a:bodyPr/>
          <a:lstStyle/>
          <a:p>
            <a:pPr algn="ctr"/>
            <a:fld id="{0FF54DE5-C571-48E8-A5BC-B369434E2F44}" type="slidenum"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pPr algn="ctr"/>
              <a:t>9</a:t>
            </a:fld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3015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metadata/properties"/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224</TotalTime>
  <Words>363</Words>
  <Application>Microsoft Office PowerPoint</Application>
  <PresentationFormat>Widescreen</PresentationFormat>
  <Paragraphs>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Euphemia</vt:lpstr>
      <vt:lpstr>Plantagenet Cherokee</vt:lpstr>
      <vt:lpstr>Segoe UI</vt:lpstr>
      <vt:lpstr>Wingdings</vt:lpstr>
      <vt:lpstr>Academic Literature 16x9</vt:lpstr>
      <vt:lpstr>DON’T BE A FOOL!</vt:lpstr>
      <vt:lpstr>Foolish, or Wise?</vt:lpstr>
      <vt:lpstr>The fool despises wisdom and knowledge.</vt:lpstr>
      <vt:lpstr>The fool’s heart is darkened in unbelief.</vt:lpstr>
      <vt:lpstr>The fool is self-deceived.</vt:lpstr>
      <vt:lpstr>The fool takes a beating, rather than admit sin.</vt:lpstr>
      <vt:lpstr>The fool repeats sin, and expects different results.</vt:lpstr>
      <vt:lpstr>The fool does not prepare for the Lord’s return.</vt:lpstr>
      <vt:lpstr>The fool hears Christ, but does not obey Him.</vt:lpstr>
      <vt:lpstr>Will you be Foolish, or Wise?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With Picture Layout</dc:title>
  <dc:creator>Joe R Price</dc:creator>
  <cp:lastModifiedBy>Joe R Price</cp:lastModifiedBy>
  <cp:revision>41</cp:revision>
  <dcterms:created xsi:type="dcterms:W3CDTF">2017-11-15T21:57:16Z</dcterms:created>
  <dcterms:modified xsi:type="dcterms:W3CDTF">2017-11-19T14:37:37Z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