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2"/>
  </p:sldMasterIdLst>
  <p:notesMasterIdLst>
    <p:notesMasterId r:id="rId14"/>
  </p:notesMasterIdLst>
  <p:handoutMasterIdLst>
    <p:handoutMasterId r:id="rId15"/>
  </p:handoutMasterIdLst>
  <p:sldIdLst>
    <p:sldId id="269" r:id="rId3"/>
    <p:sldId id="280" r:id="rId4"/>
    <p:sldId id="268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2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07" d="100"/>
          <a:sy n="107" d="100"/>
        </p:scale>
        <p:origin x="114" y="180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en-US"/>
              <a:t>11/12/2017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en-US"/>
              <a:t>11/12/2017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ound Single Corner Rectangle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13F-0873-400C-8763-51CE28A4F062}" type="datetime1">
              <a:rPr lang="en-US" smtClean="0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00B6-3F9D-4001-9312-8AE2126E68A8}" type="datetime1">
              <a:rPr lang="en-US" smtClean="0"/>
              <a:t>11/12/2017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/>
              <a:pPr/>
              <a:t>‹#›</a:t>
            </a:fld>
            <a:endParaRPr/>
          </a:p>
        </p:txBody>
      </p:sp>
      <p:sp>
        <p:nvSpPr>
          <p:cNvPr id="21" name="Round Single Corner Rectangle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F5E4-B21D-4F07-BD1A-FAF882B3D27B}" type="datetime1">
              <a:rPr lang="en-US" smtClean="0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C08F-02FD-4959-9331-DA34F9039EC2}" type="datetime1">
              <a:rPr lang="en-US" smtClean="0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BD67-57D0-433F-9DC3-47F5C933172D}" type="datetime1">
              <a:rPr lang="en-US" smtClean="0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9B4-15BC-4894-BCA4-1FFAE8DD03AB}" type="datetime1">
              <a:rPr lang="en-US" smtClean="0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4A81-62AA-4D01-8562-B96900DD86B8}" type="datetime1">
              <a:rPr lang="en-US" smtClean="0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49A1-5108-4CCB-A1D5-C858EB69075F}" type="datetime1">
              <a:rPr lang="en-US" smtClean="0"/>
              <a:t>11/12/2017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043-1FAC-4E88-8317-EEDFBE421A7C}" type="datetime1">
              <a:rPr lang="en-US" smtClean="0"/>
              <a:t>11/12/2017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F340-B0A4-4A65-9BF8-DF73103BB94A}" type="datetime1">
              <a:rPr lang="en-US" smtClean="0"/>
              <a:t>11/12/2017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F2FB-4FF7-49ED-AE55-B0FD384EB00C}" type="datetime1">
              <a:rPr lang="en-US" smtClean="0"/>
              <a:t>11/12/2017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FC7-3DC3-440B-B2AE-136A32354CAF}" type="datetime1">
              <a:rPr lang="en-US" smtClean="0"/>
              <a:t>11/12/2017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4EF325-9829-4543-8F9C-39FC6D602C57}" type="datetime1">
              <a:rPr lang="en-US" smtClean="0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p:transition spd="slow">
    <p:circl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How God Works in Our Lives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Ephesians 3:14-21</a:t>
            </a:r>
          </a:p>
        </p:txBody>
      </p:sp>
      <p:pic>
        <p:nvPicPr>
          <p:cNvPr id="5" name="Picture Placeholder 4" descr="Bottom half of woman in jeans with gardening gloves and rake standing next to metal bucket filled with leaves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5D243F36-8F15-4C0C-96D2-952F9F5B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01EE-13EC-43E7-98C4-6597C170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151" y="1828800"/>
            <a:ext cx="4002461" cy="31242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CAN WE</a:t>
            </a:r>
            <a:b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 GOD’S WORK IN OUR LIVES?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62728ECE-EAED-4A91-BDB7-8CC290626363}"/>
              </a:ext>
            </a:extLst>
          </p:cNvPr>
          <p:cNvSpPr txBox="1">
            <a:spLocks/>
          </p:cNvSpPr>
          <p:nvPr/>
        </p:nvSpPr>
        <p:spPr>
          <a:xfrm>
            <a:off x="227012" y="-26020"/>
            <a:ext cx="7239000" cy="5638800"/>
          </a:xfrm>
          <a:prstGeom prst="round1Rect">
            <a:avLst>
              <a:gd name="adj" fmla="val 4287"/>
            </a:avLst>
          </a:prstGeom>
          <a:noFill/>
        </p:spPr>
        <p:txBody>
          <a:bodyPr vert="horz" lIns="91440" tIns="9144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False notions to carefully avoid</a:t>
            </a: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3800" i="1" dirty="0">
                <a:latin typeface="Segoe UI" panose="020B0502040204020203" pitchFamily="34" charset="0"/>
                <a:cs typeface="Segoe UI" panose="020B0502040204020203" pitchFamily="34" charset="0"/>
              </a:rPr>
              <a:t>Joshua 6</a:t>
            </a: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indent="-22383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Any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work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merits salvation,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6:2</a:t>
            </a:r>
          </a:p>
          <a:p>
            <a:pPr lvl="1" indent="-22383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Any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work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denies grace,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6:3-5, 16</a:t>
            </a:r>
          </a:p>
          <a:p>
            <a:pPr lvl="1" indent="-22383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Any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work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is human origin,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6:2</a:t>
            </a:r>
          </a:p>
          <a:p>
            <a:pPr lvl="1" indent="-22383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Any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work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denies God’s power,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6:20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0CF1D82-0E7A-4BED-AA3C-2A84B3A5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477000"/>
            <a:ext cx="762003" cy="1524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10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3CCFD33A-A153-4B50-8709-18457E70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" y="630151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0567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01EE-13EC-43E7-98C4-6597C170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483" y="647700"/>
            <a:ext cx="4002461" cy="4343400"/>
          </a:xfrm>
        </p:spPr>
        <p:txBody>
          <a:bodyPr>
            <a:normAutofit/>
          </a:bodyPr>
          <a:lstStyle/>
          <a:p>
            <a:r>
              <a:rPr lang="en-US" sz="5400" cap="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God Works In Our Lives As We Do His Work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62728ECE-EAED-4A91-BDB7-8CC290626363}"/>
              </a:ext>
            </a:extLst>
          </p:cNvPr>
          <p:cNvSpPr txBox="1">
            <a:spLocks/>
          </p:cNvSpPr>
          <p:nvPr/>
        </p:nvSpPr>
        <p:spPr>
          <a:xfrm>
            <a:off x="312776" y="-228600"/>
            <a:ext cx="7110052" cy="6096000"/>
          </a:xfrm>
          <a:prstGeom prst="round1Rect">
            <a:avLst>
              <a:gd name="adj" fmla="val 4287"/>
            </a:avLst>
          </a:prstGeom>
          <a:noFill/>
        </p:spPr>
        <p:txBody>
          <a:bodyPr vert="horz" lIns="91440" tIns="9144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God will only work in our lives if we let Him</a:t>
            </a:r>
          </a:p>
          <a:p>
            <a:pPr marL="747713" lvl="1" indent="-290513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God does not force Himself and His will on anyone</a:t>
            </a: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When we live by faith, God is working in us to produce His good pleasure through us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0CF1D82-0E7A-4BED-AA3C-2A84B3A5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477000"/>
            <a:ext cx="762003" cy="1524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11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3CCFD33A-A153-4B50-8709-18457E70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" y="630151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623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8878" y="723900"/>
            <a:ext cx="7391400" cy="9144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You Work and God Works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5960" y="1828800"/>
            <a:ext cx="11224852" cy="4648200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The work of God,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John 6:27-29</a:t>
            </a:r>
          </a:p>
          <a:p>
            <a:pPr marL="0"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Faith and works combine,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James 2:14-17, 24</a:t>
            </a:r>
          </a:p>
          <a:p>
            <a:pPr marL="0">
              <a:lnSpc>
                <a:spcPct val="100000"/>
              </a:lnSpc>
              <a:spcBef>
                <a:spcPts val="1200"/>
              </a:spcBef>
            </a:pPr>
            <a:r>
              <a:rPr lang="en-US" sz="4000" b="1" i="1" dirty="0">
                <a:latin typeface="Segoe UI" panose="020B0502040204020203" pitchFamily="34" charset="0"/>
                <a:cs typeface="Segoe UI" panose="020B0502040204020203" pitchFamily="34" charset="0"/>
              </a:rPr>
              <a:t>When we obey God’s truth,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John 6:27, 44-45</a:t>
            </a:r>
            <a:endParaRPr 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3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We are working by faith,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Philippians 2:12; 4:13</a:t>
            </a:r>
          </a:p>
          <a:p>
            <a:pPr marL="457200" lvl="3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God is working in us,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Philippians 2:13</a:t>
            </a:r>
          </a:p>
          <a:p>
            <a:pPr marL="457200" lvl="3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God’s workmanship…for good works,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Ephesians 2:10</a:t>
            </a:r>
          </a:p>
        </p:txBody>
      </p:sp>
      <p:pic>
        <p:nvPicPr>
          <p:cNvPr id="3" name="Picture 2" descr="A picture containing gear, metalware&#10;&#10;Description generated with very high confidence">
            <a:extLst>
              <a:ext uri="{FF2B5EF4-FFF2-40B4-BE49-F238E27FC236}">
                <a16:creationId xmlns:a16="http://schemas.microsoft.com/office/drawing/2014/main" id="{6B4AF779-153C-48BF-B558-1DA915099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11" y="304800"/>
            <a:ext cx="4138252" cy="2300868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16242895-571A-49AB-89B1-AE6F1AF08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9" y="636470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83261-B458-4120-B5DB-8FFBBA05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0861" y="6632852"/>
            <a:ext cx="762003" cy="1524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2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110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2" y="1447800"/>
            <a:ext cx="4953000" cy="3048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God Works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Us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B4B25B-4CFB-4D9F-8863-45899653BE35}"/>
              </a:ext>
            </a:extLst>
          </p:cNvPr>
          <p:cNvSpPr txBox="1">
            <a:spLocks/>
          </p:cNvSpPr>
          <p:nvPr/>
        </p:nvSpPr>
        <p:spPr>
          <a:xfrm>
            <a:off x="7008812" y="4951141"/>
            <a:ext cx="4267200" cy="916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Ephesians 3:14-21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EAF3B25B-63D6-4422-A3B4-1F938FBAA1FF}"/>
              </a:ext>
            </a:extLst>
          </p:cNvPr>
          <p:cNvSpPr txBox="1">
            <a:spLocks/>
          </p:cNvSpPr>
          <p:nvPr/>
        </p:nvSpPr>
        <p:spPr>
          <a:xfrm>
            <a:off x="46145" y="151881"/>
            <a:ext cx="6886467" cy="556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en-US" sz="3400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power that works in us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2763" indent="-277813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Father…strengthened,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3:14-16</a:t>
            </a:r>
          </a:p>
          <a:p>
            <a:pPr marL="512763" indent="-277813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Holy Spirit…works,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3:16</a:t>
            </a:r>
          </a:p>
          <a:p>
            <a:pPr marL="512763" indent="-277813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Christ…dwells in heart,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3:17</a:t>
            </a:r>
          </a:p>
          <a:p>
            <a:pPr marL="512763" indent="-277813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Benefits,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3:17-19</a:t>
            </a:r>
          </a:p>
          <a:p>
            <a:pPr marL="969963" indent="-457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Rooted and grounded in love</a:t>
            </a:r>
          </a:p>
          <a:p>
            <a:pPr marL="969963" indent="-457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Apprehend (grasp)</a:t>
            </a:r>
          </a:p>
          <a:p>
            <a:pPr marL="969963" indent="-457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Know the love of Christ</a:t>
            </a:r>
          </a:p>
          <a:p>
            <a:pPr marL="969963" indent="-457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Filled with all fullness of God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20B9E84-806B-42BB-8524-E80C9492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0861" y="6632852"/>
            <a:ext cx="762003" cy="1524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6FBCE10F-E6D0-48E7-85EE-D391D072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" y="630151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4442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2" y="1447800"/>
            <a:ext cx="4953000" cy="3048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God Works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Us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B4B25B-4CFB-4D9F-8863-45899653BE35}"/>
              </a:ext>
            </a:extLst>
          </p:cNvPr>
          <p:cNvSpPr txBox="1">
            <a:spLocks/>
          </p:cNvSpPr>
          <p:nvPr/>
        </p:nvSpPr>
        <p:spPr>
          <a:xfrm>
            <a:off x="7008812" y="4951141"/>
            <a:ext cx="4267200" cy="916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Ephesians 3:14-21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EAF3B25B-63D6-4422-A3B4-1F938FBAA1FF}"/>
              </a:ext>
            </a:extLst>
          </p:cNvPr>
          <p:cNvSpPr txBox="1">
            <a:spLocks/>
          </p:cNvSpPr>
          <p:nvPr/>
        </p:nvSpPr>
        <p:spPr>
          <a:xfrm>
            <a:off x="100361" y="-76200"/>
            <a:ext cx="6832251" cy="594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en-US" sz="3700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power that works in us</a:t>
            </a:r>
            <a:endParaRPr lang="en-US" sz="37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endParaRPr lang="en-US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God’s power works in us: </a:t>
            </a:r>
          </a:p>
          <a:p>
            <a:pPr marL="692150" indent="-457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Power of faith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: Power of God in our lives,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3:20; 1 John 5:4</a:t>
            </a:r>
          </a:p>
          <a:p>
            <a:pPr marL="692150" indent="-457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Christian and God work </a:t>
            </a:r>
            <a:r>
              <a:rPr lang="en-U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together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to accomplish God’s will in life,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Philippians 2:12-13</a:t>
            </a:r>
          </a:p>
          <a:p>
            <a:pPr marL="692150" indent="-45720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God works in us as we act in faith,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Hebrews 13:20-21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41E14DA8-28C4-403E-B5D1-05B9EDCF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" y="630151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20B9E84-806B-42BB-8524-E80C9492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0861" y="6632852"/>
            <a:ext cx="762003" cy="1524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075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01EE-13EC-43E7-98C4-6597C170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151" y="2514600"/>
            <a:ext cx="4002461" cy="2438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HOW GOD WORKS IN OUR LIVES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62728ECE-EAED-4A91-BDB7-8CC290626363}"/>
              </a:ext>
            </a:extLst>
          </p:cNvPr>
          <p:cNvSpPr txBox="1">
            <a:spLocks/>
          </p:cNvSpPr>
          <p:nvPr/>
        </p:nvSpPr>
        <p:spPr>
          <a:xfrm>
            <a:off x="446377" y="228600"/>
            <a:ext cx="7110052" cy="5257800"/>
          </a:xfrm>
          <a:prstGeom prst="round1Rect">
            <a:avLst>
              <a:gd name="adj" fmla="val 4287"/>
            </a:avLst>
          </a:prstGeom>
          <a:noFill/>
        </p:spPr>
        <p:txBody>
          <a:bodyPr vert="horz" lIns="91440" tIns="91440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Through the gospel,</a:t>
            </a:r>
            <a:b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800" i="1" dirty="0">
                <a:latin typeface="Segoe UI" panose="020B0502040204020203" pitchFamily="34" charset="0"/>
                <a:cs typeface="Segoe UI" panose="020B0502040204020203" pitchFamily="34" charset="0"/>
              </a:rPr>
              <a:t>Acts 2:37, 39-40; 16:13-15</a:t>
            </a: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God calls us through gospel (convicted)</a:t>
            </a: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Heard – Believed – Obeyed 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Acts 16:13-14</a:t>
            </a:r>
          </a:p>
          <a:p>
            <a:pPr marL="692150" lvl="2">
              <a:lnSpc>
                <a:spcPct val="100000"/>
              </a:lnSpc>
              <a:spcBef>
                <a:spcPts val="1200"/>
              </a:spcBef>
            </a:pP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God opened her heart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7D8E45-B756-41B0-9B91-E0DD3D82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477000"/>
            <a:ext cx="762003" cy="1524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5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EE858BDB-D5E6-4D7F-823C-D1349BD2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" y="630151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4441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01EE-13EC-43E7-98C4-6597C170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151" y="2514600"/>
            <a:ext cx="4002461" cy="2438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HOW GOD WORKS IN OUR LIVES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62728ECE-EAED-4A91-BDB7-8CC290626363}"/>
              </a:ext>
            </a:extLst>
          </p:cNvPr>
          <p:cNvSpPr txBox="1">
            <a:spLocks/>
          </p:cNvSpPr>
          <p:nvPr/>
        </p:nvSpPr>
        <p:spPr>
          <a:xfrm>
            <a:off x="303213" y="-533400"/>
            <a:ext cx="7110052" cy="6553200"/>
          </a:xfrm>
          <a:prstGeom prst="round1Rect">
            <a:avLst>
              <a:gd name="adj" fmla="val 4287"/>
            </a:avLst>
          </a:prstGeom>
          <a:noFill/>
        </p:spPr>
        <p:txBody>
          <a:bodyPr vert="horz" lIns="91440" tIns="91440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Through the gospel,</a:t>
            </a:r>
            <a:b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800" i="1" dirty="0">
                <a:latin typeface="Segoe UI" panose="020B0502040204020203" pitchFamily="34" charset="0"/>
                <a:cs typeface="Segoe UI" panose="020B0502040204020203" pitchFamily="34" charset="0"/>
              </a:rPr>
              <a:t>Acts 2:37, 39; 16:13-15</a:t>
            </a: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God uses moral persuasion 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to convict and convert</a:t>
            </a: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If otherwise, God is to be blamed as a respecter of persons,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Acts 10:34-35 </a:t>
            </a:r>
            <a:b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(Pharaoh,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Exodus 7:3, 13; 8:15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Baptism: Faith in the working of God,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Colossians 2:11-12</a:t>
            </a: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40E1BFD-6796-4662-B8BA-61204F46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477000"/>
            <a:ext cx="762003" cy="1524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6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E4012A4D-17DE-46E8-9CE5-14C5665F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" y="630151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7971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01EE-13EC-43E7-98C4-6597C170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151" y="2514600"/>
            <a:ext cx="4002461" cy="2438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HOW GOD WORKS IN OUR LIVES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62728ECE-EAED-4A91-BDB7-8CC290626363}"/>
              </a:ext>
            </a:extLst>
          </p:cNvPr>
          <p:cNvSpPr txBox="1">
            <a:spLocks/>
          </p:cNvSpPr>
          <p:nvPr/>
        </p:nvSpPr>
        <p:spPr>
          <a:xfrm>
            <a:off x="227012" y="-113371"/>
            <a:ext cx="7238999" cy="6477000"/>
          </a:xfrm>
          <a:prstGeom prst="round1Rect">
            <a:avLst>
              <a:gd name="adj" fmla="val 4287"/>
            </a:avLst>
          </a:prstGeom>
          <a:noFill/>
        </p:spPr>
        <p:txBody>
          <a:bodyPr vert="horz" lIns="91440" tIns="9144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Through others </a:t>
            </a:r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(human agents)</a:t>
            </a:r>
            <a:endParaRPr lang="en-US" sz="3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Conversion of the Ethiopian 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Acts 8:26-39</a:t>
            </a: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Macedonian call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Acts 16:9-10, 13-14</a:t>
            </a: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“laborers together with God”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1 Corinthians 3:9 (Acts 18:8-11)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F38165-2CF0-4755-9248-6BA3D6D3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477000"/>
            <a:ext cx="762003" cy="1524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667D88BB-437D-4700-9F38-6A4FB4FF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" y="630151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7591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01EE-13EC-43E7-98C4-6597C170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151" y="2514600"/>
            <a:ext cx="4002461" cy="2438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HOW GOD WORKS IN OUR LIVES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62728ECE-EAED-4A91-BDB7-8CC290626363}"/>
              </a:ext>
            </a:extLst>
          </p:cNvPr>
          <p:cNvSpPr txBox="1">
            <a:spLocks/>
          </p:cNvSpPr>
          <p:nvPr/>
        </p:nvSpPr>
        <p:spPr>
          <a:xfrm>
            <a:off x="227012" y="228599"/>
            <a:ext cx="7238999" cy="4953001"/>
          </a:xfrm>
          <a:prstGeom prst="round1Rect">
            <a:avLst>
              <a:gd name="adj" fmla="val 4287"/>
            </a:avLst>
          </a:prstGeom>
          <a:noFill/>
        </p:spPr>
        <p:txBody>
          <a:bodyPr vert="horz" lIns="91440" tIns="9144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Through prayer</a:t>
            </a:r>
            <a:b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Matt. 7:7-8, 11; John 14:13-14</a:t>
            </a: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God answers our prayers, 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1 John 5:14-15 (3:22)</a:t>
            </a: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God works through prayer in Christians’ lives,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John 15:7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0CF1D82-0E7A-4BED-AA3C-2A84B3A5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477000"/>
            <a:ext cx="762003" cy="1524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8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3CCFD33A-A153-4B50-8709-18457E70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" y="630151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1961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01EE-13EC-43E7-98C4-6597C170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151" y="1828800"/>
            <a:ext cx="4002461" cy="31242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CAN WE</a:t>
            </a:r>
            <a:b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 GOD’S WORK IN OUR LIVES?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62728ECE-EAED-4A91-BDB7-8CC290626363}"/>
              </a:ext>
            </a:extLst>
          </p:cNvPr>
          <p:cNvSpPr txBox="1">
            <a:spLocks/>
          </p:cNvSpPr>
          <p:nvPr/>
        </p:nvSpPr>
        <p:spPr>
          <a:xfrm>
            <a:off x="303213" y="228599"/>
            <a:ext cx="7110052" cy="4953001"/>
          </a:xfrm>
          <a:prstGeom prst="round1Rect">
            <a:avLst>
              <a:gd name="adj" fmla="val 4287"/>
            </a:avLst>
          </a:prstGeom>
          <a:noFill/>
        </p:spPr>
        <p:txBody>
          <a:bodyPr vert="horz" lIns="91440" tIns="9144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We must</a:t>
            </a: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3800" i="1" dirty="0">
                <a:latin typeface="Segoe UI" panose="020B0502040204020203" pitchFamily="34" charset="0"/>
                <a:cs typeface="Segoe UI" panose="020B0502040204020203" pitchFamily="34" charset="0"/>
              </a:rPr>
              <a:t>John 6:27-29; 9:4</a:t>
            </a: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Faith is a work we must do (trust and obey)</a:t>
            </a:r>
          </a:p>
          <a:p>
            <a:pPr marL="568325" lvl="1" indent="-3333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God’s works are accomplished in us as we obey,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Phil. 2:12-13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0CF1D82-0E7A-4BED-AA3C-2A84B3A5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477000"/>
            <a:ext cx="762003" cy="1524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9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3CCFD33A-A153-4B50-8709-18457E70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" y="630151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106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 Living 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EFF986-5B24-4FFE-8015-C92B2DCBC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Natural living presentation (widescreen)</Template>
  <TotalTime>0</TotalTime>
  <Words>352</Words>
  <Application>Microsoft Office PowerPoint</Application>
  <PresentationFormat>Custom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</vt:lpstr>
      <vt:lpstr>Segoe UI</vt:lpstr>
      <vt:lpstr>Segoe UI Semibold</vt:lpstr>
      <vt:lpstr>Wingdings</vt:lpstr>
      <vt:lpstr>Eco Living 16x9</vt:lpstr>
      <vt:lpstr>How God Works in Our Lives</vt:lpstr>
      <vt:lpstr>You Work and God Works</vt:lpstr>
      <vt:lpstr>God Works  in Us</vt:lpstr>
      <vt:lpstr>God Works  in Us</vt:lpstr>
      <vt:lpstr>HOW GOD WORKS IN OUR LIVES</vt:lpstr>
      <vt:lpstr>HOW GOD WORKS IN OUR LIVES</vt:lpstr>
      <vt:lpstr>HOW GOD WORKS IN OUR LIVES</vt:lpstr>
      <vt:lpstr>HOW GOD WORKS IN OUR LIVES</vt:lpstr>
      <vt:lpstr>CAN WE DO GOD’S WORK IN OUR LIVES?</vt:lpstr>
      <vt:lpstr>CAN WE DO GOD’S WORK IN OUR LIVES?</vt:lpstr>
      <vt:lpstr>God Works In Our Lives As We Do His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2017-11-10T21:57:23Z</dcterms:created>
  <dcterms:modified xsi:type="dcterms:W3CDTF">2017-11-13T00:06:05Z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