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handoutMasterIdLst>
    <p:handoutMasterId r:id="rId19"/>
  </p:handoutMasterIdLst>
  <p:sldIdLst>
    <p:sldId id="256" r:id="rId5"/>
    <p:sldId id="274" r:id="rId6"/>
    <p:sldId id="275" r:id="rId7"/>
    <p:sldId id="265" r:id="rId8"/>
    <p:sldId id="276" r:id="rId9"/>
    <p:sldId id="277" r:id="rId10"/>
    <p:sldId id="278" r:id="rId11"/>
    <p:sldId id="279" r:id="rId12"/>
    <p:sldId id="280" r:id="rId13"/>
    <p:sldId id="281" r:id="rId14"/>
    <p:sldId id="282" r:id="rId15"/>
    <p:sldId id="283" r:id="rId16"/>
    <p:sldId id="284" r:id="rId1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8"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5" autoAdjust="0"/>
    <p:restoredTop sz="94706" autoAdjust="0"/>
  </p:normalViewPr>
  <p:slideViewPr>
    <p:cSldViewPr showGuides="1">
      <p:cViewPr varScale="1">
        <p:scale>
          <a:sx n="111" d="100"/>
          <a:sy n="111" d="100"/>
        </p:scale>
        <p:origin x="336" y="84"/>
      </p:cViewPr>
      <p:guideLst>
        <p:guide orient="horz" pos="2160"/>
        <p:guide pos="3839"/>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E221E-83ED-4F6C-BA5F-3F9E6FDB6953}" type="datetimeFigureOut">
              <a:rPr lang="en-US"/>
              <a:t>11/5/2017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a:t>‹#›</a:t>
            </a:fld>
            <a:endParaRPr/>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en-US"/>
              <a:t>11/5/2017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a:t>‹#›</a:t>
            </a:fld>
            <a:endParaRPr/>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0"/>
            <a:ext cx="5029200" cy="2514601"/>
          </a:xfrm>
        </p:spPr>
        <p:txBody>
          <a:bodyPr>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664752039"/>
      </p:ext>
    </p:extLst>
  </p:cSld>
  <p:clrMapOvr>
    <a:masterClrMapping/>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668093585"/>
      </p:ext>
    </p:extLst>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1412" y="533400"/>
            <a:ext cx="23622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065213" y="533400"/>
            <a:ext cx="7467599"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188244993"/>
      </p:ext>
    </p:extLst>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429153314"/>
      </p:ext>
    </p:extLst>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en-US"/>
              <a:t>Click to edit Master title style</a:t>
            </a:r>
            <a:endParaRPr/>
          </a:p>
        </p:txBody>
      </p:sp>
      <p:sp>
        <p:nvSpPr>
          <p:cNvPr id="3" name="Text Placeholder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3701331266"/>
      </p:ext>
    </p:extLst>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3413709490"/>
      </p:ext>
    </p:extLst>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endParaRPr/>
          </a:p>
        </p:txBody>
      </p:sp>
      <p:sp>
        <p:nvSpPr>
          <p:cNvPr id="9" name="Slide Number Placeholder 8"/>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000784780"/>
      </p:ext>
    </p:extLst>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endParaRPr/>
          </a:p>
        </p:txBody>
      </p:sp>
      <p:sp>
        <p:nvSpPr>
          <p:cNvPr id="5" name="Slide Number Placeholder 4"/>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907158604"/>
      </p:ext>
    </p:extLst>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endParaRPr/>
          </a:p>
        </p:txBody>
      </p:sp>
      <p:sp>
        <p:nvSpPr>
          <p:cNvPr id="4" name="Slide Number Placeholder 3"/>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441531599"/>
      </p:ext>
    </p:extLst>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rmAutofit/>
          </a:bodyPr>
          <a:lstStyle>
            <a:lvl1pPr algn="l">
              <a:defRPr sz="3600" b="1"/>
            </a:lvl1pPr>
          </a:lstStyle>
          <a:p>
            <a:r>
              <a:rPr lang="en-US"/>
              <a:t>Click to edit Master title style</a:t>
            </a:r>
            <a:endParaRPr/>
          </a:p>
        </p:txBody>
      </p:sp>
      <p:sp>
        <p:nvSpPr>
          <p:cNvPr id="3" name="Content Placeholder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101711100"/>
      </p:ext>
    </p:extLst>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Autofit/>
          </a:bodyPr>
          <a:lstStyle>
            <a:lvl1pPr algn="l">
              <a:defRPr sz="36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419608276"/>
      </p:ext>
    </p:extLst>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533400"/>
            <a:ext cx="8686801" cy="10668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endParaRPr lang="en-US" dirty="0"/>
          </a:p>
        </p:txBody>
      </p:sp>
      <p:sp>
        <p:nvSpPr>
          <p:cNvPr id="4" name="Date Placeholder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AAEAE4A8-A6E5-453E-B946-FB774B73F48C}" type="slidenum">
              <a:rPr lang="en-US" smtClean="0"/>
              <a:pPr/>
              <a:t>‹#›</a:t>
            </a:fld>
            <a:endParaRPr lang="en-US" dirty="0"/>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heel spokes="1"/>
  </p:transition>
  <p:hf hdr="0" ftr="0" dt="0"/>
  <p:txStyles>
    <p:title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5212" y="533400"/>
            <a:ext cx="6248400" cy="2667000"/>
          </a:xfrm>
        </p:spPr>
        <p:txBody>
          <a:bodyPr>
            <a:normAutofit/>
          </a:bodyPr>
          <a:lstStyle/>
          <a:p>
            <a:r>
              <a:rPr lang="en-US" sz="72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“The House of Evasion”</a:t>
            </a:r>
          </a:p>
        </p:txBody>
      </p:sp>
      <p:sp>
        <p:nvSpPr>
          <p:cNvPr id="3" name="Subtitle 2"/>
          <p:cNvSpPr>
            <a:spLocks noGrp="1"/>
          </p:cNvSpPr>
          <p:nvPr>
            <p:ph type="subTitle" idx="1"/>
          </p:nvPr>
        </p:nvSpPr>
        <p:spPr/>
        <p:txBody>
          <a:bodyPr>
            <a:normAutofit/>
          </a:bodyPr>
          <a:lstStyle/>
          <a:p>
            <a:r>
              <a:rPr lang="en-US" sz="4000" i="1" dirty="0">
                <a:latin typeface="Segoe UI" panose="020B0502040204020203" pitchFamily="34" charset="0"/>
                <a:cs typeface="Segoe UI" panose="020B0502040204020203" pitchFamily="34" charset="0"/>
              </a:rPr>
              <a:t>2 Timothy 1:8-12</a:t>
            </a:r>
          </a:p>
        </p:txBody>
      </p:sp>
      <p:pic>
        <p:nvPicPr>
          <p:cNvPr id="7" name="Picture 6" descr="A close up of a logo&#10;&#10;Description generated with high confidence">
            <a:extLst>
              <a:ext uri="{FF2B5EF4-FFF2-40B4-BE49-F238E27FC236}">
                <a16:creationId xmlns:a16="http://schemas.microsoft.com/office/drawing/2014/main" id="{87A0686F-33C4-4007-927A-7EAA454E2458}"/>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1657012" y="6248400"/>
            <a:ext cx="399614" cy="500040"/>
          </a:xfrm>
          <a:prstGeom prst="rect">
            <a:avLst/>
          </a:prstGeom>
          <a:noFill/>
          <a:ln w="9525">
            <a:noFill/>
            <a:miter lim="800000"/>
            <a:headEnd/>
            <a:tailEnd/>
          </a:ln>
          <a:effectLst>
            <a:outerShdw blurRad="50800" dist="50800" dir="5400000" algn="ctr" rotWithShape="0">
              <a:schemeClr val="accent4">
                <a:lumMod val="10000"/>
              </a:schemeClr>
            </a:outerShdw>
          </a:effectLst>
        </p:spPr>
      </p:pic>
    </p:spTree>
    <p:extLst>
      <p:ext uri="{BB962C8B-B14F-4D97-AF65-F5344CB8AC3E}">
        <p14:creationId xmlns:p14="http://schemas.microsoft.com/office/powerpoint/2010/main" val="1493259804"/>
      </p:ext>
    </p:extLst>
  </p:cSld>
  <p:clrMapOvr>
    <a:masterClrMapping/>
  </p:clrMapOvr>
  <p:transition spd="slow">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0"/>
            <a:ext cx="11430000" cy="990600"/>
          </a:xfrm>
        </p:spPr>
        <p:txBody>
          <a:bodyPr>
            <a:noAutofit/>
          </a:bodyPr>
          <a:lstStyle/>
          <a:p>
            <a:r>
              <a:rPr lang="en-US" sz="48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Boldness to Speak and Stand, </a:t>
            </a:r>
            <a:r>
              <a:rPr lang="en-US" sz="4800" i="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Acts 4:13</a:t>
            </a:r>
          </a:p>
        </p:txBody>
      </p:sp>
      <p:sp>
        <p:nvSpPr>
          <p:cNvPr id="14" name="Content Placeholder 13"/>
          <p:cNvSpPr>
            <a:spLocks noGrp="1"/>
          </p:cNvSpPr>
          <p:nvPr>
            <p:ph idx="1"/>
          </p:nvPr>
        </p:nvSpPr>
        <p:spPr>
          <a:xfrm>
            <a:off x="531812" y="1219200"/>
            <a:ext cx="10744200" cy="5139556"/>
          </a:xfrm>
        </p:spPr>
        <p:txBody>
          <a:bodyPr>
            <a:normAutofit/>
          </a:bodyPr>
          <a:lstStyle/>
          <a:p>
            <a:pPr>
              <a:lnSpc>
                <a:spcPct val="100000"/>
              </a:lnSpc>
              <a:spcBef>
                <a:spcPts val="600"/>
              </a:spcBef>
            </a:pPr>
            <a:r>
              <a:rPr lang="en-US" sz="3600" b="1" dirty="0">
                <a:solidFill>
                  <a:schemeClr val="tx1"/>
                </a:solidFill>
                <a:latin typeface="Segoe UI" panose="020B0502040204020203" pitchFamily="34" charset="0"/>
                <a:cs typeface="Segoe UI" panose="020B0502040204020203" pitchFamily="34" charset="0"/>
              </a:rPr>
              <a:t>Marriage, divorce and remarriage</a:t>
            </a:r>
            <a:endParaRPr lang="en-US" sz="3600" i="1" dirty="0">
              <a:solidFill>
                <a:schemeClr val="tx1"/>
              </a:solidFill>
              <a:latin typeface="Segoe UI" panose="020B0502040204020203" pitchFamily="34" charset="0"/>
              <a:cs typeface="Segoe UI" panose="020B0502040204020203" pitchFamily="34" charset="0"/>
            </a:endParaRPr>
          </a:p>
          <a:p>
            <a:pPr lvl="1">
              <a:lnSpc>
                <a:spcPct val="100000"/>
              </a:lnSpc>
              <a:spcBef>
                <a:spcPts val="600"/>
              </a:spcBef>
            </a:pPr>
            <a:r>
              <a:rPr lang="en-US" sz="3600" dirty="0">
                <a:solidFill>
                  <a:schemeClr val="tx1"/>
                </a:solidFill>
                <a:latin typeface="Segoe UI" panose="020B0502040204020203" pitchFamily="34" charset="0"/>
                <a:cs typeface="Segoe UI" panose="020B0502040204020203" pitchFamily="34" charset="0"/>
              </a:rPr>
              <a:t>Preachers and churches with absolutely no </a:t>
            </a:r>
            <a:br>
              <a:rPr lang="en-US" sz="3600" dirty="0">
                <a:solidFill>
                  <a:schemeClr val="tx1"/>
                </a:solidFill>
                <a:latin typeface="Segoe UI" panose="020B0502040204020203" pitchFamily="34" charset="0"/>
                <a:cs typeface="Segoe UI" panose="020B0502040204020203" pitchFamily="34" charset="0"/>
              </a:rPr>
            </a:br>
            <a:r>
              <a:rPr lang="en-US" sz="3600" dirty="0">
                <a:solidFill>
                  <a:schemeClr val="tx1"/>
                </a:solidFill>
                <a:latin typeface="Segoe UI" panose="020B0502040204020203" pitchFamily="34" charset="0"/>
                <a:cs typeface="Segoe UI" panose="020B0502040204020203" pitchFamily="34" charset="0"/>
              </a:rPr>
              <a:t>public teaching on the subject, </a:t>
            </a:r>
            <a:r>
              <a:rPr lang="en-US" sz="3600" i="1" dirty="0">
                <a:solidFill>
                  <a:schemeClr val="tx1"/>
                </a:solidFill>
                <a:latin typeface="Segoe UI" panose="020B0502040204020203" pitchFamily="34" charset="0"/>
                <a:cs typeface="Segoe UI" panose="020B0502040204020203" pitchFamily="34" charset="0"/>
              </a:rPr>
              <a:t>Acts 20:26-27</a:t>
            </a:r>
          </a:p>
          <a:p>
            <a:pPr lvl="1">
              <a:lnSpc>
                <a:spcPct val="100000"/>
              </a:lnSpc>
              <a:spcBef>
                <a:spcPts val="600"/>
              </a:spcBef>
            </a:pPr>
            <a:r>
              <a:rPr lang="en-US" sz="3600" dirty="0">
                <a:solidFill>
                  <a:schemeClr val="tx1"/>
                </a:solidFill>
                <a:latin typeface="Segoe UI" panose="020B0502040204020203" pitchFamily="34" charset="0"/>
                <a:cs typeface="Segoe UI" panose="020B0502040204020203" pitchFamily="34" charset="0"/>
              </a:rPr>
              <a:t>“Difficulty…controversy…sincere differences” justify silence and inaction</a:t>
            </a:r>
          </a:p>
          <a:p>
            <a:pPr>
              <a:lnSpc>
                <a:spcPct val="100000"/>
              </a:lnSpc>
              <a:spcBef>
                <a:spcPts val="600"/>
              </a:spcBef>
            </a:pPr>
            <a:r>
              <a:rPr lang="en-US" sz="3600" b="1" i="1" dirty="0">
                <a:solidFill>
                  <a:schemeClr val="tx1"/>
                </a:solidFill>
                <a:latin typeface="Segoe UI" panose="020B0502040204020203" pitchFamily="34" charset="0"/>
                <a:cs typeface="Segoe UI" panose="020B0502040204020203" pitchFamily="34" charset="0"/>
              </a:rPr>
              <a:t>Inconclusive, indecisive preaching leaves people confused, and comfortable in sin and silence!</a:t>
            </a:r>
          </a:p>
          <a:p>
            <a:pPr lvl="1">
              <a:lnSpc>
                <a:spcPct val="100000"/>
              </a:lnSpc>
              <a:spcBef>
                <a:spcPts val="600"/>
              </a:spcBef>
            </a:pPr>
            <a:r>
              <a:rPr lang="en-US" sz="3600" dirty="0">
                <a:solidFill>
                  <a:schemeClr val="tx1"/>
                </a:solidFill>
                <a:latin typeface="Segoe UI" panose="020B0502040204020203" pitchFamily="34" charset="0"/>
                <a:cs typeface="Segoe UI" panose="020B0502040204020203" pitchFamily="34" charset="0"/>
              </a:rPr>
              <a:t>Truth is absolute and pure, </a:t>
            </a:r>
            <a:r>
              <a:rPr lang="en-US" sz="3600" i="1" dirty="0">
                <a:solidFill>
                  <a:schemeClr val="tx1"/>
                </a:solidFill>
                <a:latin typeface="Segoe UI" panose="020B0502040204020203" pitchFamily="34" charset="0"/>
                <a:cs typeface="Segoe UI" panose="020B0502040204020203" pitchFamily="34" charset="0"/>
              </a:rPr>
              <a:t>2 Corinthians 11:3-4</a:t>
            </a:r>
          </a:p>
          <a:p>
            <a:pPr lvl="1">
              <a:lnSpc>
                <a:spcPct val="100000"/>
              </a:lnSpc>
              <a:spcBef>
                <a:spcPts val="600"/>
              </a:spcBef>
            </a:pPr>
            <a:endParaRPr lang="en-US" sz="3600" dirty="0">
              <a:solidFill>
                <a:schemeClr val="tx1"/>
              </a:solidFill>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23E92422-87F0-4146-A7A6-BBD65C366B5A}"/>
              </a:ext>
            </a:extLst>
          </p:cNvPr>
          <p:cNvSpPr>
            <a:spLocks noGrp="1"/>
          </p:cNvSpPr>
          <p:nvPr>
            <p:ph type="sldNum" sz="quarter" idx="12"/>
          </p:nvPr>
        </p:nvSpPr>
        <p:spPr>
          <a:xfrm>
            <a:off x="836612" y="6548262"/>
            <a:ext cx="381000" cy="273049"/>
          </a:xfrm>
        </p:spPr>
        <p:txBody>
          <a:bodyPr/>
          <a:lstStyle/>
          <a:p>
            <a:pPr algn="ctr"/>
            <a:fld id="{AAEAE4A8-A6E5-453E-B946-FB774B73F48C}" type="slidenum">
              <a:rPr lang="en-US" b="1" smtClean="0">
                <a:latin typeface="Segoe UI" panose="020B0502040204020203" pitchFamily="34" charset="0"/>
                <a:cs typeface="Segoe UI" panose="020B0502040204020203" pitchFamily="34" charset="0"/>
              </a:rPr>
              <a:pPr algn="ctr"/>
              <a:t>10</a:t>
            </a:fld>
            <a:endParaRPr lang="en-US" b="1" dirty="0">
              <a:latin typeface="Segoe UI" panose="020B0502040204020203" pitchFamily="34" charset="0"/>
              <a:cs typeface="Segoe UI" panose="020B0502040204020203" pitchFamily="34" charset="0"/>
            </a:endParaRPr>
          </a:p>
        </p:txBody>
      </p:sp>
      <p:pic>
        <p:nvPicPr>
          <p:cNvPr id="5" name="Picture 4" descr="A close up of a logo&#10;&#10;Description generated with high confidence">
            <a:extLst>
              <a:ext uri="{FF2B5EF4-FFF2-40B4-BE49-F238E27FC236}">
                <a16:creationId xmlns:a16="http://schemas.microsoft.com/office/drawing/2014/main" id="{41E54C9C-66CD-465E-9A7A-3B2C2EC590E0}"/>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7384" y="6358756"/>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extLst>
      <p:ext uri="{BB962C8B-B14F-4D97-AF65-F5344CB8AC3E}">
        <p14:creationId xmlns:p14="http://schemas.microsoft.com/office/powerpoint/2010/main" val="367433743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circle(in)">
                                      <p:cBhvr>
                                        <p:cTn id="7" dur="1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circle(in)">
                                      <p:cBhvr>
                                        <p:cTn id="12" dur="10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circle(in)">
                                      <p:cBhvr>
                                        <p:cTn id="17" dur="10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circle(in)">
                                      <p:cBhvr>
                                        <p:cTn id="22" dur="10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circle(in)">
                                      <p:cBhvr>
                                        <p:cTn id="27" dur="10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228600"/>
            <a:ext cx="11430000" cy="914400"/>
          </a:xfrm>
        </p:spPr>
        <p:txBody>
          <a:bodyPr>
            <a:noAutofit/>
          </a:bodyPr>
          <a:lstStyle/>
          <a:p>
            <a:r>
              <a:rPr lang="en-US" sz="48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Boldness to Speak and Stand, </a:t>
            </a:r>
            <a:r>
              <a:rPr lang="en-US" sz="4800" i="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Acts 4:13</a:t>
            </a:r>
          </a:p>
        </p:txBody>
      </p:sp>
      <p:sp>
        <p:nvSpPr>
          <p:cNvPr id="14" name="Content Placeholder 13"/>
          <p:cNvSpPr>
            <a:spLocks noGrp="1"/>
          </p:cNvSpPr>
          <p:nvPr>
            <p:ph idx="1"/>
          </p:nvPr>
        </p:nvSpPr>
        <p:spPr>
          <a:xfrm>
            <a:off x="608012" y="1371600"/>
            <a:ext cx="10668000" cy="4800600"/>
          </a:xfrm>
        </p:spPr>
        <p:txBody>
          <a:bodyPr>
            <a:normAutofit/>
          </a:bodyPr>
          <a:lstStyle/>
          <a:p>
            <a:pPr>
              <a:lnSpc>
                <a:spcPct val="110000"/>
              </a:lnSpc>
              <a:spcBef>
                <a:spcPts val="300"/>
              </a:spcBef>
            </a:pPr>
            <a:r>
              <a:rPr lang="en-US" sz="3800" b="1" dirty="0">
                <a:solidFill>
                  <a:schemeClr val="tx1"/>
                </a:solidFill>
                <a:latin typeface="Segoe UI" panose="020B0502040204020203" pitchFamily="34" charset="0"/>
                <a:cs typeface="Segoe UI" panose="020B0502040204020203" pitchFamily="34" charset="0"/>
              </a:rPr>
              <a:t>Fellowship with error</a:t>
            </a:r>
            <a:r>
              <a:rPr lang="en-US" sz="3800" dirty="0">
                <a:solidFill>
                  <a:schemeClr val="tx1"/>
                </a:solidFill>
                <a:latin typeface="Segoe UI" panose="020B0502040204020203" pitchFamily="34" charset="0"/>
                <a:cs typeface="Segoe UI" panose="020B0502040204020203" pitchFamily="34" charset="0"/>
              </a:rPr>
              <a:t>, </a:t>
            </a:r>
            <a:r>
              <a:rPr lang="en-US" sz="3800" i="1" dirty="0">
                <a:solidFill>
                  <a:schemeClr val="tx1"/>
                </a:solidFill>
                <a:latin typeface="Segoe UI" panose="020B0502040204020203" pitchFamily="34" charset="0"/>
                <a:cs typeface="Segoe UI" panose="020B0502040204020203" pitchFamily="34" charset="0"/>
              </a:rPr>
              <a:t>2 John 9-11 (Eph. 5:11)</a:t>
            </a:r>
          </a:p>
          <a:p>
            <a:pPr lvl="1">
              <a:lnSpc>
                <a:spcPct val="110000"/>
              </a:lnSpc>
              <a:spcBef>
                <a:spcPts val="300"/>
              </a:spcBef>
            </a:pPr>
            <a:r>
              <a:rPr lang="en-US" sz="3600" dirty="0">
                <a:solidFill>
                  <a:schemeClr val="tx1"/>
                </a:solidFill>
                <a:latin typeface="Segoe UI" panose="020B0502040204020203" pitchFamily="34" charset="0"/>
                <a:cs typeface="Segoe UI" panose="020B0502040204020203" pitchFamily="34" charset="0"/>
              </a:rPr>
              <a:t>Someone must speak up, stand up and </a:t>
            </a:r>
            <a:br>
              <a:rPr lang="en-US" sz="3600" dirty="0">
                <a:solidFill>
                  <a:schemeClr val="tx1"/>
                </a:solidFill>
                <a:latin typeface="Segoe UI" panose="020B0502040204020203" pitchFamily="34" charset="0"/>
                <a:cs typeface="Segoe UI" panose="020B0502040204020203" pitchFamily="34" charset="0"/>
              </a:rPr>
            </a:br>
            <a:r>
              <a:rPr lang="en-US" sz="3600" dirty="0">
                <a:solidFill>
                  <a:schemeClr val="tx1"/>
                </a:solidFill>
                <a:latin typeface="Segoe UI" panose="020B0502040204020203" pitchFamily="34" charset="0"/>
                <a:cs typeface="Segoe UI" panose="020B0502040204020203" pitchFamily="34" charset="0"/>
              </a:rPr>
              <a:t>refuse error, </a:t>
            </a:r>
            <a:r>
              <a:rPr lang="en-US" sz="3600" i="1" dirty="0">
                <a:solidFill>
                  <a:schemeClr val="tx1"/>
                </a:solidFill>
                <a:latin typeface="Segoe UI" panose="020B0502040204020203" pitchFamily="34" charset="0"/>
                <a:cs typeface="Segoe UI" panose="020B0502040204020203" pitchFamily="34" charset="0"/>
              </a:rPr>
              <a:t>Jude 3-4</a:t>
            </a:r>
          </a:p>
          <a:p>
            <a:pPr lvl="1">
              <a:lnSpc>
                <a:spcPct val="110000"/>
              </a:lnSpc>
              <a:spcBef>
                <a:spcPts val="300"/>
              </a:spcBef>
            </a:pPr>
            <a:r>
              <a:rPr lang="en-US" sz="3600" dirty="0">
                <a:solidFill>
                  <a:schemeClr val="tx1"/>
                </a:solidFill>
                <a:latin typeface="Segoe UI" panose="020B0502040204020203" pitchFamily="34" charset="0"/>
                <a:cs typeface="Segoe UI" panose="020B0502040204020203" pitchFamily="34" charset="0"/>
              </a:rPr>
              <a:t>Elders and mature Christians, </a:t>
            </a:r>
            <a:r>
              <a:rPr lang="en-US" sz="3600" i="1" dirty="0">
                <a:solidFill>
                  <a:schemeClr val="tx1"/>
                </a:solidFill>
                <a:latin typeface="Segoe UI" panose="020B0502040204020203" pitchFamily="34" charset="0"/>
                <a:cs typeface="Segoe UI" panose="020B0502040204020203" pitchFamily="34" charset="0"/>
              </a:rPr>
              <a:t>Ezekiel 22:30</a:t>
            </a:r>
          </a:p>
          <a:p>
            <a:pPr>
              <a:lnSpc>
                <a:spcPct val="110000"/>
              </a:lnSpc>
              <a:spcBef>
                <a:spcPts val="300"/>
              </a:spcBef>
            </a:pPr>
            <a:r>
              <a:rPr lang="en-US" sz="3800" b="1" i="1" dirty="0">
                <a:solidFill>
                  <a:schemeClr val="tx1"/>
                </a:solidFill>
                <a:latin typeface="Segoe UI" panose="020B0502040204020203" pitchFamily="34" charset="0"/>
                <a:cs typeface="Segoe UI" panose="020B0502040204020203" pitchFamily="34" charset="0"/>
              </a:rPr>
              <a:t>Inconclusive, indecisive preaching leaves people confused, and comfortable in sin</a:t>
            </a:r>
            <a:br>
              <a:rPr lang="en-US" sz="3800" b="1" i="1" dirty="0">
                <a:solidFill>
                  <a:schemeClr val="tx1"/>
                </a:solidFill>
                <a:latin typeface="Segoe UI" panose="020B0502040204020203" pitchFamily="34" charset="0"/>
                <a:cs typeface="Segoe UI" panose="020B0502040204020203" pitchFamily="34" charset="0"/>
              </a:rPr>
            </a:br>
            <a:r>
              <a:rPr lang="en-US" sz="3800" b="1" i="1" dirty="0">
                <a:solidFill>
                  <a:schemeClr val="tx1"/>
                </a:solidFill>
                <a:latin typeface="Segoe UI" panose="020B0502040204020203" pitchFamily="34" charset="0"/>
                <a:cs typeface="Segoe UI" panose="020B0502040204020203" pitchFamily="34" charset="0"/>
              </a:rPr>
              <a:t>and silence!</a:t>
            </a:r>
          </a:p>
        </p:txBody>
      </p:sp>
      <p:sp>
        <p:nvSpPr>
          <p:cNvPr id="2" name="Slide Number Placeholder 1">
            <a:extLst>
              <a:ext uri="{FF2B5EF4-FFF2-40B4-BE49-F238E27FC236}">
                <a16:creationId xmlns:a16="http://schemas.microsoft.com/office/drawing/2014/main" id="{23E92422-87F0-4146-A7A6-BBD65C366B5A}"/>
              </a:ext>
            </a:extLst>
          </p:cNvPr>
          <p:cNvSpPr>
            <a:spLocks noGrp="1"/>
          </p:cNvSpPr>
          <p:nvPr>
            <p:ph type="sldNum" sz="quarter" idx="12"/>
          </p:nvPr>
        </p:nvSpPr>
        <p:spPr>
          <a:xfrm>
            <a:off x="836612" y="6548262"/>
            <a:ext cx="381000" cy="273049"/>
          </a:xfrm>
        </p:spPr>
        <p:txBody>
          <a:bodyPr/>
          <a:lstStyle/>
          <a:p>
            <a:pPr algn="ctr"/>
            <a:fld id="{AAEAE4A8-A6E5-453E-B946-FB774B73F48C}" type="slidenum">
              <a:rPr lang="en-US" b="1" smtClean="0">
                <a:latin typeface="Segoe UI" panose="020B0502040204020203" pitchFamily="34" charset="0"/>
                <a:cs typeface="Segoe UI" panose="020B0502040204020203" pitchFamily="34" charset="0"/>
              </a:rPr>
              <a:pPr algn="ctr"/>
              <a:t>11</a:t>
            </a:fld>
            <a:endParaRPr lang="en-US" b="1" dirty="0">
              <a:latin typeface="Segoe UI" panose="020B0502040204020203" pitchFamily="34" charset="0"/>
              <a:cs typeface="Segoe UI" panose="020B0502040204020203" pitchFamily="34" charset="0"/>
            </a:endParaRPr>
          </a:p>
        </p:txBody>
      </p:sp>
      <p:pic>
        <p:nvPicPr>
          <p:cNvPr id="5" name="Picture 4" descr="A close up of a logo&#10;&#10;Description generated with high confidence">
            <a:extLst>
              <a:ext uri="{FF2B5EF4-FFF2-40B4-BE49-F238E27FC236}">
                <a16:creationId xmlns:a16="http://schemas.microsoft.com/office/drawing/2014/main" id="{41E54C9C-66CD-465E-9A7A-3B2C2EC590E0}"/>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7384" y="6358756"/>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extLst>
      <p:ext uri="{BB962C8B-B14F-4D97-AF65-F5344CB8AC3E}">
        <p14:creationId xmlns:p14="http://schemas.microsoft.com/office/powerpoint/2010/main" val="380032289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circle(in)">
                                      <p:cBhvr>
                                        <p:cTn id="7" dur="1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circle(in)">
                                      <p:cBhvr>
                                        <p:cTn id="12" dur="10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circle(in)">
                                      <p:cBhvr>
                                        <p:cTn id="17" dur="10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circle(in)">
                                      <p:cBhvr>
                                        <p:cTn id="22" dur="10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228599"/>
            <a:ext cx="11430000" cy="798689"/>
          </a:xfrm>
        </p:spPr>
        <p:txBody>
          <a:bodyPr>
            <a:noAutofit/>
          </a:bodyPr>
          <a:lstStyle/>
          <a:p>
            <a:r>
              <a:rPr lang="en-US" sz="48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Boldness to Speak and Stand, </a:t>
            </a:r>
            <a:r>
              <a:rPr lang="en-US" sz="4800" i="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Acts 4:13</a:t>
            </a:r>
          </a:p>
        </p:txBody>
      </p:sp>
      <p:sp>
        <p:nvSpPr>
          <p:cNvPr id="14" name="Content Placeholder 13"/>
          <p:cNvSpPr>
            <a:spLocks noGrp="1"/>
          </p:cNvSpPr>
          <p:nvPr>
            <p:ph idx="1"/>
          </p:nvPr>
        </p:nvSpPr>
        <p:spPr>
          <a:xfrm>
            <a:off x="760412" y="1219200"/>
            <a:ext cx="10287000" cy="5410200"/>
          </a:xfrm>
        </p:spPr>
        <p:txBody>
          <a:bodyPr>
            <a:normAutofit fontScale="92500"/>
          </a:bodyPr>
          <a:lstStyle/>
          <a:p>
            <a:pPr>
              <a:lnSpc>
                <a:spcPct val="110000"/>
              </a:lnSpc>
              <a:spcBef>
                <a:spcPts val="300"/>
              </a:spcBef>
            </a:pPr>
            <a:r>
              <a:rPr lang="en-US" sz="3900" b="1" dirty="0">
                <a:solidFill>
                  <a:schemeClr val="tx1"/>
                </a:solidFill>
                <a:latin typeface="Segoe UI" panose="020B0502040204020203" pitchFamily="34" charset="0"/>
                <a:cs typeface="Segoe UI" panose="020B0502040204020203" pitchFamily="34" charset="0"/>
              </a:rPr>
              <a:t>How to be saved</a:t>
            </a:r>
            <a:r>
              <a:rPr lang="en-US" sz="3900" dirty="0">
                <a:solidFill>
                  <a:schemeClr val="tx1"/>
                </a:solidFill>
                <a:latin typeface="Segoe UI" panose="020B0502040204020203" pitchFamily="34" charset="0"/>
                <a:cs typeface="Segoe UI" panose="020B0502040204020203" pitchFamily="34" charset="0"/>
              </a:rPr>
              <a:t>, </a:t>
            </a:r>
            <a:r>
              <a:rPr lang="en-US" sz="3900" i="1" dirty="0">
                <a:solidFill>
                  <a:schemeClr val="tx1"/>
                </a:solidFill>
                <a:latin typeface="Segoe UI" panose="020B0502040204020203" pitchFamily="34" charset="0"/>
                <a:cs typeface="Segoe UI" panose="020B0502040204020203" pitchFamily="34" charset="0"/>
              </a:rPr>
              <a:t>Matthew 7:21; Mark 16:15-16</a:t>
            </a:r>
          </a:p>
          <a:p>
            <a:pPr lvl="1">
              <a:lnSpc>
                <a:spcPct val="110000"/>
              </a:lnSpc>
              <a:spcBef>
                <a:spcPts val="300"/>
              </a:spcBef>
            </a:pPr>
            <a:r>
              <a:rPr lang="en-US" sz="3700" dirty="0">
                <a:solidFill>
                  <a:schemeClr val="tx1"/>
                </a:solidFill>
                <a:latin typeface="Segoe UI" panose="020B0502040204020203" pitchFamily="34" charset="0"/>
                <a:cs typeface="Segoe UI" panose="020B0502040204020203" pitchFamily="34" charset="0"/>
              </a:rPr>
              <a:t>Obedient faith, not faith only, </a:t>
            </a:r>
            <a:r>
              <a:rPr lang="en-US" sz="3700" i="1" dirty="0">
                <a:solidFill>
                  <a:schemeClr val="tx1"/>
                </a:solidFill>
                <a:latin typeface="Segoe UI" panose="020B0502040204020203" pitchFamily="34" charset="0"/>
                <a:cs typeface="Segoe UI" panose="020B0502040204020203" pitchFamily="34" charset="0"/>
              </a:rPr>
              <a:t>James 2:17; </a:t>
            </a:r>
            <a:br>
              <a:rPr lang="en-US" sz="3700" i="1" dirty="0">
                <a:solidFill>
                  <a:schemeClr val="tx1"/>
                </a:solidFill>
                <a:latin typeface="Segoe UI" panose="020B0502040204020203" pitchFamily="34" charset="0"/>
                <a:cs typeface="Segoe UI" panose="020B0502040204020203" pitchFamily="34" charset="0"/>
              </a:rPr>
            </a:br>
            <a:r>
              <a:rPr lang="en-US" sz="3700" i="1" dirty="0">
                <a:solidFill>
                  <a:schemeClr val="tx1"/>
                </a:solidFill>
                <a:latin typeface="Segoe UI" panose="020B0502040204020203" pitchFamily="34" charset="0"/>
                <a:cs typeface="Segoe UI" panose="020B0502040204020203" pitchFamily="34" charset="0"/>
              </a:rPr>
              <a:t>Hebrews 5:9</a:t>
            </a:r>
          </a:p>
          <a:p>
            <a:pPr lvl="1">
              <a:lnSpc>
                <a:spcPct val="110000"/>
              </a:lnSpc>
              <a:spcBef>
                <a:spcPts val="300"/>
              </a:spcBef>
            </a:pPr>
            <a:r>
              <a:rPr lang="en-US" sz="3700" dirty="0">
                <a:solidFill>
                  <a:schemeClr val="tx1"/>
                </a:solidFill>
                <a:latin typeface="Segoe UI" panose="020B0502040204020203" pitchFamily="34" charset="0"/>
                <a:cs typeface="Segoe UI" panose="020B0502040204020203" pitchFamily="34" charset="0"/>
              </a:rPr>
              <a:t>H-B-R-C-B: Saved, and then live faithful life, </a:t>
            </a:r>
            <a:br>
              <a:rPr lang="en-US" sz="3700" dirty="0">
                <a:solidFill>
                  <a:schemeClr val="tx1"/>
                </a:solidFill>
                <a:latin typeface="Segoe UI" panose="020B0502040204020203" pitchFamily="34" charset="0"/>
                <a:cs typeface="Segoe UI" panose="020B0502040204020203" pitchFamily="34" charset="0"/>
              </a:rPr>
            </a:br>
            <a:r>
              <a:rPr lang="en-US" sz="3700" i="1" dirty="0">
                <a:solidFill>
                  <a:schemeClr val="tx1"/>
                </a:solidFill>
                <a:latin typeface="Segoe UI" panose="020B0502040204020203" pitchFamily="34" charset="0"/>
                <a:cs typeface="Segoe UI" panose="020B0502040204020203" pitchFamily="34" charset="0"/>
              </a:rPr>
              <a:t>Acts 2:37-38, 41, 47</a:t>
            </a:r>
          </a:p>
          <a:p>
            <a:pPr>
              <a:lnSpc>
                <a:spcPct val="110000"/>
              </a:lnSpc>
              <a:spcBef>
                <a:spcPts val="300"/>
              </a:spcBef>
            </a:pPr>
            <a:r>
              <a:rPr lang="en-US" sz="3900" b="1" i="1" dirty="0">
                <a:solidFill>
                  <a:schemeClr val="tx1"/>
                </a:solidFill>
                <a:latin typeface="Segoe UI" panose="020B0502040204020203" pitchFamily="34" charset="0"/>
                <a:cs typeface="Segoe UI" panose="020B0502040204020203" pitchFamily="34" charset="0"/>
              </a:rPr>
              <a:t>Inconclusive, indecisive preaching leaves people confused, and comfortable in sin </a:t>
            </a:r>
            <a:br>
              <a:rPr lang="en-US" sz="3900" b="1" i="1" dirty="0">
                <a:solidFill>
                  <a:schemeClr val="tx1"/>
                </a:solidFill>
                <a:latin typeface="Segoe UI" panose="020B0502040204020203" pitchFamily="34" charset="0"/>
                <a:cs typeface="Segoe UI" panose="020B0502040204020203" pitchFamily="34" charset="0"/>
              </a:rPr>
            </a:br>
            <a:r>
              <a:rPr lang="en-US" sz="3900" b="1" i="1" dirty="0">
                <a:solidFill>
                  <a:schemeClr val="tx1"/>
                </a:solidFill>
                <a:latin typeface="Segoe UI" panose="020B0502040204020203" pitchFamily="34" charset="0"/>
                <a:cs typeface="Segoe UI" panose="020B0502040204020203" pitchFamily="34" charset="0"/>
              </a:rPr>
              <a:t>and silence!</a:t>
            </a:r>
          </a:p>
        </p:txBody>
      </p:sp>
      <p:sp>
        <p:nvSpPr>
          <p:cNvPr id="2" name="Slide Number Placeholder 1">
            <a:extLst>
              <a:ext uri="{FF2B5EF4-FFF2-40B4-BE49-F238E27FC236}">
                <a16:creationId xmlns:a16="http://schemas.microsoft.com/office/drawing/2014/main" id="{23E92422-87F0-4146-A7A6-BBD65C366B5A}"/>
              </a:ext>
            </a:extLst>
          </p:cNvPr>
          <p:cNvSpPr>
            <a:spLocks noGrp="1"/>
          </p:cNvSpPr>
          <p:nvPr>
            <p:ph type="sldNum" sz="quarter" idx="12"/>
          </p:nvPr>
        </p:nvSpPr>
        <p:spPr>
          <a:xfrm>
            <a:off x="836612" y="6548262"/>
            <a:ext cx="381000" cy="273049"/>
          </a:xfrm>
        </p:spPr>
        <p:txBody>
          <a:bodyPr/>
          <a:lstStyle/>
          <a:p>
            <a:pPr algn="ctr"/>
            <a:fld id="{AAEAE4A8-A6E5-453E-B946-FB774B73F48C}" type="slidenum">
              <a:rPr lang="en-US" b="1" smtClean="0">
                <a:latin typeface="Segoe UI" panose="020B0502040204020203" pitchFamily="34" charset="0"/>
                <a:cs typeface="Segoe UI" panose="020B0502040204020203" pitchFamily="34" charset="0"/>
              </a:rPr>
              <a:pPr algn="ctr"/>
              <a:t>12</a:t>
            </a:fld>
            <a:endParaRPr lang="en-US" b="1" dirty="0">
              <a:latin typeface="Segoe UI" panose="020B0502040204020203" pitchFamily="34" charset="0"/>
              <a:cs typeface="Segoe UI" panose="020B0502040204020203" pitchFamily="34" charset="0"/>
            </a:endParaRPr>
          </a:p>
        </p:txBody>
      </p:sp>
      <p:pic>
        <p:nvPicPr>
          <p:cNvPr id="5" name="Picture 4" descr="A close up of a logo&#10;&#10;Description generated with high confidence">
            <a:extLst>
              <a:ext uri="{FF2B5EF4-FFF2-40B4-BE49-F238E27FC236}">
                <a16:creationId xmlns:a16="http://schemas.microsoft.com/office/drawing/2014/main" id="{41E54C9C-66CD-465E-9A7A-3B2C2EC590E0}"/>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7384" y="6358756"/>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extLst>
      <p:ext uri="{BB962C8B-B14F-4D97-AF65-F5344CB8AC3E}">
        <p14:creationId xmlns:p14="http://schemas.microsoft.com/office/powerpoint/2010/main" val="273751190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circle(in)">
                                      <p:cBhvr>
                                        <p:cTn id="7" dur="1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circle(in)">
                                      <p:cBhvr>
                                        <p:cTn id="12" dur="10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circle(in)">
                                      <p:cBhvr>
                                        <p:cTn id="17" dur="10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circle(in)">
                                      <p:cBhvr>
                                        <p:cTn id="22" dur="10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lbert Mohler, President of Southern Baptist Theological Seminary&#10;&#10;Description generated with very high confidence">
            <a:extLst>
              <a:ext uri="{FF2B5EF4-FFF2-40B4-BE49-F238E27FC236}">
                <a16:creationId xmlns:a16="http://schemas.microsoft.com/office/drawing/2014/main" id="{BE5546A6-8DC1-4BB3-A227-E29F78619DB9}"/>
              </a:ext>
            </a:extLst>
          </p:cNvPr>
          <p:cNvPicPr>
            <a:picLocks noGrp="1" noChangeAspect="1"/>
          </p:cNvPicPr>
          <p:nvPr>
            <p:ph type="pic" idx="1"/>
          </p:nvPr>
        </p:nvPicPr>
        <p:blipFill>
          <a:blip r:embed="rId2">
            <a:extLst>
              <a:ext uri="{BEBA8EAE-BF5A-486C-A8C5-ECC9F3942E4B}">
                <a14:imgProps xmlns:a14="http://schemas.microsoft.com/office/drawing/2010/main">
                  <a14:imgLayer r:embed="rId3">
                    <a14:imgEffect>
                      <a14:brightnessContrast bright="15000"/>
                    </a14:imgEffect>
                  </a14:imgLayer>
                </a14:imgProps>
              </a:ext>
            </a:extLst>
          </a:blip>
          <a:srcRect t="2323" b="2323"/>
          <a:stretch>
            <a:fillRect/>
          </a:stretch>
        </p:blipFill>
        <p:spPr>
          <a:xfrm>
            <a:off x="8075612" y="1371600"/>
            <a:ext cx="3542074" cy="3548832"/>
          </a:xfrm>
        </p:spPr>
      </p:pic>
      <p:sp>
        <p:nvSpPr>
          <p:cNvPr id="4" name="Text Placeholder 3"/>
          <p:cNvSpPr>
            <a:spLocks noGrp="1"/>
          </p:cNvSpPr>
          <p:nvPr>
            <p:ph type="body" sz="half" idx="2"/>
          </p:nvPr>
        </p:nvSpPr>
        <p:spPr>
          <a:xfrm>
            <a:off x="608012" y="228600"/>
            <a:ext cx="7162800" cy="5114330"/>
          </a:xfrm>
        </p:spPr>
        <p:txBody>
          <a:bodyPr>
            <a:noAutofit/>
          </a:bodyPr>
          <a:lstStyle/>
          <a:p>
            <a:r>
              <a:rPr lang="en-US" sz="4000" dirty="0">
                <a:solidFill>
                  <a:schemeClr val="tx1"/>
                </a:solidFill>
                <a:latin typeface="Segoe UI" panose="020B0502040204020203" pitchFamily="34" charset="0"/>
                <a:cs typeface="Segoe UI" panose="020B0502040204020203" pitchFamily="34" charset="0"/>
              </a:rPr>
              <a:t>“</a:t>
            </a:r>
            <a:r>
              <a:rPr lang="en-US" sz="4000" b="1" dirty="0">
                <a:solidFill>
                  <a:schemeClr val="tx1"/>
                </a:solidFill>
                <a:latin typeface="Segoe UI" panose="020B0502040204020203" pitchFamily="34" charset="0"/>
                <a:cs typeface="Segoe UI" panose="020B0502040204020203" pitchFamily="34" charset="0"/>
              </a:rPr>
              <a:t>Evasive, wandering, and inconclusive answers will be seen for what they are</a:t>
            </a:r>
            <a:r>
              <a:rPr lang="en-US" sz="4000" dirty="0">
                <a:solidFill>
                  <a:schemeClr val="tx1"/>
                </a:solidFill>
                <a:latin typeface="Segoe UI" panose="020B0502040204020203" pitchFamily="34" charset="0"/>
                <a:cs typeface="Segoe UI" panose="020B0502040204020203" pitchFamily="34" charset="0"/>
              </a:rPr>
              <a:t>. </a:t>
            </a:r>
            <a:br>
              <a:rPr lang="en-US" sz="4000" dirty="0">
                <a:solidFill>
                  <a:schemeClr val="tx1"/>
                </a:solidFill>
                <a:latin typeface="Segoe UI" panose="020B0502040204020203" pitchFamily="34" charset="0"/>
                <a:cs typeface="Segoe UI" panose="020B0502040204020203" pitchFamily="34" charset="0"/>
              </a:rPr>
            </a:br>
            <a:r>
              <a:rPr lang="en-US" sz="4000" dirty="0">
                <a:solidFill>
                  <a:schemeClr val="tx1"/>
                </a:solidFill>
                <a:latin typeface="Segoe UI" panose="020B0502040204020203" pitchFamily="34" charset="0"/>
                <a:cs typeface="Segoe UI" panose="020B0502040204020203" pitchFamily="34" charset="0"/>
              </a:rPr>
              <a:t>Those who have fled to the </a:t>
            </a:r>
            <a:r>
              <a:rPr lang="en-US" sz="4000" b="1" dirty="0">
                <a:solidFill>
                  <a:srgbClr val="CC0000"/>
                </a:solidFill>
                <a:latin typeface="Segoe UI" panose="020B0502040204020203" pitchFamily="34" charset="0"/>
                <a:cs typeface="Segoe UI" panose="020B0502040204020203" pitchFamily="34" charset="0"/>
              </a:rPr>
              <a:t>house of evasion </a:t>
            </a:r>
            <a:r>
              <a:rPr lang="en-US" sz="4000" dirty="0">
                <a:solidFill>
                  <a:schemeClr val="tx1"/>
                </a:solidFill>
                <a:latin typeface="Segoe UI" panose="020B0502040204020203" pitchFamily="34" charset="0"/>
                <a:cs typeface="Segoe UI" panose="020B0502040204020203" pitchFamily="34" charset="0"/>
              </a:rPr>
              <a:t>for security must know that the structure has crumbled. It always does.”</a:t>
            </a:r>
          </a:p>
        </p:txBody>
      </p:sp>
      <p:sp>
        <p:nvSpPr>
          <p:cNvPr id="7" name="Slide Number Placeholder 1">
            <a:extLst>
              <a:ext uri="{FF2B5EF4-FFF2-40B4-BE49-F238E27FC236}">
                <a16:creationId xmlns:a16="http://schemas.microsoft.com/office/drawing/2014/main" id="{AD76B49F-2941-4B39-9779-7343BD0978AE}"/>
              </a:ext>
            </a:extLst>
          </p:cNvPr>
          <p:cNvSpPr txBox="1">
            <a:spLocks/>
          </p:cNvSpPr>
          <p:nvPr/>
        </p:nvSpPr>
        <p:spPr>
          <a:xfrm>
            <a:off x="912812" y="6494142"/>
            <a:ext cx="381000" cy="27304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EAE4A8-A6E5-453E-B946-FB774B73F48C}" type="slidenum">
              <a:rPr lang="en-US" sz="1200" b="1" smtClean="0">
                <a:latin typeface="Segoe UI" panose="020B0502040204020203" pitchFamily="34" charset="0"/>
                <a:cs typeface="Segoe UI" panose="020B0502040204020203" pitchFamily="34" charset="0"/>
              </a:rPr>
              <a:pPr/>
              <a:t>13</a:t>
            </a:fld>
            <a:endParaRPr lang="en-US" sz="1200" b="1" dirty="0">
              <a:latin typeface="Segoe UI" panose="020B0502040204020203" pitchFamily="34" charset="0"/>
              <a:cs typeface="Segoe UI" panose="020B0502040204020203" pitchFamily="34" charset="0"/>
            </a:endParaRPr>
          </a:p>
        </p:txBody>
      </p:sp>
      <p:pic>
        <p:nvPicPr>
          <p:cNvPr id="8" name="Picture 7" descr="A close up of a logo&#10;&#10;Description generated with high confidence">
            <a:extLst>
              <a:ext uri="{FF2B5EF4-FFF2-40B4-BE49-F238E27FC236}">
                <a16:creationId xmlns:a16="http://schemas.microsoft.com/office/drawing/2014/main" id="{8D97754E-CAFC-4110-A1A0-A2A3EDBAC7E3}"/>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5998" y="6280151"/>
            <a:ext cx="399614" cy="500040"/>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2" name="TextBox 1">
            <a:extLst>
              <a:ext uri="{FF2B5EF4-FFF2-40B4-BE49-F238E27FC236}">
                <a16:creationId xmlns:a16="http://schemas.microsoft.com/office/drawing/2014/main" id="{A1AC8007-4045-4E49-AD59-A004F60D5D92}"/>
              </a:ext>
            </a:extLst>
          </p:cNvPr>
          <p:cNvSpPr txBox="1"/>
          <p:nvPr/>
        </p:nvSpPr>
        <p:spPr>
          <a:xfrm>
            <a:off x="8228012" y="5105400"/>
            <a:ext cx="3505200" cy="923330"/>
          </a:xfrm>
          <a:prstGeom prst="rect">
            <a:avLst/>
          </a:prstGeom>
          <a:noFill/>
        </p:spPr>
        <p:txBody>
          <a:bodyPr wrap="square" rtlCol="0">
            <a:spAutoFit/>
          </a:bodyPr>
          <a:lstStyle/>
          <a:p>
            <a:pPr algn="r"/>
            <a:r>
              <a:rPr lang="en-US" dirty="0"/>
              <a:t>Albert Mohler, President, Southern Baptist Theological Seminary</a:t>
            </a:r>
          </a:p>
        </p:txBody>
      </p:sp>
      <p:sp>
        <p:nvSpPr>
          <p:cNvPr id="3" name="Speech Bubble: Oval 2">
            <a:extLst>
              <a:ext uri="{FF2B5EF4-FFF2-40B4-BE49-F238E27FC236}">
                <a16:creationId xmlns:a16="http://schemas.microsoft.com/office/drawing/2014/main" id="{422168D7-D9A8-469D-86E3-CBFF721B701D}"/>
              </a:ext>
            </a:extLst>
          </p:cNvPr>
          <p:cNvSpPr/>
          <p:nvPr/>
        </p:nvSpPr>
        <p:spPr>
          <a:xfrm>
            <a:off x="3046412" y="5275301"/>
            <a:ext cx="3733800" cy="1286471"/>
          </a:xfrm>
          <a:prstGeom prst="wedgeEllipseCallout">
            <a:avLst>
              <a:gd name="adj1" fmla="val -48348"/>
              <a:gd name="adj2" fmla="val -7747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dirty="0">
                <a:effectLst>
                  <a:outerShdw blurRad="38100" dist="38100" dir="2700000" algn="tl">
                    <a:srgbClr val="000000">
                      <a:alpha val="43137"/>
                    </a:srgbClr>
                  </a:outerShdw>
                </a:effectLst>
              </a:rPr>
              <a:t>Matthew 7:24-27</a:t>
            </a:r>
          </a:p>
        </p:txBody>
      </p:sp>
    </p:spTree>
    <p:extLst>
      <p:ext uri="{BB962C8B-B14F-4D97-AF65-F5344CB8AC3E}">
        <p14:creationId xmlns:p14="http://schemas.microsoft.com/office/powerpoint/2010/main" val="71544399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84212" y="304800"/>
            <a:ext cx="7467600" cy="5876330"/>
          </a:xfrm>
        </p:spPr>
        <p:txBody>
          <a:bodyPr>
            <a:noAutofit/>
          </a:bodyPr>
          <a:lstStyle/>
          <a:p>
            <a:r>
              <a:rPr lang="en-US" sz="3400" dirty="0">
                <a:solidFill>
                  <a:schemeClr val="tx1"/>
                </a:solidFill>
                <a:latin typeface="Segoe UI" panose="020B0502040204020203" pitchFamily="34" charset="0"/>
                <a:cs typeface="Segoe UI" panose="020B0502040204020203" pitchFamily="34" charset="0"/>
              </a:rPr>
              <a:t>“Every pastor, every Christian leader, every author — even every believer — will have to answer the question. The question cannot simply be about same-sex marriage. The question is about whether or not the believer is willing to declare and defend God’s revealed plan for human sexuality  and gender as clearly revealed in the Bible…. </a:t>
            </a:r>
          </a:p>
        </p:txBody>
      </p:sp>
      <p:pic>
        <p:nvPicPr>
          <p:cNvPr id="11" name="Picture Placeholder 5" descr="Albert Mohler, President of Southern Baptist Theological Seminary&#10;&#10;Description generated with very high confidence">
            <a:extLst>
              <a:ext uri="{FF2B5EF4-FFF2-40B4-BE49-F238E27FC236}">
                <a16:creationId xmlns:a16="http://schemas.microsoft.com/office/drawing/2014/main" id="{983A4319-E858-4F61-BF28-67866C574BDC}"/>
              </a:ext>
            </a:extLst>
          </p:cNvPr>
          <p:cNvPicPr>
            <a:picLocks noGrp="1" noChangeAspect="1"/>
          </p:cNvPicPr>
          <p:nvPr>
            <p:ph type="pic" idx="1"/>
          </p:nvPr>
        </p:nvPicPr>
        <p:blipFill>
          <a:blip r:embed="rId2">
            <a:extLst>
              <a:ext uri="{BEBA8EAE-BF5A-486C-A8C5-ECC9F3942E4B}">
                <a14:imgProps xmlns:a14="http://schemas.microsoft.com/office/drawing/2010/main">
                  <a14:imgLayer r:embed="rId3">
                    <a14:imgEffect>
                      <a14:brightnessContrast bright="15000"/>
                    </a14:imgEffect>
                  </a14:imgLayer>
                </a14:imgProps>
              </a:ext>
            </a:extLst>
          </a:blip>
          <a:srcRect t="2323" b="2323"/>
          <a:stretch>
            <a:fillRect/>
          </a:stretch>
        </p:blipFill>
        <p:spPr>
          <a:xfrm>
            <a:off x="8209406" y="1524000"/>
            <a:ext cx="3542074" cy="3548832"/>
          </a:xfrm>
        </p:spPr>
      </p:pic>
      <p:sp>
        <p:nvSpPr>
          <p:cNvPr id="13" name="Slide Number Placeholder 1">
            <a:extLst>
              <a:ext uri="{FF2B5EF4-FFF2-40B4-BE49-F238E27FC236}">
                <a16:creationId xmlns:a16="http://schemas.microsoft.com/office/drawing/2014/main" id="{9D716E07-D352-4089-94EF-F95A028D75FA}"/>
              </a:ext>
            </a:extLst>
          </p:cNvPr>
          <p:cNvSpPr txBox="1">
            <a:spLocks/>
          </p:cNvSpPr>
          <p:nvPr/>
        </p:nvSpPr>
        <p:spPr>
          <a:xfrm>
            <a:off x="912812" y="6492875"/>
            <a:ext cx="304800" cy="27304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EAE4A8-A6E5-453E-B946-FB774B73F48C}" type="slidenum">
              <a:rPr lang="en-US" sz="1200" b="1" smtClean="0">
                <a:latin typeface="Segoe UI" panose="020B0502040204020203" pitchFamily="34" charset="0"/>
                <a:cs typeface="Segoe UI" panose="020B0502040204020203" pitchFamily="34" charset="0"/>
              </a:rPr>
              <a:pPr/>
              <a:t>2</a:t>
            </a:fld>
            <a:endParaRPr lang="en-US" sz="1200" b="1" dirty="0">
              <a:latin typeface="Segoe UI" panose="020B0502040204020203" pitchFamily="34" charset="0"/>
              <a:cs typeface="Segoe UI" panose="020B0502040204020203" pitchFamily="34" charset="0"/>
            </a:endParaRPr>
          </a:p>
        </p:txBody>
      </p:sp>
      <p:pic>
        <p:nvPicPr>
          <p:cNvPr id="14" name="Picture 13" descr="A close up of a logo&#10;&#10;Description generated with high confidence">
            <a:extLst>
              <a:ext uri="{FF2B5EF4-FFF2-40B4-BE49-F238E27FC236}">
                <a16:creationId xmlns:a16="http://schemas.microsoft.com/office/drawing/2014/main" id="{14B64D0A-677A-4184-BEDC-489AE8EC8FE7}"/>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5998" y="6280151"/>
            <a:ext cx="399614" cy="500040"/>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15" name="TextBox 14">
            <a:extLst>
              <a:ext uri="{FF2B5EF4-FFF2-40B4-BE49-F238E27FC236}">
                <a16:creationId xmlns:a16="http://schemas.microsoft.com/office/drawing/2014/main" id="{B06F6AB9-615D-4261-80EA-744522563D7F}"/>
              </a:ext>
            </a:extLst>
          </p:cNvPr>
          <p:cNvSpPr txBox="1"/>
          <p:nvPr/>
        </p:nvSpPr>
        <p:spPr>
          <a:xfrm>
            <a:off x="8209406" y="5257800"/>
            <a:ext cx="3505200" cy="923330"/>
          </a:xfrm>
          <a:prstGeom prst="rect">
            <a:avLst/>
          </a:prstGeom>
          <a:noFill/>
        </p:spPr>
        <p:txBody>
          <a:bodyPr wrap="square" rtlCol="0">
            <a:spAutoFit/>
          </a:bodyPr>
          <a:lstStyle/>
          <a:p>
            <a:pPr algn="r"/>
            <a:r>
              <a:rPr lang="en-US" dirty="0"/>
              <a:t>Albert Mohler, President, Southern Baptist Theological Seminary</a:t>
            </a:r>
          </a:p>
        </p:txBody>
      </p:sp>
    </p:spTree>
    <p:extLst>
      <p:ext uri="{BB962C8B-B14F-4D97-AF65-F5344CB8AC3E}">
        <p14:creationId xmlns:p14="http://schemas.microsoft.com/office/powerpoint/2010/main" val="260055964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lbert Mohler, President of Southern Baptist Theological Seminary&#10;&#10;Description generated with very high confidence">
            <a:extLst>
              <a:ext uri="{FF2B5EF4-FFF2-40B4-BE49-F238E27FC236}">
                <a16:creationId xmlns:a16="http://schemas.microsoft.com/office/drawing/2014/main" id="{BE5546A6-8DC1-4BB3-A227-E29F78619DB9}"/>
              </a:ext>
            </a:extLst>
          </p:cNvPr>
          <p:cNvPicPr>
            <a:picLocks noGrp="1" noChangeAspect="1"/>
          </p:cNvPicPr>
          <p:nvPr>
            <p:ph type="pic" idx="1"/>
          </p:nvPr>
        </p:nvPicPr>
        <p:blipFill>
          <a:blip r:embed="rId2">
            <a:extLst>
              <a:ext uri="{BEBA8EAE-BF5A-486C-A8C5-ECC9F3942E4B}">
                <a14:imgProps xmlns:a14="http://schemas.microsoft.com/office/drawing/2010/main">
                  <a14:imgLayer r:embed="rId3">
                    <a14:imgEffect>
                      <a14:brightnessContrast bright="15000"/>
                    </a14:imgEffect>
                  </a14:imgLayer>
                </a14:imgProps>
              </a:ext>
            </a:extLst>
          </a:blip>
          <a:srcRect t="2323" b="2323"/>
          <a:stretch>
            <a:fillRect/>
          </a:stretch>
        </p:blipFill>
        <p:spPr>
          <a:xfrm>
            <a:off x="8228012" y="1447800"/>
            <a:ext cx="3542074" cy="3548832"/>
          </a:xfrm>
        </p:spPr>
      </p:pic>
      <p:sp>
        <p:nvSpPr>
          <p:cNvPr id="4" name="Text Placeholder 3"/>
          <p:cNvSpPr>
            <a:spLocks noGrp="1"/>
          </p:cNvSpPr>
          <p:nvPr>
            <p:ph type="body" sz="half" idx="2"/>
          </p:nvPr>
        </p:nvSpPr>
        <p:spPr>
          <a:xfrm>
            <a:off x="531812" y="304800"/>
            <a:ext cx="7391400" cy="6324600"/>
          </a:xfrm>
        </p:spPr>
        <p:txBody>
          <a:bodyPr>
            <a:noAutofit/>
          </a:bodyPr>
          <a:lstStyle/>
          <a:p>
            <a:r>
              <a:rPr lang="en-US" sz="3600" dirty="0">
                <a:solidFill>
                  <a:schemeClr val="tx1"/>
                </a:solidFill>
                <a:latin typeface="Segoe UI" panose="020B0502040204020203" pitchFamily="34" charset="0"/>
                <a:cs typeface="Segoe UI" panose="020B0502040204020203" pitchFamily="34" charset="0"/>
              </a:rPr>
              <a:t>“</a:t>
            </a:r>
            <a:r>
              <a:rPr lang="en-US" sz="3600" b="1" dirty="0">
                <a:solidFill>
                  <a:schemeClr val="tx1"/>
                </a:solidFill>
                <a:latin typeface="Segoe UI" panose="020B0502040204020203" pitchFamily="34" charset="0"/>
                <a:cs typeface="Segoe UI" panose="020B0502040204020203" pitchFamily="34" charset="0"/>
              </a:rPr>
              <a:t>Evasive, wandering, and inconclusive answers will be </a:t>
            </a:r>
            <a:br>
              <a:rPr lang="en-US" sz="3600" b="1" dirty="0">
                <a:solidFill>
                  <a:schemeClr val="tx1"/>
                </a:solidFill>
                <a:latin typeface="Segoe UI" panose="020B0502040204020203" pitchFamily="34" charset="0"/>
                <a:cs typeface="Segoe UI" panose="020B0502040204020203" pitchFamily="34" charset="0"/>
              </a:rPr>
            </a:br>
            <a:r>
              <a:rPr lang="en-US" sz="3600" b="1" dirty="0">
                <a:solidFill>
                  <a:schemeClr val="tx1"/>
                </a:solidFill>
                <a:latin typeface="Segoe UI" panose="020B0502040204020203" pitchFamily="34" charset="0"/>
                <a:cs typeface="Segoe UI" panose="020B0502040204020203" pitchFamily="34" charset="0"/>
              </a:rPr>
              <a:t>seen for what they are</a:t>
            </a:r>
            <a:r>
              <a:rPr lang="en-US" sz="3600" dirty="0">
                <a:solidFill>
                  <a:schemeClr val="tx1"/>
                </a:solidFill>
                <a:latin typeface="Segoe UI" panose="020B0502040204020203" pitchFamily="34" charset="0"/>
                <a:cs typeface="Segoe UI" panose="020B0502040204020203" pitchFamily="34" charset="0"/>
              </a:rPr>
              <a:t>. Those </a:t>
            </a:r>
            <a:br>
              <a:rPr lang="en-US" sz="3600" dirty="0">
                <a:solidFill>
                  <a:schemeClr val="tx1"/>
                </a:solidFill>
                <a:latin typeface="Segoe UI" panose="020B0502040204020203" pitchFamily="34" charset="0"/>
                <a:cs typeface="Segoe UI" panose="020B0502040204020203" pitchFamily="34" charset="0"/>
              </a:rPr>
            </a:br>
            <a:r>
              <a:rPr lang="en-US" sz="3600" dirty="0">
                <a:solidFill>
                  <a:schemeClr val="tx1"/>
                </a:solidFill>
                <a:latin typeface="Segoe UI" panose="020B0502040204020203" pitchFamily="34" charset="0"/>
                <a:cs typeface="Segoe UI" panose="020B0502040204020203" pitchFamily="34" charset="0"/>
              </a:rPr>
              <a:t>who have fled for security to the</a:t>
            </a:r>
            <a:r>
              <a:rPr lang="en-US" sz="3600" b="1" dirty="0">
                <a:solidFill>
                  <a:srgbClr val="CC0000"/>
                </a:solidFill>
                <a:latin typeface="Segoe UI" panose="020B0502040204020203" pitchFamily="34" charset="0"/>
                <a:cs typeface="Segoe UI" panose="020B0502040204020203" pitchFamily="34" charset="0"/>
              </a:rPr>
              <a:t> </a:t>
            </a:r>
            <a:br>
              <a:rPr lang="en-US" sz="3600" b="1" dirty="0">
                <a:solidFill>
                  <a:srgbClr val="CC0000"/>
                </a:solidFill>
                <a:latin typeface="Segoe UI" panose="020B0502040204020203" pitchFamily="34" charset="0"/>
                <a:cs typeface="Segoe UI" panose="020B0502040204020203" pitchFamily="34" charset="0"/>
              </a:rPr>
            </a:br>
            <a:r>
              <a:rPr lang="en-US" sz="3600" b="1" dirty="0">
                <a:solidFill>
                  <a:srgbClr val="CC0000"/>
                </a:solidFill>
                <a:latin typeface="Segoe UI" panose="020B0502040204020203" pitchFamily="34" charset="0"/>
                <a:cs typeface="Segoe UI" panose="020B0502040204020203" pitchFamily="34" charset="0"/>
              </a:rPr>
              <a:t>house of evasion</a:t>
            </a:r>
            <a:r>
              <a:rPr lang="en-US" sz="3600" dirty="0">
                <a:solidFill>
                  <a:schemeClr val="tx1"/>
                </a:solidFill>
                <a:latin typeface="Segoe UI" panose="020B0502040204020203" pitchFamily="34" charset="0"/>
                <a:cs typeface="Segoe UI" panose="020B0502040204020203" pitchFamily="34" charset="0"/>
              </a:rPr>
              <a:t> must know </a:t>
            </a:r>
            <a:br>
              <a:rPr lang="en-US" sz="3600" dirty="0">
                <a:solidFill>
                  <a:schemeClr val="tx1"/>
                </a:solidFill>
                <a:latin typeface="Segoe UI" panose="020B0502040204020203" pitchFamily="34" charset="0"/>
                <a:cs typeface="Segoe UI" panose="020B0502040204020203" pitchFamily="34" charset="0"/>
              </a:rPr>
            </a:br>
            <a:r>
              <a:rPr lang="en-US" sz="3600" dirty="0">
                <a:solidFill>
                  <a:schemeClr val="tx1"/>
                </a:solidFill>
                <a:latin typeface="Segoe UI" panose="020B0502040204020203" pitchFamily="34" charset="0"/>
                <a:cs typeface="Segoe UI" panose="020B0502040204020203" pitchFamily="34" charset="0"/>
              </a:rPr>
              <a:t>that the structure has crumbled. </a:t>
            </a:r>
            <a:br>
              <a:rPr lang="en-US" sz="3600" dirty="0">
                <a:solidFill>
                  <a:schemeClr val="tx1"/>
                </a:solidFill>
                <a:latin typeface="Segoe UI" panose="020B0502040204020203" pitchFamily="34" charset="0"/>
                <a:cs typeface="Segoe UI" panose="020B0502040204020203" pitchFamily="34" charset="0"/>
              </a:rPr>
            </a:br>
            <a:r>
              <a:rPr lang="en-US" sz="3600" dirty="0">
                <a:solidFill>
                  <a:schemeClr val="tx1"/>
                </a:solidFill>
                <a:latin typeface="Segoe UI" panose="020B0502040204020203" pitchFamily="34" charset="0"/>
                <a:cs typeface="Segoe UI" panose="020B0502040204020203" pitchFamily="34" charset="0"/>
              </a:rPr>
              <a:t>It always does.”</a:t>
            </a:r>
          </a:p>
          <a:p>
            <a:pPr algn="r"/>
            <a:r>
              <a:rPr lang="en-US" sz="2400" dirty="0">
                <a:solidFill>
                  <a:schemeClr val="tx1"/>
                </a:solidFill>
                <a:latin typeface="Segoe UI" panose="020B0502040204020203" pitchFamily="34" charset="0"/>
                <a:cs typeface="Segoe UI" panose="020B0502040204020203" pitchFamily="34" charset="0"/>
              </a:rPr>
              <a:t>-Albert Mohler</a:t>
            </a:r>
          </a:p>
          <a:p>
            <a:pPr algn="r"/>
            <a:r>
              <a:rPr lang="en-US" sz="2400" dirty="0">
                <a:solidFill>
                  <a:schemeClr val="tx1"/>
                </a:solidFill>
                <a:latin typeface="Segoe UI" panose="020B0502040204020203" pitchFamily="34" charset="0"/>
                <a:cs typeface="Segoe UI" panose="020B0502040204020203" pitchFamily="34" charset="0"/>
              </a:rPr>
              <a:t>“Church Clarity pressures pastors and churches to disclose positions on homosexuality” </a:t>
            </a:r>
            <a:br>
              <a:rPr lang="en-US" sz="2400" dirty="0">
                <a:solidFill>
                  <a:schemeClr val="tx1"/>
                </a:solidFill>
                <a:latin typeface="Segoe UI" panose="020B0502040204020203" pitchFamily="34" charset="0"/>
                <a:cs typeface="Segoe UI" panose="020B0502040204020203" pitchFamily="34" charset="0"/>
              </a:rPr>
            </a:br>
            <a:r>
              <a:rPr lang="en-US" sz="2400" dirty="0">
                <a:solidFill>
                  <a:schemeClr val="tx1"/>
                </a:solidFill>
                <a:latin typeface="Segoe UI" panose="020B0502040204020203" pitchFamily="34" charset="0"/>
                <a:cs typeface="Segoe UI" panose="020B0502040204020203" pitchFamily="34" charset="0"/>
              </a:rPr>
              <a:t>Jonathan Merritt, </a:t>
            </a:r>
            <a:r>
              <a:rPr lang="en-US" sz="2400" i="1" dirty="0">
                <a:solidFill>
                  <a:schemeClr val="tx1"/>
                </a:solidFill>
                <a:latin typeface="Segoe UI" panose="020B0502040204020203" pitchFamily="34" charset="0"/>
                <a:cs typeface="Segoe UI" panose="020B0502040204020203" pitchFamily="34" charset="0"/>
              </a:rPr>
              <a:t>(Religious News Service)</a:t>
            </a:r>
          </a:p>
        </p:txBody>
      </p:sp>
      <p:sp>
        <p:nvSpPr>
          <p:cNvPr id="7" name="Slide Number Placeholder 1">
            <a:extLst>
              <a:ext uri="{FF2B5EF4-FFF2-40B4-BE49-F238E27FC236}">
                <a16:creationId xmlns:a16="http://schemas.microsoft.com/office/drawing/2014/main" id="{AD76B49F-2941-4B39-9779-7343BD0978AE}"/>
              </a:ext>
            </a:extLst>
          </p:cNvPr>
          <p:cNvSpPr txBox="1">
            <a:spLocks/>
          </p:cNvSpPr>
          <p:nvPr/>
        </p:nvSpPr>
        <p:spPr>
          <a:xfrm>
            <a:off x="912812" y="6494142"/>
            <a:ext cx="304800" cy="27304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EAE4A8-A6E5-453E-B946-FB774B73F48C}" type="slidenum">
              <a:rPr lang="en-US" sz="1200" b="1" smtClean="0">
                <a:latin typeface="Segoe UI" panose="020B0502040204020203" pitchFamily="34" charset="0"/>
                <a:cs typeface="Segoe UI" panose="020B0502040204020203" pitchFamily="34" charset="0"/>
              </a:rPr>
              <a:pPr/>
              <a:t>3</a:t>
            </a:fld>
            <a:endParaRPr lang="en-US" sz="1200" b="1" dirty="0">
              <a:latin typeface="Segoe UI" panose="020B0502040204020203" pitchFamily="34" charset="0"/>
              <a:cs typeface="Segoe UI" panose="020B0502040204020203" pitchFamily="34" charset="0"/>
            </a:endParaRPr>
          </a:p>
        </p:txBody>
      </p:sp>
      <p:pic>
        <p:nvPicPr>
          <p:cNvPr id="8" name="Picture 7" descr="A close up of a logo&#10;&#10;Description generated with high confidence">
            <a:extLst>
              <a:ext uri="{FF2B5EF4-FFF2-40B4-BE49-F238E27FC236}">
                <a16:creationId xmlns:a16="http://schemas.microsoft.com/office/drawing/2014/main" id="{8D97754E-CAFC-4110-A1A0-A2A3EDBAC7E3}"/>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5998" y="6280151"/>
            <a:ext cx="399614" cy="500040"/>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2" name="TextBox 1">
            <a:extLst>
              <a:ext uri="{FF2B5EF4-FFF2-40B4-BE49-F238E27FC236}">
                <a16:creationId xmlns:a16="http://schemas.microsoft.com/office/drawing/2014/main" id="{A1AC8007-4045-4E49-AD59-A004F60D5D92}"/>
              </a:ext>
            </a:extLst>
          </p:cNvPr>
          <p:cNvSpPr txBox="1"/>
          <p:nvPr/>
        </p:nvSpPr>
        <p:spPr>
          <a:xfrm>
            <a:off x="8228012" y="5181600"/>
            <a:ext cx="3505200" cy="923330"/>
          </a:xfrm>
          <a:prstGeom prst="rect">
            <a:avLst/>
          </a:prstGeom>
          <a:noFill/>
        </p:spPr>
        <p:txBody>
          <a:bodyPr wrap="square" rtlCol="0">
            <a:spAutoFit/>
          </a:bodyPr>
          <a:lstStyle/>
          <a:p>
            <a:pPr algn="r"/>
            <a:r>
              <a:rPr lang="en-US" dirty="0"/>
              <a:t>Albert Mohler, President, Southern Baptist Theological Seminary</a:t>
            </a:r>
          </a:p>
        </p:txBody>
      </p:sp>
    </p:spTree>
    <p:extLst>
      <p:ext uri="{BB962C8B-B14F-4D97-AF65-F5344CB8AC3E}">
        <p14:creationId xmlns:p14="http://schemas.microsoft.com/office/powerpoint/2010/main" val="846165110"/>
      </p:ext>
    </p:extLst>
  </p:cSld>
  <p:clrMapOvr>
    <a:masterClrMapping/>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228600"/>
            <a:ext cx="10439400" cy="990600"/>
          </a:xfrm>
        </p:spPr>
        <p:txBody>
          <a:bodyPr>
            <a:noAutofit/>
          </a:bodyPr>
          <a:lstStyle/>
          <a:p>
            <a:r>
              <a:rPr lang="en-US" sz="60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The House of Evasion</a:t>
            </a:r>
          </a:p>
        </p:txBody>
      </p:sp>
      <p:sp>
        <p:nvSpPr>
          <p:cNvPr id="14" name="Content Placeholder 13"/>
          <p:cNvSpPr>
            <a:spLocks noGrp="1"/>
          </p:cNvSpPr>
          <p:nvPr>
            <p:ph idx="1"/>
          </p:nvPr>
        </p:nvSpPr>
        <p:spPr>
          <a:xfrm>
            <a:off x="836612" y="1371600"/>
            <a:ext cx="9296400" cy="4987156"/>
          </a:xfrm>
        </p:spPr>
        <p:txBody>
          <a:bodyPr>
            <a:normAutofit/>
          </a:bodyPr>
          <a:lstStyle/>
          <a:p>
            <a:pPr>
              <a:lnSpc>
                <a:spcPct val="100000"/>
              </a:lnSpc>
              <a:spcBef>
                <a:spcPts val="300"/>
              </a:spcBef>
            </a:pPr>
            <a:r>
              <a:rPr lang="en-US" sz="3800" dirty="0">
                <a:solidFill>
                  <a:schemeClr val="tx1"/>
                </a:solidFill>
                <a:latin typeface="Segoe UI" panose="020B0502040204020203" pitchFamily="34" charset="0"/>
                <a:cs typeface="Segoe UI" panose="020B0502040204020203" pitchFamily="34" charset="0"/>
              </a:rPr>
              <a:t>Do we speak, or remain silent?</a:t>
            </a:r>
          </a:p>
          <a:p>
            <a:pPr>
              <a:lnSpc>
                <a:spcPct val="100000"/>
              </a:lnSpc>
              <a:spcBef>
                <a:spcPts val="300"/>
              </a:spcBef>
            </a:pPr>
            <a:r>
              <a:rPr lang="en-US" sz="3800" dirty="0">
                <a:solidFill>
                  <a:schemeClr val="tx1"/>
                </a:solidFill>
                <a:latin typeface="Segoe UI" panose="020B0502040204020203" pitchFamily="34" charset="0"/>
                <a:cs typeface="Segoe UI" panose="020B0502040204020203" pitchFamily="34" charset="0"/>
              </a:rPr>
              <a:t>Do right, or do nothing? </a:t>
            </a:r>
            <a:r>
              <a:rPr lang="en-US" sz="3800" i="1" dirty="0">
                <a:solidFill>
                  <a:schemeClr val="tx1"/>
                </a:solidFill>
                <a:latin typeface="Segoe UI" panose="020B0502040204020203" pitchFamily="34" charset="0"/>
                <a:cs typeface="Segoe UI" panose="020B0502040204020203" pitchFamily="34" charset="0"/>
              </a:rPr>
              <a:t>James 4:17</a:t>
            </a:r>
          </a:p>
          <a:p>
            <a:pPr>
              <a:lnSpc>
                <a:spcPct val="100000"/>
              </a:lnSpc>
              <a:spcBef>
                <a:spcPts val="300"/>
              </a:spcBef>
            </a:pPr>
            <a:r>
              <a:rPr lang="en-US" sz="3800" dirty="0">
                <a:solidFill>
                  <a:schemeClr val="tx1"/>
                </a:solidFill>
                <a:latin typeface="Segoe UI" panose="020B0502040204020203" pitchFamily="34" charset="0"/>
                <a:cs typeface="Segoe UI" panose="020B0502040204020203" pitchFamily="34" charset="0"/>
              </a:rPr>
              <a:t>Do we hide in the </a:t>
            </a:r>
            <a:r>
              <a:rPr lang="en-US" sz="3800" b="1" dirty="0">
                <a:solidFill>
                  <a:schemeClr val="tx1"/>
                </a:solidFill>
                <a:latin typeface="Segoe UI" panose="020B0502040204020203" pitchFamily="34" charset="0"/>
                <a:cs typeface="Segoe UI" panose="020B0502040204020203" pitchFamily="34" charset="0"/>
              </a:rPr>
              <a:t>house of evasion</a:t>
            </a:r>
            <a:r>
              <a:rPr lang="en-US" sz="3800" dirty="0">
                <a:solidFill>
                  <a:schemeClr val="tx1"/>
                </a:solidFill>
                <a:latin typeface="Segoe UI" panose="020B0502040204020203" pitchFamily="34" charset="0"/>
                <a:cs typeface="Segoe UI" panose="020B0502040204020203" pitchFamily="34" charset="0"/>
              </a:rPr>
              <a:t> from confrontation over the truth? </a:t>
            </a:r>
            <a:r>
              <a:rPr lang="en-US" sz="3800" i="1" dirty="0">
                <a:solidFill>
                  <a:schemeClr val="tx1"/>
                </a:solidFill>
                <a:latin typeface="Segoe UI" panose="020B0502040204020203" pitchFamily="34" charset="0"/>
                <a:cs typeface="Segoe UI" panose="020B0502040204020203" pitchFamily="34" charset="0"/>
              </a:rPr>
              <a:t>(Jude 3)</a:t>
            </a:r>
            <a:endParaRPr lang="en-US" sz="3800" dirty="0">
              <a:solidFill>
                <a:schemeClr val="tx1"/>
              </a:solidFill>
              <a:latin typeface="Segoe UI" panose="020B0502040204020203" pitchFamily="34" charset="0"/>
              <a:cs typeface="Segoe UI" panose="020B0502040204020203" pitchFamily="34" charset="0"/>
            </a:endParaRPr>
          </a:p>
          <a:p>
            <a:pPr>
              <a:lnSpc>
                <a:spcPct val="100000"/>
              </a:lnSpc>
              <a:spcBef>
                <a:spcPts val="300"/>
              </a:spcBef>
            </a:pPr>
            <a:r>
              <a:rPr lang="en-US" sz="3800" dirty="0">
                <a:solidFill>
                  <a:schemeClr val="tx1"/>
                </a:solidFill>
                <a:latin typeface="Segoe UI" panose="020B0502040204020203" pitchFamily="34" charset="0"/>
                <a:cs typeface="Segoe UI" panose="020B0502040204020203" pitchFamily="34" charset="0"/>
              </a:rPr>
              <a:t>Do we hide in the </a:t>
            </a:r>
            <a:r>
              <a:rPr lang="en-US" sz="3800" b="1" dirty="0">
                <a:solidFill>
                  <a:schemeClr val="tx1"/>
                </a:solidFill>
                <a:latin typeface="Segoe UI" panose="020B0502040204020203" pitchFamily="34" charset="0"/>
                <a:cs typeface="Segoe UI" panose="020B0502040204020203" pitchFamily="34" charset="0"/>
              </a:rPr>
              <a:t>house of evasion </a:t>
            </a:r>
            <a:r>
              <a:rPr lang="en-US" sz="3800" dirty="0">
                <a:solidFill>
                  <a:schemeClr val="tx1"/>
                </a:solidFill>
                <a:latin typeface="Segoe UI" panose="020B0502040204020203" pitchFamily="34" charset="0"/>
                <a:cs typeface="Segoe UI" panose="020B0502040204020203" pitchFamily="34" charset="0"/>
              </a:rPr>
              <a:t>when we ought to </a:t>
            </a:r>
            <a:r>
              <a:rPr lang="en-US" sz="3800" i="1" dirty="0">
                <a:solidFill>
                  <a:schemeClr val="tx1"/>
                </a:solidFill>
                <a:latin typeface="Segoe UI" panose="020B0502040204020203" pitchFamily="34" charset="0"/>
                <a:cs typeface="Segoe UI" panose="020B0502040204020203" pitchFamily="34" charset="0"/>
              </a:rPr>
              <a:t>“speak the truth in love,” </a:t>
            </a:r>
            <a:r>
              <a:rPr lang="en-US" sz="3800" dirty="0">
                <a:solidFill>
                  <a:schemeClr val="tx1"/>
                </a:solidFill>
                <a:latin typeface="Segoe UI" panose="020B0502040204020203" pitchFamily="34" charset="0"/>
                <a:cs typeface="Segoe UI" panose="020B0502040204020203" pitchFamily="34" charset="0"/>
              </a:rPr>
              <a:t>to reprove and rebuke sin (trying to save a soul)? </a:t>
            </a:r>
            <a:r>
              <a:rPr lang="en-US" sz="3800" i="1" dirty="0">
                <a:solidFill>
                  <a:schemeClr val="tx1"/>
                </a:solidFill>
                <a:latin typeface="Segoe UI" panose="020B0502040204020203" pitchFamily="34" charset="0"/>
                <a:cs typeface="Segoe UI" panose="020B0502040204020203" pitchFamily="34" charset="0"/>
              </a:rPr>
              <a:t>(Jude 22-23)</a:t>
            </a:r>
          </a:p>
        </p:txBody>
      </p:sp>
      <p:sp>
        <p:nvSpPr>
          <p:cNvPr id="2" name="Slide Number Placeholder 1">
            <a:extLst>
              <a:ext uri="{FF2B5EF4-FFF2-40B4-BE49-F238E27FC236}">
                <a16:creationId xmlns:a16="http://schemas.microsoft.com/office/drawing/2014/main" id="{23E92422-87F0-4146-A7A6-BBD65C366B5A}"/>
              </a:ext>
            </a:extLst>
          </p:cNvPr>
          <p:cNvSpPr>
            <a:spLocks noGrp="1"/>
          </p:cNvSpPr>
          <p:nvPr>
            <p:ph type="sldNum" sz="quarter" idx="12"/>
          </p:nvPr>
        </p:nvSpPr>
        <p:spPr>
          <a:xfrm>
            <a:off x="836612" y="6527094"/>
            <a:ext cx="381000" cy="273049"/>
          </a:xfrm>
        </p:spPr>
        <p:txBody>
          <a:bodyPr/>
          <a:lstStyle/>
          <a:p>
            <a:pPr algn="ctr"/>
            <a:fld id="{AAEAE4A8-A6E5-453E-B946-FB774B73F48C}" type="slidenum">
              <a:rPr lang="en-US" b="1" smtClean="0">
                <a:latin typeface="Segoe UI" panose="020B0502040204020203" pitchFamily="34" charset="0"/>
                <a:cs typeface="Segoe UI" panose="020B0502040204020203" pitchFamily="34" charset="0"/>
              </a:rPr>
              <a:pPr algn="ctr"/>
              <a:t>4</a:t>
            </a:fld>
            <a:endParaRPr lang="en-US" b="1" dirty="0">
              <a:latin typeface="Segoe UI" panose="020B0502040204020203" pitchFamily="34" charset="0"/>
              <a:cs typeface="Segoe UI" panose="020B0502040204020203" pitchFamily="34" charset="0"/>
            </a:endParaRPr>
          </a:p>
        </p:txBody>
      </p:sp>
      <p:pic>
        <p:nvPicPr>
          <p:cNvPr id="5" name="Picture 4" descr="A close up of a logo&#10;&#10;Description generated with high confidence">
            <a:extLst>
              <a:ext uri="{FF2B5EF4-FFF2-40B4-BE49-F238E27FC236}">
                <a16:creationId xmlns:a16="http://schemas.microsoft.com/office/drawing/2014/main" id="{41E54C9C-66CD-465E-9A7A-3B2C2EC590E0}"/>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7384" y="6358756"/>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extLst>
      <p:ext uri="{BB962C8B-B14F-4D97-AF65-F5344CB8AC3E}">
        <p14:creationId xmlns:p14="http://schemas.microsoft.com/office/powerpoint/2010/main" val="143723139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circle(in)">
                                      <p:cBhvr>
                                        <p:cTn id="7" dur="1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circle(in)">
                                      <p:cBhvr>
                                        <p:cTn id="12" dur="10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circle(in)">
                                      <p:cBhvr>
                                        <p:cTn id="17" dur="10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circle(in)">
                                      <p:cBhvr>
                                        <p:cTn id="22" dur="10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228600"/>
            <a:ext cx="11430000" cy="990600"/>
          </a:xfrm>
        </p:spPr>
        <p:txBody>
          <a:bodyPr>
            <a:noAutofit/>
          </a:bodyPr>
          <a:lstStyle/>
          <a:p>
            <a:r>
              <a:rPr lang="en-US" sz="52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We Run to the House of Evasion…</a:t>
            </a:r>
          </a:p>
        </p:txBody>
      </p:sp>
      <p:sp>
        <p:nvSpPr>
          <p:cNvPr id="14" name="Content Placeholder 13"/>
          <p:cNvSpPr>
            <a:spLocks noGrp="1"/>
          </p:cNvSpPr>
          <p:nvPr>
            <p:ph idx="1"/>
          </p:nvPr>
        </p:nvSpPr>
        <p:spPr>
          <a:xfrm>
            <a:off x="836612" y="1447800"/>
            <a:ext cx="9982200" cy="4910956"/>
          </a:xfrm>
        </p:spPr>
        <p:txBody>
          <a:bodyPr>
            <a:normAutofit/>
          </a:bodyPr>
          <a:lstStyle/>
          <a:p>
            <a:pPr>
              <a:lnSpc>
                <a:spcPct val="110000"/>
              </a:lnSpc>
              <a:spcBef>
                <a:spcPts val="300"/>
              </a:spcBef>
            </a:pPr>
            <a:r>
              <a:rPr lang="en-US" sz="4000" b="1" dirty="0">
                <a:solidFill>
                  <a:schemeClr val="tx1"/>
                </a:solidFill>
                <a:latin typeface="Segoe UI" panose="020B0502040204020203" pitchFamily="34" charset="0"/>
                <a:cs typeface="Segoe UI" panose="020B0502040204020203" pitchFamily="34" charset="0"/>
              </a:rPr>
              <a:t>When we blame others for our sins and failings,</a:t>
            </a:r>
            <a:r>
              <a:rPr lang="en-US" sz="4000" dirty="0">
                <a:solidFill>
                  <a:schemeClr val="tx1"/>
                </a:solidFill>
                <a:latin typeface="Segoe UI" panose="020B0502040204020203" pitchFamily="34" charset="0"/>
                <a:cs typeface="Segoe UI" panose="020B0502040204020203" pitchFamily="34" charset="0"/>
              </a:rPr>
              <a:t> </a:t>
            </a:r>
            <a:r>
              <a:rPr lang="en-US" sz="4000" i="1" dirty="0">
                <a:solidFill>
                  <a:schemeClr val="tx1"/>
                </a:solidFill>
                <a:latin typeface="Segoe UI" panose="020B0502040204020203" pitchFamily="34" charset="0"/>
                <a:cs typeface="Segoe UI" panose="020B0502040204020203" pitchFamily="34" charset="0"/>
              </a:rPr>
              <a:t>Genesis 3:9-13</a:t>
            </a:r>
          </a:p>
          <a:p>
            <a:pPr>
              <a:lnSpc>
                <a:spcPct val="110000"/>
              </a:lnSpc>
              <a:spcBef>
                <a:spcPts val="300"/>
              </a:spcBef>
            </a:pPr>
            <a:r>
              <a:rPr lang="en-US" sz="4000" b="1" dirty="0">
                <a:solidFill>
                  <a:schemeClr val="tx1"/>
                </a:solidFill>
                <a:latin typeface="Segoe UI" panose="020B0502040204020203" pitchFamily="34" charset="0"/>
                <a:cs typeface="Segoe UI" panose="020B0502040204020203" pitchFamily="34" charset="0"/>
              </a:rPr>
              <a:t>When we are indecisive spiritually,</a:t>
            </a:r>
            <a:r>
              <a:rPr lang="en-US" sz="4000" dirty="0">
                <a:solidFill>
                  <a:schemeClr val="tx1"/>
                </a:solidFill>
                <a:latin typeface="Segoe UI" panose="020B0502040204020203" pitchFamily="34" charset="0"/>
                <a:cs typeface="Segoe UI" panose="020B0502040204020203" pitchFamily="34" charset="0"/>
              </a:rPr>
              <a:t> </a:t>
            </a:r>
            <a:br>
              <a:rPr lang="en-US" sz="4000" dirty="0">
                <a:solidFill>
                  <a:schemeClr val="tx1"/>
                </a:solidFill>
                <a:latin typeface="Segoe UI" panose="020B0502040204020203" pitchFamily="34" charset="0"/>
                <a:cs typeface="Segoe UI" panose="020B0502040204020203" pitchFamily="34" charset="0"/>
              </a:rPr>
            </a:br>
            <a:r>
              <a:rPr lang="en-US" sz="4000" i="1" dirty="0">
                <a:solidFill>
                  <a:schemeClr val="tx1"/>
                </a:solidFill>
                <a:latin typeface="Segoe UI" panose="020B0502040204020203" pitchFamily="34" charset="0"/>
                <a:cs typeface="Segoe UI" panose="020B0502040204020203" pitchFamily="34" charset="0"/>
              </a:rPr>
              <a:t>1 Kings 18:21</a:t>
            </a:r>
          </a:p>
          <a:p>
            <a:pPr lvl="1">
              <a:lnSpc>
                <a:spcPct val="110000"/>
              </a:lnSpc>
              <a:spcBef>
                <a:spcPts val="300"/>
              </a:spcBef>
            </a:pPr>
            <a:r>
              <a:rPr lang="en-US" sz="3800" dirty="0">
                <a:solidFill>
                  <a:schemeClr val="tx1"/>
                </a:solidFill>
                <a:latin typeface="Segoe UI" panose="020B0502040204020203" pitchFamily="34" charset="0"/>
                <a:cs typeface="Segoe UI" panose="020B0502040204020203" pitchFamily="34" charset="0"/>
              </a:rPr>
              <a:t>Moses, </a:t>
            </a:r>
            <a:r>
              <a:rPr lang="en-US" sz="3800" i="1" dirty="0">
                <a:solidFill>
                  <a:schemeClr val="tx1"/>
                </a:solidFill>
                <a:latin typeface="Segoe UI" panose="020B0502040204020203" pitchFamily="34" charset="0"/>
                <a:cs typeface="Segoe UI" panose="020B0502040204020203" pitchFamily="34" charset="0"/>
              </a:rPr>
              <a:t>Exodus 3:11-4:17</a:t>
            </a:r>
          </a:p>
          <a:p>
            <a:pPr lvl="1">
              <a:lnSpc>
                <a:spcPct val="110000"/>
              </a:lnSpc>
              <a:spcBef>
                <a:spcPts val="300"/>
              </a:spcBef>
            </a:pPr>
            <a:r>
              <a:rPr lang="en-US" sz="3800" dirty="0">
                <a:solidFill>
                  <a:schemeClr val="tx1"/>
                </a:solidFill>
                <a:latin typeface="Segoe UI" panose="020B0502040204020203" pitchFamily="34" charset="0"/>
                <a:cs typeface="Segoe UI" panose="020B0502040204020203" pitchFamily="34" charset="0"/>
              </a:rPr>
              <a:t>Must choose to serve God with the right heart, </a:t>
            </a:r>
            <a:r>
              <a:rPr lang="en-US" sz="3800" i="1" dirty="0">
                <a:solidFill>
                  <a:schemeClr val="tx1"/>
                </a:solidFill>
                <a:latin typeface="Segoe UI" panose="020B0502040204020203" pitchFamily="34" charset="0"/>
                <a:cs typeface="Segoe UI" panose="020B0502040204020203" pitchFamily="34" charset="0"/>
              </a:rPr>
              <a:t>Joshua 24:14-15</a:t>
            </a:r>
          </a:p>
        </p:txBody>
      </p:sp>
      <p:sp>
        <p:nvSpPr>
          <p:cNvPr id="2" name="Slide Number Placeholder 1">
            <a:extLst>
              <a:ext uri="{FF2B5EF4-FFF2-40B4-BE49-F238E27FC236}">
                <a16:creationId xmlns:a16="http://schemas.microsoft.com/office/drawing/2014/main" id="{23E92422-87F0-4146-A7A6-BBD65C366B5A}"/>
              </a:ext>
            </a:extLst>
          </p:cNvPr>
          <p:cNvSpPr>
            <a:spLocks noGrp="1"/>
          </p:cNvSpPr>
          <p:nvPr>
            <p:ph type="sldNum" sz="quarter" idx="12"/>
          </p:nvPr>
        </p:nvSpPr>
        <p:spPr>
          <a:xfrm>
            <a:off x="836612" y="6548262"/>
            <a:ext cx="381000" cy="273049"/>
          </a:xfrm>
        </p:spPr>
        <p:txBody>
          <a:bodyPr/>
          <a:lstStyle/>
          <a:p>
            <a:pPr algn="ctr"/>
            <a:fld id="{AAEAE4A8-A6E5-453E-B946-FB774B73F48C}" type="slidenum">
              <a:rPr lang="en-US" b="1" smtClean="0">
                <a:latin typeface="Segoe UI" panose="020B0502040204020203" pitchFamily="34" charset="0"/>
                <a:cs typeface="Segoe UI" panose="020B0502040204020203" pitchFamily="34" charset="0"/>
              </a:rPr>
              <a:pPr algn="ctr"/>
              <a:t>5</a:t>
            </a:fld>
            <a:endParaRPr lang="en-US" b="1" dirty="0">
              <a:latin typeface="Segoe UI" panose="020B0502040204020203" pitchFamily="34" charset="0"/>
              <a:cs typeface="Segoe UI" panose="020B0502040204020203" pitchFamily="34" charset="0"/>
            </a:endParaRPr>
          </a:p>
        </p:txBody>
      </p:sp>
      <p:pic>
        <p:nvPicPr>
          <p:cNvPr id="5" name="Picture 4" descr="A close up of a logo&#10;&#10;Description generated with high confidence">
            <a:extLst>
              <a:ext uri="{FF2B5EF4-FFF2-40B4-BE49-F238E27FC236}">
                <a16:creationId xmlns:a16="http://schemas.microsoft.com/office/drawing/2014/main" id="{41E54C9C-66CD-465E-9A7A-3B2C2EC590E0}"/>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7384" y="6358756"/>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extLst>
      <p:ext uri="{BB962C8B-B14F-4D97-AF65-F5344CB8AC3E}">
        <p14:creationId xmlns:p14="http://schemas.microsoft.com/office/powerpoint/2010/main" val="242610598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50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circle(in)">
                                      <p:cBhvr>
                                        <p:cTn id="7" dur="1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circle(in)">
                                      <p:cBhvr>
                                        <p:cTn id="12" dur="10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circle(in)">
                                      <p:cBhvr>
                                        <p:cTn id="17" dur="10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circle(in)">
                                      <p:cBhvr>
                                        <p:cTn id="22" dur="10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228600"/>
            <a:ext cx="11430000" cy="990600"/>
          </a:xfrm>
        </p:spPr>
        <p:txBody>
          <a:bodyPr>
            <a:noAutofit/>
          </a:bodyPr>
          <a:lstStyle/>
          <a:p>
            <a:r>
              <a:rPr lang="en-US" sz="52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We Run to the House of Evasion…</a:t>
            </a:r>
          </a:p>
        </p:txBody>
      </p:sp>
      <p:sp>
        <p:nvSpPr>
          <p:cNvPr id="14" name="Content Placeholder 13"/>
          <p:cNvSpPr>
            <a:spLocks noGrp="1"/>
          </p:cNvSpPr>
          <p:nvPr>
            <p:ph idx="1"/>
          </p:nvPr>
        </p:nvSpPr>
        <p:spPr>
          <a:xfrm>
            <a:off x="836612" y="1447800"/>
            <a:ext cx="9982200" cy="4800600"/>
          </a:xfrm>
        </p:spPr>
        <p:txBody>
          <a:bodyPr>
            <a:normAutofit/>
          </a:bodyPr>
          <a:lstStyle/>
          <a:p>
            <a:pPr>
              <a:lnSpc>
                <a:spcPct val="110000"/>
              </a:lnSpc>
              <a:spcBef>
                <a:spcPts val="300"/>
              </a:spcBef>
            </a:pPr>
            <a:r>
              <a:rPr lang="en-US" sz="4000" b="1" dirty="0">
                <a:solidFill>
                  <a:schemeClr val="tx1"/>
                </a:solidFill>
                <a:latin typeface="Segoe UI" panose="020B0502040204020203" pitchFamily="34" charset="0"/>
                <a:cs typeface="Segoe UI" panose="020B0502040204020203" pitchFamily="34" charset="0"/>
              </a:rPr>
              <a:t>When we are more concerned with self-preservation than truth and justice,</a:t>
            </a:r>
            <a:r>
              <a:rPr lang="en-US" sz="4000" dirty="0">
                <a:solidFill>
                  <a:schemeClr val="tx1"/>
                </a:solidFill>
                <a:latin typeface="Segoe UI" panose="020B0502040204020203" pitchFamily="34" charset="0"/>
                <a:cs typeface="Segoe UI" panose="020B0502040204020203" pitchFamily="34" charset="0"/>
              </a:rPr>
              <a:t> </a:t>
            </a:r>
            <a:r>
              <a:rPr lang="en-US" sz="4000" i="1" dirty="0">
                <a:solidFill>
                  <a:schemeClr val="tx1"/>
                </a:solidFill>
                <a:latin typeface="Segoe UI" panose="020B0502040204020203" pitchFamily="34" charset="0"/>
                <a:cs typeface="Segoe UI" panose="020B0502040204020203" pitchFamily="34" charset="0"/>
              </a:rPr>
              <a:t>Matthew 27:22-26</a:t>
            </a:r>
          </a:p>
          <a:p>
            <a:pPr lvl="1">
              <a:lnSpc>
                <a:spcPct val="110000"/>
              </a:lnSpc>
              <a:spcBef>
                <a:spcPts val="300"/>
              </a:spcBef>
            </a:pPr>
            <a:r>
              <a:rPr lang="en-US" sz="3800" dirty="0">
                <a:solidFill>
                  <a:schemeClr val="tx1"/>
                </a:solidFill>
                <a:latin typeface="Segoe UI" panose="020B0502040204020203" pitchFamily="34" charset="0"/>
                <a:cs typeface="Segoe UI" panose="020B0502040204020203" pitchFamily="34" charset="0"/>
              </a:rPr>
              <a:t>Personal comfort instead of taking personal responsibility </a:t>
            </a:r>
          </a:p>
          <a:p>
            <a:pPr lvl="1">
              <a:lnSpc>
                <a:spcPct val="110000"/>
              </a:lnSpc>
              <a:spcBef>
                <a:spcPts val="300"/>
              </a:spcBef>
            </a:pPr>
            <a:r>
              <a:rPr lang="en-US" sz="3800" dirty="0">
                <a:solidFill>
                  <a:schemeClr val="tx1"/>
                </a:solidFill>
                <a:latin typeface="Segoe UI" panose="020B0502040204020203" pitchFamily="34" charset="0"/>
                <a:cs typeface="Segoe UI" panose="020B0502040204020203" pitchFamily="34" charset="0"/>
              </a:rPr>
              <a:t>“It’s none of my business!”</a:t>
            </a:r>
            <a:br>
              <a:rPr lang="en-US" sz="3800" dirty="0">
                <a:solidFill>
                  <a:schemeClr val="tx1"/>
                </a:solidFill>
                <a:latin typeface="Segoe UI" panose="020B0502040204020203" pitchFamily="34" charset="0"/>
                <a:cs typeface="Segoe UI" panose="020B0502040204020203" pitchFamily="34" charset="0"/>
              </a:rPr>
            </a:br>
            <a:r>
              <a:rPr lang="en-US" sz="3800" i="1" dirty="0">
                <a:solidFill>
                  <a:schemeClr val="tx1"/>
                </a:solidFill>
                <a:latin typeface="Segoe UI" panose="020B0502040204020203" pitchFamily="34" charset="0"/>
                <a:cs typeface="Segoe UI" panose="020B0502040204020203" pitchFamily="34" charset="0"/>
              </a:rPr>
              <a:t>1 Corinthians 12:26; Galatians 6:1-2</a:t>
            </a:r>
          </a:p>
        </p:txBody>
      </p:sp>
      <p:sp>
        <p:nvSpPr>
          <p:cNvPr id="2" name="Slide Number Placeholder 1">
            <a:extLst>
              <a:ext uri="{FF2B5EF4-FFF2-40B4-BE49-F238E27FC236}">
                <a16:creationId xmlns:a16="http://schemas.microsoft.com/office/drawing/2014/main" id="{23E92422-87F0-4146-A7A6-BBD65C366B5A}"/>
              </a:ext>
            </a:extLst>
          </p:cNvPr>
          <p:cNvSpPr>
            <a:spLocks noGrp="1"/>
          </p:cNvSpPr>
          <p:nvPr>
            <p:ph type="sldNum" sz="quarter" idx="12"/>
          </p:nvPr>
        </p:nvSpPr>
        <p:spPr>
          <a:xfrm>
            <a:off x="836612" y="6548262"/>
            <a:ext cx="381000" cy="273049"/>
          </a:xfrm>
        </p:spPr>
        <p:txBody>
          <a:bodyPr/>
          <a:lstStyle/>
          <a:p>
            <a:pPr algn="ctr"/>
            <a:fld id="{AAEAE4A8-A6E5-453E-B946-FB774B73F48C}" type="slidenum">
              <a:rPr lang="en-US" b="1" smtClean="0">
                <a:latin typeface="Segoe UI" panose="020B0502040204020203" pitchFamily="34" charset="0"/>
                <a:cs typeface="Segoe UI" panose="020B0502040204020203" pitchFamily="34" charset="0"/>
              </a:rPr>
              <a:pPr algn="ctr"/>
              <a:t>6</a:t>
            </a:fld>
            <a:endParaRPr lang="en-US" b="1" dirty="0">
              <a:latin typeface="Segoe UI" panose="020B0502040204020203" pitchFamily="34" charset="0"/>
              <a:cs typeface="Segoe UI" panose="020B0502040204020203" pitchFamily="34" charset="0"/>
            </a:endParaRPr>
          </a:p>
        </p:txBody>
      </p:sp>
      <p:pic>
        <p:nvPicPr>
          <p:cNvPr id="5" name="Picture 4" descr="A close up of a logo&#10;&#10;Description generated with high confidence">
            <a:extLst>
              <a:ext uri="{FF2B5EF4-FFF2-40B4-BE49-F238E27FC236}">
                <a16:creationId xmlns:a16="http://schemas.microsoft.com/office/drawing/2014/main" id="{41E54C9C-66CD-465E-9A7A-3B2C2EC590E0}"/>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7384" y="6358756"/>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extLst>
      <p:ext uri="{BB962C8B-B14F-4D97-AF65-F5344CB8AC3E}">
        <p14:creationId xmlns:p14="http://schemas.microsoft.com/office/powerpoint/2010/main" val="329822942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circle(in)">
                                      <p:cBhvr>
                                        <p:cTn id="7" dur="1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circle(in)">
                                      <p:cBhvr>
                                        <p:cTn id="12" dur="10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circle(in)">
                                      <p:cBhvr>
                                        <p:cTn id="17" dur="10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228600"/>
            <a:ext cx="11430000" cy="914400"/>
          </a:xfrm>
        </p:spPr>
        <p:txBody>
          <a:bodyPr>
            <a:noAutofit/>
          </a:bodyPr>
          <a:lstStyle/>
          <a:p>
            <a:r>
              <a:rPr lang="en-US" sz="52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We Run to the House of Evasion…</a:t>
            </a:r>
          </a:p>
        </p:txBody>
      </p:sp>
      <p:sp>
        <p:nvSpPr>
          <p:cNvPr id="14" name="Content Placeholder 13"/>
          <p:cNvSpPr>
            <a:spLocks noGrp="1"/>
          </p:cNvSpPr>
          <p:nvPr>
            <p:ph idx="1"/>
          </p:nvPr>
        </p:nvSpPr>
        <p:spPr>
          <a:xfrm>
            <a:off x="760412" y="1295400"/>
            <a:ext cx="10287000" cy="4953000"/>
          </a:xfrm>
        </p:spPr>
        <p:txBody>
          <a:bodyPr>
            <a:normAutofit/>
          </a:bodyPr>
          <a:lstStyle/>
          <a:p>
            <a:pPr>
              <a:lnSpc>
                <a:spcPct val="100000"/>
              </a:lnSpc>
              <a:spcBef>
                <a:spcPts val="400"/>
              </a:spcBef>
            </a:pPr>
            <a:r>
              <a:rPr lang="en-US" sz="3800" b="1" dirty="0">
                <a:solidFill>
                  <a:schemeClr val="tx1"/>
                </a:solidFill>
                <a:latin typeface="Segoe UI" panose="020B0502040204020203" pitchFamily="34" charset="0"/>
                <a:cs typeface="Segoe UI" panose="020B0502040204020203" pitchFamily="34" charset="0"/>
              </a:rPr>
              <a:t>When we are afraid and ashamed of standing for what is right</a:t>
            </a:r>
            <a:r>
              <a:rPr lang="en-US" sz="3800" dirty="0">
                <a:solidFill>
                  <a:schemeClr val="tx1"/>
                </a:solidFill>
                <a:latin typeface="Segoe UI" panose="020B0502040204020203" pitchFamily="34" charset="0"/>
                <a:cs typeface="Segoe UI" panose="020B0502040204020203" pitchFamily="34" charset="0"/>
              </a:rPr>
              <a:t>:</a:t>
            </a:r>
            <a:endParaRPr lang="en-US" sz="3800" i="1" dirty="0">
              <a:solidFill>
                <a:schemeClr val="tx1"/>
              </a:solidFill>
              <a:latin typeface="Segoe UI" panose="020B0502040204020203" pitchFamily="34" charset="0"/>
              <a:cs typeface="Segoe UI" panose="020B0502040204020203" pitchFamily="34" charset="0"/>
            </a:endParaRPr>
          </a:p>
          <a:p>
            <a:pPr lvl="1">
              <a:lnSpc>
                <a:spcPct val="100000"/>
              </a:lnSpc>
              <a:spcBef>
                <a:spcPts val="400"/>
              </a:spcBef>
            </a:pPr>
            <a:r>
              <a:rPr lang="en-US" sz="3600" dirty="0">
                <a:solidFill>
                  <a:schemeClr val="tx1"/>
                </a:solidFill>
                <a:latin typeface="Segoe UI" panose="020B0502040204020203" pitchFamily="34" charset="0"/>
                <a:cs typeface="Segoe UI" panose="020B0502040204020203" pitchFamily="34" charset="0"/>
              </a:rPr>
              <a:t>Jesus and His words, </a:t>
            </a:r>
            <a:r>
              <a:rPr lang="en-US" sz="3600" i="1" dirty="0">
                <a:solidFill>
                  <a:schemeClr val="tx1"/>
                </a:solidFill>
                <a:latin typeface="Segoe UI" panose="020B0502040204020203" pitchFamily="34" charset="0"/>
                <a:cs typeface="Segoe UI" panose="020B0502040204020203" pitchFamily="34" charset="0"/>
              </a:rPr>
              <a:t>Mark 8:38 (Luke 22:54-62)</a:t>
            </a:r>
          </a:p>
          <a:p>
            <a:pPr lvl="1">
              <a:lnSpc>
                <a:spcPct val="100000"/>
              </a:lnSpc>
              <a:spcBef>
                <a:spcPts val="400"/>
              </a:spcBef>
            </a:pPr>
            <a:r>
              <a:rPr lang="en-US" sz="3600" dirty="0">
                <a:solidFill>
                  <a:schemeClr val="tx1"/>
                </a:solidFill>
                <a:latin typeface="Segoe UI" panose="020B0502040204020203" pitchFamily="34" charset="0"/>
                <a:cs typeface="Segoe UI" panose="020B0502040204020203" pitchFamily="34" charset="0"/>
              </a:rPr>
              <a:t>The truth of the gospel, </a:t>
            </a:r>
            <a:r>
              <a:rPr lang="en-US" sz="3600" i="1" dirty="0">
                <a:solidFill>
                  <a:schemeClr val="tx1"/>
                </a:solidFill>
                <a:latin typeface="Segoe UI" panose="020B0502040204020203" pitchFamily="34" charset="0"/>
                <a:cs typeface="Segoe UI" panose="020B0502040204020203" pitchFamily="34" charset="0"/>
              </a:rPr>
              <a:t>Romans 1:16</a:t>
            </a:r>
          </a:p>
          <a:p>
            <a:pPr lvl="1">
              <a:lnSpc>
                <a:spcPct val="100000"/>
              </a:lnSpc>
              <a:spcBef>
                <a:spcPts val="400"/>
              </a:spcBef>
            </a:pPr>
            <a:r>
              <a:rPr lang="en-US" sz="3600" dirty="0">
                <a:solidFill>
                  <a:schemeClr val="tx1"/>
                </a:solidFill>
                <a:latin typeface="Segoe UI" panose="020B0502040204020203" pitchFamily="34" charset="0"/>
                <a:cs typeface="Segoe UI" panose="020B0502040204020203" pitchFamily="34" charset="0"/>
              </a:rPr>
              <a:t>God’s faithful workers, </a:t>
            </a:r>
            <a:r>
              <a:rPr lang="en-US" sz="3600" i="1" dirty="0">
                <a:solidFill>
                  <a:schemeClr val="tx1"/>
                </a:solidFill>
                <a:latin typeface="Segoe UI" panose="020B0502040204020203" pitchFamily="34" charset="0"/>
                <a:cs typeface="Segoe UI" panose="020B0502040204020203" pitchFamily="34" charset="0"/>
              </a:rPr>
              <a:t>2 Timothy 1:8</a:t>
            </a:r>
          </a:p>
          <a:p>
            <a:pPr lvl="1">
              <a:lnSpc>
                <a:spcPct val="100000"/>
              </a:lnSpc>
              <a:spcBef>
                <a:spcPts val="400"/>
              </a:spcBef>
            </a:pPr>
            <a:r>
              <a:rPr lang="en-US" sz="3600" dirty="0">
                <a:solidFill>
                  <a:schemeClr val="tx1"/>
                </a:solidFill>
                <a:latin typeface="Segoe UI" panose="020B0502040204020203" pitchFamily="34" charset="0"/>
                <a:cs typeface="Segoe UI" panose="020B0502040204020203" pitchFamily="34" charset="0"/>
              </a:rPr>
              <a:t>To suffer loss in God’s work, </a:t>
            </a:r>
            <a:r>
              <a:rPr lang="en-US" sz="3600" i="1" dirty="0">
                <a:solidFill>
                  <a:schemeClr val="tx1"/>
                </a:solidFill>
                <a:latin typeface="Segoe UI" panose="020B0502040204020203" pitchFamily="34" charset="0"/>
                <a:cs typeface="Segoe UI" panose="020B0502040204020203" pitchFamily="34" charset="0"/>
              </a:rPr>
              <a:t>2 Timothy 1:12</a:t>
            </a:r>
          </a:p>
          <a:p>
            <a:pPr lvl="1">
              <a:lnSpc>
                <a:spcPct val="100000"/>
              </a:lnSpc>
              <a:spcBef>
                <a:spcPts val="400"/>
              </a:spcBef>
            </a:pPr>
            <a:r>
              <a:rPr lang="en-US" sz="3600" dirty="0">
                <a:solidFill>
                  <a:schemeClr val="tx1"/>
                </a:solidFill>
                <a:latin typeface="Segoe UI" panose="020B0502040204020203" pitchFamily="34" charset="0"/>
                <a:cs typeface="Segoe UI" panose="020B0502040204020203" pitchFamily="34" charset="0"/>
              </a:rPr>
              <a:t>Overcome with bold faith, </a:t>
            </a:r>
            <a:r>
              <a:rPr lang="en-US" sz="3600" i="1" dirty="0">
                <a:solidFill>
                  <a:schemeClr val="tx1"/>
                </a:solidFill>
                <a:latin typeface="Segoe UI" panose="020B0502040204020203" pitchFamily="34" charset="0"/>
                <a:cs typeface="Segoe UI" panose="020B0502040204020203" pitchFamily="34" charset="0"/>
              </a:rPr>
              <a:t>Romans 9:33; Ephesians 6:19; Philippians 1:20</a:t>
            </a:r>
          </a:p>
        </p:txBody>
      </p:sp>
      <p:sp>
        <p:nvSpPr>
          <p:cNvPr id="2" name="Slide Number Placeholder 1">
            <a:extLst>
              <a:ext uri="{FF2B5EF4-FFF2-40B4-BE49-F238E27FC236}">
                <a16:creationId xmlns:a16="http://schemas.microsoft.com/office/drawing/2014/main" id="{23E92422-87F0-4146-A7A6-BBD65C366B5A}"/>
              </a:ext>
            </a:extLst>
          </p:cNvPr>
          <p:cNvSpPr>
            <a:spLocks noGrp="1"/>
          </p:cNvSpPr>
          <p:nvPr>
            <p:ph type="sldNum" sz="quarter" idx="12"/>
          </p:nvPr>
        </p:nvSpPr>
        <p:spPr>
          <a:xfrm>
            <a:off x="836612" y="6548262"/>
            <a:ext cx="381000" cy="273049"/>
          </a:xfrm>
        </p:spPr>
        <p:txBody>
          <a:bodyPr/>
          <a:lstStyle/>
          <a:p>
            <a:pPr algn="ctr"/>
            <a:fld id="{AAEAE4A8-A6E5-453E-B946-FB774B73F48C}" type="slidenum">
              <a:rPr lang="en-US" b="1" smtClean="0">
                <a:latin typeface="Segoe UI" panose="020B0502040204020203" pitchFamily="34" charset="0"/>
                <a:cs typeface="Segoe UI" panose="020B0502040204020203" pitchFamily="34" charset="0"/>
              </a:rPr>
              <a:pPr algn="ctr"/>
              <a:t>7</a:t>
            </a:fld>
            <a:endParaRPr lang="en-US" b="1" dirty="0">
              <a:latin typeface="Segoe UI" panose="020B0502040204020203" pitchFamily="34" charset="0"/>
              <a:cs typeface="Segoe UI" panose="020B0502040204020203" pitchFamily="34" charset="0"/>
            </a:endParaRPr>
          </a:p>
        </p:txBody>
      </p:sp>
      <p:pic>
        <p:nvPicPr>
          <p:cNvPr id="5" name="Picture 4" descr="A close up of a logo&#10;&#10;Description generated with high confidence">
            <a:extLst>
              <a:ext uri="{FF2B5EF4-FFF2-40B4-BE49-F238E27FC236}">
                <a16:creationId xmlns:a16="http://schemas.microsoft.com/office/drawing/2014/main" id="{41E54C9C-66CD-465E-9A7A-3B2C2EC590E0}"/>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7384" y="6358756"/>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extLst>
      <p:ext uri="{BB962C8B-B14F-4D97-AF65-F5344CB8AC3E}">
        <p14:creationId xmlns:p14="http://schemas.microsoft.com/office/powerpoint/2010/main" val="374652355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circle(in)">
                                      <p:cBhvr>
                                        <p:cTn id="7" dur="1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circle(in)">
                                      <p:cBhvr>
                                        <p:cTn id="12" dur="10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circle(in)">
                                      <p:cBhvr>
                                        <p:cTn id="17" dur="10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circle(in)">
                                      <p:cBhvr>
                                        <p:cTn id="22" dur="10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circle(in)">
                                      <p:cBhvr>
                                        <p:cTn id="27" dur="10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circle(in)">
                                      <p:cBhvr>
                                        <p:cTn id="32" dur="10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1"/>
            <a:ext cx="11430000" cy="990601"/>
          </a:xfrm>
        </p:spPr>
        <p:txBody>
          <a:bodyPr>
            <a:noAutofit/>
          </a:bodyPr>
          <a:lstStyle/>
          <a:p>
            <a:r>
              <a:rPr lang="en-US" sz="48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Boldness to Speak and Stand, </a:t>
            </a:r>
            <a:r>
              <a:rPr lang="en-US" sz="4800" i="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Acts 4:13</a:t>
            </a:r>
          </a:p>
        </p:txBody>
      </p:sp>
      <p:sp>
        <p:nvSpPr>
          <p:cNvPr id="14" name="Content Placeholder 13"/>
          <p:cNvSpPr>
            <a:spLocks noGrp="1"/>
          </p:cNvSpPr>
          <p:nvPr>
            <p:ph idx="1"/>
          </p:nvPr>
        </p:nvSpPr>
        <p:spPr>
          <a:xfrm>
            <a:off x="684212" y="1143000"/>
            <a:ext cx="10363200" cy="5486400"/>
          </a:xfrm>
        </p:spPr>
        <p:txBody>
          <a:bodyPr>
            <a:normAutofit/>
          </a:bodyPr>
          <a:lstStyle/>
          <a:p>
            <a:pPr>
              <a:lnSpc>
                <a:spcPct val="110000"/>
              </a:lnSpc>
              <a:spcBef>
                <a:spcPts val="300"/>
              </a:spcBef>
            </a:pPr>
            <a:r>
              <a:rPr lang="en-US" sz="3600" b="1" dirty="0">
                <a:solidFill>
                  <a:schemeClr val="tx1"/>
                </a:solidFill>
                <a:latin typeface="Segoe UI" panose="020B0502040204020203" pitchFamily="34" charset="0"/>
                <a:cs typeface="Segoe UI" panose="020B0502040204020203" pitchFamily="34" charset="0"/>
              </a:rPr>
              <a:t>The church of Christ, </a:t>
            </a:r>
            <a:r>
              <a:rPr lang="en-US" sz="3600" i="1" dirty="0">
                <a:solidFill>
                  <a:schemeClr val="tx1"/>
                </a:solidFill>
                <a:latin typeface="Segoe UI" panose="020B0502040204020203" pitchFamily="34" charset="0"/>
                <a:cs typeface="Segoe UI" panose="020B0502040204020203" pitchFamily="34" charset="0"/>
              </a:rPr>
              <a:t>Matthew 16:18; </a:t>
            </a:r>
            <a:br>
              <a:rPr lang="en-US" sz="3600" i="1" dirty="0">
                <a:solidFill>
                  <a:schemeClr val="tx1"/>
                </a:solidFill>
                <a:latin typeface="Segoe UI" panose="020B0502040204020203" pitchFamily="34" charset="0"/>
                <a:cs typeface="Segoe UI" panose="020B0502040204020203" pitchFamily="34" charset="0"/>
              </a:rPr>
            </a:br>
            <a:r>
              <a:rPr lang="en-US" sz="3600" i="1" dirty="0">
                <a:solidFill>
                  <a:schemeClr val="tx1"/>
                </a:solidFill>
                <a:latin typeface="Segoe UI" panose="020B0502040204020203" pitchFamily="34" charset="0"/>
                <a:cs typeface="Segoe UI" panose="020B0502040204020203" pitchFamily="34" charset="0"/>
              </a:rPr>
              <a:t>Ephesians 1:22-23; 4:4; 5:23</a:t>
            </a:r>
          </a:p>
          <a:p>
            <a:pPr lvl="1">
              <a:lnSpc>
                <a:spcPct val="110000"/>
              </a:lnSpc>
              <a:spcBef>
                <a:spcPts val="300"/>
              </a:spcBef>
            </a:pPr>
            <a:r>
              <a:rPr lang="en-US" sz="3200" dirty="0">
                <a:solidFill>
                  <a:schemeClr val="tx1"/>
                </a:solidFill>
                <a:latin typeface="Segoe UI" panose="020B0502040204020203" pitchFamily="34" charset="0"/>
                <a:cs typeface="Segoe UI" panose="020B0502040204020203" pitchFamily="34" charset="0"/>
              </a:rPr>
              <a:t>Built only one; Denominations built by men</a:t>
            </a:r>
          </a:p>
          <a:p>
            <a:pPr lvl="1">
              <a:lnSpc>
                <a:spcPct val="110000"/>
              </a:lnSpc>
              <a:spcBef>
                <a:spcPts val="300"/>
              </a:spcBef>
            </a:pPr>
            <a:r>
              <a:rPr lang="en-US" sz="3200" dirty="0">
                <a:solidFill>
                  <a:schemeClr val="tx1"/>
                </a:solidFill>
                <a:latin typeface="Segoe UI" panose="020B0502040204020203" pitchFamily="34" charset="0"/>
                <a:cs typeface="Segoe UI" panose="020B0502040204020203" pitchFamily="34" charset="0"/>
              </a:rPr>
              <a:t>One true church; many false churches</a:t>
            </a:r>
          </a:p>
          <a:p>
            <a:pPr lvl="1">
              <a:lnSpc>
                <a:spcPct val="110000"/>
              </a:lnSpc>
              <a:spcBef>
                <a:spcPts val="300"/>
              </a:spcBef>
            </a:pPr>
            <a:r>
              <a:rPr lang="en-US" sz="3200" dirty="0">
                <a:solidFill>
                  <a:schemeClr val="tx1"/>
                </a:solidFill>
                <a:latin typeface="Segoe UI" panose="020B0502040204020203" pitchFamily="34" charset="0"/>
                <a:cs typeface="Segoe UI" panose="020B0502040204020203" pitchFamily="34" charset="0"/>
              </a:rPr>
              <a:t>Church belongs to Jesus (not us); Must do His will</a:t>
            </a:r>
          </a:p>
          <a:p>
            <a:pPr lvl="1">
              <a:lnSpc>
                <a:spcPct val="110000"/>
              </a:lnSpc>
              <a:spcBef>
                <a:spcPts val="300"/>
              </a:spcBef>
            </a:pPr>
            <a:r>
              <a:rPr lang="en-US" sz="3200" dirty="0">
                <a:solidFill>
                  <a:schemeClr val="tx1"/>
                </a:solidFill>
                <a:latin typeface="Segoe UI" panose="020B0502040204020203" pitchFamily="34" charset="0"/>
                <a:cs typeface="Segoe UI" panose="020B0502040204020203" pitchFamily="34" charset="0"/>
              </a:rPr>
              <a:t>Cannot be in Christ and out of His body</a:t>
            </a:r>
          </a:p>
          <a:p>
            <a:pPr lvl="1">
              <a:lnSpc>
                <a:spcPct val="110000"/>
              </a:lnSpc>
              <a:spcBef>
                <a:spcPts val="300"/>
              </a:spcBef>
            </a:pPr>
            <a:r>
              <a:rPr lang="en-US" sz="3200" dirty="0">
                <a:solidFill>
                  <a:schemeClr val="tx1"/>
                </a:solidFill>
                <a:latin typeface="Segoe UI" panose="020B0502040204020203" pitchFamily="34" charset="0"/>
                <a:cs typeface="Segoe UI" panose="020B0502040204020203" pitchFamily="34" charset="0"/>
              </a:rPr>
              <a:t>Jesus saves His body – The church is essential</a:t>
            </a:r>
          </a:p>
          <a:p>
            <a:pPr>
              <a:lnSpc>
                <a:spcPct val="110000"/>
              </a:lnSpc>
              <a:spcBef>
                <a:spcPts val="300"/>
              </a:spcBef>
            </a:pPr>
            <a:r>
              <a:rPr lang="en-US" sz="3200" b="1" i="1" dirty="0">
                <a:solidFill>
                  <a:schemeClr val="tx1"/>
                </a:solidFill>
                <a:latin typeface="Segoe UI" panose="020B0502040204020203" pitchFamily="34" charset="0"/>
                <a:cs typeface="Segoe UI" panose="020B0502040204020203" pitchFamily="34" charset="0"/>
              </a:rPr>
              <a:t>Inconclusive, indecisive preaching leaves people confused, and comfortable in sin and silence!</a:t>
            </a:r>
          </a:p>
        </p:txBody>
      </p:sp>
      <p:sp>
        <p:nvSpPr>
          <p:cNvPr id="2" name="Slide Number Placeholder 1">
            <a:extLst>
              <a:ext uri="{FF2B5EF4-FFF2-40B4-BE49-F238E27FC236}">
                <a16:creationId xmlns:a16="http://schemas.microsoft.com/office/drawing/2014/main" id="{23E92422-87F0-4146-A7A6-BBD65C366B5A}"/>
              </a:ext>
            </a:extLst>
          </p:cNvPr>
          <p:cNvSpPr>
            <a:spLocks noGrp="1"/>
          </p:cNvSpPr>
          <p:nvPr>
            <p:ph type="sldNum" sz="quarter" idx="12"/>
          </p:nvPr>
        </p:nvSpPr>
        <p:spPr>
          <a:xfrm>
            <a:off x="836612" y="6548262"/>
            <a:ext cx="381000" cy="273049"/>
          </a:xfrm>
        </p:spPr>
        <p:txBody>
          <a:bodyPr/>
          <a:lstStyle/>
          <a:p>
            <a:pPr algn="ctr"/>
            <a:fld id="{AAEAE4A8-A6E5-453E-B946-FB774B73F48C}" type="slidenum">
              <a:rPr lang="en-US" b="1" smtClean="0">
                <a:latin typeface="Segoe UI" panose="020B0502040204020203" pitchFamily="34" charset="0"/>
                <a:cs typeface="Segoe UI" panose="020B0502040204020203" pitchFamily="34" charset="0"/>
              </a:rPr>
              <a:pPr algn="ctr"/>
              <a:t>8</a:t>
            </a:fld>
            <a:endParaRPr lang="en-US" b="1" dirty="0">
              <a:latin typeface="Segoe UI" panose="020B0502040204020203" pitchFamily="34" charset="0"/>
              <a:cs typeface="Segoe UI" panose="020B0502040204020203" pitchFamily="34" charset="0"/>
            </a:endParaRPr>
          </a:p>
        </p:txBody>
      </p:sp>
      <p:pic>
        <p:nvPicPr>
          <p:cNvPr id="5" name="Picture 4" descr="A close up of a logo&#10;&#10;Description generated with high confidence">
            <a:extLst>
              <a:ext uri="{FF2B5EF4-FFF2-40B4-BE49-F238E27FC236}">
                <a16:creationId xmlns:a16="http://schemas.microsoft.com/office/drawing/2014/main" id="{41E54C9C-66CD-465E-9A7A-3B2C2EC590E0}"/>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7384" y="6358756"/>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extLst>
      <p:ext uri="{BB962C8B-B14F-4D97-AF65-F5344CB8AC3E}">
        <p14:creationId xmlns:p14="http://schemas.microsoft.com/office/powerpoint/2010/main" val="422575175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circle(in)">
                                      <p:cBhvr>
                                        <p:cTn id="7" dur="1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circle(in)">
                                      <p:cBhvr>
                                        <p:cTn id="12" dur="10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circle(in)">
                                      <p:cBhvr>
                                        <p:cTn id="17" dur="10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circle(in)">
                                      <p:cBhvr>
                                        <p:cTn id="22" dur="10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circle(in)">
                                      <p:cBhvr>
                                        <p:cTn id="27" dur="10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circle(in)">
                                      <p:cBhvr>
                                        <p:cTn id="32" dur="10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circle(in)">
                                      <p:cBhvr>
                                        <p:cTn id="37" dur="10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76200"/>
            <a:ext cx="11430000" cy="914400"/>
          </a:xfrm>
        </p:spPr>
        <p:txBody>
          <a:bodyPr>
            <a:noAutofit/>
          </a:bodyPr>
          <a:lstStyle/>
          <a:p>
            <a:r>
              <a:rPr lang="en-US" sz="4800"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Boldness to Speak and Stand, </a:t>
            </a:r>
            <a:r>
              <a:rPr lang="en-US" sz="4800" i="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Acts 4:13</a:t>
            </a:r>
          </a:p>
        </p:txBody>
      </p:sp>
      <p:sp>
        <p:nvSpPr>
          <p:cNvPr id="14" name="Content Placeholder 13"/>
          <p:cNvSpPr>
            <a:spLocks noGrp="1"/>
          </p:cNvSpPr>
          <p:nvPr>
            <p:ph idx="1"/>
          </p:nvPr>
        </p:nvSpPr>
        <p:spPr>
          <a:xfrm>
            <a:off x="760412" y="1143000"/>
            <a:ext cx="10287000" cy="5643738"/>
          </a:xfrm>
        </p:spPr>
        <p:txBody>
          <a:bodyPr>
            <a:normAutofit/>
          </a:bodyPr>
          <a:lstStyle/>
          <a:p>
            <a:pPr>
              <a:lnSpc>
                <a:spcPct val="100000"/>
              </a:lnSpc>
              <a:spcBef>
                <a:spcPts val="600"/>
              </a:spcBef>
            </a:pPr>
            <a:r>
              <a:rPr lang="en-US" sz="3600" b="1" dirty="0">
                <a:solidFill>
                  <a:schemeClr val="tx1"/>
                </a:solidFill>
                <a:latin typeface="Segoe UI" panose="020B0502040204020203" pitchFamily="34" charset="0"/>
                <a:cs typeface="Segoe UI" panose="020B0502040204020203" pitchFamily="34" charset="0"/>
              </a:rPr>
              <a:t>Moral purity, </a:t>
            </a:r>
            <a:r>
              <a:rPr lang="en-US" sz="3600" i="1" dirty="0">
                <a:solidFill>
                  <a:schemeClr val="tx1"/>
                </a:solidFill>
                <a:latin typeface="Segoe UI" panose="020B0502040204020203" pitchFamily="34" charset="0"/>
                <a:cs typeface="Segoe UI" panose="020B0502040204020203" pitchFamily="34" charset="0"/>
              </a:rPr>
              <a:t>1 Peter 4:1-4</a:t>
            </a:r>
          </a:p>
          <a:p>
            <a:pPr lvl="1">
              <a:lnSpc>
                <a:spcPct val="100000"/>
              </a:lnSpc>
              <a:spcBef>
                <a:spcPts val="600"/>
              </a:spcBef>
            </a:pPr>
            <a:r>
              <a:rPr lang="en-US" sz="3200" dirty="0">
                <a:solidFill>
                  <a:schemeClr val="tx1"/>
                </a:solidFill>
                <a:latin typeface="Segoe UI" panose="020B0502040204020203" pitchFamily="34" charset="0"/>
                <a:cs typeface="Segoe UI" panose="020B0502040204020203" pitchFamily="34" charset="0"/>
              </a:rPr>
              <a:t>Crude language and vulgar jokes, </a:t>
            </a:r>
            <a:r>
              <a:rPr lang="en-US" sz="3200" i="1" dirty="0">
                <a:solidFill>
                  <a:schemeClr val="tx1"/>
                </a:solidFill>
                <a:latin typeface="Segoe UI" panose="020B0502040204020203" pitchFamily="34" charset="0"/>
                <a:cs typeface="Segoe UI" panose="020B0502040204020203" pitchFamily="34" charset="0"/>
              </a:rPr>
              <a:t>Eph. 4:29</a:t>
            </a:r>
          </a:p>
          <a:p>
            <a:pPr lvl="1">
              <a:lnSpc>
                <a:spcPct val="100000"/>
              </a:lnSpc>
              <a:spcBef>
                <a:spcPts val="600"/>
              </a:spcBef>
            </a:pPr>
            <a:r>
              <a:rPr lang="en-US" sz="3200" dirty="0">
                <a:solidFill>
                  <a:schemeClr val="tx1"/>
                </a:solidFill>
                <a:latin typeface="Segoe UI" panose="020B0502040204020203" pitchFamily="34" charset="0"/>
                <a:cs typeface="Segoe UI" panose="020B0502040204020203" pitchFamily="34" charset="0"/>
              </a:rPr>
              <a:t>Pornographic images, </a:t>
            </a:r>
            <a:r>
              <a:rPr lang="en-US" sz="3200" i="1" dirty="0">
                <a:solidFill>
                  <a:schemeClr val="tx1"/>
                </a:solidFill>
                <a:latin typeface="Segoe UI" panose="020B0502040204020203" pitchFamily="34" charset="0"/>
                <a:cs typeface="Segoe UI" panose="020B0502040204020203" pitchFamily="34" charset="0"/>
              </a:rPr>
              <a:t>Job 31:1</a:t>
            </a:r>
          </a:p>
          <a:p>
            <a:pPr lvl="1">
              <a:lnSpc>
                <a:spcPct val="100000"/>
              </a:lnSpc>
              <a:spcBef>
                <a:spcPts val="600"/>
              </a:spcBef>
            </a:pPr>
            <a:r>
              <a:rPr lang="en-US" sz="3200" dirty="0">
                <a:solidFill>
                  <a:schemeClr val="tx1"/>
                </a:solidFill>
                <a:latin typeface="Segoe UI" panose="020B0502040204020203" pitchFamily="34" charset="0"/>
                <a:cs typeface="Segoe UI" panose="020B0502040204020203" pitchFamily="34" charset="0"/>
              </a:rPr>
              <a:t>Immodest clothing, </a:t>
            </a:r>
            <a:r>
              <a:rPr lang="en-US" sz="3200" i="1" dirty="0">
                <a:solidFill>
                  <a:schemeClr val="tx1"/>
                </a:solidFill>
                <a:latin typeface="Segoe UI" panose="020B0502040204020203" pitchFamily="34" charset="0"/>
                <a:cs typeface="Segoe UI" panose="020B0502040204020203" pitchFamily="34" charset="0"/>
              </a:rPr>
              <a:t>1 Timothy 2:9-10 </a:t>
            </a:r>
          </a:p>
          <a:p>
            <a:pPr lvl="2">
              <a:lnSpc>
                <a:spcPct val="100000"/>
              </a:lnSpc>
            </a:pPr>
            <a:r>
              <a:rPr lang="en-US" sz="3200" dirty="0">
                <a:solidFill>
                  <a:schemeClr val="tx1"/>
                </a:solidFill>
                <a:latin typeface="Segoe UI" panose="020B0502040204020203" pitchFamily="34" charset="0"/>
                <a:cs typeface="Segoe UI" panose="020B0502040204020203" pitchFamily="34" charset="0"/>
              </a:rPr>
              <a:t>Short skirts, plunging necklines, strapless tops, shirtless guys, short shorts… </a:t>
            </a:r>
          </a:p>
          <a:p>
            <a:pPr>
              <a:lnSpc>
                <a:spcPct val="100000"/>
              </a:lnSpc>
              <a:spcBef>
                <a:spcPts val="600"/>
              </a:spcBef>
            </a:pPr>
            <a:r>
              <a:rPr lang="en-US" sz="3600" b="1" i="1" dirty="0">
                <a:solidFill>
                  <a:schemeClr val="tx1"/>
                </a:solidFill>
                <a:latin typeface="Segoe UI" panose="020B0502040204020203" pitchFamily="34" charset="0"/>
                <a:cs typeface="Segoe UI" panose="020B0502040204020203" pitchFamily="34" charset="0"/>
              </a:rPr>
              <a:t>Inconclusive, indecisive preaching leaves people confused, and comfortable in sin and silence!</a:t>
            </a:r>
          </a:p>
        </p:txBody>
      </p:sp>
      <p:sp>
        <p:nvSpPr>
          <p:cNvPr id="2" name="Slide Number Placeholder 1">
            <a:extLst>
              <a:ext uri="{FF2B5EF4-FFF2-40B4-BE49-F238E27FC236}">
                <a16:creationId xmlns:a16="http://schemas.microsoft.com/office/drawing/2014/main" id="{23E92422-87F0-4146-A7A6-BBD65C366B5A}"/>
              </a:ext>
            </a:extLst>
          </p:cNvPr>
          <p:cNvSpPr>
            <a:spLocks noGrp="1"/>
          </p:cNvSpPr>
          <p:nvPr>
            <p:ph type="sldNum" sz="quarter" idx="12"/>
          </p:nvPr>
        </p:nvSpPr>
        <p:spPr>
          <a:xfrm>
            <a:off x="836612" y="6548262"/>
            <a:ext cx="381000" cy="273049"/>
          </a:xfrm>
        </p:spPr>
        <p:txBody>
          <a:bodyPr/>
          <a:lstStyle/>
          <a:p>
            <a:pPr algn="ctr"/>
            <a:fld id="{AAEAE4A8-A6E5-453E-B946-FB774B73F48C}" type="slidenum">
              <a:rPr lang="en-US" b="1" smtClean="0">
                <a:latin typeface="Segoe UI" panose="020B0502040204020203" pitchFamily="34" charset="0"/>
                <a:cs typeface="Segoe UI" panose="020B0502040204020203" pitchFamily="34" charset="0"/>
              </a:rPr>
              <a:pPr algn="ctr"/>
              <a:t>9</a:t>
            </a:fld>
            <a:endParaRPr lang="en-US" b="1" dirty="0">
              <a:latin typeface="Segoe UI" panose="020B0502040204020203" pitchFamily="34" charset="0"/>
              <a:cs typeface="Segoe UI" panose="020B0502040204020203" pitchFamily="34" charset="0"/>
            </a:endParaRPr>
          </a:p>
        </p:txBody>
      </p:sp>
      <p:pic>
        <p:nvPicPr>
          <p:cNvPr id="5" name="Picture 4" descr="A close up of a logo&#10;&#10;Description generated with high confidence">
            <a:extLst>
              <a:ext uri="{FF2B5EF4-FFF2-40B4-BE49-F238E27FC236}">
                <a16:creationId xmlns:a16="http://schemas.microsoft.com/office/drawing/2014/main" id="{41E54C9C-66CD-465E-9A7A-3B2C2EC590E0}"/>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7384" y="6358756"/>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extLst>
      <p:ext uri="{BB962C8B-B14F-4D97-AF65-F5344CB8AC3E}">
        <p14:creationId xmlns:p14="http://schemas.microsoft.com/office/powerpoint/2010/main" val="168398129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circle(in)">
                                      <p:cBhvr>
                                        <p:cTn id="7" dur="1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circle(in)">
                                      <p:cBhvr>
                                        <p:cTn id="12" dur="10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circle(in)">
                                      <p:cBhvr>
                                        <p:cTn id="17" dur="10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circle(in)">
                                      <p:cBhvr>
                                        <p:cTn id="22" dur="10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circle(in)">
                                      <p:cBhvr>
                                        <p:cTn id="27" dur="10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circle(in)">
                                      <p:cBhvr>
                                        <p:cTn id="32" dur="10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usiness Contrast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contrast presentation (widescreen).potx" id="{79BDEE8A-06BD-4498-8DA2-039F108111A7}" vid="{371B0C30-7F71-4EED-A6A3-8F238779D534}"/>
    </a:ext>
  </a:extLst>
</a:theme>
</file>

<file path=ppt/theme/theme2.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F2BE50-DDB3-465B-A26E-975A276D4362}">
  <ds:schemaRefs>
    <ds:schemaRef ds:uri="http://schemas.microsoft.com/sharepoint/v3/contenttype/forms"/>
  </ds:schemaRefs>
</ds:datastoreItem>
</file>

<file path=customXml/itemProps2.xml><?xml version="1.0" encoding="utf-8"?>
<ds:datastoreItem xmlns:ds="http://schemas.openxmlformats.org/officeDocument/2006/customXml" ds:itemID="{99220E13-D325-4A9E-AA7A-0D1409275EB9}">
  <ds:schemaRefs>
    <ds:schemaRef ds:uri="http://purl.org/dc/terms/"/>
    <ds:schemaRef ds:uri="40262f94-9f35-4ac3-9a90-690165a166b7"/>
    <ds:schemaRef ds:uri="http://www.w3.org/XML/1998/namespace"/>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a4f35948-e619-41b3-aa29-22878b09cfd2"/>
    <ds:schemaRef ds:uri="http://schemas.microsoft.com/office/2006/metadata/properties"/>
  </ds:schemaRefs>
</ds:datastoreItem>
</file>

<file path=customXml/itemProps3.xml><?xml version="1.0" encoding="utf-8"?>
<ds:datastoreItem xmlns:ds="http://schemas.openxmlformats.org/officeDocument/2006/customXml" ds:itemID="{7C80FAF7-F941-4D3E-A3C3-283A611079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Business contrast presentation (widescreen)</Template>
  <TotalTime>144</TotalTime>
  <Words>498</Words>
  <Application>Microsoft Office PowerPoint</Application>
  <PresentationFormat>Custom</PresentationFormat>
  <Paragraphs>75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Franklin Gothic Medium</vt:lpstr>
      <vt:lpstr>Segoe UI</vt:lpstr>
      <vt:lpstr>Segoe UI Semibold</vt:lpstr>
      <vt:lpstr>Business Contrast 16x9</vt:lpstr>
      <vt:lpstr>“The House of Evasion”</vt:lpstr>
      <vt:lpstr>PowerPoint Presentation</vt:lpstr>
      <vt:lpstr>PowerPoint Presentation</vt:lpstr>
      <vt:lpstr>The House of Evasion</vt:lpstr>
      <vt:lpstr>We Run to the House of Evasion…</vt:lpstr>
      <vt:lpstr>We Run to the House of Evasion…</vt:lpstr>
      <vt:lpstr>We Run to the House of Evasion…</vt:lpstr>
      <vt:lpstr>Boldness to Speak and Stand, Acts 4:13</vt:lpstr>
      <vt:lpstr>Boldness to Speak and Stand, Acts 4:13</vt:lpstr>
      <vt:lpstr>Boldness to Speak and Stand, Acts 4:13</vt:lpstr>
      <vt:lpstr>Boldness to Speak and Stand, Acts 4:13</vt:lpstr>
      <vt:lpstr>Boldness to Speak and Stand, Acts 4:13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House of Evasion</dc:title>
  <dc:creator>Joe R Price</dc:creator>
  <cp:lastModifiedBy>Joe R Price</cp:lastModifiedBy>
  <cp:revision>53</cp:revision>
  <dcterms:created xsi:type="dcterms:W3CDTF">2017-11-02T21:18:39Z</dcterms:created>
  <dcterms:modified xsi:type="dcterms:W3CDTF">2017-11-05T23:59:24Z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