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5"/>
  </p:notesMasterIdLst>
  <p:handoutMasterIdLst>
    <p:handoutMasterId r:id="rId16"/>
  </p:handoutMasterIdLst>
  <p:sldIdLst>
    <p:sldId id="279" r:id="rId5"/>
    <p:sldId id="271" r:id="rId6"/>
    <p:sldId id="287" r:id="rId7"/>
    <p:sldId id="290" r:id="rId8"/>
    <p:sldId id="283" r:id="rId9"/>
    <p:sldId id="291" r:id="rId10"/>
    <p:sldId id="292" r:id="rId11"/>
    <p:sldId id="293" r:id="rId12"/>
    <p:sldId id="294" r:id="rId13"/>
    <p:sldId id="295" r:id="rId14"/>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280" autoAdjust="0"/>
  </p:normalViewPr>
  <p:slideViewPr>
    <p:cSldViewPr>
      <p:cViewPr varScale="1">
        <p:scale>
          <a:sx n="86" d="100"/>
          <a:sy n="86" d="100"/>
        </p:scale>
        <p:origin x="204" y="90"/>
      </p:cViewPr>
      <p:guideLst>
        <p:guide orient="horz" pos="2160"/>
        <p:guide pos="3839"/>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12/9/2017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12/9/2017</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p:transition spd="slow">
    <p:plu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p:transition spd="slow">
    <p:plu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264289FC-58E0-4F91-8B89-9A6D7065D6A8}" type="datetime1">
              <a:rPr lang="en-US" smtClean="0"/>
              <a:t>12/9/2017</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p:transition spd="slow">
    <p:plus/>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FBF7F72B-6160-4A87-ADD2-C53C33C8349F}" type="datetime1">
              <a:rPr lang="en-US" smtClean="0"/>
              <a:t>12/9/2017</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p:transition spd="slow">
    <p:plu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7CD8D1FF-076B-48F4-B220-16DD574BC4DA}" type="datetime1">
              <a:rPr lang="en-US" smtClean="0"/>
              <a:t>12/9/2017</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p:transition spd="slow">
    <p:plu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DEB0B1AC-57A0-47AB-9B10-1729BDDD5623}" type="datetime1">
              <a:rPr lang="en-US" smtClean="0"/>
              <a:t>12/9/2017</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p:transition spd="slow">
    <p:plu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411D7D6B-E132-4FAD-A64D-74F56890ECDC}" type="datetime1">
              <a:rPr lang="en-US" smtClean="0"/>
              <a:t>12/9/2017</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p:transition spd="slow">
    <p:plu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DCA6482E-0E07-4BC5-B9E0-565741E11443}" type="datetime1">
              <a:rPr lang="en-US" smtClean="0"/>
              <a:t>12/9/2017</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p:transition spd="slow">
    <p:plu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24C1A33D-4154-4BC4-8032-46B8D10A3D0D}" type="datetime1">
              <a:rPr lang="en-US" smtClean="0"/>
              <a:t>12/9/2017</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p:transition spd="slow">
    <p:plu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plu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p:transition spd="slow">
    <p:plu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p:transition spd="slow">
    <p:plu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F5294705-9232-4752-BF31-B4ACA93CCFC7}" type="datetime1">
              <a:rPr lang="en-US" smtClean="0"/>
              <a:t>12/9/2017</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p:transition spd="slow">
    <p:plus/>
  </p:transition>
  <p:hf hdr="0" ftr="0" dt="0"/>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905002"/>
            <a:ext cx="12188825" cy="2147926"/>
          </a:xfrm>
        </p:spPr>
        <p:txBody>
          <a:bodyPr>
            <a:normAutofit/>
          </a:bodyPr>
          <a:lstStyle/>
          <a:p>
            <a:r>
              <a:rPr lang="en-US" sz="6000" dirty="0"/>
              <a:t>The Christian’s Relation</a:t>
            </a:r>
            <a:br>
              <a:rPr lang="en-US" sz="6000" dirty="0"/>
            </a:br>
            <a:r>
              <a:rPr lang="en-US" sz="6000" dirty="0"/>
              <a:t>to Grace</a:t>
            </a:r>
          </a:p>
        </p:txBody>
      </p:sp>
      <p:pic>
        <p:nvPicPr>
          <p:cNvPr id="4" name="Picture 3" descr="A close up of a logo&#10;&#10;Description generated with high confidence">
            <a:extLst>
              <a:ext uri="{FF2B5EF4-FFF2-40B4-BE49-F238E27FC236}">
                <a16:creationId xmlns:a16="http://schemas.microsoft.com/office/drawing/2014/main" id="{0B4A1161-3822-498E-85F0-B74A8232A44B}"/>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082871649"/>
      </p:ext>
    </p:extLst>
  </p:cSld>
  <p:clrMapOvr>
    <a:masterClrMapping/>
  </p:clrMapOvr>
  <p:transition spd="slow">
    <p:plu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7012" y="1676400"/>
            <a:ext cx="3961368" cy="3124200"/>
          </a:xfrm>
        </p:spPr>
        <p:txBody>
          <a:bodyPr/>
          <a:lstStyle/>
          <a:p>
            <a:pPr>
              <a:lnSpc>
                <a:spcPct val="100000"/>
              </a:lnSpc>
            </a:pPr>
            <a:r>
              <a:rPr lang="en-US" sz="4800" dirty="0">
                <a:effectLst>
                  <a:outerShdw blurRad="38100" dist="38100" dir="2700000" algn="tl">
                    <a:srgbClr val="000000">
                      <a:alpha val="43137"/>
                    </a:srgbClr>
                  </a:outerShdw>
                </a:effectLst>
              </a:rPr>
              <a:t>The Christian’s Relation </a:t>
            </a:r>
            <a:br>
              <a:rPr lang="en-US" sz="4800" dirty="0">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to Grace</a:t>
            </a:r>
          </a:p>
        </p:txBody>
      </p:sp>
      <p:sp>
        <p:nvSpPr>
          <p:cNvPr id="3" name="Content Placeholder 2"/>
          <p:cNvSpPr>
            <a:spLocks noGrp="1"/>
          </p:cNvSpPr>
          <p:nvPr>
            <p:ph idx="1"/>
          </p:nvPr>
        </p:nvSpPr>
        <p:spPr>
          <a:xfrm>
            <a:off x="490654" y="838200"/>
            <a:ext cx="6899158" cy="5181600"/>
          </a:xfrm>
        </p:spPr>
        <p:txBody>
          <a:bodyPr>
            <a:normAutofit/>
          </a:bodyPr>
          <a:lstStyle/>
          <a:p>
            <a:pPr>
              <a:lnSpc>
                <a:spcPct val="100000"/>
              </a:lnSpc>
              <a:spcBef>
                <a:spcPts val="1800"/>
              </a:spcBef>
            </a:pPr>
            <a:r>
              <a:rPr lang="en-US" sz="3600" b="1" dirty="0"/>
              <a:t>Grace does not minimize the danger of sin, or prevent temptation</a:t>
            </a:r>
          </a:p>
          <a:p>
            <a:pPr>
              <a:lnSpc>
                <a:spcPct val="100000"/>
              </a:lnSpc>
              <a:spcBef>
                <a:spcPts val="1800"/>
              </a:spcBef>
            </a:pPr>
            <a:r>
              <a:rPr lang="en-US" sz="3600" b="1" dirty="0"/>
              <a:t>Grace provides ways of escape</a:t>
            </a:r>
            <a:r>
              <a:rPr lang="en-US" sz="3600" dirty="0"/>
              <a:t>, </a:t>
            </a:r>
            <a:r>
              <a:rPr lang="en-US" sz="3600" i="1" dirty="0"/>
              <a:t>1 Corinthians 10:13</a:t>
            </a:r>
          </a:p>
          <a:p>
            <a:pPr>
              <a:lnSpc>
                <a:spcPct val="100000"/>
              </a:lnSpc>
              <a:spcBef>
                <a:spcPts val="1800"/>
              </a:spcBef>
            </a:pPr>
            <a:r>
              <a:rPr lang="en-US" sz="3600" b="1" dirty="0"/>
              <a:t>God’s grace justifies us, giving us sure hope that we are heirs of eternal life</a:t>
            </a:r>
            <a:r>
              <a:rPr lang="en-US" sz="3600" dirty="0"/>
              <a:t>, </a:t>
            </a:r>
            <a:r>
              <a:rPr lang="en-US" sz="3600" i="1" dirty="0"/>
              <a:t>Titus 3:7</a:t>
            </a:r>
            <a:endParaRPr lang="en-US" sz="3600" b="1" i="1" dirty="0"/>
          </a:p>
        </p:txBody>
      </p:sp>
      <p:pic>
        <p:nvPicPr>
          <p:cNvPr id="5" name="Picture 4" descr="A close up of a logo&#10;&#10;Description generated with high confidence">
            <a:extLst>
              <a:ext uri="{FF2B5EF4-FFF2-40B4-BE49-F238E27FC236}">
                <a16:creationId xmlns:a16="http://schemas.microsoft.com/office/drawing/2014/main" id="{CAD5C787-1E62-428E-956C-CC92EDEB2FA6}"/>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Slide Number Placeholder 1">
            <a:extLst>
              <a:ext uri="{FF2B5EF4-FFF2-40B4-BE49-F238E27FC236}">
                <a16:creationId xmlns:a16="http://schemas.microsoft.com/office/drawing/2014/main" id="{BEF33696-C6C8-46B3-9E5F-AB3D31069323}"/>
              </a:ext>
            </a:extLst>
          </p:cNvPr>
          <p:cNvSpPr txBox="1">
            <a:spLocks/>
          </p:cNvSpPr>
          <p:nvPr/>
        </p:nvSpPr>
        <p:spPr>
          <a:xfrm>
            <a:off x="11199812" y="6477000"/>
            <a:ext cx="832903" cy="225502"/>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200" smtClean="0"/>
              <a:pPr algn="r"/>
              <a:t>10</a:t>
            </a:fld>
            <a:endParaRPr lang="en-US" sz="1200" dirty="0"/>
          </a:p>
        </p:txBody>
      </p:sp>
    </p:spTree>
    <p:extLst>
      <p:ext uri="{BB962C8B-B14F-4D97-AF65-F5344CB8AC3E}">
        <p14:creationId xmlns:p14="http://schemas.microsoft.com/office/powerpoint/2010/main" val="1316176051"/>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5212" y="914400"/>
            <a:ext cx="10058400" cy="4724400"/>
          </a:xfrm>
        </p:spPr>
        <p:txBody>
          <a:bodyPr/>
          <a:lstStyle/>
          <a:p>
            <a:pPr marL="182880">
              <a:lnSpc>
                <a:spcPct val="100000"/>
              </a:lnSpc>
              <a:spcBef>
                <a:spcPts val="1800"/>
              </a:spcBef>
            </a:pPr>
            <a:r>
              <a:rPr lang="en-US" sz="4600" dirty="0">
                <a:effectLst>
                  <a:outerShdw blurRad="38100" dist="38100" dir="2700000" algn="tl">
                    <a:srgbClr val="000000">
                      <a:alpha val="43137"/>
                    </a:srgbClr>
                  </a:outerShdw>
                </a:effectLst>
              </a:rPr>
              <a:t>“who has saved us and called us with a holy calling, not according to our works, but according to His own purpose and grace which was given to us in Christ Jesus before time began” </a:t>
            </a:r>
          </a:p>
          <a:p>
            <a:pPr>
              <a:lnSpc>
                <a:spcPct val="100000"/>
              </a:lnSpc>
              <a:spcBef>
                <a:spcPts val="1800"/>
              </a:spcBef>
            </a:pPr>
            <a:r>
              <a:rPr lang="en-US" sz="4400" i="1" dirty="0">
                <a:effectLst>
                  <a:outerShdw blurRad="38100" dist="38100" dir="2700000" algn="tl">
                    <a:srgbClr val="000000">
                      <a:alpha val="43137"/>
                    </a:srgbClr>
                  </a:outerShdw>
                </a:effectLst>
              </a:rPr>
              <a:t>(2 Timothy 1:9) </a:t>
            </a:r>
          </a:p>
          <a:p>
            <a:pPr>
              <a:lnSpc>
                <a:spcPct val="100000"/>
              </a:lnSpc>
              <a:spcBef>
                <a:spcPts val="1800"/>
              </a:spcBef>
            </a:pPr>
            <a:endParaRPr lang="en-US"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972F366A-33AE-4B51-ADE7-8803B945090B}"/>
              </a:ext>
            </a:extLst>
          </p:cNvPr>
          <p:cNvSpPr>
            <a:spLocks noGrp="1"/>
          </p:cNvSpPr>
          <p:nvPr>
            <p:ph type="sldNum" sz="quarter" idx="12"/>
          </p:nvPr>
        </p:nvSpPr>
        <p:spPr>
          <a:xfrm>
            <a:off x="11123612" y="6477000"/>
            <a:ext cx="832903" cy="195072"/>
          </a:xfrm>
        </p:spPr>
        <p:txBody>
          <a:bodyPr/>
          <a:lstStyle/>
          <a:p>
            <a:fld id="{E5FD5434-F838-4DD4-A17B-1CB1A1850DF4}" type="slidenum">
              <a:rPr lang="en-US" sz="1200" smtClean="0"/>
              <a:t>2</a:t>
            </a:fld>
            <a:endParaRPr lang="en-US" sz="1200"/>
          </a:p>
        </p:txBody>
      </p:sp>
      <p:pic>
        <p:nvPicPr>
          <p:cNvPr id="7" name="Picture 6" descr="A close up of a logo&#10;&#10;Description generated with high confidence">
            <a:extLst>
              <a:ext uri="{FF2B5EF4-FFF2-40B4-BE49-F238E27FC236}">
                <a16:creationId xmlns:a16="http://schemas.microsoft.com/office/drawing/2014/main" id="{FD431F7A-8E91-43F6-921E-DED17F5F98CE}"/>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969558106"/>
      </p:ext>
    </p:extLst>
  </p:cSld>
  <p:clrMapOvr>
    <a:masterClrMapping/>
  </p:clrMapOvr>
  <p:transition spd="slow">
    <p:plu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4800" b="1" dirty="0">
                <a:effectLst>
                  <a:outerShdw blurRad="38100" dist="38100" dir="2700000" algn="tl">
                    <a:srgbClr val="000000">
                      <a:alpha val="43137"/>
                    </a:srgbClr>
                  </a:outerShdw>
                </a:effectLst>
              </a:rPr>
              <a:t>Grace Given Us in Christ Jesus </a:t>
            </a:r>
          </a:p>
        </p:txBody>
      </p:sp>
      <p:sp>
        <p:nvSpPr>
          <p:cNvPr id="14" name="Content Placeholder 13"/>
          <p:cNvSpPr>
            <a:spLocks noGrp="1"/>
          </p:cNvSpPr>
          <p:nvPr>
            <p:ph idx="1"/>
          </p:nvPr>
        </p:nvSpPr>
        <p:spPr>
          <a:xfrm>
            <a:off x="914162" y="2133600"/>
            <a:ext cx="10514250" cy="4140200"/>
          </a:xfrm>
        </p:spPr>
        <p:txBody>
          <a:bodyPr>
            <a:normAutofit/>
          </a:bodyPr>
          <a:lstStyle/>
          <a:p>
            <a:pPr>
              <a:lnSpc>
                <a:spcPct val="100000"/>
              </a:lnSpc>
              <a:spcBef>
                <a:spcPts val="1800"/>
              </a:spcBef>
            </a:pPr>
            <a:r>
              <a:rPr lang="en-US" sz="4000" dirty="0">
                <a:effectLst>
                  <a:outerShdw blurRad="38100" dist="38100" dir="2700000" algn="tl">
                    <a:srgbClr val="000000">
                      <a:alpha val="43137"/>
                    </a:srgbClr>
                  </a:outerShdw>
                </a:effectLst>
              </a:rPr>
              <a:t>Source of grace, </a:t>
            </a:r>
            <a:r>
              <a:rPr lang="en-US" sz="4000" i="1" dirty="0">
                <a:effectLst>
                  <a:outerShdw blurRad="38100" dist="38100" dir="2700000" algn="tl">
                    <a:srgbClr val="000000">
                      <a:alpha val="43137"/>
                    </a:srgbClr>
                  </a:outerShdw>
                </a:effectLst>
              </a:rPr>
              <a:t>John 1:14, 16-17</a:t>
            </a:r>
          </a:p>
          <a:p>
            <a:pPr>
              <a:lnSpc>
                <a:spcPct val="100000"/>
              </a:lnSpc>
              <a:spcBef>
                <a:spcPts val="1800"/>
              </a:spcBef>
            </a:pPr>
            <a:r>
              <a:rPr lang="en-US" sz="4000" dirty="0">
                <a:effectLst>
                  <a:outerShdw blurRad="38100" dist="38100" dir="2700000" algn="tl">
                    <a:srgbClr val="000000">
                      <a:alpha val="43137"/>
                    </a:srgbClr>
                  </a:outerShdw>
                </a:effectLst>
              </a:rPr>
              <a:t>Justified freely by His grace, </a:t>
            </a:r>
            <a:r>
              <a:rPr lang="en-US" sz="4000" i="1" dirty="0">
                <a:effectLst>
                  <a:outerShdw blurRad="38100" dist="38100" dir="2700000" algn="tl">
                    <a:srgbClr val="000000">
                      <a:alpha val="43137"/>
                    </a:srgbClr>
                  </a:outerShdw>
                </a:effectLst>
              </a:rPr>
              <a:t>Romans 3:24</a:t>
            </a:r>
          </a:p>
          <a:p>
            <a:pPr>
              <a:lnSpc>
                <a:spcPct val="100000"/>
              </a:lnSpc>
              <a:spcBef>
                <a:spcPts val="1800"/>
              </a:spcBef>
            </a:pPr>
            <a:r>
              <a:rPr lang="en-US" sz="4000" dirty="0">
                <a:effectLst>
                  <a:outerShdw blurRad="38100" dist="38100" dir="2700000" algn="tl">
                    <a:srgbClr val="000000">
                      <a:alpha val="43137"/>
                    </a:srgbClr>
                  </a:outerShdw>
                </a:effectLst>
              </a:rPr>
              <a:t>Saved by grace, through faith, </a:t>
            </a:r>
            <a:r>
              <a:rPr lang="en-US" sz="4000" i="1" dirty="0">
                <a:effectLst>
                  <a:outerShdw blurRad="38100" dist="38100" dir="2700000" algn="tl">
                    <a:srgbClr val="000000">
                      <a:alpha val="43137"/>
                    </a:srgbClr>
                  </a:outerShdw>
                </a:effectLst>
              </a:rPr>
              <a:t>Ephesians 2:4-5, 8-9</a:t>
            </a:r>
          </a:p>
        </p:txBody>
      </p:sp>
      <p:pic>
        <p:nvPicPr>
          <p:cNvPr id="4" name="Picture 3" descr="A close up of a logo&#10;&#10;Description generated with high confidence">
            <a:extLst>
              <a:ext uri="{FF2B5EF4-FFF2-40B4-BE49-F238E27FC236}">
                <a16:creationId xmlns:a16="http://schemas.microsoft.com/office/drawing/2014/main" id="{88B341E6-73EF-48C4-86E0-A7ECA3296D6C}"/>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 name="Slide Number Placeholder 1">
            <a:extLst>
              <a:ext uri="{FF2B5EF4-FFF2-40B4-BE49-F238E27FC236}">
                <a16:creationId xmlns:a16="http://schemas.microsoft.com/office/drawing/2014/main" id="{581EA7DA-D5A4-48BD-9768-E93A54F3DED8}"/>
              </a:ext>
            </a:extLst>
          </p:cNvPr>
          <p:cNvSpPr>
            <a:spLocks noGrp="1"/>
          </p:cNvSpPr>
          <p:nvPr>
            <p:ph type="sldNum" sz="quarter" idx="12"/>
          </p:nvPr>
        </p:nvSpPr>
        <p:spPr>
          <a:xfrm>
            <a:off x="11199812" y="6507430"/>
            <a:ext cx="832903" cy="195072"/>
          </a:xfrm>
        </p:spPr>
        <p:txBody>
          <a:bodyPr/>
          <a:lstStyle/>
          <a:p>
            <a:fld id="{E5FD5434-F838-4DD4-A17B-1CB1A1850DF4}" type="slidenum">
              <a:rPr lang="en-US" sz="1200" smtClean="0"/>
              <a:t>3</a:t>
            </a:fld>
            <a:endParaRPr lang="en-US" sz="1200"/>
          </a:p>
        </p:txBody>
      </p:sp>
    </p:spTree>
    <p:extLst>
      <p:ext uri="{BB962C8B-B14F-4D97-AF65-F5344CB8AC3E}">
        <p14:creationId xmlns:p14="http://schemas.microsoft.com/office/powerpoint/2010/main" val="1795219737"/>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fade">
                                      <p:cBhvr>
                                        <p:cTn id="14" dur="1000"/>
                                        <p:tgtEl>
                                          <p:spTgt spid="14">
                                            <p:txEl>
                                              <p:pRg st="1" end="1"/>
                                            </p:txEl>
                                          </p:spTgt>
                                        </p:tgtEl>
                                      </p:cBhvr>
                                    </p:animEffect>
                                    <p:anim calcmode="lin" valueType="num">
                                      <p:cBhvr>
                                        <p:cTn id="1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animEffect transition="in" filter="fade">
                                      <p:cBhvr>
                                        <p:cTn id="21" dur="1000"/>
                                        <p:tgtEl>
                                          <p:spTgt spid="14">
                                            <p:txEl>
                                              <p:pRg st="2" end="2"/>
                                            </p:txEl>
                                          </p:spTgt>
                                        </p:tgtEl>
                                      </p:cBhvr>
                                    </p:animEffect>
                                    <p:anim calcmode="lin" valueType="num">
                                      <p:cBhvr>
                                        <p:cTn id="22"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914162" y="482600"/>
            <a:ext cx="10360501" cy="965200"/>
          </a:xfrm>
        </p:spPr>
        <p:txBody>
          <a:bodyPr>
            <a:noAutofit/>
          </a:bodyPr>
          <a:lstStyle/>
          <a:p>
            <a:r>
              <a:rPr lang="en-US" sz="4800" b="1" dirty="0">
                <a:effectLst>
                  <a:outerShdw blurRad="38100" dist="38100" dir="2700000" algn="tl">
                    <a:srgbClr val="000000">
                      <a:alpha val="43137"/>
                    </a:srgbClr>
                  </a:outerShdw>
                </a:effectLst>
              </a:rPr>
              <a:t>God’s Grace is Greater than Sin</a:t>
            </a:r>
          </a:p>
        </p:txBody>
      </p:sp>
      <p:sp>
        <p:nvSpPr>
          <p:cNvPr id="14" name="Content Placeholder 13"/>
          <p:cNvSpPr>
            <a:spLocks noGrp="1"/>
          </p:cNvSpPr>
          <p:nvPr>
            <p:ph idx="1"/>
          </p:nvPr>
        </p:nvSpPr>
        <p:spPr>
          <a:xfrm>
            <a:off x="914162" y="1828800"/>
            <a:ext cx="10514250" cy="4445000"/>
          </a:xfrm>
        </p:spPr>
        <p:txBody>
          <a:bodyPr>
            <a:normAutofit/>
          </a:bodyPr>
          <a:lstStyle/>
          <a:p>
            <a:pPr>
              <a:lnSpc>
                <a:spcPct val="100000"/>
              </a:lnSpc>
              <a:spcBef>
                <a:spcPts val="1800"/>
              </a:spcBef>
            </a:pPr>
            <a:r>
              <a:rPr lang="en-US" sz="4000" dirty="0">
                <a:effectLst>
                  <a:outerShdw blurRad="38100" dist="38100" dir="2700000" algn="tl">
                    <a:srgbClr val="000000">
                      <a:alpha val="43137"/>
                    </a:srgbClr>
                  </a:outerShdw>
                </a:effectLst>
              </a:rPr>
              <a:t>More abundant than sin, </a:t>
            </a:r>
            <a:r>
              <a:rPr lang="en-US" sz="4000" i="1" dirty="0">
                <a:effectLst>
                  <a:outerShdw blurRad="38100" dist="38100" dir="2700000" algn="tl">
                    <a:srgbClr val="000000">
                      <a:alpha val="43137"/>
                    </a:srgbClr>
                  </a:outerShdw>
                </a:effectLst>
              </a:rPr>
              <a:t>Romans 5:19-21</a:t>
            </a:r>
          </a:p>
          <a:p>
            <a:pPr>
              <a:lnSpc>
                <a:spcPct val="100000"/>
              </a:lnSpc>
              <a:spcBef>
                <a:spcPts val="1800"/>
              </a:spcBef>
            </a:pPr>
            <a:r>
              <a:rPr lang="en-US" sz="4000" dirty="0">
                <a:effectLst>
                  <a:outerShdw blurRad="38100" dist="38100" dir="2700000" algn="tl">
                    <a:srgbClr val="000000">
                      <a:alpha val="43137"/>
                    </a:srgbClr>
                  </a:outerShdw>
                </a:effectLst>
              </a:rPr>
              <a:t>Grace does not minimize sin – it reigns through righteousness, </a:t>
            </a:r>
            <a:r>
              <a:rPr lang="en-US" sz="4000" i="1" dirty="0">
                <a:effectLst>
                  <a:outerShdw blurRad="38100" dist="38100" dir="2700000" algn="tl">
                    <a:srgbClr val="000000">
                      <a:alpha val="43137"/>
                    </a:srgbClr>
                  </a:outerShdw>
                </a:effectLst>
              </a:rPr>
              <a:t>Romans 5:21-6:2</a:t>
            </a:r>
            <a:endParaRPr lang="en-US" sz="4000" dirty="0">
              <a:effectLst>
                <a:outerShdw blurRad="38100" dist="38100" dir="2700000" algn="tl">
                  <a:srgbClr val="000000">
                    <a:alpha val="43137"/>
                  </a:srgbClr>
                </a:outerShdw>
              </a:effectLst>
            </a:endParaRPr>
          </a:p>
          <a:p>
            <a:pPr>
              <a:lnSpc>
                <a:spcPct val="100000"/>
              </a:lnSpc>
              <a:spcBef>
                <a:spcPts val="1800"/>
              </a:spcBef>
            </a:pPr>
            <a:r>
              <a:rPr lang="en-US" sz="4000" dirty="0">
                <a:effectLst>
                  <a:outerShdw blurRad="38100" dist="38100" dir="2700000" algn="tl">
                    <a:srgbClr val="000000">
                      <a:alpha val="43137"/>
                    </a:srgbClr>
                  </a:outerShdw>
                </a:effectLst>
              </a:rPr>
              <a:t>Sin breaks us, but we are made whole in Christ (by grace, through faith), </a:t>
            </a:r>
            <a:r>
              <a:rPr lang="en-US" sz="4000" i="1" dirty="0">
                <a:effectLst>
                  <a:outerShdw blurRad="38100" dist="38100" dir="2700000" algn="tl">
                    <a:srgbClr val="000000">
                      <a:alpha val="43137"/>
                    </a:srgbClr>
                  </a:outerShdw>
                </a:effectLst>
              </a:rPr>
              <a:t>John 1:16 (Colossians 2:10)</a:t>
            </a:r>
          </a:p>
        </p:txBody>
      </p:sp>
      <p:pic>
        <p:nvPicPr>
          <p:cNvPr id="4" name="Picture 3" descr="A close up of a logo&#10;&#10;Description generated with high confidence">
            <a:extLst>
              <a:ext uri="{FF2B5EF4-FFF2-40B4-BE49-F238E27FC236}">
                <a16:creationId xmlns:a16="http://schemas.microsoft.com/office/drawing/2014/main" id="{88B341E6-73EF-48C4-86E0-A7ECA3296D6C}"/>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 name="Slide Number Placeholder 1">
            <a:extLst>
              <a:ext uri="{FF2B5EF4-FFF2-40B4-BE49-F238E27FC236}">
                <a16:creationId xmlns:a16="http://schemas.microsoft.com/office/drawing/2014/main" id="{581EA7DA-D5A4-48BD-9768-E93A54F3DED8}"/>
              </a:ext>
            </a:extLst>
          </p:cNvPr>
          <p:cNvSpPr>
            <a:spLocks noGrp="1"/>
          </p:cNvSpPr>
          <p:nvPr>
            <p:ph type="sldNum" sz="quarter" idx="12"/>
          </p:nvPr>
        </p:nvSpPr>
        <p:spPr>
          <a:xfrm>
            <a:off x="11199812" y="6507430"/>
            <a:ext cx="832903" cy="195072"/>
          </a:xfrm>
        </p:spPr>
        <p:txBody>
          <a:bodyPr/>
          <a:lstStyle/>
          <a:p>
            <a:fld id="{E5FD5434-F838-4DD4-A17B-1CB1A1850DF4}" type="slidenum">
              <a:rPr lang="en-US" sz="1200" smtClean="0"/>
              <a:t>4</a:t>
            </a:fld>
            <a:endParaRPr lang="en-US" sz="1200" dirty="0"/>
          </a:p>
        </p:txBody>
      </p:sp>
    </p:spTree>
    <p:extLst>
      <p:ext uri="{BB962C8B-B14F-4D97-AF65-F5344CB8AC3E}">
        <p14:creationId xmlns:p14="http://schemas.microsoft.com/office/powerpoint/2010/main" val="568779156"/>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fade">
                                      <p:cBhvr>
                                        <p:cTn id="14" dur="1000"/>
                                        <p:tgtEl>
                                          <p:spTgt spid="14">
                                            <p:txEl>
                                              <p:pRg st="1" end="1"/>
                                            </p:txEl>
                                          </p:spTgt>
                                        </p:tgtEl>
                                      </p:cBhvr>
                                    </p:animEffect>
                                    <p:anim calcmode="lin" valueType="num">
                                      <p:cBhvr>
                                        <p:cTn id="1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animEffect transition="in" filter="fade">
                                      <p:cBhvr>
                                        <p:cTn id="21" dur="1000"/>
                                        <p:tgtEl>
                                          <p:spTgt spid="14">
                                            <p:txEl>
                                              <p:pRg st="2" end="2"/>
                                            </p:txEl>
                                          </p:spTgt>
                                        </p:tgtEl>
                                      </p:cBhvr>
                                    </p:animEffect>
                                    <p:anim calcmode="lin" valueType="num">
                                      <p:cBhvr>
                                        <p:cTn id="22"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1163" y="914400"/>
            <a:ext cx="3961368" cy="2514600"/>
          </a:xfrm>
        </p:spPr>
        <p:txBody>
          <a:bodyPr/>
          <a:lstStyle/>
          <a:p>
            <a:pPr>
              <a:lnSpc>
                <a:spcPct val="100000"/>
              </a:lnSpc>
            </a:pPr>
            <a:r>
              <a:rPr lang="en-US" sz="4800" dirty="0">
                <a:effectLst>
                  <a:outerShdw blurRad="38100" dist="38100" dir="2700000" algn="tl">
                    <a:srgbClr val="000000">
                      <a:alpha val="43137"/>
                    </a:srgbClr>
                  </a:outerShdw>
                </a:effectLst>
              </a:rPr>
              <a:t>Christians Stand</a:t>
            </a:r>
            <a:br>
              <a:rPr lang="en-US" sz="4800" dirty="0">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in Grace</a:t>
            </a:r>
          </a:p>
        </p:txBody>
      </p:sp>
      <p:sp>
        <p:nvSpPr>
          <p:cNvPr id="3" name="Content Placeholder 2"/>
          <p:cNvSpPr>
            <a:spLocks noGrp="1"/>
          </p:cNvSpPr>
          <p:nvPr>
            <p:ph idx="1"/>
          </p:nvPr>
        </p:nvSpPr>
        <p:spPr>
          <a:xfrm>
            <a:off x="507868" y="533400"/>
            <a:ext cx="6729544" cy="5791201"/>
          </a:xfrm>
        </p:spPr>
        <p:txBody>
          <a:bodyPr>
            <a:normAutofit/>
          </a:bodyPr>
          <a:lstStyle/>
          <a:p>
            <a:pPr>
              <a:lnSpc>
                <a:spcPct val="100000"/>
              </a:lnSpc>
            </a:pPr>
            <a:r>
              <a:rPr lang="en-US" sz="3600" b="1" dirty="0"/>
              <a:t>Accessed by faith</a:t>
            </a:r>
            <a:r>
              <a:rPr lang="en-US" sz="3600" dirty="0"/>
              <a:t>, </a:t>
            </a:r>
            <a:r>
              <a:rPr lang="en-US" sz="3600" i="1" dirty="0"/>
              <a:t>Eph. 2:8-9; Romans 3:21-26</a:t>
            </a:r>
          </a:p>
          <a:p>
            <a:pPr lvl="1">
              <a:lnSpc>
                <a:spcPct val="100000"/>
              </a:lnSpc>
            </a:pPr>
            <a:r>
              <a:rPr lang="en-US" sz="3200" dirty="0"/>
              <a:t>Justified by grace (source is God), </a:t>
            </a:r>
            <a:r>
              <a:rPr lang="en-US" sz="3200" i="1" dirty="0"/>
              <a:t>Romans 3:24; Ephesians 1:6-7</a:t>
            </a:r>
          </a:p>
          <a:p>
            <a:pPr lvl="1">
              <a:lnSpc>
                <a:spcPct val="100000"/>
              </a:lnSpc>
            </a:pPr>
            <a:r>
              <a:rPr lang="en-US" sz="3200" dirty="0"/>
              <a:t>Justified by faith (not the law), </a:t>
            </a:r>
            <a:r>
              <a:rPr lang="en-US" sz="3200" i="1" dirty="0"/>
              <a:t>Galatians 2:16</a:t>
            </a:r>
          </a:p>
          <a:p>
            <a:pPr lvl="1">
              <a:lnSpc>
                <a:spcPct val="100000"/>
              </a:lnSpc>
            </a:pPr>
            <a:r>
              <a:rPr lang="en-US" sz="3200" dirty="0"/>
              <a:t>The faith (gospel) produces faith, </a:t>
            </a:r>
            <a:br>
              <a:rPr lang="en-US" sz="3200" dirty="0"/>
            </a:br>
            <a:r>
              <a:rPr lang="en-US" sz="3200" i="1" dirty="0"/>
              <a:t>Romans 1:16-17</a:t>
            </a:r>
          </a:p>
          <a:p>
            <a:pPr lvl="1">
              <a:lnSpc>
                <a:spcPct val="100000"/>
              </a:lnSpc>
            </a:pPr>
            <a:r>
              <a:rPr lang="en-US" sz="3200" dirty="0"/>
              <a:t>Personal faith includes obedience to the faith, </a:t>
            </a:r>
            <a:r>
              <a:rPr lang="en-US" sz="3200" i="1" dirty="0"/>
              <a:t>Romans 1:5</a:t>
            </a:r>
          </a:p>
        </p:txBody>
      </p:sp>
      <p:sp>
        <p:nvSpPr>
          <p:cNvPr id="4" name="Text Placeholder 3"/>
          <p:cNvSpPr>
            <a:spLocks noGrp="1"/>
          </p:cNvSpPr>
          <p:nvPr>
            <p:ph type="body" sz="half" idx="2"/>
          </p:nvPr>
        </p:nvSpPr>
        <p:spPr>
          <a:xfrm>
            <a:off x="7821163" y="3657601"/>
            <a:ext cx="3961368" cy="1371599"/>
          </a:xfrm>
        </p:spPr>
        <p:txBody>
          <a:bodyPr>
            <a:normAutofit/>
          </a:bodyPr>
          <a:lstStyle/>
          <a:p>
            <a:r>
              <a:rPr lang="en-US" sz="4000" i="1" dirty="0">
                <a:effectLst>
                  <a:outerShdw blurRad="38100" dist="38100" dir="2700000" algn="tl">
                    <a:srgbClr val="000000">
                      <a:alpha val="43137"/>
                    </a:srgbClr>
                  </a:outerShdw>
                </a:effectLst>
              </a:rPr>
              <a:t>Romans 5:1-2</a:t>
            </a:r>
            <a:br>
              <a:rPr lang="en-US" sz="4000" i="1" dirty="0">
                <a:effectLst>
                  <a:outerShdw blurRad="38100" dist="38100" dir="2700000" algn="tl">
                    <a:srgbClr val="000000">
                      <a:alpha val="43137"/>
                    </a:srgbClr>
                  </a:outerShdw>
                </a:effectLst>
              </a:rPr>
            </a:br>
            <a:r>
              <a:rPr lang="en-US" sz="3600" i="1" dirty="0">
                <a:effectLst>
                  <a:outerShdw blurRad="38100" dist="38100" dir="2700000" algn="tl">
                    <a:srgbClr val="000000">
                      <a:alpha val="43137"/>
                    </a:srgbClr>
                  </a:outerShdw>
                </a:effectLst>
              </a:rPr>
              <a:t>(1 Peter 5:12)</a:t>
            </a:r>
          </a:p>
        </p:txBody>
      </p:sp>
      <p:pic>
        <p:nvPicPr>
          <p:cNvPr id="5" name="Picture 4" descr="A close up of a logo&#10;&#10;Description generated with high confidence">
            <a:extLst>
              <a:ext uri="{FF2B5EF4-FFF2-40B4-BE49-F238E27FC236}">
                <a16:creationId xmlns:a16="http://schemas.microsoft.com/office/drawing/2014/main" id="{CAD5C787-1E62-428E-956C-CC92EDEB2FA6}"/>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Slide Number Placeholder 1">
            <a:extLst>
              <a:ext uri="{FF2B5EF4-FFF2-40B4-BE49-F238E27FC236}">
                <a16:creationId xmlns:a16="http://schemas.microsoft.com/office/drawing/2014/main" id="{BEF33696-C6C8-46B3-9E5F-AB3D31069323}"/>
              </a:ext>
            </a:extLst>
          </p:cNvPr>
          <p:cNvSpPr txBox="1">
            <a:spLocks/>
          </p:cNvSpPr>
          <p:nvPr/>
        </p:nvSpPr>
        <p:spPr>
          <a:xfrm>
            <a:off x="11199812" y="6477000"/>
            <a:ext cx="832903" cy="225502"/>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200" smtClean="0"/>
              <a:pPr algn="r"/>
              <a:t>5</a:t>
            </a:fld>
            <a:endParaRPr lang="en-US" sz="1200" dirty="0"/>
          </a:p>
        </p:txBody>
      </p:sp>
    </p:spTree>
    <p:extLst>
      <p:ext uri="{BB962C8B-B14F-4D97-AF65-F5344CB8AC3E}">
        <p14:creationId xmlns:p14="http://schemas.microsoft.com/office/powerpoint/2010/main" val="2611363983"/>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1163" y="990600"/>
            <a:ext cx="3961368" cy="2438400"/>
          </a:xfrm>
        </p:spPr>
        <p:txBody>
          <a:bodyPr/>
          <a:lstStyle/>
          <a:p>
            <a:pPr>
              <a:lnSpc>
                <a:spcPct val="100000"/>
              </a:lnSpc>
            </a:pPr>
            <a:r>
              <a:rPr lang="en-US" sz="4800" dirty="0">
                <a:effectLst>
                  <a:outerShdw blurRad="38100" dist="38100" dir="2700000" algn="tl">
                    <a:srgbClr val="000000">
                      <a:alpha val="43137"/>
                    </a:srgbClr>
                  </a:outerShdw>
                </a:effectLst>
              </a:rPr>
              <a:t>Christians Stand</a:t>
            </a:r>
            <a:br>
              <a:rPr lang="en-US" sz="4800" dirty="0">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in Grace</a:t>
            </a:r>
          </a:p>
        </p:txBody>
      </p:sp>
      <p:sp>
        <p:nvSpPr>
          <p:cNvPr id="3" name="Content Placeholder 2"/>
          <p:cNvSpPr>
            <a:spLocks noGrp="1"/>
          </p:cNvSpPr>
          <p:nvPr>
            <p:ph idx="1"/>
          </p:nvPr>
        </p:nvSpPr>
        <p:spPr>
          <a:xfrm>
            <a:off x="507868" y="609600"/>
            <a:ext cx="6805744" cy="5943600"/>
          </a:xfrm>
        </p:spPr>
        <p:txBody>
          <a:bodyPr>
            <a:normAutofit/>
          </a:bodyPr>
          <a:lstStyle/>
          <a:p>
            <a:pPr>
              <a:lnSpc>
                <a:spcPct val="100000"/>
              </a:lnSpc>
            </a:pPr>
            <a:r>
              <a:rPr lang="en-US" sz="3600" b="1" dirty="0"/>
              <a:t>By continuing to live by faith</a:t>
            </a:r>
            <a:r>
              <a:rPr lang="en-US" sz="3600" dirty="0"/>
              <a:t>, </a:t>
            </a:r>
            <a:r>
              <a:rPr lang="en-US" sz="3600" i="1" dirty="0"/>
              <a:t>Romans 6:14-16 (1-2)</a:t>
            </a:r>
          </a:p>
          <a:p>
            <a:pPr lvl="1">
              <a:lnSpc>
                <a:spcPct val="100000"/>
              </a:lnSpc>
            </a:pPr>
            <a:r>
              <a:rPr lang="en-US" sz="3600" dirty="0"/>
              <a:t>Believe and live by the word </a:t>
            </a:r>
            <a:br>
              <a:rPr lang="en-US" sz="3600" dirty="0"/>
            </a:br>
            <a:r>
              <a:rPr lang="en-US" sz="3600" dirty="0"/>
              <a:t>of faith, </a:t>
            </a:r>
            <a:r>
              <a:rPr lang="en-US" sz="3600" i="1" dirty="0"/>
              <a:t>Romans 10:8, 16-17</a:t>
            </a:r>
          </a:p>
          <a:p>
            <a:pPr lvl="1">
              <a:lnSpc>
                <a:spcPct val="100000"/>
              </a:lnSpc>
            </a:pPr>
            <a:r>
              <a:rPr lang="en-US" sz="3600" dirty="0"/>
              <a:t>Living by faith does not invalidate grace, </a:t>
            </a:r>
            <a:r>
              <a:rPr lang="en-US" sz="3600" i="1" dirty="0"/>
              <a:t>Gal. 2:20-21</a:t>
            </a:r>
          </a:p>
          <a:p>
            <a:pPr lvl="2">
              <a:lnSpc>
                <a:spcPct val="100000"/>
              </a:lnSpc>
            </a:pPr>
            <a:r>
              <a:rPr lang="en-US" sz="3400" dirty="0"/>
              <a:t>Grace teaches us how to live, </a:t>
            </a:r>
            <a:r>
              <a:rPr lang="en-US" sz="3400" i="1" dirty="0"/>
              <a:t>Titus 2:11-13</a:t>
            </a:r>
          </a:p>
          <a:p>
            <a:pPr lvl="2">
              <a:lnSpc>
                <a:spcPct val="100000"/>
              </a:lnSpc>
            </a:pPr>
            <a:r>
              <a:rPr lang="en-US" sz="3400" dirty="0"/>
              <a:t>Faith magnifies God’s grace</a:t>
            </a:r>
          </a:p>
        </p:txBody>
      </p:sp>
      <p:sp>
        <p:nvSpPr>
          <p:cNvPr id="4" name="Text Placeholder 3"/>
          <p:cNvSpPr>
            <a:spLocks noGrp="1"/>
          </p:cNvSpPr>
          <p:nvPr>
            <p:ph type="body" sz="half" idx="2"/>
          </p:nvPr>
        </p:nvSpPr>
        <p:spPr>
          <a:xfrm>
            <a:off x="7821163" y="3657601"/>
            <a:ext cx="3961368" cy="1447799"/>
          </a:xfrm>
        </p:spPr>
        <p:txBody>
          <a:bodyPr>
            <a:normAutofit/>
          </a:bodyPr>
          <a:lstStyle/>
          <a:p>
            <a:r>
              <a:rPr lang="en-US" sz="4000" i="1" dirty="0">
                <a:effectLst>
                  <a:outerShdw blurRad="38100" dist="38100" dir="2700000" algn="tl">
                    <a:srgbClr val="000000">
                      <a:alpha val="43137"/>
                    </a:srgbClr>
                  </a:outerShdw>
                </a:effectLst>
              </a:rPr>
              <a:t>Romans 5:1-2</a:t>
            </a:r>
            <a:br>
              <a:rPr lang="en-US" sz="4000" i="1" dirty="0">
                <a:effectLst>
                  <a:outerShdw blurRad="38100" dist="38100" dir="2700000" algn="tl">
                    <a:srgbClr val="000000">
                      <a:alpha val="43137"/>
                    </a:srgbClr>
                  </a:outerShdw>
                </a:effectLst>
              </a:rPr>
            </a:br>
            <a:r>
              <a:rPr lang="en-US" sz="3600" i="1" dirty="0">
                <a:effectLst>
                  <a:outerShdw blurRad="38100" dist="38100" dir="2700000" algn="tl">
                    <a:srgbClr val="000000">
                      <a:alpha val="43137"/>
                    </a:srgbClr>
                  </a:outerShdw>
                </a:effectLst>
              </a:rPr>
              <a:t>(1 Peter 5:12)</a:t>
            </a:r>
          </a:p>
        </p:txBody>
      </p:sp>
      <p:pic>
        <p:nvPicPr>
          <p:cNvPr id="5" name="Picture 4" descr="A close up of a logo&#10;&#10;Description generated with high confidence">
            <a:extLst>
              <a:ext uri="{FF2B5EF4-FFF2-40B4-BE49-F238E27FC236}">
                <a16:creationId xmlns:a16="http://schemas.microsoft.com/office/drawing/2014/main" id="{CAD5C787-1E62-428E-956C-CC92EDEB2FA6}"/>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Slide Number Placeholder 1">
            <a:extLst>
              <a:ext uri="{FF2B5EF4-FFF2-40B4-BE49-F238E27FC236}">
                <a16:creationId xmlns:a16="http://schemas.microsoft.com/office/drawing/2014/main" id="{BEF33696-C6C8-46B3-9E5F-AB3D31069323}"/>
              </a:ext>
            </a:extLst>
          </p:cNvPr>
          <p:cNvSpPr txBox="1">
            <a:spLocks/>
          </p:cNvSpPr>
          <p:nvPr/>
        </p:nvSpPr>
        <p:spPr>
          <a:xfrm>
            <a:off x="11199812" y="6477000"/>
            <a:ext cx="832903" cy="225502"/>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200" smtClean="0"/>
              <a:pPr algn="r"/>
              <a:t>6</a:t>
            </a:fld>
            <a:endParaRPr lang="en-US" sz="1200" dirty="0"/>
          </a:p>
        </p:txBody>
      </p:sp>
    </p:spTree>
    <p:extLst>
      <p:ext uri="{BB962C8B-B14F-4D97-AF65-F5344CB8AC3E}">
        <p14:creationId xmlns:p14="http://schemas.microsoft.com/office/powerpoint/2010/main" val="2613004036"/>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7" presetClass="entr" presetSubtype="0" fill="hold" nodeType="afterEffect">
                                  <p:stCondLst>
                                    <p:cond delay="300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1163" y="685800"/>
            <a:ext cx="3961368" cy="3124200"/>
          </a:xfrm>
        </p:spPr>
        <p:txBody>
          <a:bodyPr/>
          <a:lstStyle/>
          <a:p>
            <a:pPr>
              <a:lnSpc>
                <a:spcPct val="100000"/>
              </a:lnSpc>
            </a:pPr>
            <a:r>
              <a:rPr lang="en-US" sz="4800" dirty="0">
                <a:effectLst>
                  <a:outerShdw blurRad="38100" dist="38100" dir="2700000" algn="tl">
                    <a:srgbClr val="000000">
                      <a:alpha val="43137"/>
                    </a:srgbClr>
                  </a:outerShdw>
                </a:effectLst>
              </a:rPr>
              <a:t>Christians must continue</a:t>
            </a:r>
            <a:br>
              <a:rPr lang="en-US" sz="4800" dirty="0">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in Grace</a:t>
            </a:r>
          </a:p>
        </p:txBody>
      </p:sp>
      <p:sp>
        <p:nvSpPr>
          <p:cNvPr id="3" name="Content Placeholder 2"/>
          <p:cNvSpPr>
            <a:spLocks noGrp="1"/>
          </p:cNvSpPr>
          <p:nvPr>
            <p:ph idx="1"/>
          </p:nvPr>
        </p:nvSpPr>
        <p:spPr>
          <a:xfrm>
            <a:off x="507868" y="381000"/>
            <a:ext cx="6805744" cy="6477000"/>
          </a:xfrm>
        </p:spPr>
        <p:txBody>
          <a:bodyPr>
            <a:normAutofit/>
          </a:bodyPr>
          <a:lstStyle/>
          <a:p>
            <a:pPr>
              <a:lnSpc>
                <a:spcPct val="100000"/>
              </a:lnSpc>
              <a:spcBef>
                <a:spcPts val="1200"/>
              </a:spcBef>
            </a:pPr>
            <a:r>
              <a:rPr lang="en-US" sz="3600" b="1" dirty="0"/>
              <a:t>By humble obedience to Christ</a:t>
            </a:r>
            <a:r>
              <a:rPr lang="en-US" sz="3600" dirty="0"/>
              <a:t>, </a:t>
            </a:r>
            <a:r>
              <a:rPr lang="en-US" sz="3600" i="1" dirty="0"/>
              <a:t>James 4:5-7</a:t>
            </a:r>
          </a:p>
          <a:p>
            <a:pPr>
              <a:lnSpc>
                <a:spcPct val="100000"/>
              </a:lnSpc>
              <a:spcBef>
                <a:spcPts val="1200"/>
              </a:spcBef>
            </a:pPr>
            <a:r>
              <a:rPr lang="en-US" sz="3600" b="1" dirty="0"/>
              <a:t>By submissive service to one another</a:t>
            </a:r>
            <a:r>
              <a:rPr lang="en-US" sz="3600" dirty="0"/>
              <a:t>, </a:t>
            </a:r>
            <a:r>
              <a:rPr lang="en-US" sz="3600" i="1" dirty="0"/>
              <a:t>1 Peter 5:5-7</a:t>
            </a:r>
          </a:p>
          <a:p>
            <a:pPr>
              <a:lnSpc>
                <a:spcPct val="100000"/>
              </a:lnSpc>
              <a:spcBef>
                <a:spcPts val="1200"/>
              </a:spcBef>
            </a:pPr>
            <a:r>
              <a:rPr lang="en-US" sz="3600" b="1" dirty="0"/>
              <a:t>By not continuing to practice sin</a:t>
            </a:r>
            <a:r>
              <a:rPr lang="en-US" sz="3600" dirty="0"/>
              <a:t>, </a:t>
            </a:r>
            <a:r>
              <a:rPr lang="en-US" sz="3600" i="1" dirty="0"/>
              <a:t>Romans 6:1-2, 5-6</a:t>
            </a:r>
          </a:p>
          <a:p>
            <a:pPr lvl="1">
              <a:lnSpc>
                <a:spcPct val="100000"/>
              </a:lnSpc>
              <a:spcBef>
                <a:spcPts val="1200"/>
              </a:spcBef>
            </a:pPr>
            <a:r>
              <a:rPr lang="en-US" sz="3400" dirty="0"/>
              <a:t>Born of God, practice righteousness, </a:t>
            </a:r>
            <a:r>
              <a:rPr lang="en-US" sz="3400" i="1" dirty="0"/>
              <a:t>1 John 2:29-3:3</a:t>
            </a:r>
          </a:p>
          <a:p>
            <a:pPr lvl="1">
              <a:lnSpc>
                <a:spcPct val="100000"/>
              </a:lnSpc>
              <a:spcBef>
                <a:spcPts val="1200"/>
              </a:spcBef>
            </a:pPr>
            <a:r>
              <a:rPr lang="en-US" sz="3400" dirty="0"/>
              <a:t>Abide in God, do not practice sin, </a:t>
            </a:r>
            <a:r>
              <a:rPr lang="en-US" sz="3400" i="1" dirty="0"/>
              <a:t>1 John 3:4-10; 1:6-7</a:t>
            </a:r>
          </a:p>
        </p:txBody>
      </p:sp>
      <p:sp>
        <p:nvSpPr>
          <p:cNvPr id="4" name="Text Placeholder 3"/>
          <p:cNvSpPr>
            <a:spLocks noGrp="1"/>
          </p:cNvSpPr>
          <p:nvPr>
            <p:ph type="body" sz="half" idx="2"/>
          </p:nvPr>
        </p:nvSpPr>
        <p:spPr>
          <a:xfrm>
            <a:off x="7821163" y="4191000"/>
            <a:ext cx="3961368" cy="761999"/>
          </a:xfrm>
        </p:spPr>
        <p:txBody>
          <a:bodyPr>
            <a:normAutofit/>
          </a:bodyPr>
          <a:lstStyle/>
          <a:p>
            <a:r>
              <a:rPr lang="en-US" sz="4000" i="1" dirty="0">
                <a:effectLst>
                  <a:outerShdw blurRad="38100" dist="38100" dir="2700000" algn="tl">
                    <a:srgbClr val="000000">
                      <a:alpha val="43137"/>
                    </a:srgbClr>
                  </a:outerShdw>
                </a:effectLst>
              </a:rPr>
              <a:t>Acts 13:43</a:t>
            </a:r>
          </a:p>
        </p:txBody>
      </p:sp>
      <p:pic>
        <p:nvPicPr>
          <p:cNvPr id="5" name="Picture 4" descr="A close up of a logo&#10;&#10;Description generated with high confidence">
            <a:extLst>
              <a:ext uri="{FF2B5EF4-FFF2-40B4-BE49-F238E27FC236}">
                <a16:creationId xmlns:a16="http://schemas.microsoft.com/office/drawing/2014/main" id="{CAD5C787-1E62-428E-956C-CC92EDEB2FA6}"/>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Slide Number Placeholder 1">
            <a:extLst>
              <a:ext uri="{FF2B5EF4-FFF2-40B4-BE49-F238E27FC236}">
                <a16:creationId xmlns:a16="http://schemas.microsoft.com/office/drawing/2014/main" id="{BEF33696-C6C8-46B3-9E5F-AB3D31069323}"/>
              </a:ext>
            </a:extLst>
          </p:cNvPr>
          <p:cNvSpPr txBox="1">
            <a:spLocks/>
          </p:cNvSpPr>
          <p:nvPr/>
        </p:nvSpPr>
        <p:spPr>
          <a:xfrm>
            <a:off x="11199812" y="6477000"/>
            <a:ext cx="832903" cy="225502"/>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200" smtClean="0"/>
              <a:pPr algn="r"/>
              <a:t>7</a:t>
            </a:fld>
            <a:endParaRPr lang="en-US" sz="1200" dirty="0"/>
          </a:p>
        </p:txBody>
      </p:sp>
    </p:spTree>
    <p:extLst>
      <p:ext uri="{BB962C8B-B14F-4D97-AF65-F5344CB8AC3E}">
        <p14:creationId xmlns:p14="http://schemas.microsoft.com/office/powerpoint/2010/main" val="2405786284"/>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1163" y="685800"/>
            <a:ext cx="3961368" cy="3124200"/>
          </a:xfrm>
        </p:spPr>
        <p:txBody>
          <a:bodyPr/>
          <a:lstStyle/>
          <a:p>
            <a:pPr>
              <a:lnSpc>
                <a:spcPct val="100000"/>
              </a:lnSpc>
            </a:pPr>
            <a:r>
              <a:rPr lang="en-US" sz="4800" dirty="0">
                <a:effectLst>
                  <a:outerShdw blurRad="38100" dist="38100" dir="2700000" algn="tl">
                    <a:srgbClr val="000000">
                      <a:alpha val="43137"/>
                    </a:srgbClr>
                  </a:outerShdw>
                </a:effectLst>
              </a:rPr>
              <a:t>Christians must Grow</a:t>
            </a:r>
            <a:br>
              <a:rPr lang="en-US" sz="4800" dirty="0">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in Grace</a:t>
            </a:r>
          </a:p>
        </p:txBody>
      </p:sp>
      <p:sp>
        <p:nvSpPr>
          <p:cNvPr id="3" name="Content Placeholder 2"/>
          <p:cNvSpPr>
            <a:spLocks noGrp="1"/>
          </p:cNvSpPr>
          <p:nvPr>
            <p:ph idx="1"/>
          </p:nvPr>
        </p:nvSpPr>
        <p:spPr>
          <a:xfrm>
            <a:off x="507868" y="381000"/>
            <a:ext cx="6805744" cy="6477000"/>
          </a:xfrm>
        </p:spPr>
        <p:txBody>
          <a:bodyPr>
            <a:normAutofit/>
          </a:bodyPr>
          <a:lstStyle/>
          <a:p>
            <a:pPr>
              <a:lnSpc>
                <a:spcPct val="100000"/>
              </a:lnSpc>
              <a:spcBef>
                <a:spcPts val="900"/>
              </a:spcBef>
            </a:pPr>
            <a:r>
              <a:rPr lang="en-US" sz="3600" b="1" dirty="0"/>
              <a:t>“Increase in the image and favor of God”</a:t>
            </a:r>
            <a:endParaRPr lang="en-US" sz="3600" i="1" dirty="0"/>
          </a:p>
          <a:p>
            <a:pPr lvl="1">
              <a:lnSpc>
                <a:spcPct val="100000"/>
              </a:lnSpc>
              <a:spcBef>
                <a:spcPts val="900"/>
              </a:spcBef>
            </a:pPr>
            <a:r>
              <a:rPr lang="en-US" sz="3400" dirty="0"/>
              <a:t>Grow in knowledge of word</a:t>
            </a:r>
          </a:p>
          <a:p>
            <a:pPr lvl="1">
              <a:lnSpc>
                <a:spcPct val="100000"/>
              </a:lnSpc>
              <a:spcBef>
                <a:spcPts val="900"/>
              </a:spcBef>
            </a:pPr>
            <a:r>
              <a:rPr lang="en-US" sz="3400" dirty="0"/>
              <a:t>Love Jesus sincerely, </a:t>
            </a:r>
            <a:r>
              <a:rPr lang="en-US" sz="3400" i="1" dirty="0"/>
              <a:t>Eph. 6:24</a:t>
            </a:r>
          </a:p>
          <a:p>
            <a:pPr lvl="1">
              <a:lnSpc>
                <a:spcPct val="100000"/>
              </a:lnSpc>
              <a:spcBef>
                <a:spcPts val="900"/>
              </a:spcBef>
            </a:pPr>
            <a:r>
              <a:rPr lang="en-US" sz="3400" dirty="0"/>
              <a:t>Humbly remove sin, </a:t>
            </a:r>
            <a:r>
              <a:rPr lang="en-US" sz="3400" i="1" dirty="0"/>
              <a:t>James 4:5-8</a:t>
            </a:r>
          </a:p>
          <a:p>
            <a:pPr lvl="1">
              <a:lnSpc>
                <a:spcPct val="100000"/>
              </a:lnSpc>
              <a:spcBef>
                <a:spcPts val="900"/>
              </a:spcBef>
            </a:pPr>
            <a:r>
              <a:rPr lang="en-US" sz="3400" dirty="0"/>
              <a:t>Serve God reverently, </a:t>
            </a:r>
            <a:r>
              <a:rPr lang="en-US" sz="3400" i="1" dirty="0"/>
              <a:t>Heb. 12:28</a:t>
            </a:r>
          </a:p>
          <a:p>
            <a:pPr lvl="1">
              <a:lnSpc>
                <a:spcPct val="100000"/>
              </a:lnSpc>
              <a:spcBef>
                <a:spcPts val="900"/>
              </a:spcBef>
            </a:pPr>
            <a:r>
              <a:rPr lang="en-US" sz="3400" dirty="0"/>
              <a:t>Serve others with singleness of heart, </a:t>
            </a:r>
            <a:r>
              <a:rPr lang="en-US" sz="3400" i="1" dirty="0"/>
              <a:t>2 Corinthians 8:1-2, 5, 9</a:t>
            </a:r>
          </a:p>
          <a:p>
            <a:pPr lvl="1">
              <a:lnSpc>
                <a:spcPct val="100000"/>
              </a:lnSpc>
              <a:spcBef>
                <a:spcPts val="900"/>
              </a:spcBef>
            </a:pPr>
            <a:r>
              <a:rPr lang="en-US" sz="3400" dirty="0"/>
              <a:t>Worship with thanksgiving, </a:t>
            </a:r>
            <a:r>
              <a:rPr lang="en-US" sz="3400" i="1" dirty="0"/>
              <a:t>Colossians 3:16</a:t>
            </a:r>
          </a:p>
        </p:txBody>
      </p:sp>
      <p:sp>
        <p:nvSpPr>
          <p:cNvPr id="4" name="Text Placeholder 3"/>
          <p:cNvSpPr>
            <a:spLocks noGrp="1"/>
          </p:cNvSpPr>
          <p:nvPr>
            <p:ph type="body" sz="half" idx="2"/>
          </p:nvPr>
        </p:nvSpPr>
        <p:spPr>
          <a:xfrm>
            <a:off x="7821163" y="4191000"/>
            <a:ext cx="3961368" cy="761999"/>
          </a:xfrm>
        </p:spPr>
        <p:txBody>
          <a:bodyPr>
            <a:normAutofit/>
          </a:bodyPr>
          <a:lstStyle/>
          <a:p>
            <a:r>
              <a:rPr lang="en-US" sz="4000" i="1" dirty="0">
                <a:effectLst>
                  <a:outerShdw blurRad="38100" dist="38100" dir="2700000" algn="tl">
                    <a:srgbClr val="000000">
                      <a:alpha val="43137"/>
                    </a:srgbClr>
                  </a:outerShdw>
                </a:effectLst>
              </a:rPr>
              <a:t>2 Peter 3:18</a:t>
            </a:r>
          </a:p>
        </p:txBody>
      </p:sp>
      <p:pic>
        <p:nvPicPr>
          <p:cNvPr id="5" name="Picture 4" descr="A close up of a logo&#10;&#10;Description generated with high confidence">
            <a:extLst>
              <a:ext uri="{FF2B5EF4-FFF2-40B4-BE49-F238E27FC236}">
                <a16:creationId xmlns:a16="http://schemas.microsoft.com/office/drawing/2014/main" id="{CAD5C787-1E62-428E-956C-CC92EDEB2FA6}"/>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Slide Number Placeholder 1">
            <a:extLst>
              <a:ext uri="{FF2B5EF4-FFF2-40B4-BE49-F238E27FC236}">
                <a16:creationId xmlns:a16="http://schemas.microsoft.com/office/drawing/2014/main" id="{BEF33696-C6C8-46B3-9E5F-AB3D31069323}"/>
              </a:ext>
            </a:extLst>
          </p:cNvPr>
          <p:cNvSpPr txBox="1">
            <a:spLocks/>
          </p:cNvSpPr>
          <p:nvPr/>
        </p:nvSpPr>
        <p:spPr>
          <a:xfrm>
            <a:off x="11199812" y="6477000"/>
            <a:ext cx="832903" cy="225502"/>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200" smtClean="0"/>
              <a:pPr algn="r"/>
              <a:t>8</a:t>
            </a:fld>
            <a:endParaRPr lang="en-US" sz="1200" dirty="0"/>
          </a:p>
        </p:txBody>
      </p:sp>
    </p:spTree>
    <p:extLst>
      <p:ext uri="{BB962C8B-B14F-4D97-AF65-F5344CB8AC3E}">
        <p14:creationId xmlns:p14="http://schemas.microsoft.com/office/powerpoint/2010/main" val="832036384"/>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7"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1163" y="685800"/>
            <a:ext cx="3961368" cy="3124200"/>
          </a:xfrm>
        </p:spPr>
        <p:txBody>
          <a:bodyPr/>
          <a:lstStyle/>
          <a:p>
            <a:pPr>
              <a:lnSpc>
                <a:spcPct val="100000"/>
              </a:lnSpc>
            </a:pPr>
            <a:r>
              <a:rPr lang="en-US" sz="4800" dirty="0">
                <a:effectLst>
                  <a:outerShdw blurRad="38100" dist="38100" dir="2700000" algn="tl">
                    <a:srgbClr val="000000">
                      <a:alpha val="43137"/>
                    </a:srgbClr>
                  </a:outerShdw>
                </a:effectLst>
              </a:rPr>
              <a:t>Christians must be strong</a:t>
            </a:r>
            <a:br>
              <a:rPr lang="en-US" sz="4800" dirty="0">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in Grace</a:t>
            </a:r>
          </a:p>
        </p:txBody>
      </p:sp>
      <p:sp>
        <p:nvSpPr>
          <p:cNvPr id="3" name="Content Placeholder 2"/>
          <p:cNvSpPr>
            <a:spLocks noGrp="1"/>
          </p:cNvSpPr>
          <p:nvPr>
            <p:ph idx="1"/>
          </p:nvPr>
        </p:nvSpPr>
        <p:spPr>
          <a:xfrm>
            <a:off x="490654" y="533400"/>
            <a:ext cx="6899158" cy="6324600"/>
          </a:xfrm>
        </p:spPr>
        <p:txBody>
          <a:bodyPr>
            <a:normAutofit/>
          </a:bodyPr>
          <a:lstStyle/>
          <a:p>
            <a:pPr>
              <a:lnSpc>
                <a:spcPct val="100000"/>
              </a:lnSpc>
              <a:spcBef>
                <a:spcPts val="1800"/>
              </a:spcBef>
            </a:pPr>
            <a:r>
              <a:rPr lang="en-US" sz="3600" b="1" dirty="0"/>
              <a:t>Teach others, </a:t>
            </a:r>
            <a:r>
              <a:rPr lang="en-US" sz="3600" i="1" dirty="0"/>
              <a:t>2 Timothy 2:2</a:t>
            </a:r>
          </a:p>
          <a:p>
            <a:pPr>
              <a:lnSpc>
                <a:spcPct val="100000"/>
              </a:lnSpc>
              <a:spcBef>
                <a:spcPts val="1800"/>
              </a:spcBef>
            </a:pPr>
            <a:r>
              <a:rPr lang="en-US" sz="3600" b="1" dirty="0"/>
              <a:t>Endure hardships, </a:t>
            </a:r>
            <a:r>
              <a:rPr lang="en-US" sz="3600" i="1" dirty="0"/>
              <a:t>2 Tim. 2:3</a:t>
            </a:r>
          </a:p>
          <a:p>
            <a:pPr>
              <a:lnSpc>
                <a:spcPct val="100000"/>
              </a:lnSpc>
              <a:spcBef>
                <a:spcPts val="1800"/>
              </a:spcBef>
            </a:pPr>
            <a:r>
              <a:rPr lang="en-US" sz="3600" b="1" dirty="0"/>
              <a:t>Not entangled with the world</a:t>
            </a:r>
            <a:r>
              <a:rPr lang="en-US" sz="3600" dirty="0"/>
              <a:t>, </a:t>
            </a:r>
            <a:br>
              <a:rPr lang="en-US" sz="3600" dirty="0"/>
            </a:br>
            <a:r>
              <a:rPr lang="en-US" sz="3600" i="1" dirty="0"/>
              <a:t>2 Timothy 2:4</a:t>
            </a:r>
          </a:p>
          <a:p>
            <a:pPr>
              <a:lnSpc>
                <a:spcPct val="100000"/>
              </a:lnSpc>
              <a:spcBef>
                <a:spcPts val="1800"/>
              </a:spcBef>
            </a:pPr>
            <a:r>
              <a:rPr lang="en-US" sz="3600" b="1" dirty="0"/>
              <a:t>Live according to truth (rules)</a:t>
            </a:r>
            <a:r>
              <a:rPr lang="en-US" sz="3600" dirty="0"/>
              <a:t>,</a:t>
            </a:r>
            <a:br>
              <a:rPr lang="en-US" sz="3600" dirty="0"/>
            </a:br>
            <a:r>
              <a:rPr lang="en-US" sz="3600" i="1" dirty="0"/>
              <a:t>2 Timothy 2:5</a:t>
            </a:r>
          </a:p>
          <a:p>
            <a:pPr>
              <a:lnSpc>
                <a:spcPct val="100000"/>
              </a:lnSpc>
              <a:spcBef>
                <a:spcPts val="1800"/>
              </a:spcBef>
            </a:pPr>
            <a:r>
              <a:rPr lang="en-US" sz="3600" b="1" dirty="0"/>
              <a:t>Diligently labor for the Lord</a:t>
            </a:r>
            <a:r>
              <a:rPr lang="en-US" sz="3600" dirty="0"/>
              <a:t>, </a:t>
            </a:r>
            <a:br>
              <a:rPr lang="en-US" sz="3600" dirty="0"/>
            </a:br>
            <a:r>
              <a:rPr lang="en-US" sz="3600" i="1" dirty="0"/>
              <a:t>2 Timothy 2:6</a:t>
            </a:r>
            <a:endParaRPr lang="en-US" sz="3600" b="1" i="1" dirty="0"/>
          </a:p>
        </p:txBody>
      </p:sp>
      <p:sp>
        <p:nvSpPr>
          <p:cNvPr id="4" name="Text Placeholder 3"/>
          <p:cNvSpPr>
            <a:spLocks noGrp="1"/>
          </p:cNvSpPr>
          <p:nvPr>
            <p:ph type="body" sz="half" idx="2"/>
          </p:nvPr>
        </p:nvSpPr>
        <p:spPr>
          <a:xfrm>
            <a:off x="7821163" y="4191000"/>
            <a:ext cx="3961368" cy="761999"/>
          </a:xfrm>
        </p:spPr>
        <p:txBody>
          <a:bodyPr>
            <a:normAutofit/>
          </a:bodyPr>
          <a:lstStyle/>
          <a:p>
            <a:r>
              <a:rPr lang="en-US" sz="4000" i="1" dirty="0">
                <a:effectLst>
                  <a:outerShdw blurRad="38100" dist="38100" dir="2700000" algn="tl">
                    <a:srgbClr val="000000">
                      <a:alpha val="43137"/>
                    </a:srgbClr>
                  </a:outerShdw>
                </a:effectLst>
              </a:rPr>
              <a:t>2 Timothy 2:1</a:t>
            </a:r>
          </a:p>
        </p:txBody>
      </p:sp>
      <p:pic>
        <p:nvPicPr>
          <p:cNvPr id="5" name="Picture 4" descr="A close up of a logo&#10;&#10;Description generated with high confidence">
            <a:extLst>
              <a:ext uri="{FF2B5EF4-FFF2-40B4-BE49-F238E27FC236}">
                <a16:creationId xmlns:a16="http://schemas.microsoft.com/office/drawing/2014/main" id="{CAD5C787-1E62-428E-956C-CC92EDEB2FA6}"/>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98561"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Slide Number Placeholder 1">
            <a:extLst>
              <a:ext uri="{FF2B5EF4-FFF2-40B4-BE49-F238E27FC236}">
                <a16:creationId xmlns:a16="http://schemas.microsoft.com/office/drawing/2014/main" id="{BEF33696-C6C8-46B3-9E5F-AB3D31069323}"/>
              </a:ext>
            </a:extLst>
          </p:cNvPr>
          <p:cNvSpPr txBox="1">
            <a:spLocks/>
          </p:cNvSpPr>
          <p:nvPr/>
        </p:nvSpPr>
        <p:spPr>
          <a:xfrm>
            <a:off x="11199812" y="6477000"/>
            <a:ext cx="832903" cy="225502"/>
          </a:xfrm>
          <a:prstGeom prst="rect">
            <a:avLst/>
          </a:prstGeom>
        </p:spPr>
        <p:txBody>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gn="r"/>
            <a:fld id="{E5FD5434-F838-4DD4-A17B-1CB1A1850DF4}" type="slidenum">
              <a:rPr lang="en-US" sz="1200" smtClean="0"/>
              <a:pPr algn="r"/>
              <a:t>9</a:t>
            </a:fld>
            <a:endParaRPr lang="en-US" sz="1200" dirty="0"/>
          </a:p>
        </p:txBody>
      </p:sp>
    </p:spTree>
    <p:extLst>
      <p:ext uri="{BB962C8B-B14F-4D97-AF65-F5344CB8AC3E}">
        <p14:creationId xmlns:p14="http://schemas.microsoft.com/office/powerpoint/2010/main" val="3722890045"/>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076977-ECB7-44C2-A70D-853BB6B41242}">
  <ds:schemaRefs>
    <ds:schemaRef ds:uri="http://purl.org/dc/terms/"/>
    <ds:schemaRef ds:uri="http://schemas.microsoft.com/office/2006/metadata/properties"/>
    <ds:schemaRef ds:uri="http://www.w3.org/XML/1998/namespace"/>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4873beb7-5857-4685-be1f-d57550cc96cc"/>
  </ds:schemaRefs>
</ds:datastoreItem>
</file>

<file path=customXml/itemProps2.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3.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171</TotalTime>
  <Words>394</Words>
  <Application>Microsoft Office PowerPoint</Application>
  <PresentationFormat>Custom</PresentationFormat>
  <Paragraphs>61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Cambria</vt:lpstr>
      <vt:lpstr>Red Radial 16x9</vt:lpstr>
      <vt:lpstr>The Christian’s Relation to Grace</vt:lpstr>
      <vt:lpstr>PowerPoint Presentation</vt:lpstr>
      <vt:lpstr>Grace Given Us in Christ Jesus </vt:lpstr>
      <vt:lpstr>God’s Grace is Greater than Sin</vt:lpstr>
      <vt:lpstr>Christians Stand in Grace</vt:lpstr>
      <vt:lpstr>Christians Stand in Grace</vt:lpstr>
      <vt:lpstr>Christians must continue in Grace</vt:lpstr>
      <vt:lpstr>Christians must Grow in Grace</vt:lpstr>
      <vt:lpstr>Christians must be strong in Grace</vt:lpstr>
      <vt:lpstr>The Christian’s Relation  to Grace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Christian’s Relation to Grace</dc:title>
  <dc:creator>Joe R Price</dc:creator>
  <cp:lastModifiedBy>Joe R Price</cp:lastModifiedBy>
  <cp:revision>31</cp:revision>
  <dcterms:created xsi:type="dcterms:W3CDTF">2017-12-07T17:01:57Z</dcterms:created>
  <dcterms:modified xsi:type="dcterms:W3CDTF">2017-12-10T00:30:09Z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