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40" r:id="rId1"/>
  </p:sldMasterIdLst>
  <p:notesMasterIdLst>
    <p:notesMasterId r:id="rId17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8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6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173DF-7FEB-4973-9421-61777D06CCF6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96F11-7358-40BD-B4FD-C252BCC8D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47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DA1E-EB5A-4A4C-9AE4-E43B1AED5ED6}" type="datetime1">
              <a:rPr lang="en-US" smtClean="0"/>
              <a:t>12/17/2017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8627-1019-4E64-B200-91D8FE90D9A8}" type="datetime1">
              <a:rPr lang="en-US" smtClean="0"/>
              <a:t>12/17/2017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F8DA-59C5-4D65-9B4B-F085F091BD9D}" type="datetime1">
              <a:rPr lang="en-US" smtClean="0"/>
              <a:t>12/17/2017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CBC23-59EA-4837-A81E-FA9DC0F11280}" type="datetime1">
              <a:rPr lang="en-US" smtClean="0"/>
              <a:t>12/17/2017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5D7A240-C9A3-4BE0-AA54-45A210FDD772}" type="datetime1">
              <a:rPr lang="en-US" smtClean="0"/>
              <a:t>12/17/2017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3898F-32B8-4030-B843-2637B73C5788}" type="datetime1">
              <a:rPr lang="en-US" smtClean="0"/>
              <a:t>12/17/2017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6F82-15DB-44FE-A03A-CDD99A4AD931}" type="datetime1">
              <a:rPr lang="en-US" smtClean="0"/>
              <a:t>12/17/2017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739E-85D9-4F48-A00A-F7BE90AC372F}" type="datetime1">
              <a:rPr lang="en-US" smtClean="0"/>
              <a:t>12/17/2017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7C0E3-51BE-47E1-94CC-93D0DF93619D}" type="datetime1">
              <a:rPr lang="en-US" smtClean="0"/>
              <a:t>12/17/2017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311-2BAD-41B4-9D0D-39F83E9DB9A4}" type="datetime1">
              <a:rPr lang="en-US" smtClean="0"/>
              <a:t>12/17/2017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1E6D-14C3-4F2E-8897-34D1996CE4D2}" type="datetime1">
              <a:rPr lang="en-US" smtClean="0"/>
              <a:t>12/17/2017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86C685C-AFFC-4D5E-9165-E1772B62A4B9}" type="datetime1">
              <a:rPr lang="en-US" smtClean="0"/>
              <a:t>12/17/2017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8035907-EB9C-4E11-8A9B-D25B0AD8D74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AB5B6FA-7B4F-437A-9C78-144C7DCD1EC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595" y="1903304"/>
            <a:ext cx="3051394" cy="305138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4199C21-6AE0-4F6F-AA96-6FFF97BB95E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95024" y="2064730"/>
            <a:ext cx="2728540" cy="272853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9C69FA7-0958-4ED9-A0DF-E87A0C137BF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02709" y="3388657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B0560DA2-59D8-4F79-8914-E88714E08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BEA630-3037-4ACC-99AC-2105D05374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643467"/>
            <a:ext cx="6516241" cy="5571066"/>
          </a:xfrm>
        </p:spPr>
        <p:txBody>
          <a:bodyPr>
            <a:normAutofit/>
          </a:bodyPr>
          <a:lstStyle/>
          <a:p>
            <a:pPr algn="ctr"/>
            <a:r>
              <a:rPr lang="en-US" sz="8800" dirty="0"/>
              <a:t>Beware</a:t>
            </a:r>
            <a:br>
              <a:rPr lang="en-US" sz="8800" dirty="0"/>
            </a:br>
            <a:r>
              <a:rPr lang="en-US" sz="8800" dirty="0"/>
              <a:t>The Leaven of the Pharisees and Sadducees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F4A50D-2A6E-4AD6-9B3D-E96CC8E450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5025" y="2064730"/>
            <a:ext cx="2728540" cy="272853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16:5-12</a:t>
            </a:r>
          </a:p>
        </p:txBody>
      </p:sp>
    </p:spTree>
    <p:extLst>
      <p:ext uri="{BB962C8B-B14F-4D97-AF65-F5344CB8AC3E}">
        <p14:creationId xmlns:p14="http://schemas.microsoft.com/office/powerpoint/2010/main" val="368887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4B0465-3B07-49BF-BEA7-D8147624629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8803C4-E159-4360-B7BB-74205C8F782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A41F0A-35FC-4C6C-B66C-FC82F8E29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D47F23-5AD7-4D6A-A5ED-34E404BF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708100"/>
            <a:ext cx="10058400" cy="1385875"/>
          </a:xfrm>
        </p:spPr>
        <p:txBody>
          <a:bodyPr>
            <a:normAutofit/>
          </a:bodyPr>
          <a:lstStyle/>
          <a:p>
            <a:r>
              <a:rPr lang="en-US" sz="8000" dirty="0"/>
              <a:t>Sadducees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6F24D-C80A-4034-AF00-D6CD628D4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504" y="2438400"/>
            <a:ext cx="10143744" cy="410583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/>
              <a:t>Materialists, who denied the spiritual world</a:t>
            </a:r>
            <a:r>
              <a:rPr lang="en-US" sz="4000" dirty="0"/>
              <a:t>,</a:t>
            </a:r>
            <a:r>
              <a:rPr lang="en-US" sz="4000" b="1" dirty="0"/>
              <a:t> </a:t>
            </a:r>
            <a:r>
              <a:rPr lang="en-US" sz="4000" i="1" dirty="0"/>
              <a:t>Acts 23:8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3800" dirty="0"/>
              <a:t>They did not know the Scriptures, nor the power of God, </a:t>
            </a:r>
            <a:r>
              <a:rPr lang="en-US" sz="3800" i="1" dirty="0"/>
              <a:t>Matthew 22:29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3800" dirty="0"/>
              <a:t>They loosed where God did not loose (doctrine of the Sadducees)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67635-F436-4AAA-9ED5-4AF2C7FE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3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4B0465-3B07-49BF-BEA7-D8147624629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8803C4-E159-4360-B7BB-74205C8F782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A41F0A-35FC-4C6C-B66C-FC82F8E29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D47F23-5AD7-4D6A-A5ED-34E404BF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708102"/>
            <a:ext cx="10058400" cy="1385874"/>
          </a:xfrm>
        </p:spPr>
        <p:txBody>
          <a:bodyPr>
            <a:normAutofit/>
          </a:bodyPr>
          <a:lstStyle/>
          <a:p>
            <a:r>
              <a:rPr lang="en-US" sz="8000" dirty="0"/>
              <a:t>Leaven of the Sadducees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6F24D-C80A-4034-AF00-D6CD628D4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504" y="2252546"/>
            <a:ext cx="10308336" cy="450003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/>
              <a:t>Materialists, who denied the spiritual world</a:t>
            </a:r>
            <a:r>
              <a:rPr lang="en-US" sz="4000" dirty="0"/>
              <a:t>,</a:t>
            </a:r>
            <a:r>
              <a:rPr lang="en-US" sz="4000" b="1" dirty="0"/>
              <a:t> </a:t>
            </a:r>
            <a:r>
              <a:rPr lang="en-US" sz="4000" i="1" dirty="0"/>
              <a:t>Acts 23:8</a:t>
            </a:r>
          </a:p>
          <a:p>
            <a:pPr lvl="1">
              <a:lnSpc>
                <a:spcPct val="100000"/>
              </a:lnSpc>
            </a:pPr>
            <a:r>
              <a:rPr lang="en-US" sz="3600" dirty="0"/>
              <a:t>Secularism does the same thing</a:t>
            </a:r>
          </a:p>
          <a:p>
            <a:pPr lvl="1">
              <a:lnSpc>
                <a:spcPct val="100000"/>
              </a:lnSpc>
            </a:pPr>
            <a:r>
              <a:rPr lang="en-US" sz="3600" dirty="0"/>
              <a:t>Secular humanists deny God and His moral standard…“Man is the measure of all things”</a:t>
            </a:r>
          </a:p>
          <a:p>
            <a:pPr lvl="1">
              <a:lnSpc>
                <a:spcPct val="100000"/>
              </a:lnSpc>
            </a:pPr>
            <a:r>
              <a:rPr lang="en-US" sz="3600" dirty="0"/>
              <a:t>Leads to all kinds of irreverence and immorality, </a:t>
            </a:r>
            <a:r>
              <a:rPr lang="en-US" sz="3600" i="1" dirty="0"/>
              <a:t>Romans 1:21-25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67635-F436-4AAA-9ED5-4AF2C7FE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74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4B0465-3B07-49BF-BEA7-D8147624629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8803C4-E159-4360-B7BB-74205C8F782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A41F0A-35FC-4C6C-B66C-FC82F8E29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D47F23-5AD7-4D6A-A5ED-34E404BF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708102"/>
            <a:ext cx="10058400" cy="1385874"/>
          </a:xfrm>
        </p:spPr>
        <p:txBody>
          <a:bodyPr>
            <a:normAutofit/>
          </a:bodyPr>
          <a:lstStyle/>
          <a:p>
            <a:r>
              <a:rPr lang="en-US" sz="8000" dirty="0"/>
              <a:t>Leaven of the Sadducees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6F24D-C80A-4034-AF00-D6CD628D4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504" y="2252546"/>
            <a:ext cx="10308336" cy="450003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/>
              <a:t>The great compromisers with the world (Herod)</a:t>
            </a:r>
            <a:r>
              <a:rPr lang="en-US" sz="4000" dirty="0"/>
              <a:t>,</a:t>
            </a:r>
            <a:r>
              <a:rPr lang="en-US" sz="4000" b="1" dirty="0"/>
              <a:t> </a:t>
            </a:r>
            <a:r>
              <a:rPr lang="en-US" sz="4000" i="1" dirty="0"/>
              <a:t>John 11:48-50; Acts 4:1-2</a:t>
            </a:r>
          </a:p>
          <a:p>
            <a:pPr lvl="1">
              <a:lnSpc>
                <a:spcPct val="100000"/>
              </a:lnSpc>
            </a:pPr>
            <a:r>
              <a:rPr lang="en-US" sz="3600" dirty="0"/>
              <a:t>We cannot compromise with sin (loose </a:t>
            </a:r>
            <a:br>
              <a:rPr lang="en-US" sz="3600" dirty="0"/>
            </a:br>
            <a:r>
              <a:rPr lang="en-US" sz="3600" dirty="0"/>
              <a:t>where God has not loosed), </a:t>
            </a:r>
            <a:r>
              <a:rPr lang="en-US" sz="3600" i="1" dirty="0"/>
              <a:t>Ephesians 5:7; </a:t>
            </a:r>
            <a:br>
              <a:rPr lang="en-US" sz="3600" i="1" dirty="0"/>
            </a:br>
            <a:r>
              <a:rPr lang="en-US" sz="3600" i="1" dirty="0"/>
              <a:t>2 Corinthians 6:17-18</a:t>
            </a:r>
          </a:p>
          <a:p>
            <a:pPr lvl="1">
              <a:lnSpc>
                <a:spcPct val="100000"/>
              </a:lnSpc>
            </a:pPr>
            <a:r>
              <a:rPr lang="en-US" sz="3600" dirty="0"/>
              <a:t>No commonality, no fellowship with the </a:t>
            </a:r>
            <a:br>
              <a:rPr lang="en-US" sz="3600" dirty="0"/>
            </a:br>
            <a:r>
              <a:rPr lang="en-US" sz="3600" dirty="0"/>
              <a:t>world, </a:t>
            </a:r>
            <a:r>
              <a:rPr lang="en-US" sz="3600" i="1" dirty="0"/>
              <a:t>2 John 10-11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67635-F436-4AAA-9ED5-4AF2C7FE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4066C89-42FB-4624-9AFE-3A31B36491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A41F0A-35FC-4C6C-B66C-FC82F8E29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D47F23-5AD7-4D6A-A5ED-34E404BF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571" y="643466"/>
            <a:ext cx="4140209" cy="5528734"/>
          </a:xfrm>
        </p:spPr>
        <p:txBody>
          <a:bodyPr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</a:t>
            </a:r>
            <a:br>
              <a:rPr lang="en-US" sz="8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6F24D-C80A-4034-AF00-D6CD628D4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223024"/>
            <a:ext cx="6632698" cy="652955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/>
              <a:t>Leaven of the Pharisees: </a:t>
            </a:r>
            <a:r>
              <a:rPr lang="en-US" sz="4400" cap="small" dirty="0"/>
              <a:t>Binding Hypocrisy</a:t>
            </a:r>
          </a:p>
          <a:p>
            <a:pPr>
              <a:lnSpc>
                <a:spcPct val="100000"/>
              </a:lnSpc>
            </a:pPr>
            <a:r>
              <a:rPr lang="en-US" sz="4000" b="1" dirty="0"/>
              <a:t>Leaven of the Sadducees: </a:t>
            </a:r>
            <a:r>
              <a:rPr lang="en-US" sz="4400" cap="small" dirty="0"/>
              <a:t>Loosing Compromise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67635-F436-4AAA-9ED5-4AF2C7FE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8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4066C89-42FB-4624-9AFE-3A31B36491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A41F0A-35FC-4C6C-B66C-FC82F8E29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D47F23-5AD7-4D6A-A5ED-34E404BF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792" y="487754"/>
            <a:ext cx="4140209" cy="5882491"/>
          </a:xfrm>
        </p:spPr>
        <p:txBody>
          <a:bodyPr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Do You Say Jesus is?</a:t>
            </a:r>
            <a:br>
              <a:rPr lang="en-US" sz="8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cap="sm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16:13-16 </a:t>
            </a:r>
            <a:endParaRPr lang="en-US" sz="8800" cap="small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6F24D-C80A-4034-AF00-D6CD628D4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223024"/>
            <a:ext cx="6632698" cy="652955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/>
              <a:t>Pharisees: </a:t>
            </a:r>
            <a:br>
              <a:rPr lang="en-US" sz="4000" b="1" dirty="0"/>
            </a:br>
            <a:r>
              <a:rPr lang="en-US" sz="4000" dirty="0"/>
              <a:t>Deluded blasphemer</a:t>
            </a:r>
          </a:p>
          <a:p>
            <a:pPr>
              <a:lnSpc>
                <a:spcPct val="100000"/>
              </a:lnSpc>
            </a:pPr>
            <a:r>
              <a:rPr lang="en-US" sz="4000" b="1" dirty="0"/>
              <a:t>Sadducees: </a:t>
            </a:r>
            <a:br>
              <a:rPr lang="en-US" sz="4000" b="1" dirty="0"/>
            </a:br>
            <a:r>
              <a:rPr lang="en-US" sz="4000" dirty="0"/>
              <a:t>Threat to their power</a:t>
            </a:r>
          </a:p>
          <a:p>
            <a:pPr>
              <a:lnSpc>
                <a:spcPct val="100000"/>
              </a:lnSpc>
            </a:pPr>
            <a:r>
              <a:rPr lang="en-US" sz="4000" b="1" dirty="0"/>
              <a:t>Peter:</a:t>
            </a:r>
            <a:br>
              <a:rPr lang="en-US" sz="4400" dirty="0"/>
            </a:br>
            <a:r>
              <a:rPr lang="en-US" sz="4000" dirty="0"/>
              <a:t>“The Christ, the Son of </a:t>
            </a:r>
            <a:br>
              <a:rPr lang="en-US" sz="4000" dirty="0"/>
            </a:br>
            <a:r>
              <a:rPr lang="en-US" sz="4000" dirty="0"/>
              <a:t>the living God”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67635-F436-4AAA-9ED5-4AF2C7FE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78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4066C89-42FB-4624-9AFE-3A31B36491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A41F0A-35FC-4C6C-B66C-FC82F8E29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D47F23-5AD7-4D6A-A5ED-34E404BF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87754"/>
            <a:ext cx="4651513" cy="588249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Beware the Leaven of the Pharisees and Sadducees</a:t>
            </a:r>
            <a:endParaRPr lang="en-US" sz="6600" cap="small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6F24D-C80A-4034-AF00-D6CD628D4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5386" y="223024"/>
            <a:ext cx="6913756" cy="652955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/>
              <a:t>When truth is set before us, it will be our condition of heart that either: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Leads us to understand it and accept it, or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Leads us to reject it, </a:t>
            </a:r>
            <a:r>
              <a:rPr lang="en-US" sz="4000" i="1" dirty="0"/>
              <a:t>Matthew 16:9, 11 (3-4)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67635-F436-4AAA-9ED5-4AF2C7FE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0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4B0465-3B07-49BF-BEA7-D8147624629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8803C4-E159-4360-B7BB-74205C8F782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A41F0A-35FC-4C6C-B66C-FC82F8E29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D47F23-5AD7-4D6A-A5ED-34E404BF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708101"/>
            <a:ext cx="10058400" cy="1385874"/>
          </a:xfrm>
        </p:spPr>
        <p:txBody>
          <a:bodyPr>
            <a:normAutofit/>
          </a:bodyPr>
          <a:lstStyle/>
          <a:p>
            <a:r>
              <a:rPr lang="en-US" sz="8800" dirty="0"/>
              <a:t>Leaven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6F24D-C80A-4034-AF00-D6CD628D4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3"/>
            <a:ext cx="10058400" cy="4216866"/>
          </a:xfrm>
        </p:spPr>
        <p:txBody>
          <a:bodyPr>
            <a:normAutofit/>
          </a:bodyPr>
          <a:lstStyle/>
          <a:p>
            <a:r>
              <a:rPr lang="en-US" sz="4000" b="1" dirty="0"/>
              <a:t>An influencing agent</a:t>
            </a:r>
            <a:r>
              <a:rPr lang="en-US" sz="4000" dirty="0"/>
              <a:t>, </a:t>
            </a:r>
            <a:r>
              <a:rPr lang="en-US" sz="4000" i="1" dirty="0"/>
              <a:t>1 Corinthians 5:6; Galatians 5:9</a:t>
            </a:r>
          </a:p>
          <a:p>
            <a:pPr lvl="1"/>
            <a:r>
              <a:rPr lang="en-US" sz="3800" dirty="0"/>
              <a:t>Unseen, penetrating and corrupting power, </a:t>
            </a:r>
            <a:r>
              <a:rPr lang="en-US" sz="3800" i="1" dirty="0"/>
              <a:t>Mark 8:15</a:t>
            </a:r>
          </a:p>
          <a:p>
            <a:r>
              <a:rPr lang="en-US" sz="4000" dirty="0"/>
              <a:t>Doctrine of the Pharisees and Sadducees </a:t>
            </a:r>
            <a:br>
              <a:rPr lang="en-US" sz="4000" dirty="0"/>
            </a:br>
            <a:r>
              <a:rPr lang="en-US" sz="4000" dirty="0"/>
              <a:t>has influences we are warned against, </a:t>
            </a:r>
            <a:br>
              <a:rPr lang="en-US" sz="4000" dirty="0"/>
            </a:br>
            <a:r>
              <a:rPr lang="en-US" sz="4000" i="1" dirty="0"/>
              <a:t>Matthew 16:12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67635-F436-4AAA-9ED5-4AF2C7FE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31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4066C89-42FB-4624-9AFE-3A31B36491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A41F0A-35FC-4C6C-B66C-FC82F8E29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D47F23-5AD7-4D6A-A5ED-34E404BF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571" y="643466"/>
            <a:ext cx="4140209" cy="5528734"/>
          </a:xfrm>
        </p:spPr>
        <p:txBody>
          <a:bodyPr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</a:t>
            </a:r>
            <a:br>
              <a:rPr lang="en-US" sz="8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6F24D-C80A-4034-AF00-D6CD628D4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223024"/>
            <a:ext cx="6632698" cy="652955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/>
              <a:t>Leaven of the Pharisees: </a:t>
            </a:r>
            <a:r>
              <a:rPr lang="en-US" sz="4400" cap="small" dirty="0"/>
              <a:t>Binding where God does not bind</a:t>
            </a:r>
          </a:p>
          <a:p>
            <a:pPr>
              <a:lnSpc>
                <a:spcPct val="100000"/>
              </a:lnSpc>
            </a:pPr>
            <a:r>
              <a:rPr lang="en-US" sz="4000" b="1" dirty="0"/>
              <a:t>Leaven of the Sadducees: </a:t>
            </a:r>
            <a:r>
              <a:rPr lang="en-US" sz="4400" cap="small" dirty="0"/>
              <a:t>Loosing where God does not loose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67635-F436-4AAA-9ED5-4AF2C7FE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7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4066C89-42FB-4624-9AFE-3A31B36491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A41F0A-35FC-4C6C-B66C-FC82F8E29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D47F23-5AD7-4D6A-A5ED-34E404BF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29" y="643466"/>
            <a:ext cx="4062151" cy="5528734"/>
          </a:xfrm>
        </p:spPr>
        <p:txBody>
          <a:bodyPr>
            <a:normAutofit/>
          </a:bodyPr>
          <a:lstStyle/>
          <a:p>
            <a:pPr algn="ctr"/>
            <a:r>
              <a:rPr lang="en-US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Pharisees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6F24D-C80A-4034-AF00-D6CD628D4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6176" y="220091"/>
            <a:ext cx="7287263" cy="6325675"/>
          </a:xfrm>
        </p:spPr>
        <p:txBody>
          <a:bodyPr anchor="ctr">
            <a:noAutofit/>
          </a:bodyPr>
          <a:lstStyle/>
          <a:p>
            <a:r>
              <a:rPr lang="en-US" sz="3800" dirty="0"/>
              <a:t>Primarily a religious party</a:t>
            </a:r>
          </a:p>
          <a:p>
            <a:r>
              <a:rPr lang="en-US" sz="3800" dirty="0"/>
              <a:t>The name means “separatists” from…</a:t>
            </a:r>
            <a:r>
              <a:rPr lang="en-US" sz="3800" dirty="0" err="1"/>
              <a:t>pārash</a:t>
            </a:r>
            <a:r>
              <a:rPr lang="en-US" sz="3800" dirty="0"/>
              <a:t>’ “to separate”—those who carefully kept themselves from any legal contamination, distinguishing themselves by their care in such matters from the common people…who had fewer scruples. </a:t>
            </a:r>
            <a:r>
              <a:rPr lang="en-US" sz="2800" dirty="0"/>
              <a:t>(</a:t>
            </a:r>
            <a:r>
              <a:rPr lang="en-US" sz="2800" i="1" dirty="0"/>
              <a:t>I.S.B.E.</a:t>
            </a:r>
            <a:r>
              <a:rPr lang="en-US" sz="2800" dirty="0"/>
              <a:t>, 5-Vol., 2361)</a:t>
            </a:r>
          </a:p>
          <a:p>
            <a:r>
              <a:rPr lang="en-US" sz="3800" dirty="0"/>
              <a:t>Resisted Hellenization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67635-F436-4AAA-9ED5-4AF2C7FE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0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4B0465-3B07-49BF-BEA7-D8147624629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8803C4-E159-4360-B7BB-74205C8F782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A41F0A-35FC-4C6C-B66C-FC82F8E29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D47F23-5AD7-4D6A-A5ED-34E404BF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708100"/>
            <a:ext cx="10058400" cy="1385875"/>
          </a:xfrm>
        </p:spPr>
        <p:txBody>
          <a:bodyPr>
            <a:normAutofit/>
          </a:bodyPr>
          <a:lstStyle/>
          <a:p>
            <a:r>
              <a:rPr lang="en-US" sz="8000" dirty="0"/>
              <a:t>Pharisees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6F24D-C80A-4034-AF00-D6CD628D4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504" y="2320413"/>
            <a:ext cx="10718740" cy="443216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/>
              <a:t>Disputed, denied and challenged Jesus, </a:t>
            </a:r>
            <a:r>
              <a:rPr lang="en-US" sz="4000" i="1" dirty="0"/>
              <a:t>Mark 8:11-12</a:t>
            </a:r>
          </a:p>
          <a:p>
            <a:pPr lvl="1">
              <a:lnSpc>
                <a:spcPct val="100000"/>
              </a:lnSpc>
            </a:pPr>
            <a:r>
              <a:rPr lang="en-US" sz="3600" dirty="0"/>
              <a:t>Rejected miracles while demanding a sign, </a:t>
            </a:r>
            <a:r>
              <a:rPr lang="en-US" sz="3600" i="1" dirty="0"/>
              <a:t>Mark 8:1-9</a:t>
            </a:r>
          </a:p>
          <a:p>
            <a:pPr lvl="1">
              <a:lnSpc>
                <a:spcPct val="100000"/>
              </a:lnSpc>
            </a:pPr>
            <a:r>
              <a:rPr lang="en-US" sz="3600" dirty="0"/>
              <a:t>Mark of a closed heart, </a:t>
            </a:r>
            <a:r>
              <a:rPr lang="en-US" sz="3600" i="1" dirty="0"/>
              <a:t>Matt. 16:1-4 (Mk. 8:17-18)</a:t>
            </a:r>
          </a:p>
          <a:p>
            <a:pPr lvl="1">
              <a:lnSpc>
                <a:spcPct val="100000"/>
              </a:lnSpc>
            </a:pPr>
            <a:r>
              <a:rPr lang="en-US" sz="3600" dirty="0"/>
              <a:t>Considered themselves faithful defenders of orthodoxy – Hypocrites, </a:t>
            </a:r>
            <a:r>
              <a:rPr lang="en-US" sz="3600" i="1" dirty="0"/>
              <a:t>Luke 12:1</a:t>
            </a:r>
            <a:endParaRPr lang="en-US" sz="3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67635-F436-4AAA-9ED5-4AF2C7FE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66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4B0465-3B07-49BF-BEA7-D8147624629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8803C4-E159-4360-B7BB-74205C8F782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A41F0A-35FC-4C6C-B66C-FC82F8E29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D47F23-5AD7-4D6A-A5ED-34E404BF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708100"/>
            <a:ext cx="10058400" cy="1385875"/>
          </a:xfrm>
        </p:spPr>
        <p:txBody>
          <a:bodyPr>
            <a:normAutofit/>
          </a:bodyPr>
          <a:lstStyle/>
          <a:p>
            <a:r>
              <a:rPr lang="en-US" sz="8000" dirty="0"/>
              <a:t>Pharisees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6F24D-C80A-4034-AF00-D6CD628D4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504" y="2170168"/>
            <a:ext cx="10445496" cy="458241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/>
              <a:t>Bound rabbinical traditions as if they were the commands of God, </a:t>
            </a:r>
            <a:r>
              <a:rPr lang="en-US" sz="4000" i="1" dirty="0"/>
              <a:t>Mark 7:1-13</a:t>
            </a:r>
          </a:p>
          <a:p>
            <a:pPr lvl="1">
              <a:lnSpc>
                <a:spcPct val="100000"/>
              </a:lnSpc>
            </a:pPr>
            <a:r>
              <a:rPr lang="en-US" sz="3600" dirty="0"/>
              <a:t>Binding where God has not bound is a doctrine of the Pharisees </a:t>
            </a:r>
            <a:r>
              <a:rPr lang="en-US" sz="3600" i="1" dirty="0"/>
              <a:t>(</a:t>
            </a:r>
            <a:r>
              <a:rPr lang="en-US" sz="3600" i="1" u="sng" cap="small" dirty="0"/>
              <a:t>Hypocrisy</a:t>
            </a:r>
            <a:r>
              <a:rPr lang="en-US" sz="3600" i="1" dirty="0"/>
              <a:t>, Lk. 12:1)</a:t>
            </a:r>
          </a:p>
          <a:p>
            <a:pPr lvl="1">
              <a:lnSpc>
                <a:spcPct val="100000"/>
              </a:lnSpc>
            </a:pPr>
            <a:r>
              <a:rPr lang="en-US" sz="3600" dirty="0"/>
              <a:t>They demanded compliance to the rabbinical traditions, and cast out of favor those who did not, </a:t>
            </a:r>
            <a:r>
              <a:rPr lang="en-US" sz="3600" i="1" dirty="0"/>
              <a:t>John 9:14-16, 29-34</a:t>
            </a:r>
            <a:endParaRPr lang="en-US" sz="3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67635-F436-4AAA-9ED5-4AF2C7FE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4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4B0465-3B07-49BF-BEA7-D8147624629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8803C4-E159-4360-B7BB-74205C8F782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A41F0A-35FC-4C6C-B66C-FC82F8E29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D47F23-5AD7-4D6A-A5ED-34E404BF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708100"/>
            <a:ext cx="10058400" cy="1385875"/>
          </a:xfrm>
        </p:spPr>
        <p:txBody>
          <a:bodyPr>
            <a:normAutofit/>
          </a:bodyPr>
          <a:lstStyle/>
          <a:p>
            <a:r>
              <a:rPr lang="en-US" sz="8000" dirty="0"/>
              <a:t>Leaven of the Pharisees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6F24D-C80A-4034-AF00-D6CD628D4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504" y="2377833"/>
            <a:ext cx="10423194" cy="379753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000" b="1" dirty="0"/>
              <a:t>Bound rabbinical traditions as if they were the commands of God, </a:t>
            </a:r>
            <a:r>
              <a:rPr lang="en-US" sz="4000" i="1" dirty="0"/>
              <a:t>Mark 7:1-13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600" dirty="0"/>
              <a:t>They could not see their hypocrisy </a:t>
            </a:r>
            <a:r>
              <a:rPr lang="en-US" sz="3600" i="1" dirty="0"/>
              <a:t>(Luke 12:1)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600" dirty="0"/>
              <a:t>We are warned against binding personal, conscientious liberties on each other, </a:t>
            </a:r>
            <a:br>
              <a:rPr lang="en-US" sz="3600" dirty="0"/>
            </a:br>
            <a:r>
              <a:rPr lang="en-US" sz="3600" i="1" dirty="0"/>
              <a:t>Romans 14:13, 14-15, 19-21</a:t>
            </a:r>
            <a:endParaRPr lang="en-US" sz="3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67635-F436-4AAA-9ED5-4AF2C7FE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4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4B0465-3B07-49BF-BEA7-D8147624629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8803C4-E159-4360-B7BB-74205C8F782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A41F0A-35FC-4C6C-B66C-FC82F8E29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D47F23-5AD7-4D6A-A5ED-34E404BF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708100"/>
            <a:ext cx="10058400" cy="1385875"/>
          </a:xfrm>
        </p:spPr>
        <p:txBody>
          <a:bodyPr>
            <a:normAutofit/>
          </a:bodyPr>
          <a:lstStyle/>
          <a:p>
            <a:r>
              <a:rPr lang="en-US" sz="8000" dirty="0"/>
              <a:t>Leaven of the Pharisees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6F24D-C80A-4034-AF00-D6CD628D4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504" y="2377832"/>
            <a:ext cx="10423194" cy="40160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000" u="sng" dirty="0"/>
              <a:t>Hypocrisy</a:t>
            </a:r>
            <a:r>
              <a:rPr lang="en-US" sz="4000" dirty="0"/>
              <a:t> of giving lip service to God’s law, while exempting themselves from duty, </a:t>
            </a:r>
            <a:r>
              <a:rPr lang="en-US" sz="4000" i="1" dirty="0"/>
              <a:t>Matthew 23:1-4 (Luke 12:1)</a:t>
            </a:r>
            <a:endParaRPr lang="en-US" sz="3800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800" u="sng" dirty="0"/>
              <a:t>Self-righteous</a:t>
            </a:r>
            <a:r>
              <a:rPr lang="en-US" sz="3800" dirty="0"/>
              <a:t>, seeking the praise of men, </a:t>
            </a:r>
            <a:r>
              <a:rPr lang="en-US" sz="3800" i="1" dirty="0"/>
              <a:t>Matthew 23:5-12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800" u="sng" dirty="0"/>
              <a:t>Condemned</a:t>
            </a:r>
            <a:r>
              <a:rPr lang="en-US" sz="3800" dirty="0"/>
              <a:t> in their sins, </a:t>
            </a:r>
            <a:r>
              <a:rPr lang="en-US" sz="3800" i="1" dirty="0"/>
              <a:t>Matthew 23:33</a:t>
            </a:r>
            <a:endParaRPr lang="en-US" sz="40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67635-F436-4AAA-9ED5-4AF2C7FE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0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4066C89-42FB-4624-9AFE-3A31B36491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F5A41F0A-35FC-4C6C-B66C-FC82F8E29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D47F23-5AD7-4D6A-A5ED-34E404BF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29" y="643466"/>
            <a:ext cx="4062151" cy="5528734"/>
          </a:xfrm>
        </p:spPr>
        <p:txBody>
          <a:bodyPr>
            <a:normAutofit/>
          </a:bodyPr>
          <a:lstStyle/>
          <a:p>
            <a:pPr algn="ctr"/>
            <a:r>
              <a:rPr lang="en-US" sz="8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Sadducees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6F24D-C80A-4034-AF00-D6CD628D4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6176" y="301083"/>
            <a:ext cx="7118195" cy="6244683"/>
          </a:xfrm>
        </p:spPr>
        <p:txBody>
          <a:bodyPr anchor="ctr">
            <a:noAutofit/>
          </a:bodyPr>
          <a:lstStyle/>
          <a:p>
            <a:r>
              <a:rPr lang="en-US" sz="3800" dirty="0"/>
              <a:t>Rejected oral, rabbinical traditions</a:t>
            </a:r>
          </a:p>
          <a:p>
            <a:r>
              <a:rPr lang="en-US" sz="3800" dirty="0"/>
              <a:t>Denied bodily resurrection, angels and spirits; immortality and future judgment</a:t>
            </a:r>
          </a:p>
          <a:p>
            <a:r>
              <a:rPr lang="en-US" sz="3800" dirty="0"/>
              <a:t>Free-thinkers and skeptics, with corresponding lax morals</a:t>
            </a:r>
          </a:p>
          <a:p>
            <a:r>
              <a:rPr lang="en-US" sz="3800" dirty="0"/>
              <a:t>Richest, most influential Jews</a:t>
            </a:r>
          </a:p>
          <a:p>
            <a:pPr marL="0" indent="0" algn="r">
              <a:buNone/>
            </a:pPr>
            <a:r>
              <a:rPr lang="en-US" sz="2800" dirty="0"/>
              <a:t>(</a:t>
            </a:r>
            <a:r>
              <a:rPr lang="en-US" sz="2800" i="1" dirty="0"/>
              <a:t>Lenski </a:t>
            </a:r>
            <a:r>
              <a:rPr lang="en-US" sz="2800" dirty="0"/>
              <a:t>on Matthew 3:7)</a:t>
            </a:r>
          </a:p>
          <a:p>
            <a:r>
              <a:rPr lang="en-US" sz="3800" dirty="0"/>
              <a:t>Favored Hellenization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67635-F436-4AAA-9ED5-4AF2C7FE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1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148</TotalTime>
  <Words>533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Rockwell</vt:lpstr>
      <vt:lpstr>Rockwell Condensed</vt:lpstr>
      <vt:lpstr>Rockwell Extra Bold</vt:lpstr>
      <vt:lpstr>Wingdings</vt:lpstr>
      <vt:lpstr>Wood Type</vt:lpstr>
      <vt:lpstr>Beware The Leaven of the Pharisees and Sadducees</vt:lpstr>
      <vt:lpstr>Leaven</vt:lpstr>
      <vt:lpstr>Two Extremes</vt:lpstr>
      <vt:lpstr>Pharisees</vt:lpstr>
      <vt:lpstr>Pharisees</vt:lpstr>
      <vt:lpstr>Pharisees</vt:lpstr>
      <vt:lpstr>Leaven of the Pharisees</vt:lpstr>
      <vt:lpstr>Leaven of the Pharisees</vt:lpstr>
      <vt:lpstr>Sadducees</vt:lpstr>
      <vt:lpstr>Sadducees</vt:lpstr>
      <vt:lpstr>Leaven of the Sadducees</vt:lpstr>
      <vt:lpstr>Leaven of the Sadducees</vt:lpstr>
      <vt:lpstr>Two Extremes</vt:lpstr>
      <vt:lpstr>Who Do You Say Jesus is? Matthew 16:13-16 </vt:lpstr>
      <vt:lpstr>Beware the Leaven of the Pharisees and Sadducees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Leaven of the Pharisees and Sadducees</dc:title>
  <dc:creator>Joe R Price</dc:creator>
  <cp:lastModifiedBy>Joe R Price</cp:lastModifiedBy>
  <cp:revision>40</cp:revision>
  <dcterms:created xsi:type="dcterms:W3CDTF">2017-12-14T21:54:44Z</dcterms:created>
  <dcterms:modified xsi:type="dcterms:W3CDTF">2017-12-18T01:20:21Z</dcterms:modified>
</cp:coreProperties>
</file>