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2"/>
  </p:notesMasterIdLst>
  <p:handoutMasterIdLst>
    <p:handoutMasterId r:id="rId23"/>
  </p:handoutMasterIdLst>
  <p:sldIdLst>
    <p:sldId id="264" r:id="rId2"/>
    <p:sldId id="282" r:id="rId3"/>
    <p:sldId id="271" r:id="rId4"/>
    <p:sldId id="270" r:id="rId5"/>
    <p:sldId id="265" r:id="rId6"/>
    <p:sldId id="272" r:id="rId7"/>
    <p:sldId id="273" r:id="rId8"/>
    <p:sldId id="274" r:id="rId9"/>
    <p:sldId id="275" r:id="rId10"/>
    <p:sldId id="276" r:id="rId11"/>
    <p:sldId id="277" r:id="rId12"/>
    <p:sldId id="279" r:id="rId13"/>
    <p:sldId id="280" r:id="rId14"/>
    <p:sldId id="281" r:id="rId15"/>
    <p:sldId id="283" r:id="rId16"/>
    <p:sldId id="284" r:id="rId17"/>
    <p:sldId id="287" r:id="rId18"/>
    <p:sldId id="285" r:id="rId19"/>
    <p:sldId id="288" r:id="rId20"/>
    <p:sldId id="2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C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3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8870F-1A48-43A2-A007-2348C2B9745E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C5B93-CA34-49DE-A280-558E83BB8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94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B9B0-4661-411B-B556-887633A3B128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F3E57-140F-42E5-ACA7-3B197A5F5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8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8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3248464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5105400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accent3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F02C-446B-49CD-A98D-CFFFCE8A439C}" type="datetime1">
              <a:rPr lang="en-US" smtClean="0"/>
              <a:t>3/18/2018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4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buClr>
                <a:schemeClr val="accent3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3">
                  <a:lumMod val="50000"/>
                </a:schemeClr>
              </a:buClr>
              <a:defRPr/>
            </a:lvl4pPr>
            <a:lvl5pPr>
              <a:buClr>
                <a:schemeClr val="accent4">
                  <a:lumMod val="50000"/>
                </a:schemeClr>
              </a:buClr>
              <a:defRPr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3EC4-119F-4B22-9B14-9A5111CCBBCE}" type="datetime1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6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914402"/>
            <a:ext cx="6121400" cy="5211763"/>
          </a:xfrm>
        </p:spPr>
        <p:txBody>
          <a:bodyPr vert="eaVert"/>
          <a:lstStyle>
            <a:lvl1pPr>
              <a:buClr>
                <a:schemeClr val="accent3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3">
                  <a:lumMod val="50000"/>
                </a:schemeClr>
              </a:buClr>
              <a:defRPr/>
            </a:lvl4pPr>
            <a:lvl5pPr>
              <a:buClr>
                <a:schemeClr val="accent4">
                  <a:lumMod val="50000"/>
                </a:schemeClr>
              </a:buClr>
              <a:defRPr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EBE19-7E86-4B9B-8261-DBD7B0C4B657}" type="datetime1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5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accent3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3">
                  <a:lumMod val="50000"/>
                </a:schemeClr>
              </a:buClr>
              <a:defRPr/>
            </a:lvl4pPr>
            <a:lvl5pPr>
              <a:buClr>
                <a:schemeClr val="accent4">
                  <a:lumMod val="50000"/>
                </a:schemeClr>
              </a:buClr>
              <a:defRPr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 marL="2011680" indent="0">
              <a:buNone/>
              <a:defRPr/>
            </a:lvl8pPr>
            <a:lvl9pPr>
              <a:defRPr/>
            </a:lvl9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89E7-0683-4B63-B7FA-20F875096D33}" type="datetime1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1316736"/>
            <a:ext cx="90678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2704664"/>
            <a:ext cx="90678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1FCEC-FD3A-48C4-8015-355EB08700EB}" type="datetime1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1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22546" y="1920085"/>
            <a:ext cx="4389120" cy="4434840"/>
          </a:xfrm>
        </p:spPr>
        <p:txBody>
          <a:bodyPr/>
          <a:lstStyle>
            <a:lvl1pPr>
              <a:buClr>
                <a:schemeClr val="accent3">
                  <a:lumMod val="50000"/>
                </a:schemeClr>
              </a:buClr>
              <a:defRPr sz="2400"/>
            </a:lvl1pPr>
            <a:lvl2pPr>
              <a:buClr>
                <a:schemeClr val="accent1">
                  <a:lumMod val="50000"/>
                </a:schemeClr>
              </a:buClr>
              <a:defRPr sz="2400"/>
            </a:lvl2pPr>
            <a:lvl3pPr>
              <a:buClr>
                <a:schemeClr val="accent2">
                  <a:lumMod val="50000"/>
                </a:schemeClr>
              </a:buClr>
              <a:defRPr sz="2000"/>
            </a:lvl3pPr>
            <a:lvl4pPr>
              <a:buClr>
                <a:schemeClr val="accent3">
                  <a:lumMod val="50000"/>
                </a:schemeClr>
              </a:buClr>
              <a:defRPr sz="1800"/>
            </a:lvl4pPr>
            <a:lvl5pPr>
              <a:buClr>
                <a:schemeClr val="accent4">
                  <a:lumMod val="50000"/>
                </a:schemeClr>
              </a:buClr>
              <a:defRPr sz="18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783580" y="1920085"/>
            <a:ext cx="4389120" cy="4434840"/>
          </a:xfrm>
        </p:spPr>
        <p:txBody>
          <a:bodyPr/>
          <a:lstStyle>
            <a:lvl1pPr>
              <a:buClr>
                <a:schemeClr val="accent3">
                  <a:lumMod val="50000"/>
                </a:schemeClr>
              </a:buClr>
              <a:defRPr sz="2400"/>
            </a:lvl1pPr>
            <a:lvl2pPr>
              <a:buClr>
                <a:schemeClr val="accent1">
                  <a:lumMod val="50000"/>
                </a:schemeClr>
              </a:buClr>
              <a:defRPr sz="2400"/>
            </a:lvl2pPr>
            <a:lvl3pPr>
              <a:buClr>
                <a:schemeClr val="accent2">
                  <a:lumMod val="50000"/>
                </a:schemeClr>
              </a:buClr>
              <a:defRPr sz="2000"/>
            </a:lvl3pPr>
            <a:lvl4pPr>
              <a:buClr>
                <a:schemeClr val="accent3">
                  <a:lumMod val="50000"/>
                </a:schemeClr>
              </a:buClr>
              <a:defRPr sz="1800"/>
            </a:lvl4pPr>
            <a:lvl5pPr>
              <a:buClr>
                <a:schemeClr val="accent4">
                  <a:lumMod val="50000"/>
                </a:schemeClr>
              </a:buClr>
              <a:defRPr sz="18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CB92-0467-4FA1-8ACF-B17B66937B09}" type="datetime1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848" y="704088"/>
            <a:ext cx="9027852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4848" y="1855248"/>
            <a:ext cx="438912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1144848" y="2514600"/>
            <a:ext cx="4389120" cy="3845720"/>
          </a:xfrm>
        </p:spPr>
        <p:txBody>
          <a:bodyPr tIns="0"/>
          <a:lstStyle>
            <a:lvl1pPr>
              <a:buClr>
                <a:schemeClr val="accent3">
                  <a:lumMod val="50000"/>
                </a:schemeClr>
              </a:buClr>
              <a:defRPr sz="2200"/>
            </a:lvl1pPr>
            <a:lvl2pPr>
              <a:buClr>
                <a:schemeClr val="accent1">
                  <a:lumMod val="50000"/>
                </a:schemeClr>
              </a:buClr>
              <a:defRPr sz="2000"/>
            </a:lvl2pPr>
            <a:lvl3pPr>
              <a:buClr>
                <a:schemeClr val="accent2">
                  <a:lumMod val="50000"/>
                </a:schemeClr>
              </a:buClr>
              <a:defRPr sz="1800"/>
            </a:lvl3pPr>
            <a:lvl4pPr>
              <a:buClr>
                <a:schemeClr val="accent3">
                  <a:lumMod val="50000"/>
                </a:schemeClr>
              </a:buClr>
              <a:defRPr sz="1600"/>
            </a:lvl4pPr>
            <a:lvl5pPr>
              <a:buClr>
                <a:schemeClr val="accent4">
                  <a:lumMod val="50000"/>
                </a:schemeClr>
              </a:buClr>
              <a:defRPr sz="16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769260" y="1859758"/>
            <a:ext cx="438912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769260" y="2514600"/>
            <a:ext cx="4389120" cy="3845720"/>
          </a:xfrm>
        </p:spPr>
        <p:txBody>
          <a:bodyPr tIns="0"/>
          <a:lstStyle>
            <a:lvl1pPr>
              <a:buClr>
                <a:schemeClr val="accent3">
                  <a:lumMod val="50000"/>
                </a:schemeClr>
              </a:buClr>
              <a:defRPr sz="2200"/>
            </a:lvl1pPr>
            <a:lvl2pPr>
              <a:buClr>
                <a:schemeClr val="accent1">
                  <a:lumMod val="50000"/>
                </a:schemeClr>
              </a:buClr>
              <a:defRPr sz="2000"/>
            </a:lvl2pPr>
            <a:lvl3pPr>
              <a:buClr>
                <a:schemeClr val="accent2">
                  <a:lumMod val="50000"/>
                </a:schemeClr>
              </a:buClr>
              <a:defRPr sz="1800"/>
            </a:lvl3pPr>
            <a:lvl4pPr>
              <a:buClr>
                <a:schemeClr val="accent3">
                  <a:lumMod val="50000"/>
                </a:schemeClr>
              </a:buClr>
              <a:defRPr sz="1600"/>
            </a:lvl4pPr>
            <a:lvl5pPr>
              <a:buClr>
                <a:schemeClr val="accent4">
                  <a:lumMod val="50000"/>
                </a:schemeClr>
              </a:buClr>
              <a:defRPr sz="16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339A-1CCE-486C-ADF6-A3A599664408}" type="datetime1">
              <a:rPr lang="en-US" smtClean="0"/>
              <a:t>3/18/2018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3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0FDC-57BF-4807-8230-0310D14F3073}" type="datetime1">
              <a:rPr lang="en-US" smtClean="0"/>
              <a:t>3/18/2018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9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A4F4-417E-48E3-9F83-BD29CA59F5E2}" type="datetime1">
              <a:rPr lang="en-US" smtClean="0"/>
              <a:t>3/18/2018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6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42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5084956" y="1676400"/>
            <a:ext cx="5087744" cy="4572000"/>
          </a:xfrm>
        </p:spPr>
        <p:txBody>
          <a:bodyPr tIns="0">
            <a:normAutofit/>
          </a:bodyPr>
          <a:lstStyle>
            <a:lvl1pPr>
              <a:buClr>
                <a:schemeClr val="accent3">
                  <a:lumMod val="50000"/>
                </a:schemeClr>
              </a:buClr>
              <a:defRPr sz="2400"/>
            </a:lvl1pPr>
            <a:lvl2pPr>
              <a:buClr>
                <a:schemeClr val="accent1">
                  <a:lumMod val="50000"/>
                </a:schemeClr>
              </a:buClr>
              <a:defRPr sz="2400"/>
            </a:lvl2pPr>
            <a:lvl3pPr>
              <a:buClr>
                <a:schemeClr val="accent2">
                  <a:lumMod val="50000"/>
                </a:schemeClr>
              </a:buClr>
              <a:defRPr sz="2000"/>
            </a:lvl3pPr>
            <a:lvl4pPr>
              <a:buClr>
                <a:schemeClr val="accent3">
                  <a:lumMod val="50000"/>
                </a:schemeClr>
              </a:buClr>
              <a:defRPr sz="1800"/>
            </a:lvl4pPr>
            <a:lvl5pPr>
              <a:buClr>
                <a:schemeClr val="accent4">
                  <a:lumMod val="50000"/>
                </a:schemeClr>
              </a:buClr>
              <a:defRPr sz="16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7420" y="1676400"/>
            <a:ext cx="3657600" cy="4572000"/>
          </a:xfrm>
        </p:spPr>
        <p:txBody>
          <a:bodyPr lIns="18288" rIns="18288">
            <a:normAutofit/>
          </a:bodyPr>
          <a:lstStyle>
            <a:lvl1pPr marL="0" indent="0" algn="l">
              <a:buNone/>
              <a:defRPr sz="18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574A-8650-47B6-BF3C-90D70040D8E1}" type="datetime1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8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028" y="1176997"/>
            <a:ext cx="2950464" cy="1582621"/>
          </a:xfrm>
        </p:spPr>
        <p:txBody>
          <a:bodyPr vert="horz" lIns="45720" tIns="45720" rIns="45720" bIns="45720" anchor="b">
            <a:norm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nip and Round Single Corner Rectangle 8"/>
          <p:cNvSpPr/>
          <p:nvPr/>
        </p:nvSpPr>
        <p:spPr>
          <a:xfrm rot="420000" flipV="1">
            <a:off x="4636119" y="1133467"/>
            <a:ext cx="6608172" cy="3878710"/>
          </a:xfrm>
          <a:prstGeom prst="snipRoundRect">
            <a:avLst>
              <a:gd name="adj1" fmla="val 0"/>
              <a:gd name="adj2" fmla="val 3646"/>
            </a:avLst>
          </a:prstGeom>
          <a:solidFill>
            <a:schemeClr val="tx2">
              <a:lumMod val="20000"/>
              <a:lumOff val="80000"/>
            </a:schemeClr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5013414" y="1221883"/>
            <a:ext cx="5803699" cy="3706323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5028" y="2828785"/>
            <a:ext cx="2946400" cy="2179320"/>
          </a:xfrm>
        </p:spPr>
        <p:txBody>
          <a:bodyPr lIns="64008" rIns="45720" bIns="45720" anchor="t">
            <a:normAutofit/>
          </a:bodyPr>
          <a:lstStyle>
            <a:lvl1pPr marL="0" indent="0" algn="l">
              <a:spcBef>
                <a:spcPts val="250"/>
              </a:spcBef>
              <a:buFontTx/>
              <a:buNone/>
              <a:defRPr sz="18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B5E1A-2305-49AE-BA56-349391979940}" type="datetime1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07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104900" y="1935480"/>
            <a:ext cx="9067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104900" y="6356351"/>
            <a:ext cx="2349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05FF93-68FD-4072-8582-B90266297D06}" type="datetime1">
              <a:rPr lang="en-US" smtClean="0"/>
              <a:t>3/18/2018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1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4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50000"/>
          </a:schemeClr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50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3912" userDrawn="1">
          <p15:clr>
            <a:srgbClr val="F26B43"/>
          </p15:clr>
        </p15:guide>
        <p15:guide id="1" pos="6408" userDrawn="1">
          <p15:clr>
            <a:srgbClr val="F26B43"/>
          </p15:clr>
        </p15:guide>
        <p15:guide id="2" pos="696" userDrawn="1">
          <p15:clr>
            <a:srgbClr val="F26B43"/>
          </p15:clr>
        </p15:guide>
        <p15:guide id="3" orient="horz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3248464"/>
            <a:ext cx="10468864" cy="1752600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Candara" panose="020E0502030303020204" pitchFamily="34" charset="0"/>
              </a:rPr>
              <a:t>Spirituality and Pure Religion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5001064"/>
            <a:ext cx="10472928" cy="1856936"/>
          </a:xfrm>
        </p:spPr>
        <p:txBody>
          <a:bodyPr>
            <a:normAutofit/>
          </a:bodyPr>
          <a:lstStyle/>
          <a:p>
            <a:r>
              <a:rPr lang="en-US" sz="4800" b="1" i="1" dirty="0">
                <a:latin typeface="Candara" panose="020E0502030303020204" pitchFamily="34" charset="0"/>
              </a:rPr>
              <a:t>Colossians 2:20-23</a:t>
            </a:r>
          </a:p>
          <a:p>
            <a:endParaRPr lang="en-US" sz="1200" b="1" i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en-US" sz="3600" b="1" i="1" dirty="0">
                <a:solidFill>
                  <a:schemeClr val="tx1"/>
                </a:solidFill>
                <a:latin typeface="Candara" panose="020E0502030303020204" pitchFamily="34" charset="0"/>
              </a:rPr>
              <a:t>Part 1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794D1358-130F-4995-802F-A2C4D464E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917" y="626964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107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171450"/>
            <a:ext cx="9067800" cy="1704975"/>
          </a:xfrm>
        </p:spPr>
        <p:txBody>
          <a:bodyPr>
            <a:noAutofit/>
          </a:bodyPr>
          <a:lstStyle/>
          <a:p>
            <a:r>
              <a:rPr lang="en-US" sz="6600" b="1" dirty="0">
                <a:latin typeface="Candara" panose="020E0502030303020204" pitchFamily="34" charset="0"/>
              </a:rPr>
              <a:t>Unity Spiritual Center </a:t>
            </a:r>
            <a:r>
              <a:rPr lang="en-US" sz="4000" i="1" dirty="0">
                <a:latin typeface="Candara" panose="020E0502030303020204" pitchFamily="34" charset="0"/>
              </a:rPr>
              <a:t>(Bellingham WA)</a:t>
            </a:r>
            <a:endParaRPr lang="en-US" sz="6600" i="1" dirty="0">
              <a:latin typeface="Candara" panose="020E0502030303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2124074"/>
            <a:ext cx="9210674" cy="473392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5200" dirty="0">
                <a:latin typeface="Candara" panose="020E0502030303020204" pitchFamily="34" charset="0"/>
              </a:rPr>
              <a:t>“Unity is a positive, practical, non-denominational center based on the </a:t>
            </a:r>
            <a:r>
              <a:rPr lang="en-US" sz="5200" b="1" dirty="0">
                <a:latin typeface="Candara" panose="020E0502030303020204" pitchFamily="34" charset="0"/>
              </a:rPr>
              <a:t>spiritual ideals </a:t>
            </a:r>
            <a:r>
              <a:rPr lang="en-US" sz="5200" dirty="0">
                <a:latin typeface="Candara" panose="020E0502030303020204" pitchFamily="34" charset="0"/>
              </a:rPr>
              <a:t>taught by </a:t>
            </a:r>
            <a:r>
              <a:rPr lang="en-US" sz="5200" b="1" dirty="0">
                <a:latin typeface="Candara" panose="020E0502030303020204" pitchFamily="34" charset="0"/>
              </a:rPr>
              <a:t>Jesus </a:t>
            </a:r>
            <a:r>
              <a:rPr lang="en-US" sz="5200" dirty="0">
                <a:latin typeface="Candara" panose="020E0502030303020204" pitchFamily="34" charset="0"/>
              </a:rPr>
              <a:t>and</a:t>
            </a:r>
            <a:r>
              <a:rPr lang="en-US" sz="5200" b="1" dirty="0">
                <a:latin typeface="Candara" panose="020E0502030303020204" pitchFamily="34" charset="0"/>
              </a:rPr>
              <a:t> all other enlightened spiritual leaders</a:t>
            </a:r>
            <a:r>
              <a:rPr lang="en-US" sz="5200" dirty="0">
                <a:latin typeface="Candara" panose="020E0502030303020204" pitchFamily="34" charset="0"/>
              </a:rPr>
              <a:t>.”</a:t>
            </a:r>
          </a:p>
          <a:p>
            <a:pPr marL="0" lvl="0" indent="0" algn="r">
              <a:buNone/>
            </a:pPr>
            <a:r>
              <a:rPr lang="en-US" sz="3200" dirty="0">
                <a:latin typeface="Candara" panose="020E0502030303020204" pitchFamily="34" charset="0"/>
              </a:rPr>
              <a:t>www.unitybellingham.org/about-unity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95C0D247-D9C5-43FF-9B1F-86CC57C0E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92" y="626964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73838D-0B7F-4FAB-AB1D-F2A5273F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6399" y="6356351"/>
            <a:ext cx="1106311" cy="365125"/>
          </a:xfrm>
        </p:spPr>
        <p:txBody>
          <a:bodyPr vert="horz" lIns="0" tIns="0" rIns="0" bIns="0" anchor="b"/>
          <a:lstStyle/>
          <a:p>
            <a:r>
              <a:rPr 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Part 1 - </a:t>
            </a:r>
            <a:fld id="{401CF334-2D5C-4859-84A6-CA7E6E43FAEB}" type="slidenum">
              <a:rPr lang="en-US" sz="1400" smtClean="0">
                <a:solidFill>
                  <a:schemeClr val="bg1"/>
                </a:solidFill>
                <a:latin typeface="Candara" panose="020E0502030303020204" pitchFamily="34" charset="0"/>
              </a:rPr>
              <a:pPr/>
              <a:t>10</a:t>
            </a:fld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49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171450"/>
            <a:ext cx="9067800" cy="1952624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Candara" panose="020E0502030303020204" pitchFamily="34" charset="0"/>
              </a:rPr>
              <a:t>Bible: Harmony between Spiritual and Religious</a:t>
            </a:r>
            <a:endParaRPr lang="en-US" sz="6000" i="1" dirty="0">
              <a:latin typeface="Candara" panose="020E0502030303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23925" y="2381251"/>
            <a:ext cx="9391649" cy="8559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i="1" dirty="0">
                <a:latin typeface="Candara" panose="020E0502030303020204" pitchFamily="34" charset="0"/>
              </a:rPr>
              <a:t>Conflict of competing principles 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95C0D247-D9C5-43FF-9B1F-86CC57C0E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92" y="626964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73838D-0B7F-4FAB-AB1D-F2A5273F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anchor="b"/>
          <a:lstStyle/>
          <a:p>
            <a:r>
              <a:rPr 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Part 1 - </a:t>
            </a:r>
            <a:fld id="{401CF334-2D5C-4859-84A6-CA7E6E43FAEB}" type="slidenum">
              <a:rPr lang="en-US" sz="1400" smtClean="0">
                <a:solidFill>
                  <a:schemeClr val="bg1"/>
                </a:solidFill>
                <a:latin typeface="Candara" panose="020E0502030303020204" pitchFamily="34" charset="0"/>
              </a:rPr>
              <a:pPr/>
              <a:t>11</a:t>
            </a:fld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AA00EB1-E8E1-40CC-B630-B1FDE853A7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3620792"/>
            <a:ext cx="2533650" cy="2533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FBA63A-2511-4638-B261-879993E36A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2" y="3429000"/>
            <a:ext cx="2019300" cy="29172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455F6E3-B4DE-450B-B50E-DD7B60CD3054}"/>
              </a:ext>
            </a:extLst>
          </p:cNvPr>
          <p:cNvSpPr/>
          <p:nvPr/>
        </p:nvSpPr>
        <p:spPr>
          <a:xfrm>
            <a:off x="4083378" y="3924301"/>
            <a:ext cx="3510898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Col. 2:20-3:1</a:t>
            </a:r>
          </a:p>
          <a:p>
            <a:pPr algn="ctr"/>
            <a:r>
              <a:rPr lang="en-US" sz="5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Eph. 1:3</a:t>
            </a:r>
            <a:endParaRPr lang="en-US" sz="54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B77CC5-57D1-4BE8-B543-9330F7A48529}"/>
              </a:ext>
            </a:extLst>
          </p:cNvPr>
          <p:cNvSpPr/>
          <p:nvPr/>
        </p:nvSpPr>
        <p:spPr>
          <a:xfrm>
            <a:off x="1681590" y="4416743"/>
            <a:ext cx="1797288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small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ndara" panose="020E0502030303020204" pitchFamily="34" charset="0"/>
              </a:rPr>
              <a:t>World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FB93E9-4899-4D73-B8C7-1EAEB9A919B3}"/>
              </a:ext>
            </a:extLst>
          </p:cNvPr>
          <p:cNvSpPr/>
          <p:nvPr/>
        </p:nvSpPr>
        <p:spPr>
          <a:xfrm>
            <a:off x="7952337" y="4502896"/>
            <a:ext cx="1659429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small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ndara" panose="020E0502030303020204" pitchFamily="34" charset="0"/>
              </a:rPr>
              <a:t>Christ</a:t>
            </a:r>
          </a:p>
        </p:txBody>
      </p:sp>
    </p:spTree>
    <p:extLst>
      <p:ext uri="{BB962C8B-B14F-4D97-AF65-F5344CB8AC3E}">
        <p14:creationId xmlns:p14="http://schemas.microsoft.com/office/powerpoint/2010/main" val="272847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1" grpId="0"/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FFA02-5318-42C8-82B8-3FD989D7D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8133" y="466724"/>
            <a:ext cx="5748867" cy="615315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4000" b="1" dirty="0">
                <a:latin typeface="Candara" panose="020E0502030303020204" pitchFamily="34" charset="0"/>
              </a:rPr>
              <a:t>Material</a:t>
            </a:r>
            <a:r>
              <a:rPr lang="en-US" sz="4000" dirty="0">
                <a:latin typeface="Candara" panose="020E0502030303020204" pitchFamily="34" charset="0"/>
              </a:rPr>
              <a:t>, </a:t>
            </a:r>
            <a:r>
              <a:rPr lang="en-US" sz="4000" i="1" dirty="0">
                <a:latin typeface="Candara" panose="020E0502030303020204" pitchFamily="34" charset="0"/>
              </a:rPr>
              <a:t>1 Cor. 9:11; Romans 15:27</a:t>
            </a:r>
          </a:p>
          <a:p>
            <a:pPr>
              <a:spcBef>
                <a:spcPts val="1200"/>
              </a:spcBef>
            </a:pPr>
            <a:r>
              <a:rPr lang="en-US" sz="4000" b="1" dirty="0">
                <a:latin typeface="Candara" panose="020E0502030303020204" pitchFamily="34" charset="0"/>
              </a:rPr>
              <a:t>Natural</a:t>
            </a:r>
            <a:r>
              <a:rPr lang="en-US" sz="4000" dirty="0">
                <a:latin typeface="Candara" panose="020E0502030303020204" pitchFamily="34" charset="0"/>
              </a:rPr>
              <a:t>, </a:t>
            </a:r>
            <a:r>
              <a:rPr lang="en-US" sz="4000" i="1" dirty="0">
                <a:latin typeface="Candara" panose="020E0502030303020204" pitchFamily="34" charset="0"/>
              </a:rPr>
              <a:t>1 Cor. 15:44-49</a:t>
            </a:r>
          </a:p>
          <a:p>
            <a:pPr>
              <a:spcBef>
                <a:spcPts val="1200"/>
              </a:spcBef>
            </a:pPr>
            <a:r>
              <a:rPr lang="en-US" sz="4000" b="1" dirty="0">
                <a:latin typeface="Candara" panose="020E0502030303020204" pitchFamily="34" charset="0"/>
              </a:rPr>
              <a:t>Temporary</a:t>
            </a:r>
            <a:r>
              <a:rPr lang="en-US" sz="4000" dirty="0">
                <a:latin typeface="Candara" panose="020E0502030303020204" pitchFamily="34" charset="0"/>
              </a:rPr>
              <a:t>, </a:t>
            </a:r>
            <a:r>
              <a:rPr lang="en-US" sz="4000" i="1" dirty="0">
                <a:latin typeface="Candara" panose="020E0502030303020204" pitchFamily="34" charset="0"/>
              </a:rPr>
              <a:t>2 Cor. 4:16-18</a:t>
            </a:r>
          </a:p>
          <a:p>
            <a:pPr lvl="1">
              <a:spcBef>
                <a:spcPts val="1200"/>
              </a:spcBef>
            </a:pPr>
            <a:r>
              <a:rPr lang="en-US" sz="3800" dirty="0">
                <a:latin typeface="Candara" panose="020E0502030303020204" pitchFamily="34" charset="0"/>
              </a:rPr>
              <a:t>Immortal spirit</a:t>
            </a:r>
          </a:p>
          <a:p>
            <a:pPr lvl="1">
              <a:spcBef>
                <a:spcPts val="1200"/>
              </a:spcBef>
            </a:pPr>
            <a:r>
              <a:rPr lang="en-US" sz="3800" dirty="0">
                <a:latin typeface="Candara" panose="020E0502030303020204" pitchFamily="34" charset="0"/>
              </a:rPr>
              <a:t>Image of God, </a:t>
            </a:r>
            <a:br>
              <a:rPr lang="en-US" sz="3800" dirty="0">
                <a:latin typeface="Candara" panose="020E0502030303020204" pitchFamily="34" charset="0"/>
              </a:rPr>
            </a:br>
            <a:r>
              <a:rPr lang="en-US" sz="3800" i="1" dirty="0">
                <a:latin typeface="Candara" panose="020E0502030303020204" pitchFamily="34" charset="0"/>
              </a:rPr>
              <a:t>Genesis 1:26-27; 2:7</a:t>
            </a:r>
          </a:p>
          <a:p>
            <a:pPr lvl="1">
              <a:spcBef>
                <a:spcPts val="1200"/>
              </a:spcBef>
            </a:pPr>
            <a:r>
              <a:rPr lang="en-US" sz="3800" dirty="0">
                <a:latin typeface="Candara" panose="020E0502030303020204" pitchFamily="34" charset="0"/>
              </a:rPr>
              <a:t>In heavenly places, </a:t>
            </a:r>
            <a:r>
              <a:rPr lang="en-US" sz="3800" i="1" dirty="0">
                <a:latin typeface="Candara" panose="020E0502030303020204" pitchFamily="34" charset="0"/>
              </a:rPr>
              <a:t>Ephesians 1:3; 2:5-7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A92FB2-EE5C-440C-9290-94981732129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001888" y="1608666"/>
            <a:ext cx="3536245" cy="3640667"/>
          </a:xfrm>
        </p:spPr>
        <p:txBody>
          <a:bodyPr>
            <a:noAutofit/>
          </a:bodyPr>
          <a:lstStyle/>
          <a:p>
            <a:pPr algn="ctr"/>
            <a:r>
              <a:rPr lang="en-US" sz="5800" b="1" dirty="0">
                <a:latin typeface="Candara" panose="020E0502030303020204" pitchFamily="34" charset="0"/>
              </a:rPr>
              <a:t>Spiritual Things Contrasted With…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27DA7-C2C5-4A07-B034-EEB2EEFC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anchor="b"/>
          <a:lstStyle/>
          <a:p>
            <a:r>
              <a:rPr 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Part 1 - </a:t>
            </a:r>
            <a:fld id="{401CF334-2D5C-4859-84A6-CA7E6E43FAEB}" type="slidenum">
              <a:rPr lang="en-US" sz="1400" smtClean="0">
                <a:solidFill>
                  <a:schemeClr val="bg1"/>
                </a:solidFill>
                <a:latin typeface="Candara" panose="020E0502030303020204" pitchFamily="34" charset="0"/>
              </a:rPr>
              <a:pPr/>
              <a:t>12</a:t>
            </a:fld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D701BBC1-74DE-4CAA-842B-A1196440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92" y="626964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935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C8CD5-2FA4-4604-90A9-243218774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71475"/>
            <a:ext cx="9067800" cy="1819275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Candara" panose="020E0502030303020204" pitchFamily="34" charset="0"/>
              </a:rPr>
              <a:t>What Does it Mean to be Spiritual?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27416-AA9A-4B7E-952E-BE9AE80F2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899" y="2524124"/>
            <a:ext cx="9224433" cy="3538009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>
                <a:latin typeface="Candara" panose="020E0502030303020204" pitchFamily="34" charset="0"/>
              </a:rPr>
              <a:t>Loving God</a:t>
            </a:r>
            <a:r>
              <a:rPr lang="en-US" sz="4400" dirty="0">
                <a:latin typeface="Candara" panose="020E0502030303020204" pitchFamily="34" charset="0"/>
              </a:rPr>
              <a:t>, </a:t>
            </a:r>
            <a:r>
              <a:rPr lang="en-US" sz="4400" i="1" dirty="0">
                <a:latin typeface="Candara" panose="020E0502030303020204" pitchFamily="34" charset="0"/>
              </a:rPr>
              <a:t>Deut. 6:5; Matthew 22:37</a:t>
            </a:r>
          </a:p>
          <a:p>
            <a:pPr lvl="1">
              <a:spcBef>
                <a:spcPts val="1800"/>
              </a:spcBef>
            </a:pPr>
            <a:r>
              <a:rPr lang="en-US" sz="4000" dirty="0">
                <a:latin typeface="Candara" panose="020E0502030303020204" pitchFamily="34" charset="0"/>
              </a:rPr>
              <a:t>Obedience, </a:t>
            </a:r>
            <a:r>
              <a:rPr lang="en-US" sz="4000" i="1" dirty="0">
                <a:latin typeface="Candara" panose="020E0502030303020204" pitchFamily="34" charset="0"/>
              </a:rPr>
              <a:t>Joshua 22:5; John 14:15</a:t>
            </a:r>
          </a:p>
          <a:p>
            <a:pPr lvl="1">
              <a:spcBef>
                <a:spcPts val="1800"/>
              </a:spcBef>
            </a:pPr>
            <a:r>
              <a:rPr lang="en-US" sz="4000" dirty="0">
                <a:latin typeface="Candara" panose="020E0502030303020204" pitchFamily="34" charset="0"/>
              </a:rPr>
              <a:t>Loving God (spiritual) is not against obedience (religious action)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070D6-8252-418B-9DCF-95A4E7DDF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Part 1 - </a:t>
            </a:r>
            <a:fld id="{401CF334-2D5C-4859-84A6-CA7E6E43FAEB}" type="slidenum">
              <a:rPr lang="en-US" sz="1400" smtClean="0">
                <a:solidFill>
                  <a:schemeClr val="bg1"/>
                </a:solidFill>
                <a:latin typeface="Candara" panose="020E0502030303020204" pitchFamily="34" charset="0"/>
              </a:rPr>
              <a:t>13</a:t>
            </a:fld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595DF796-6FD8-4FBF-8C8A-F389005FD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92" y="626964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759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C8CD5-2FA4-4604-90A9-243218774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71475"/>
            <a:ext cx="9067800" cy="1819275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Candara" panose="020E0502030303020204" pitchFamily="34" charset="0"/>
              </a:rPr>
              <a:t>What Does it Mean to be Spiritual?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27416-AA9A-4B7E-952E-BE9AE80F2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2524125"/>
            <a:ext cx="9156700" cy="331223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4800" b="1" dirty="0">
                <a:latin typeface="Candara" panose="020E0502030303020204" pitchFamily="34" charset="0"/>
              </a:rPr>
              <a:t>Guided by revelation</a:t>
            </a:r>
            <a:r>
              <a:rPr lang="en-US" sz="4400" dirty="0">
                <a:latin typeface="Candara" panose="020E0502030303020204" pitchFamily="34" charset="0"/>
              </a:rPr>
              <a:t>, </a:t>
            </a:r>
            <a:r>
              <a:rPr lang="en-US" sz="4400" i="1" dirty="0">
                <a:latin typeface="Candara" panose="020E0502030303020204" pitchFamily="34" charset="0"/>
              </a:rPr>
              <a:t>1 Cor. 2:10-16</a:t>
            </a:r>
          </a:p>
          <a:p>
            <a:pPr lvl="1">
              <a:spcBef>
                <a:spcPts val="1200"/>
              </a:spcBef>
            </a:pPr>
            <a:r>
              <a:rPr lang="en-US" sz="4400" b="1" i="1" u="sng" dirty="0">
                <a:latin typeface="Candara" panose="020E0502030303020204" pitchFamily="34" charset="0"/>
              </a:rPr>
              <a:t>Natural man</a:t>
            </a:r>
            <a:r>
              <a:rPr lang="en-US" sz="4400" dirty="0">
                <a:latin typeface="Candara" panose="020E0502030303020204" pitchFamily="34" charset="0"/>
              </a:rPr>
              <a:t>, </a:t>
            </a:r>
            <a:r>
              <a:rPr lang="en-US" sz="4400" i="1" dirty="0">
                <a:latin typeface="Candara" panose="020E0502030303020204" pitchFamily="34" charset="0"/>
              </a:rPr>
              <a:t>1 Corinthians 2:14</a:t>
            </a:r>
          </a:p>
          <a:p>
            <a:pPr lvl="2">
              <a:spcBef>
                <a:spcPts val="1200"/>
              </a:spcBef>
            </a:pPr>
            <a:r>
              <a:rPr lang="en-US" sz="4200" dirty="0">
                <a:latin typeface="Candara" panose="020E0502030303020204" pitchFamily="34" charset="0"/>
              </a:rPr>
              <a:t>Lives by human reasoning alone, </a:t>
            </a:r>
            <a:br>
              <a:rPr lang="en-US" sz="4200" dirty="0">
                <a:latin typeface="Candara" panose="020E0502030303020204" pitchFamily="34" charset="0"/>
              </a:rPr>
            </a:br>
            <a:r>
              <a:rPr lang="en-US" sz="4200" i="1" dirty="0">
                <a:latin typeface="Candara" panose="020E0502030303020204" pitchFamily="34" charset="0"/>
              </a:rPr>
              <a:t>1 Cor. 1:18, 23 (Jer. 10:23; Prov. 16:25)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070D6-8252-418B-9DCF-95A4E7DDF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Part 1 - </a:t>
            </a:r>
            <a:fld id="{401CF334-2D5C-4859-84A6-CA7E6E43FAEB}" type="slidenum">
              <a:rPr lang="en-US" sz="1400" smtClean="0">
                <a:solidFill>
                  <a:schemeClr val="bg1"/>
                </a:solidFill>
                <a:latin typeface="Candara" panose="020E0502030303020204" pitchFamily="34" charset="0"/>
              </a:rPr>
              <a:t>14</a:t>
            </a:fld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595DF796-6FD8-4FBF-8C8A-F389005FD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92" y="626964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110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C9EC0-AE07-4E81-BFF3-29E5FABAC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848" y="0"/>
            <a:ext cx="9027852" cy="1930400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Candara" panose="020E0502030303020204" pitchFamily="34" charset="0"/>
              </a:rPr>
              <a:t>What Does it Mean to be Spiritual?</a:t>
            </a:r>
            <a:endParaRPr lang="en-US" sz="6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1B55B-5FD3-4E02-BA9F-E04F1A434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8578" y="1930400"/>
            <a:ext cx="4495390" cy="733778"/>
          </a:xfrm>
        </p:spPr>
        <p:txBody>
          <a:bodyPr/>
          <a:lstStyle/>
          <a:p>
            <a:r>
              <a:rPr lang="en-US" sz="4000" u="sng" dirty="0">
                <a:latin typeface="Candara" panose="020E0502030303020204" pitchFamily="34" charset="0"/>
              </a:rPr>
              <a:t>Buddha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5AFB59-D57F-4A6F-A7E4-92940B1D9E3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038578" y="2664178"/>
            <a:ext cx="4495390" cy="41938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>
                <a:latin typeface="Candara" panose="020E0502030303020204" pitchFamily="34" charset="0"/>
              </a:rPr>
              <a:t>“Believe nothing, no matter where you read it, or who said it, no matter if I have said it, unless it agrees with your own reason and your own common sense.”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DF092D-1C1D-4A3D-A7D3-2F327A9D70BC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5769260" y="1930400"/>
            <a:ext cx="4389120" cy="733778"/>
          </a:xfrm>
        </p:spPr>
        <p:txBody>
          <a:bodyPr>
            <a:normAutofit/>
          </a:bodyPr>
          <a:lstStyle/>
          <a:p>
            <a:r>
              <a:rPr lang="en-US" sz="4000" u="sng" dirty="0">
                <a:latin typeface="Candara" panose="020E0502030303020204" pitchFamily="34" charset="0"/>
              </a:rPr>
              <a:t>Jesus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885C1B-748D-453C-A458-0393DD8454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9260" y="2664178"/>
            <a:ext cx="4495390" cy="4193822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ndara" panose="020E0502030303020204" pitchFamily="34" charset="0"/>
              </a:rPr>
              <a:t>“I am the way, the truth, and the life. No one comes to the Father except through Me.” </a:t>
            </a:r>
            <a:br>
              <a:rPr lang="en-US" sz="4000" dirty="0">
                <a:latin typeface="Candara" panose="020E0502030303020204" pitchFamily="34" charset="0"/>
              </a:rPr>
            </a:br>
            <a:r>
              <a:rPr lang="en-US" sz="4000" i="1" dirty="0">
                <a:latin typeface="Candara" panose="020E0502030303020204" pitchFamily="34" charset="0"/>
              </a:rPr>
              <a:t>John 14:6 (4:23-24)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B9A3E-A572-4424-8C34-7630495BA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Part 1 - </a:t>
            </a:r>
            <a:fld id="{401CF334-2D5C-4859-84A6-CA7E6E43FAEB}" type="slidenum">
              <a:rPr lang="en-US" sz="1400" smtClean="0">
                <a:solidFill>
                  <a:schemeClr val="bg1"/>
                </a:solidFill>
                <a:latin typeface="Candara" panose="020E0502030303020204" pitchFamily="34" charset="0"/>
              </a:rPr>
              <a:t>15</a:t>
            </a:fld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8A6FB5BB-D117-43A4-8235-216F0C485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92" y="626964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828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C8CD5-2FA4-4604-90A9-243218774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48357"/>
            <a:ext cx="9067800" cy="178364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Candara" panose="020E0502030303020204" pitchFamily="34" charset="0"/>
              </a:rPr>
              <a:t>What Does it Mean to be Spiritual?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27416-AA9A-4B7E-952E-BE9AE80F2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2269068"/>
            <a:ext cx="9156700" cy="445240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4800" b="1" dirty="0">
                <a:latin typeface="Candara" panose="020E0502030303020204" pitchFamily="34" charset="0"/>
              </a:rPr>
              <a:t>Guided by revelation</a:t>
            </a:r>
            <a:r>
              <a:rPr lang="en-US" sz="4400" dirty="0">
                <a:latin typeface="Candara" panose="020E0502030303020204" pitchFamily="34" charset="0"/>
              </a:rPr>
              <a:t>, </a:t>
            </a:r>
            <a:r>
              <a:rPr lang="en-US" sz="4400" i="1" dirty="0">
                <a:latin typeface="Candara" panose="020E0502030303020204" pitchFamily="34" charset="0"/>
              </a:rPr>
              <a:t>1 Cor. 2:10-16</a:t>
            </a:r>
          </a:p>
          <a:p>
            <a:pPr lvl="1">
              <a:spcBef>
                <a:spcPts val="1200"/>
              </a:spcBef>
            </a:pPr>
            <a:r>
              <a:rPr lang="en-US" sz="4400" b="1" i="1" u="sng" dirty="0">
                <a:latin typeface="Candara" panose="020E0502030303020204" pitchFamily="34" charset="0"/>
              </a:rPr>
              <a:t>Spiritual man</a:t>
            </a:r>
            <a:r>
              <a:rPr lang="en-US" sz="4400" dirty="0">
                <a:latin typeface="Candara" panose="020E0502030303020204" pitchFamily="34" charset="0"/>
              </a:rPr>
              <a:t>, </a:t>
            </a:r>
            <a:r>
              <a:rPr lang="en-US" sz="4400" i="1" dirty="0">
                <a:latin typeface="Candara" panose="020E0502030303020204" pitchFamily="34" charset="0"/>
              </a:rPr>
              <a:t>1 Corinthians 2:15-16</a:t>
            </a:r>
          </a:p>
          <a:p>
            <a:pPr lvl="2">
              <a:spcBef>
                <a:spcPts val="1200"/>
              </a:spcBef>
            </a:pPr>
            <a:r>
              <a:rPr lang="en-US" sz="4200" dirty="0">
                <a:latin typeface="Candara" panose="020E0502030303020204" pitchFamily="34" charset="0"/>
              </a:rPr>
              <a:t>Accepts the Spirit’s revelation, </a:t>
            </a:r>
            <a:r>
              <a:rPr lang="en-US" sz="4200" i="1" dirty="0">
                <a:latin typeface="Candara" panose="020E0502030303020204" pitchFamily="34" charset="0"/>
              </a:rPr>
              <a:t>2:13</a:t>
            </a:r>
          </a:p>
          <a:p>
            <a:pPr lvl="2">
              <a:spcBef>
                <a:spcPts val="1200"/>
              </a:spcBef>
            </a:pPr>
            <a:r>
              <a:rPr lang="en-US" sz="4200" dirty="0">
                <a:latin typeface="Candara" panose="020E0502030303020204" pitchFamily="34" charset="0"/>
              </a:rPr>
              <a:t>Judges all things with the mind of Christ, </a:t>
            </a:r>
            <a:r>
              <a:rPr lang="en-US" sz="4200" i="1" dirty="0">
                <a:latin typeface="Candara" panose="020E0502030303020204" pitchFamily="34" charset="0"/>
              </a:rPr>
              <a:t>1 Corinthians 1:18, 21, 24, 31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070D6-8252-418B-9DCF-95A4E7DDF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Part 1 - </a:t>
            </a:r>
            <a:fld id="{401CF334-2D5C-4859-84A6-CA7E6E43FAEB}" type="slidenum">
              <a:rPr lang="en-US" sz="1400" smtClean="0">
                <a:solidFill>
                  <a:schemeClr val="bg1"/>
                </a:solidFill>
                <a:latin typeface="Candara" panose="020E0502030303020204" pitchFamily="34" charset="0"/>
              </a:rPr>
              <a:t>16</a:t>
            </a:fld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595DF796-6FD8-4FBF-8C8A-F389005FD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92" y="626964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918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9EFF99-B0E3-42CE-B6F1-4DCAE0DF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F6FCC-3407-472F-B659-5D057B65D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2BC11EFE-30E1-4B3E-99AB-BA52DFF1B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15" y="629349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AD5298A-021B-47E6-9344-58CF74DEF43B}"/>
              </a:ext>
            </a:extLst>
          </p:cNvPr>
          <p:cNvSpPr txBox="1">
            <a:spLocks/>
          </p:cNvSpPr>
          <p:nvPr/>
        </p:nvSpPr>
        <p:spPr>
          <a:xfrm>
            <a:off x="11119556" y="6378575"/>
            <a:ext cx="745066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Part 1 - </a:t>
            </a:r>
            <a:fld id="{401CF334-2D5C-4859-84A6-CA7E6E43FAEB}" type="slidenum">
              <a:rPr lang="en-US" sz="1400" smtClean="0">
                <a:solidFill>
                  <a:schemeClr val="bg1"/>
                </a:solidFill>
                <a:latin typeface="Candara" panose="020E0502030303020204" pitchFamily="34" charset="0"/>
              </a:rPr>
              <a:pPr/>
              <a:t>17</a:t>
            </a:fld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4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C8CD5-2FA4-4604-90A9-243218774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1"/>
            <a:ext cx="9067800" cy="188524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Candara" panose="020E0502030303020204" pitchFamily="34" charset="0"/>
              </a:rPr>
              <a:t>What Does it Mean to be Spiritual?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27416-AA9A-4B7E-952E-BE9AE80F2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267" y="2077156"/>
            <a:ext cx="9335911" cy="464432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4800" b="1" dirty="0">
                <a:latin typeface="Candara" panose="020E0502030303020204" pitchFamily="34" charset="0"/>
              </a:rPr>
              <a:t>Submissive to God’s law</a:t>
            </a:r>
            <a:r>
              <a:rPr lang="en-US" sz="4400" dirty="0">
                <a:latin typeface="Candara" panose="020E0502030303020204" pitchFamily="34" charset="0"/>
              </a:rPr>
              <a:t>, </a:t>
            </a:r>
            <a:br>
              <a:rPr lang="en-US" sz="4400" dirty="0">
                <a:latin typeface="Candara" panose="020E0502030303020204" pitchFamily="34" charset="0"/>
              </a:rPr>
            </a:br>
            <a:r>
              <a:rPr lang="en-US" sz="4400" i="1" dirty="0">
                <a:latin typeface="Candara" panose="020E0502030303020204" pitchFamily="34" charset="0"/>
              </a:rPr>
              <a:t>Romans 8:5-8; Galatians 5:16-24</a:t>
            </a:r>
          </a:p>
          <a:p>
            <a:pPr lvl="1">
              <a:spcBef>
                <a:spcPts val="600"/>
              </a:spcBef>
            </a:pPr>
            <a:r>
              <a:rPr lang="en-US" sz="4400" u="sng" dirty="0">
                <a:latin typeface="Candara" panose="020E0502030303020204" pitchFamily="34" charset="0"/>
              </a:rPr>
              <a:t>Spiritually minded</a:t>
            </a:r>
            <a:r>
              <a:rPr lang="en-US" sz="4400" dirty="0">
                <a:latin typeface="Candara" panose="020E0502030303020204" pitchFamily="34" charset="0"/>
              </a:rPr>
              <a:t> sets mind on gospel (given by Spirit, </a:t>
            </a:r>
            <a:r>
              <a:rPr lang="en-US" sz="4400" i="1" dirty="0">
                <a:latin typeface="Candara" panose="020E0502030303020204" pitchFamily="34" charset="0"/>
              </a:rPr>
              <a:t>Rom. 8:1-4</a:t>
            </a:r>
            <a:r>
              <a:rPr lang="en-US" sz="4400" dirty="0">
                <a:latin typeface="Candara" panose="020E0502030303020204" pitchFamily="34" charset="0"/>
              </a:rPr>
              <a:t>)</a:t>
            </a:r>
          </a:p>
          <a:p>
            <a:pPr lvl="2">
              <a:spcBef>
                <a:spcPts val="600"/>
              </a:spcBef>
            </a:pPr>
            <a:r>
              <a:rPr lang="en-US" sz="4300" dirty="0">
                <a:latin typeface="Candara" panose="020E0502030303020204" pitchFamily="34" charset="0"/>
              </a:rPr>
              <a:t>Submits to God’s law, </a:t>
            </a:r>
            <a:r>
              <a:rPr lang="en-US" sz="4300" i="1" dirty="0">
                <a:latin typeface="Candara" panose="020E0502030303020204" pitchFamily="34" charset="0"/>
              </a:rPr>
              <a:t>Romans 8:6-7</a:t>
            </a:r>
          </a:p>
          <a:p>
            <a:pPr lvl="2">
              <a:spcBef>
                <a:spcPts val="600"/>
              </a:spcBef>
            </a:pPr>
            <a:r>
              <a:rPr lang="en-US" sz="4300" dirty="0">
                <a:latin typeface="Candara" panose="020E0502030303020204" pitchFamily="34" charset="0"/>
              </a:rPr>
              <a:t>Leads to life and peace </a:t>
            </a:r>
            <a:r>
              <a:rPr lang="en-US" sz="4300" i="1" dirty="0">
                <a:latin typeface="Candara" panose="020E0502030303020204" pitchFamily="34" charset="0"/>
              </a:rPr>
              <a:t>(Col. 3:2)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070D6-8252-418B-9DCF-95A4E7DDF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Part 1 - </a:t>
            </a:r>
            <a:fld id="{401CF334-2D5C-4859-84A6-CA7E6E43FAEB}" type="slidenum">
              <a:rPr lang="en-US" sz="1400" smtClean="0">
                <a:solidFill>
                  <a:schemeClr val="bg1"/>
                </a:solidFill>
                <a:latin typeface="Candara" panose="020E0502030303020204" pitchFamily="34" charset="0"/>
              </a:rPr>
              <a:t>18</a:t>
            </a:fld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595DF796-6FD8-4FBF-8C8A-F389005FD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92" y="626964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037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C8CD5-2FA4-4604-90A9-243218774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25778"/>
            <a:ext cx="9067800" cy="1851378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Candara" panose="020E0502030303020204" pitchFamily="34" charset="0"/>
              </a:rPr>
              <a:t>What Does it Mean to be Spiritual?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27416-AA9A-4B7E-952E-BE9AE80F2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2269067"/>
            <a:ext cx="9179278" cy="373662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4800" b="1" dirty="0">
                <a:latin typeface="Candara" panose="020E0502030303020204" pitchFamily="34" charset="0"/>
              </a:rPr>
              <a:t>Submissive to God’s law</a:t>
            </a:r>
            <a:r>
              <a:rPr lang="en-US" sz="4400" dirty="0">
                <a:latin typeface="Candara" panose="020E0502030303020204" pitchFamily="34" charset="0"/>
              </a:rPr>
              <a:t>, </a:t>
            </a:r>
            <a:br>
              <a:rPr lang="en-US" sz="4400" dirty="0">
                <a:latin typeface="Candara" panose="020E0502030303020204" pitchFamily="34" charset="0"/>
              </a:rPr>
            </a:br>
            <a:r>
              <a:rPr lang="en-US" sz="4400" i="1" dirty="0">
                <a:latin typeface="Candara" panose="020E0502030303020204" pitchFamily="34" charset="0"/>
              </a:rPr>
              <a:t>Romans 8:5-8; Galatians 5:16-24</a:t>
            </a:r>
          </a:p>
          <a:p>
            <a:pPr lvl="1">
              <a:spcBef>
                <a:spcPts val="600"/>
              </a:spcBef>
            </a:pPr>
            <a:r>
              <a:rPr lang="en-US" sz="4400" u="sng" dirty="0">
                <a:latin typeface="Candara" panose="020E0502030303020204" pitchFamily="34" charset="0"/>
              </a:rPr>
              <a:t>Carnally minded</a:t>
            </a:r>
            <a:r>
              <a:rPr lang="en-US" sz="4400" dirty="0">
                <a:latin typeface="Candara" panose="020E0502030303020204" pitchFamily="34" charset="0"/>
              </a:rPr>
              <a:t> sets mind on flesh</a:t>
            </a:r>
          </a:p>
          <a:p>
            <a:pPr lvl="2">
              <a:spcBef>
                <a:spcPts val="600"/>
              </a:spcBef>
            </a:pPr>
            <a:r>
              <a:rPr lang="en-US" sz="4300" dirty="0">
                <a:latin typeface="Candara" panose="020E0502030303020204" pitchFamily="34" charset="0"/>
              </a:rPr>
              <a:t>Hostile to God and His truth</a:t>
            </a:r>
          </a:p>
          <a:p>
            <a:pPr lvl="2">
              <a:spcBef>
                <a:spcPts val="600"/>
              </a:spcBef>
            </a:pPr>
            <a:r>
              <a:rPr lang="en-US" sz="4300" dirty="0">
                <a:latin typeface="Candara" panose="020E0502030303020204" pitchFamily="34" charset="0"/>
              </a:rPr>
              <a:t>Leads to death, </a:t>
            </a:r>
            <a:r>
              <a:rPr lang="en-US" sz="4300" i="1" dirty="0">
                <a:latin typeface="Candara" panose="020E0502030303020204" pitchFamily="34" charset="0"/>
              </a:rPr>
              <a:t>Romans 8:6-8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070D6-8252-418B-9DCF-95A4E7DDF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Part 1 - </a:t>
            </a:r>
            <a:fld id="{401CF334-2D5C-4859-84A6-CA7E6E43FAEB}" type="slidenum">
              <a:rPr lang="en-US" sz="1400" smtClean="0">
                <a:solidFill>
                  <a:schemeClr val="bg1"/>
                </a:solidFill>
                <a:latin typeface="Candara" panose="020E0502030303020204" pitchFamily="34" charset="0"/>
              </a:rPr>
              <a:t>19</a:t>
            </a:fld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595DF796-6FD8-4FBF-8C8A-F389005FD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92" y="626964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763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A48E-DCE9-419A-9902-07CA5DCC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0"/>
            <a:ext cx="9067800" cy="1171576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Candara" panose="020E0502030303020204" pitchFamily="34" charset="0"/>
              </a:rPr>
              <a:t>Spirituality?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55DE4-3FCD-4425-9171-8A44EB5F9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62074"/>
            <a:ext cx="9067800" cy="535940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4600" dirty="0">
                <a:latin typeface="Candara" panose="020E0502030303020204" pitchFamily="34" charset="0"/>
              </a:rPr>
              <a:t>Spirituality may refer to almost </a:t>
            </a:r>
            <a:br>
              <a:rPr lang="en-US" sz="4600" dirty="0">
                <a:latin typeface="Candara" panose="020E0502030303020204" pitchFamily="34" charset="0"/>
              </a:rPr>
            </a:br>
            <a:r>
              <a:rPr lang="en-US" sz="4600" dirty="0">
                <a:latin typeface="Candara" panose="020E0502030303020204" pitchFamily="34" charset="0"/>
              </a:rPr>
              <a:t>any kind of meaningful activity, especially a “search for the sacred.” It may also refer to personal growth, blissful experience, or an encounter with one’s own “inner dimension.”  </a:t>
            </a:r>
            <a:r>
              <a:rPr lang="en-US" sz="4600" i="1" dirty="0">
                <a:latin typeface="Candara" panose="020E0502030303020204" pitchFamily="34" charset="0"/>
              </a:rPr>
              <a:t>(Wikipedia)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96918-3092-40ED-B468-92CD86086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Part 1 - </a:t>
            </a:r>
            <a:fld id="{401CF334-2D5C-4859-84A6-CA7E6E43FAEB}" type="slidenum">
              <a:rPr lang="en-US" sz="1400" smtClean="0">
                <a:solidFill>
                  <a:schemeClr val="bg1"/>
                </a:solidFill>
                <a:latin typeface="Candara" panose="020E0502030303020204" pitchFamily="34" charset="0"/>
              </a:rPr>
              <a:t>2</a:t>
            </a:fld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12FC93E3-3549-4A19-B9DC-F0C2D0790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92" y="626964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151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C8CD5-2FA4-4604-90A9-243218774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135468"/>
            <a:ext cx="9067800" cy="1128888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Candara" panose="020E0502030303020204" pitchFamily="34" charset="0"/>
              </a:rPr>
              <a:t>The Spiritual Person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27416-AA9A-4B7E-952E-BE9AE80F2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546579"/>
            <a:ext cx="8874478" cy="515105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4800" b="1" dirty="0">
                <a:latin typeface="Candara" panose="020E0502030303020204" pitchFamily="34" charset="0"/>
              </a:rPr>
              <a:t>Delights in the law of God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4800" b="1" dirty="0">
                <a:latin typeface="Candara" panose="020E0502030303020204" pitchFamily="34" charset="0"/>
              </a:rPr>
              <a:t>Meditates on it constantly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4800" b="1" dirty="0">
                <a:latin typeface="Candara" panose="020E0502030303020204" pitchFamily="34" charset="0"/>
              </a:rPr>
              <a:t>Lives by it consistently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4800" b="1" dirty="0">
                <a:latin typeface="Candara" panose="020E0502030303020204" pitchFamily="34" charset="0"/>
              </a:rPr>
              <a:t>Blessed for it always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4800" b="1" dirty="0">
                <a:latin typeface="Candara" panose="020E0502030303020204" pitchFamily="34" charset="0"/>
              </a:rPr>
              <a:t>The righteous, godly person</a:t>
            </a:r>
          </a:p>
          <a:p>
            <a:pPr marL="0" indent="0" algn="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4800" i="1" dirty="0">
                <a:latin typeface="Candara" panose="020E0502030303020204" pitchFamily="34" charset="0"/>
              </a:rPr>
              <a:t>-Psalm 1:1-3, 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070D6-8252-418B-9DCF-95A4E7DDF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Part 1 - </a:t>
            </a:r>
            <a:fld id="{401CF334-2D5C-4859-84A6-CA7E6E43FAEB}" type="slidenum">
              <a:rPr lang="en-US" sz="1400" smtClean="0">
                <a:solidFill>
                  <a:schemeClr val="bg1"/>
                </a:solidFill>
                <a:latin typeface="Candara" panose="020E0502030303020204" pitchFamily="34" charset="0"/>
              </a:rPr>
              <a:t>20</a:t>
            </a:fld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595DF796-6FD8-4FBF-8C8A-F389005FD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92" y="626964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66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42BF7-94EA-458E-9E03-EB061278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848" y="250166"/>
            <a:ext cx="9027852" cy="1009291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Candara" panose="020E0502030303020204" pitchFamily="34" charset="0"/>
              </a:rPr>
              <a:t>Viewed as Contradictory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FFC18-8765-4300-AA93-0E2E28D8D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1818" y="1505309"/>
            <a:ext cx="4352149" cy="1009291"/>
          </a:xfrm>
        </p:spPr>
        <p:txBody>
          <a:bodyPr/>
          <a:lstStyle/>
          <a:p>
            <a:r>
              <a:rPr lang="en-US" sz="5400" i="1" u="sng" dirty="0">
                <a:latin typeface="Candara" panose="020E0502030303020204" pitchFamily="34" charset="0"/>
              </a:rPr>
              <a:t>Spiritual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84312-A7B8-4092-B120-6135F0929A8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144848" y="2514600"/>
            <a:ext cx="3698085" cy="420687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ndara" panose="020E0502030303020204" pitchFamily="34" charset="0"/>
              </a:rPr>
              <a:t>Positive</a:t>
            </a:r>
          </a:p>
          <a:p>
            <a:r>
              <a:rPr lang="en-US" sz="4000" dirty="0">
                <a:latin typeface="Candara" panose="020E0502030303020204" pitchFamily="34" charset="0"/>
              </a:rPr>
              <a:t>Journey of self-discovery</a:t>
            </a:r>
          </a:p>
          <a:p>
            <a:r>
              <a:rPr lang="en-US" sz="4000" dirty="0">
                <a:latin typeface="Candara" panose="020E0502030303020204" pitchFamily="34" charset="0"/>
              </a:rPr>
              <a:t>Emotionally fulfilling</a:t>
            </a:r>
          </a:p>
          <a:p>
            <a:r>
              <a:rPr lang="en-US" sz="4000" dirty="0">
                <a:latin typeface="Candara" panose="020E0502030303020204" pitchFamily="34" charset="0"/>
              </a:rPr>
              <a:t>Rewarding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25756C-DF5F-42B2-BDF1-DA2450949B0F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5769260" y="1505310"/>
            <a:ext cx="4389120" cy="1009292"/>
          </a:xfrm>
        </p:spPr>
        <p:txBody>
          <a:bodyPr>
            <a:normAutofit/>
          </a:bodyPr>
          <a:lstStyle/>
          <a:p>
            <a:r>
              <a:rPr lang="en-US" sz="5400" i="1" u="sng" dirty="0">
                <a:latin typeface="Candara" panose="020E0502030303020204" pitchFamily="34" charset="0"/>
              </a:rPr>
              <a:t>Religious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33918-806D-4F42-BFE7-CF56F72D4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9260" y="2514600"/>
            <a:ext cx="3698085" cy="384572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ndara" panose="020E0502030303020204" pitchFamily="34" charset="0"/>
              </a:rPr>
              <a:t>Negative</a:t>
            </a:r>
          </a:p>
          <a:p>
            <a:r>
              <a:rPr lang="en-US" sz="4000" dirty="0">
                <a:latin typeface="Candara" panose="020E0502030303020204" pitchFamily="34" charset="0"/>
              </a:rPr>
              <a:t>Legalistic</a:t>
            </a:r>
          </a:p>
          <a:p>
            <a:r>
              <a:rPr lang="en-US" sz="4000" dirty="0">
                <a:latin typeface="Candara" panose="020E0502030303020204" pitchFamily="34" charset="0"/>
              </a:rPr>
              <a:t>Cold</a:t>
            </a:r>
          </a:p>
          <a:p>
            <a:r>
              <a:rPr lang="en-US" sz="4000" dirty="0">
                <a:latin typeface="Candara" panose="020E0502030303020204" pitchFamily="34" charset="0"/>
              </a:rPr>
              <a:t>Demanding</a:t>
            </a:r>
          </a:p>
          <a:p>
            <a:r>
              <a:rPr lang="en-US" sz="4000" dirty="0">
                <a:latin typeface="Candara" panose="020E0502030303020204" pitchFamily="34" charset="0"/>
              </a:rPr>
              <a:t>Destructive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0948B66A-7480-4F7E-B8C4-E90464DC9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92" y="626964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E7078A3-5F20-4DF4-8599-D440CE00C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Part 1 - </a:t>
            </a:r>
            <a:fld id="{401CF334-2D5C-4859-84A6-CA7E6E43FAEB}" type="slidenum">
              <a:rPr lang="en-US" sz="1400" smtClean="0">
                <a:solidFill>
                  <a:schemeClr val="bg1"/>
                </a:solidFill>
                <a:latin typeface="Candara" panose="020E0502030303020204" pitchFamily="34" charset="0"/>
              </a:rPr>
              <a:t>3</a:t>
            </a:fld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75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sign&#10;&#10;Description generated with very high confidence">
            <a:extLst>
              <a:ext uri="{FF2B5EF4-FFF2-40B4-BE49-F238E27FC236}">
                <a16:creationId xmlns:a16="http://schemas.microsoft.com/office/drawing/2014/main" id="{F492D1E6-7A96-40CA-898C-0F95EA260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371" y="0"/>
            <a:ext cx="9405257" cy="6858000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D9AEE10A-2FC5-4EDE-B232-37D048975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92" y="626964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C9B4C-40D9-46AF-BF67-81F0B4B0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8628" y="6332504"/>
            <a:ext cx="1016000" cy="365125"/>
          </a:xfrm>
        </p:spPr>
        <p:txBody>
          <a:bodyPr vert="horz" lIns="0" tIns="0" rIns="0" bIns="0" anchor="b"/>
          <a:lstStyle/>
          <a:p>
            <a:r>
              <a:rPr 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Part 1 - </a:t>
            </a:r>
            <a:fld id="{401CF334-2D5C-4859-84A6-CA7E6E43FAEB}" type="slidenum">
              <a:rPr lang="en-US" sz="1400" smtClean="0">
                <a:solidFill>
                  <a:schemeClr val="bg1"/>
                </a:solidFill>
                <a:latin typeface="Candara" panose="020E0502030303020204" pitchFamily="34" charset="0"/>
              </a:rPr>
              <a:pPr/>
              <a:t>4</a:t>
            </a:fld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13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171450"/>
            <a:ext cx="9067800" cy="1704975"/>
          </a:xfrm>
        </p:spPr>
        <p:txBody>
          <a:bodyPr>
            <a:noAutofit/>
          </a:bodyPr>
          <a:lstStyle/>
          <a:p>
            <a:r>
              <a:rPr lang="en-US" sz="6600" b="1" dirty="0">
                <a:latin typeface="Candara" panose="020E0502030303020204" pitchFamily="34" charset="0"/>
              </a:rPr>
              <a:t>Unity Spiritual Center </a:t>
            </a:r>
            <a:r>
              <a:rPr lang="en-US" sz="4000" i="1" dirty="0">
                <a:latin typeface="Candara" panose="020E0502030303020204" pitchFamily="34" charset="0"/>
              </a:rPr>
              <a:t>(Bellingham WA)</a:t>
            </a:r>
            <a:endParaRPr lang="en-US" sz="6600" i="1" dirty="0">
              <a:latin typeface="Candara" panose="020E0502030303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2066926"/>
            <a:ext cx="9067800" cy="425767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5400" dirty="0">
                <a:latin typeface="Candara" panose="020E0502030303020204" pitchFamily="34" charset="0"/>
              </a:rPr>
              <a:t>“We are a community of spiritual travelers, </a:t>
            </a:r>
            <a:r>
              <a:rPr lang="en-US" sz="5400" b="1" dirty="0">
                <a:latin typeface="Candara" panose="020E0502030303020204" pitchFamily="34" charset="0"/>
              </a:rPr>
              <a:t>each finding our own truth</a:t>
            </a:r>
            <a:r>
              <a:rPr lang="en-US" sz="5400" dirty="0">
                <a:latin typeface="Candara" panose="020E0502030303020204" pitchFamily="34" charset="0"/>
              </a:rPr>
              <a:t> through learning, service and the unselfish giving of love.”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95C0D247-D9C5-43FF-9B1F-86CC57C0E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92" y="626964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73838D-0B7F-4FAB-AB1D-F2A5273F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anchor="b"/>
          <a:lstStyle/>
          <a:p>
            <a:r>
              <a:rPr 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Part 1 - </a:t>
            </a:r>
            <a:fld id="{401CF334-2D5C-4859-84A6-CA7E6E43FAEB}" type="slidenum">
              <a:rPr lang="en-US" sz="1400" smtClean="0">
                <a:solidFill>
                  <a:schemeClr val="bg1"/>
                </a:solidFill>
                <a:latin typeface="Candara" panose="020E0502030303020204" pitchFamily="34" charset="0"/>
              </a:rPr>
              <a:pPr/>
              <a:t>5</a:t>
            </a:fld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06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238124"/>
            <a:ext cx="9067800" cy="1666875"/>
          </a:xfrm>
        </p:spPr>
        <p:txBody>
          <a:bodyPr>
            <a:noAutofit/>
          </a:bodyPr>
          <a:lstStyle/>
          <a:p>
            <a:r>
              <a:rPr lang="en-US" sz="6600" b="1" dirty="0">
                <a:latin typeface="Candara" panose="020E0502030303020204" pitchFamily="34" charset="0"/>
              </a:rPr>
              <a:t>Unity Spiritual Center </a:t>
            </a:r>
            <a:r>
              <a:rPr lang="en-US" sz="4000" i="1" dirty="0">
                <a:latin typeface="Candara" panose="020E0502030303020204" pitchFamily="34" charset="0"/>
              </a:rPr>
              <a:t>(Bellingham WA)</a:t>
            </a:r>
            <a:endParaRPr lang="en-US" sz="6600" i="1" dirty="0">
              <a:latin typeface="Candara" panose="020E0502030303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62025" y="2228850"/>
            <a:ext cx="9353549" cy="409575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5200" dirty="0">
                <a:latin typeface="Candara" panose="020E0502030303020204" pitchFamily="34" charset="0"/>
              </a:rPr>
              <a:t>“Our theology is simple: through forgiveness and expressing love </a:t>
            </a:r>
            <a:r>
              <a:rPr lang="en-US" sz="5200" b="1" dirty="0">
                <a:latin typeface="Candara" panose="020E0502030303020204" pitchFamily="34" charset="0"/>
              </a:rPr>
              <a:t>we heal ourselves </a:t>
            </a:r>
            <a:r>
              <a:rPr lang="en-US" sz="5200" dirty="0">
                <a:latin typeface="Candara" panose="020E0502030303020204" pitchFamily="34" charset="0"/>
              </a:rPr>
              <a:t>and become potentials for peace in the world.”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95C0D247-D9C5-43FF-9B1F-86CC57C0E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92" y="626964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73838D-0B7F-4FAB-AB1D-F2A5273F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anchor="b"/>
          <a:lstStyle/>
          <a:p>
            <a:r>
              <a:rPr 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Part 1 - </a:t>
            </a:r>
            <a:fld id="{401CF334-2D5C-4859-84A6-CA7E6E43FAEB}" type="slidenum">
              <a:rPr lang="en-US" sz="1400" smtClean="0">
                <a:solidFill>
                  <a:schemeClr val="bg1"/>
                </a:solidFill>
                <a:latin typeface="Candara" panose="020E0502030303020204" pitchFamily="34" charset="0"/>
              </a:rPr>
              <a:pPr/>
              <a:t>6</a:t>
            </a:fld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13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171451"/>
            <a:ext cx="9067800" cy="1657350"/>
          </a:xfrm>
        </p:spPr>
        <p:txBody>
          <a:bodyPr>
            <a:noAutofit/>
          </a:bodyPr>
          <a:lstStyle/>
          <a:p>
            <a:r>
              <a:rPr lang="en-US" sz="6600" b="1" dirty="0">
                <a:latin typeface="Candara" panose="020E0502030303020204" pitchFamily="34" charset="0"/>
              </a:rPr>
              <a:t>Unity Spiritual Center </a:t>
            </a:r>
            <a:r>
              <a:rPr lang="en-US" sz="4000" i="1" dirty="0">
                <a:latin typeface="Candara" panose="020E0502030303020204" pitchFamily="34" charset="0"/>
              </a:rPr>
              <a:t>(Bellingham WA)</a:t>
            </a:r>
            <a:endParaRPr lang="en-US" sz="6600" i="1" dirty="0">
              <a:latin typeface="Candara" panose="020E0502030303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62025" y="2057401"/>
            <a:ext cx="9353549" cy="45339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4800" dirty="0">
                <a:latin typeface="Candara" panose="020E0502030303020204" pitchFamily="34" charset="0"/>
              </a:rPr>
              <a:t>“We believe that Jesus has been misunderstood by many religions. A careful study of his life shows </a:t>
            </a:r>
            <a:r>
              <a:rPr lang="en-US" sz="4800" b="1" dirty="0">
                <a:latin typeface="Candara" panose="020E0502030303020204" pitchFamily="34" charset="0"/>
              </a:rPr>
              <a:t>he lived for us rather than died for us</a:t>
            </a:r>
            <a:r>
              <a:rPr lang="en-US" sz="4800" dirty="0">
                <a:latin typeface="Candara" panose="020E0502030303020204" pitchFamily="34" charset="0"/>
              </a:rPr>
              <a:t>. He was a teacher who asked that we become more like him.” 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95C0D247-D9C5-43FF-9B1F-86CC57C0E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92" y="626964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73838D-0B7F-4FAB-AB1D-F2A5273F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anchor="b"/>
          <a:lstStyle/>
          <a:p>
            <a:r>
              <a:rPr 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Part 1 - </a:t>
            </a:r>
            <a:fld id="{401CF334-2D5C-4859-84A6-CA7E6E43FAEB}" type="slidenum">
              <a:rPr lang="en-US" sz="1400" smtClean="0">
                <a:solidFill>
                  <a:schemeClr val="bg1"/>
                </a:solidFill>
                <a:latin typeface="Candara" panose="020E0502030303020204" pitchFamily="34" charset="0"/>
              </a:rPr>
              <a:pPr/>
              <a:t>7</a:t>
            </a:fld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93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171450"/>
            <a:ext cx="9067800" cy="1704975"/>
          </a:xfrm>
        </p:spPr>
        <p:txBody>
          <a:bodyPr>
            <a:noAutofit/>
          </a:bodyPr>
          <a:lstStyle/>
          <a:p>
            <a:r>
              <a:rPr lang="en-US" sz="6600" b="1" dirty="0">
                <a:latin typeface="Candara" panose="020E0502030303020204" pitchFamily="34" charset="0"/>
              </a:rPr>
              <a:t>Unity Spiritual Center </a:t>
            </a:r>
            <a:r>
              <a:rPr lang="en-US" sz="4000" i="1" dirty="0">
                <a:latin typeface="Candara" panose="020E0502030303020204" pitchFamily="34" charset="0"/>
              </a:rPr>
              <a:t>(Bellingham WA)</a:t>
            </a:r>
            <a:endParaRPr lang="en-US" sz="6600" i="1" dirty="0">
              <a:latin typeface="Candara" panose="020E0502030303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62025" y="2200275"/>
            <a:ext cx="9353549" cy="439102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4800" dirty="0">
                <a:latin typeface="Candara" panose="020E0502030303020204" pitchFamily="34" charset="0"/>
              </a:rPr>
              <a:t>“Rather than demanding that people suffer, he said: “I am come that they might have life, and that they might have it more abundantly.”</a:t>
            </a:r>
          </a:p>
          <a:p>
            <a:pPr marL="0" lvl="0" indent="0" algn="r">
              <a:buNone/>
            </a:pPr>
            <a:r>
              <a:rPr lang="en-US" sz="3200" dirty="0">
                <a:latin typeface="Candara" panose="020E0502030303020204" pitchFamily="34" charset="0"/>
              </a:rPr>
              <a:t>www.unitybellingham.org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95C0D247-D9C5-43FF-9B1F-86CC57C0E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92" y="626964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73838D-0B7F-4FAB-AB1D-F2A5273F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anchor="b"/>
          <a:lstStyle/>
          <a:p>
            <a:r>
              <a:rPr 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Part 1 - </a:t>
            </a:r>
            <a:fld id="{401CF334-2D5C-4859-84A6-CA7E6E43FAEB}" type="slidenum">
              <a:rPr lang="en-US" sz="1400" smtClean="0">
                <a:solidFill>
                  <a:schemeClr val="bg1"/>
                </a:solidFill>
                <a:latin typeface="Candara" panose="020E0502030303020204" pitchFamily="34" charset="0"/>
              </a:rPr>
              <a:pPr/>
              <a:t>8</a:t>
            </a:fld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8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171450"/>
            <a:ext cx="9067800" cy="1704975"/>
          </a:xfrm>
        </p:spPr>
        <p:txBody>
          <a:bodyPr>
            <a:noAutofit/>
          </a:bodyPr>
          <a:lstStyle/>
          <a:p>
            <a:r>
              <a:rPr lang="en-US" sz="6600" b="1" dirty="0">
                <a:latin typeface="Candara" panose="020E0502030303020204" pitchFamily="34" charset="0"/>
              </a:rPr>
              <a:t>Unity Spiritual Center </a:t>
            </a:r>
            <a:r>
              <a:rPr lang="en-US" sz="4000" i="1" dirty="0">
                <a:latin typeface="Candara" panose="020E0502030303020204" pitchFamily="34" charset="0"/>
              </a:rPr>
              <a:t>(Bellingham WA)</a:t>
            </a:r>
            <a:endParaRPr lang="en-US" sz="6600" i="1" dirty="0">
              <a:latin typeface="Candara" panose="020E0502030303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62025" y="2314575"/>
            <a:ext cx="9353549" cy="427672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5400" dirty="0">
                <a:latin typeface="Candara" panose="020E0502030303020204" pitchFamily="34" charset="0"/>
              </a:rPr>
              <a:t>“We are a spiritual center, committed to nourishing joyful lives through positive thoughts, words and actions”.</a:t>
            </a:r>
            <a:endParaRPr lang="en-US" sz="3600" dirty="0">
              <a:latin typeface="Candara" panose="020E0502030303020204" pitchFamily="34" charset="0"/>
            </a:endParaRP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95C0D247-D9C5-43FF-9B1F-86CC57C0E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92" y="626964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73838D-0B7F-4FAB-AB1D-F2A5273F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anchor="b"/>
          <a:lstStyle/>
          <a:p>
            <a:r>
              <a:rPr 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Part 1 - </a:t>
            </a:r>
            <a:fld id="{401CF334-2D5C-4859-84A6-CA7E6E43FAEB}" type="slidenum">
              <a:rPr lang="en-US" sz="1400" smtClean="0">
                <a:solidFill>
                  <a:schemeClr val="bg1"/>
                </a:solidFill>
                <a:latin typeface="Candara" panose="020E0502030303020204" pitchFamily="34" charset="0"/>
              </a:rPr>
              <a:pPr/>
              <a:t>9</a:t>
            </a:fld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8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rrylishious design templat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errylishious design slides.potx" id="{0E18C7A8-D4E8-4416-AB11-BB65E6CF705D}" vid="{B5C54EE5-67AB-483E-8F1E-404BA024656D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Berrylishious design slides</Template>
  <TotalTime>247</TotalTime>
  <Words>618</Words>
  <Application>Microsoft Office PowerPoint</Application>
  <PresentationFormat>Widescreen</PresentationFormat>
  <Paragraphs>101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Candara</vt:lpstr>
      <vt:lpstr>Wingdings 2</vt:lpstr>
      <vt:lpstr>Berrylishious design template</vt:lpstr>
      <vt:lpstr>Spirituality and Pure Religion</vt:lpstr>
      <vt:lpstr>Spirituality?</vt:lpstr>
      <vt:lpstr>Viewed as Contradictory</vt:lpstr>
      <vt:lpstr>PowerPoint Presentation</vt:lpstr>
      <vt:lpstr>Unity Spiritual Center (Bellingham WA)</vt:lpstr>
      <vt:lpstr>Unity Spiritual Center (Bellingham WA)</vt:lpstr>
      <vt:lpstr>Unity Spiritual Center (Bellingham WA)</vt:lpstr>
      <vt:lpstr>Unity Spiritual Center (Bellingham WA)</vt:lpstr>
      <vt:lpstr>Unity Spiritual Center (Bellingham WA)</vt:lpstr>
      <vt:lpstr>Unity Spiritual Center (Bellingham WA)</vt:lpstr>
      <vt:lpstr>Bible: Harmony between Spiritual and Religious</vt:lpstr>
      <vt:lpstr>PowerPoint Presentation</vt:lpstr>
      <vt:lpstr>What Does it Mean to be Spiritual?</vt:lpstr>
      <vt:lpstr>What Does it Mean to be Spiritual?</vt:lpstr>
      <vt:lpstr>What Does it Mean to be Spiritual?</vt:lpstr>
      <vt:lpstr>What Does it Mean to be Spiritual?</vt:lpstr>
      <vt:lpstr>PowerPoint Presentation</vt:lpstr>
      <vt:lpstr>What Does it Mean to be Spiritual?</vt:lpstr>
      <vt:lpstr>What Does it Mean to be Spiritual?</vt:lpstr>
      <vt:lpstr>The Spiritual Person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“Spirituality not Religiosity”</dc:title>
  <dc:creator>Joe R Price</dc:creator>
  <cp:lastModifiedBy>Joe R Price</cp:lastModifiedBy>
  <cp:revision>66</cp:revision>
  <dcterms:created xsi:type="dcterms:W3CDTF">2018-03-13T17:10:21Z</dcterms:created>
  <dcterms:modified xsi:type="dcterms:W3CDTF">2018-03-18T13:47:30Z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