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5" r:id="rId2"/>
    <p:sldId id="274" r:id="rId3"/>
    <p:sldId id="289" r:id="rId4"/>
    <p:sldId id="290" r:id="rId5"/>
    <p:sldId id="299" r:id="rId6"/>
    <p:sldId id="300" r:id="rId7"/>
    <p:sldId id="301" r:id="rId8"/>
    <p:sldId id="302" r:id="rId9"/>
    <p:sldId id="303" r:id="rId10"/>
    <p:sldId id="311" r:id="rId11"/>
    <p:sldId id="304" r:id="rId12"/>
    <p:sldId id="305" r:id="rId13"/>
    <p:sldId id="306" r:id="rId14"/>
    <p:sldId id="307" r:id="rId15"/>
    <p:sldId id="308" r:id="rId16"/>
    <p:sldId id="309" r:id="rId17"/>
    <p:sldId id="31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79559" autoAdjust="0"/>
  </p:normalViewPr>
  <p:slideViewPr>
    <p:cSldViewPr>
      <p:cViewPr varScale="1">
        <p:scale>
          <a:sx n="105" d="100"/>
          <a:sy n="105" d="100"/>
        </p:scale>
        <p:origin x="120" y="252"/>
      </p:cViewPr>
      <p:guideLst>
        <p:guide pos="3840"/>
        <p:guide pos="6816"/>
        <p:guide pos="816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7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03/19/2018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03/19/2018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10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require more than one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26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un rising over grassy hill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FA8042-F67A-4CAC-A410-B9D7068BA2AD}" type="datetime1">
              <a:rPr lang="en-US" smtClean="0"/>
              <a:t>03/19/2018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9B4F-C629-4E55-A302-19290BB9761D}" type="datetime1">
              <a:rPr lang="en-US" smtClean="0"/>
              <a:t>03/19/2018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F501-E7F2-4813-98E7-0A4CE848F8AD}" type="datetime1">
              <a:rPr lang="en-US" smtClean="0"/>
              <a:t>03/19/2018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F7CD-B9B8-4BC5-B4B6-2342C480EFC1}" type="datetime1">
              <a:rPr lang="en-US" smtClean="0"/>
              <a:t>03/19/2018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52C22-8F98-44C1-974B-1EA25C8EFF07}" type="datetime1">
              <a:rPr lang="en-US" smtClean="0"/>
              <a:t>03/19/2018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C184-1F15-43C1-9DC4-B8A23998C4C7}" type="datetime1">
              <a:rPr lang="en-US" smtClean="0"/>
              <a:t>03/19/2018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33B926-5785-4D09-8A3B-41978F7EEC7C}" type="datetime1">
              <a:rPr lang="en-US" smtClean="0"/>
              <a:t>03/19/2018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E331-68B3-4DD9-A3E4-DB25E7200C4A}" type="datetime1">
              <a:rPr lang="en-US" smtClean="0"/>
              <a:t>03/19/2018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9107-A707-46EC-AB66-254422FA6D62}" type="datetime1">
              <a:rPr lang="en-US" smtClean="0"/>
              <a:t>03/19/2018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E743-6355-4FA8-937E-469FD8644BA7}" type="datetime1">
              <a:rPr lang="en-US" smtClean="0"/>
              <a:t>03/19/2018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F790F6-7755-416C-AF44-4AC974B7B9F5}" type="datetime1">
              <a:rPr lang="en-US" smtClean="0"/>
              <a:t>03/19/2018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B1A63-0455-4262-9A73-B9E954B8940B}" type="datetime1">
              <a:rPr lang="en-US" smtClean="0"/>
              <a:t>03/19/2018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004C2179-F405-4DE2-8BF9-2953765CC34E}" type="datetime1">
              <a:rPr lang="en-US" smtClean="0"/>
              <a:t>03/19/2018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p:transition spd="slow">
    <p:circle/>
  </p:transition>
  <p:hf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commons.wikimedia.org/wiki/File:Cross_in_sunset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>
            <a:noAutofit/>
          </a:bodyPr>
          <a:lstStyle/>
          <a:p>
            <a:r>
              <a:rPr lang="en-US" sz="6600" b="1" dirty="0"/>
              <a:t>Spiritual Religion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i="1" dirty="0"/>
              <a:t>James 1:21-27 | Part 2</a:t>
            </a:r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45D267A6-5A38-4116-A295-6419E78EA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917" y="6269647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EF507-F53C-4577-B042-D80E9338C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75" y="2474118"/>
            <a:ext cx="3884612" cy="2214563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/>
              <a:t>What is Religion?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CD17B-B0A2-4DFC-8F98-94913288D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3802" y="1371600"/>
            <a:ext cx="7239000" cy="51998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/>
              <a:t>Man-imposed, </a:t>
            </a:r>
            <a:r>
              <a:rPr lang="en-US" sz="4800" i="1" dirty="0"/>
              <a:t>Col. 2:23</a:t>
            </a:r>
          </a:p>
          <a:p>
            <a:pPr marL="685800" lvl="2">
              <a:lnSpc>
                <a:spcPct val="100000"/>
              </a:lnSpc>
              <a:spcBef>
                <a:spcPts val="1800"/>
              </a:spcBef>
            </a:pPr>
            <a:r>
              <a:rPr lang="en-US" sz="4600" dirty="0"/>
              <a:t>Self-made</a:t>
            </a:r>
            <a:br>
              <a:rPr lang="en-US" sz="4400" dirty="0"/>
            </a:br>
            <a:r>
              <a:rPr lang="en-US" sz="4600" i="1" dirty="0"/>
              <a:t>1 Timothy 4:1-3</a:t>
            </a:r>
            <a:br>
              <a:rPr lang="en-US" sz="4600" i="1" dirty="0"/>
            </a:br>
            <a:r>
              <a:rPr lang="en-US" sz="4600" i="1" dirty="0"/>
              <a:t>Matthew 15:9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E4EDB8-8EFF-450A-8DE7-8395B893A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89776"/>
            <a:ext cx="800100" cy="268224"/>
          </a:xfrm>
        </p:spPr>
        <p:txBody>
          <a:bodyPr/>
          <a:lstStyle/>
          <a:p>
            <a:r>
              <a:rPr lang="en-US" dirty="0"/>
              <a:t>Part 2 | </a:t>
            </a:r>
            <a:fld id="{CA8D9AD5-F248-4919-864A-CFD76CC027D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ACF6E300-1099-4157-97F3-0DEA271BC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917" y="6269647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942539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EF507-F53C-4577-B042-D80E9338C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16" y="1219200"/>
            <a:ext cx="4560483" cy="44196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/>
              <a:t>What is True Religion?</a:t>
            </a:r>
            <a:br>
              <a:rPr lang="en-US" sz="7200" b="1" dirty="0"/>
            </a:br>
            <a:br>
              <a:rPr lang="en-US" sz="1600" b="1" dirty="0"/>
            </a:br>
            <a:br>
              <a:rPr lang="en-US" sz="1600" b="1" dirty="0"/>
            </a:br>
            <a:r>
              <a:rPr lang="en-US" sz="5400" b="1" i="1" dirty="0"/>
              <a:t>James 1:26-27</a:t>
            </a:r>
            <a:endParaRPr lang="en-US" sz="54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CD17B-B0A2-4DFC-8F98-94913288D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400" y="1219200"/>
            <a:ext cx="6781800" cy="4419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5400" b="1" dirty="0"/>
              <a:t>Not hypocritical</a:t>
            </a:r>
            <a:r>
              <a:rPr lang="en-US" sz="5400" dirty="0"/>
              <a:t>, </a:t>
            </a:r>
            <a:r>
              <a:rPr lang="en-US" sz="5400" i="1" dirty="0"/>
              <a:t>1:26 cf. Matthew 23:23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5200" dirty="0"/>
              <a:t>The religious person is genuine, sincere in his or her faith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E4EDB8-8EFF-450A-8DE7-8395B893A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89776"/>
            <a:ext cx="800100" cy="268224"/>
          </a:xfrm>
        </p:spPr>
        <p:txBody>
          <a:bodyPr/>
          <a:lstStyle/>
          <a:p>
            <a:r>
              <a:rPr lang="en-US" dirty="0"/>
              <a:t>Part 2 | </a:t>
            </a:r>
            <a:fld id="{CA8D9AD5-F248-4919-864A-CFD76CC027D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ACF6E300-1099-4157-97F3-0DEA271BC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917" y="6269647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756931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EF507-F53C-4577-B042-D80E9338C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17" y="1219200"/>
            <a:ext cx="4560483" cy="44196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/>
              <a:t>What is True Religion?</a:t>
            </a:r>
            <a:br>
              <a:rPr lang="en-US" sz="7200" b="1" dirty="0"/>
            </a:br>
            <a:br>
              <a:rPr lang="en-US" sz="1600" b="1" dirty="0"/>
            </a:br>
            <a:br>
              <a:rPr lang="en-US" sz="1600" b="1" dirty="0"/>
            </a:br>
            <a:r>
              <a:rPr lang="en-US" sz="5400" b="1" i="1" dirty="0"/>
              <a:t>James 1:26-27</a:t>
            </a:r>
            <a:endParaRPr lang="en-US" sz="54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CD17B-B0A2-4DFC-8F98-94913288D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2100" y="1119187"/>
            <a:ext cx="6781800" cy="46196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400" b="1" dirty="0"/>
              <a:t>Nullified by sinful conduct</a:t>
            </a:r>
            <a:r>
              <a:rPr lang="en-US" sz="5400" dirty="0"/>
              <a:t>, </a:t>
            </a:r>
            <a:r>
              <a:rPr lang="en-US" sz="5400" i="1" dirty="0"/>
              <a:t>1:26; </a:t>
            </a:r>
            <a:br>
              <a:rPr lang="en-US" sz="5400" i="1" dirty="0"/>
            </a:br>
            <a:r>
              <a:rPr lang="en-US" sz="5400" i="1" dirty="0"/>
              <a:t>cf. Psalm 34:11-16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4800" dirty="0"/>
              <a:t>Doer of the word, </a:t>
            </a:r>
            <a:br>
              <a:rPr lang="en-US" sz="4800" dirty="0"/>
            </a:br>
            <a:r>
              <a:rPr lang="en-US" sz="4800" i="1" dirty="0"/>
              <a:t>James 1:22-25</a:t>
            </a:r>
            <a:endParaRPr lang="en-US" sz="4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E4EDB8-8EFF-450A-8DE7-8395B893A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89776"/>
            <a:ext cx="800100" cy="268224"/>
          </a:xfrm>
        </p:spPr>
        <p:txBody>
          <a:bodyPr/>
          <a:lstStyle/>
          <a:p>
            <a:r>
              <a:rPr lang="en-US" dirty="0"/>
              <a:t>Part 2 | </a:t>
            </a:r>
            <a:fld id="{CA8D9AD5-F248-4919-864A-CFD76CC027D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ACF6E300-1099-4157-97F3-0DEA271BC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917" y="6269647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04777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EF507-F53C-4577-B042-D80E9338C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17" y="1219200"/>
            <a:ext cx="4560483" cy="44196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/>
              <a:t>What is True Religion?</a:t>
            </a:r>
            <a:br>
              <a:rPr lang="en-US" sz="7200" b="1" dirty="0"/>
            </a:br>
            <a:br>
              <a:rPr lang="en-US" sz="1600" b="1" dirty="0"/>
            </a:br>
            <a:br>
              <a:rPr lang="en-US" sz="1600" b="1" dirty="0"/>
            </a:br>
            <a:r>
              <a:rPr lang="en-US" sz="5400" b="1" i="1" dirty="0"/>
              <a:t>James 1:26-27</a:t>
            </a:r>
            <a:endParaRPr lang="en-US" sz="54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CD17B-B0A2-4DFC-8F98-94913288D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400" y="270685"/>
            <a:ext cx="6922683" cy="620631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400" b="1" dirty="0"/>
              <a:t>From the heart</a:t>
            </a:r>
            <a:r>
              <a:rPr lang="en-US" sz="5400" dirty="0"/>
              <a:t>, </a:t>
            </a:r>
            <a:br>
              <a:rPr lang="en-US" sz="5400" dirty="0"/>
            </a:br>
            <a:r>
              <a:rPr lang="en-US" sz="5400" i="1" dirty="0"/>
              <a:t>1:26-27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Not fueled by pride </a:t>
            </a:r>
            <a:br>
              <a:rPr lang="en-US" sz="4800" dirty="0"/>
            </a:br>
            <a:r>
              <a:rPr lang="en-US" sz="4800" dirty="0"/>
              <a:t>and lust (not carnal)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Spiritually minded, </a:t>
            </a:r>
            <a:br>
              <a:rPr lang="en-US" sz="4800" dirty="0"/>
            </a:br>
            <a:r>
              <a:rPr lang="en-US" sz="4800" i="1" dirty="0"/>
              <a:t>Galatians 5:16-18, 22-25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Spiritual and religious come together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E4EDB8-8EFF-450A-8DE7-8395B893A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89776"/>
            <a:ext cx="800100" cy="268224"/>
          </a:xfrm>
        </p:spPr>
        <p:txBody>
          <a:bodyPr/>
          <a:lstStyle/>
          <a:p>
            <a:r>
              <a:rPr lang="en-US" dirty="0"/>
              <a:t>Part 2 | </a:t>
            </a:r>
            <a:fld id="{CA8D9AD5-F248-4919-864A-CFD76CC027D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ACF6E300-1099-4157-97F3-0DEA271BC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917" y="6269647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93164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EF507-F53C-4577-B042-D80E9338C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17" y="1219200"/>
            <a:ext cx="4560483" cy="44196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/>
              <a:t>What is True Religion?</a:t>
            </a:r>
            <a:br>
              <a:rPr lang="en-US" sz="7200" b="1" dirty="0"/>
            </a:br>
            <a:br>
              <a:rPr lang="en-US" sz="1600" b="1" dirty="0"/>
            </a:br>
            <a:br>
              <a:rPr lang="en-US" sz="1600" b="1" dirty="0"/>
            </a:br>
            <a:r>
              <a:rPr lang="en-US" sz="5400" b="1" i="1" dirty="0"/>
              <a:t>James 1:26-27</a:t>
            </a:r>
            <a:endParaRPr lang="en-US" sz="54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CD17B-B0A2-4DFC-8F98-94913288D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213" y="687792"/>
            <a:ext cx="6553200" cy="548241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400" b="1" dirty="0"/>
              <a:t>Before God</a:t>
            </a:r>
            <a:r>
              <a:rPr lang="en-US" sz="5400" dirty="0"/>
              <a:t>, </a:t>
            </a:r>
            <a:r>
              <a:rPr lang="en-US" sz="5400" i="1" dirty="0"/>
              <a:t>1:27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Directed to God, </a:t>
            </a:r>
            <a:br>
              <a:rPr lang="en-US" sz="4800" dirty="0"/>
            </a:br>
            <a:r>
              <a:rPr lang="en-US" sz="4800" dirty="0"/>
              <a:t>not self or others, </a:t>
            </a:r>
            <a:br>
              <a:rPr lang="en-US" sz="4800" dirty="0"/>
            </a:br>
            <a:r>
              <a:rPr lang="en-US" sz="4800" i="1" dirty="0"/>
              <a:t>Matthew 6:1-18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Designed by God for  God, </a:t>
            </a:r>
            <a:r>
              <a:rPr lang="en-US" sz="4800" i="1" dirty="0"/>
              <a:t>Matthew 4:10; Revelation 22:8-9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E4EDB8-8EFF-450A-8DE7-8395B893A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89776"/>
            <a:ext cx="800100" cy="268224"/>
          </a:xfrm>
        </p:spPr>
        <p:txBody>
          <a:bodyPr/>
          <a:lstStyle/>
          <a:p>
            <a:r>
              <a:rPr lang="en-US" dirty="0"/>
              <a:t>Part 2 | </a:t>
            </a:r>
            <a:fld id="{CA8D9AD5-F248-4919-864A-CFD76CC027D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ACF6E300-1099-4157-97F3-0DEA271BC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917" y="6269647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98710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EF507-F53C-4577-B042-D80E9338C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17" y="1219200"/>
            <a:ext cx="4560483" cy="44196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/>
              <a:t>What is True Religion?</a:t>
            </a:r>
            <a:br>
              <a:rPr lang="en-US" sz="7200" b="1" dirty="0"/>
            </a:br>
            <a:br>
              <a:rPr lang="en-US" sz="1600" b="1" dirty="0"/>
            </a:br>
            <a:br>
              <a:rPr lang="en-US" sz="1600" b="1" dirty="0"/>
            </a:br>
            <a:r>
              <a:rPr lang="en-US" sz="5400" b="1" i="1" dirty="0"/>
              <a:t>James 1:26-27</a:t>
            </a:r>
            <a:endParaRPr lang="en-US" sz="54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CD17B-B0A2-4DFC-8F98-94913288D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207" y="675176"/>
            <a:ext cx="6819813" cy="55076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400" b="1" dirty="0"/>
              <a:t>Defined by God’s word</a:t>
            </a:r>
            <a:r>
              <a:rPr lang="en-US" sz="5400" dirty="0"/>
              <a:t>, </a:t>
            </a:r>
            <a:r>
              <a:rPr lang="en-US" sz="5400" i="1" dirty="0"/>
              <a:t>1:27 (“is this”)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Not what men say, </a:t>
            </a:r>
            <a:r>
              <a:rPr lang="en-US" sz="4800" i="1" dirty="0"/>
              <a:t>Matthew 7:22-23; </a:t>
            </a:r>
            <a:br>
              <a:rPr lang="en-US" sz="4800" i="1" dirty="0"/>
            </a:br>
            <a:r>
              <a:rPr lang="en-US" sz="4800" i="1" dirty="0"/>
              <a:t>Acts 17:22-23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Revealed in the faith (truth), </a:t>
            </a:r>
            <a:r>
              <a:rPr lang="en-US" sz="4800" i="1" dirty="0"/>
              <a:t>1 Timothy 4:1-3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E4EDB8-8EFF-450A-8DE7-8395B893A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89776"/>
            <a:ext cx="800100" cy="268224"/>
          </a:xfrm>
        </p:spPr>
        <p:txBody>
          <a:bodyPr/>
          <a:lstStyle/>
          <a:p>
            <a:r>
              <a:rPr lang="en-US" dirty="0"/>
              <a:t>Part 2 | </a:t>
            </a:r>
            <a:fld id="{CA8D9AD5-F248-4919-864A-CFD76CC027D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ACF6E300-1099-4157-97F3-0DEA271BC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917" y="6269647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242403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EF507-F53C-4577-B042-D80E9338C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17" y="1219200"/>
            <a:ext cx="4560483" cy="44196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/>
              <a:t>What is True Religion?</a:t>
            </a:r>
            <a:br>
              <a:rPr lang="en-US" sz="7200" b="1" dirty="0"/>
            </a:br>
            <a:br>
              <a:rPr lang="en-US" sz="1600" b="1" dirty="0"/>
            </a:br>
            <a:br>
              <a:rPr lang="en-US" sz="1600" b="1" dirty="0"/>
            </a:br>
            <a:r>
              <a:rPr lang="en-US" sz="5400" b="1" i="1" dirty="0"/>
              <a:t>James 1:26-27</a:t>
            </a:r>
            <a:endParaRPr lang="en-US" sz="54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CD17B-B0A2-4DFC-8F98-94913288D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400812"/>
            <a:ext cx="6892203" cy="60563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800" b="1" dirty="0"/>
              <a:t>Pure and undefiled</a:t>
            </a:r>
            <a:r>
              <a:rPr lang="en-US" sz="4800" dirty="0"/>
              <a:t>, </a:t>
            </a:r>
            <a:r>
              <a:rPr lang="en-US" sz="4800" i="1" dirty="0"/>
              <a:t>1:27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4400" u="sng" dirty="0"/>
              <a:t>Pure</a:t>
            </a:r>
            <a:r>
              <a:rPr lang="en-US" sz="4400" dirty="0"/>
              <a:t>: Guiltless, clean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4400" u="sng" dirty="0"/>
              <a:t>Undefiled</a:t>
            </a:r>
            <a:r>
              <a:rPr lang="en-US" sz="4400" dirty="0"/>
              <a:t>: Unsoiled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4400" u="sng" dirty="0"/>
              <a:t>Visits distressed</a:t>
            </a:r>
            <a:r>
              <a:rPr lang="en-US" sz="4400" dirty="0"/>
              <a:t>: Inspect and relieve, </a:t>
            </a:r>
            <a:r>
              <a:rPr lang="en-US" sz="4400" i="1" dirty="0"/>
              <a:t>Luke 10:33; </a:t>
            </a:r>
            <a:br>
              <a:rPr lang="en-US" sz="4400" i="1" dirty="0"/>
            </a:br>
            <a:r>
              <a:rPr lang="en-US" sz="4400" i="1" dirty="0"/>
              <a:t>Jas. 2:15-16; 1 Jno. </a:t>
            </a:r>
            <a:r>
              <a:rPr lang="en-US" sz="4400" i="1"/>
              <a:t>3:16-18</a:t>
            </a:r>
            <a:endParaRPr lang="en-US" sz="4400" i="1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4400" u="sng" dirty="0"/>
              <a:t>Personal</a:t>
            </a:r>
            <a:r>
              <a:rPr lang="en-US" sz="4400" dirty="0"/>
              <a:t>, </a:t>
            </a:r>
            <a:r>
              <a:rPr lang="en-US" sz="4400" i="1" dirty="0"/>
              <a:t>Jas. 1:27; Gal. 6:5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4400" u="sng" dirty="0"/>
              <a:t>Distinctive</a:t>
            </a:r>
            <a:r>
              <a:rPr lang="en-US" sz="4400" dirty="0"/>
              <a:t>, </a:t>
            </a:r>
            <a:r>
              <a:rPr lang="en-US" sz="4400" i="1" dirty="0"/>
              <a:t>James 1:27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E4EDB8-8EFF-450A-8DE7-8395B893A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89776"/>
            <a:ext cx="800100" cy="268224"/>
          </a:xfrm>
        </p:spPr>
        <p:txBody>
          <a:bodyPr/>
          <a:lstStyle/>
          <a:p>
            <a:r>
              <a:rPr lang="en-US" dirty="0"/>
              <a:t>Part 2 | </a:t>
            </a:r>
            <a:fld id="{CA8D9AD5-F248-4919-864A-CFD76CC027D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ACF6E300-1099-4157-97F3-0DEA271BC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917" y="6269647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961703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EF507-F53C-4577-B042-D80E9338C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17" y="2324100"/>
            <a:ext cx="4560483" cy="22098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/>
              <a:t>Spiritual Religion</a:t>
            </a:r>
            <a:endParaRPr lang="en-US" sz="54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CD17B-B0A2-4DFC-8F98-94913288D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1610" y="381403"/>
            <a:ext cx="6739803" cy="60951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5400" dirty="0"/>
              <a:t>Spiritually minded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5400" dirty="0"/>
              <a:t>Religious toward God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5400" dirty="0"/>
              <a:t>Serves people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5400" dirty="0"/>
              <a:t>Cannot shun God-revealed religion and properly claim to be spiritual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E4EDB8-8EFF-450A-8DE7-8395B893A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89776"/>
            <a:ext cx="800100" cy="268224"/>
          </a:xfrm>
        </p:spPr>
        <p:txBody>
          <a:bodyPr/>
          <a:lstStyle/>
          <a:p>
            <a:r>
              <a:rPr lang="en-US" dirty="0"/>
              <a:t>Part 2 | </a:t>
            </a:r>
            <a:fld id="{CA8D9AD5-F248-4919-864A-CFD76CC027D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ACF6E300-1099-4157-97F3-0DEA271BC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917" y="6269647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414420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4500"/>
            <a:ext cx="10972800" cy="3429000"/>
          </a:xfrm>
        </p:spPr>
        <p:txBody>
          <a:bodyPr>
            <a:noAutofit/>
          </a:bodyPr>
          <a:lstStyle/>
          <a:p>
            <a:r>
              <a:rPr lang="en-US" sz="8000" b="1" dirty="0"/>
              <a:t>Harmony between</a:t>
            </a:r>
            <a:br>
              <a:rPr lang="en-US" sz="8000" b="1" dirty="0"/>
            </a:br>
            <a:r>
              <a:rPr lang="en-US" sz="8000" b="1" dirty="0"/>
              <a:t>being spiritual</a:t>
            </a:r>
            <a:br>
              <a:rPr lang="en-US" sz="8000" b="1" dirty="0"/>
            </a:br>
            <a:r>
              <a:rPr lang="en-US" sz="8000" b="1" dirty="0"/>
              <a:t>and being religious</a:t>
            </a:r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2A802D48-DB37-4AEE-91F1-EE9E51594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917" y="6269647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330B6-1CA2-4A61-BCFF-A95682DAF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6483638"/>
            <a:ext cx="979083" cy="296829"/>
          </a:xfrm>
        </p:spPr>
        <p:txBody>
          <a:bodyPr/>
          <a:lstStyle/>
          <a:p>
            <a:r>
              <a:rPr lang="en-US" sz="1400" dirty="0"/>
              <a:t>Part 2 | </a:t>
            </a:r>
            <a:fld id="{CA8D9AD5-F248-4919-864A-CFD76CC027D6}" type="slidenum">
              <a:rPr lang="en-US" sz="1400" smtClean="0"/>
              <a:pPr/>
              <a:t>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32817386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241280" cy="1143000"/>
          </a:xfrm>
        </p:spPr>
        <p:txBody>
          <a:bodyPr/>
          <a:lstStyle/>
          <a:p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Spiritually Minded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7742" y="1518408"/>
            <a:ext cx="10294258" cy="4800600"/>
          </a:xfrm>
          <a:solidFill>
            <a:schemeClr val="accent5">
              <a:lumMod val="75000"/>
              <a:alpha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Shaping minds and lives into the image of Jesus Christ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6:40</a:t>
            </a:r>
          </a:p>
          <a:p>
            <a:pPr lvl="1">
              <a:lnSpc>
                <a:spcPct val="100000"/>
              </a:lnSpc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Conform to His image, </a:t>
            </a:r>
            <a:r>
              <a:rPr lang="en-US" sz="4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8:28-29</a:t>
            </a:r>
          </a:p>
          <a:p>
            <a:pPr lvl="1">
              <a:lnSpc>
                <a:spcPct val="100000"/>
              </a:lnSpc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formed in you, </a:t>
            </a:r>
            <a:r>
              <a:rPr lang="en-US" sz="4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Galatians 4:19</a:t>
            </a:r>
          </a:p>
          <a:p>
            <a:pPr lvl="1">
              <a:lnSpc>
                <a:spcPct val="100000"/>
              </a:lnSpc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in you, </a:t>
            </a:r>
            <a:r>
              <a:rPr lang="en-US" sz="4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1:27</a:t>
            </a:r>
          </a:p>
          <a:p>
            <a:pPr lvl="1">
              <a:lnSpc>
                <a:spcPct val="100000"/>
              </a:lnSpc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 of Him, </a:t>
            </a:r>
            <a:r>
              <a:rPr lang="en-US" sz="4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3:10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CC5BD-61DB-48CA-9A66-4E59AD6B3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629400"/>
            <a:ext cx="1066800" cy="228600"/>
          </a:xfrm>
        </p:spPr>
        <p:txBody>
          <a:bodyPr/>
          <a:lstStyle/>
          <a:p>
            <a:r>
              <a:rPr lang="en-US" sz="1200" dirty="0"/>
              <a:t>Part 2 | </a:t>
            </a:r>
            <a:fld id="{CA8D9AD5-F248-4919-864A-CFD76CC027D6}" type="slidenum">
              <a:rPr lang="en-US" sz="1200" smtClean="0"/>
              <a:t>3</a:t>
            </a:fld>
            <a:endParaRPr lang="en-US" sz="1200" dirty="0"/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84E677A9-7BCD-40A0-87B7-5CC51B416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6105017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663962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241280" cy="1219200"/>
          </a:xfrm>
        </p:spPr>
        <p:txBody>
          <a:bodyPr>
            <a:normAutofit/>
          </a:bodyPr>
          <a:lstStyle/>
          <a:p>
            <a:r>
              <a:rPr lang="en-US" sz="6600" b="1" dirty="0"/>
              <a:t>Spiritual and Religious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9555480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5400" b="1" dirty="0"/>
              <a:t>Submissive reverence</a:t>
            </a:r>
          </a:p>
          <a:p>
            <a:pPr>
              <a:lnSpc>
                <a:spcPct val="100000"/>
              </a:lnSpc>
            </a:pPr>
            <a:r>
              <a:rPr lang="en-US" sz="5400" b="1" dirty="0"/>
              <a:t>Faithful obedience</a:t>
            </a:r>
            <a:endParaRPr lang="en-US" sz="4800" dirty="0"/>
          </a:p>
          <a:p>
            <a:pPr lvl="1">
              <a:lnSpc>
                <a:spcPct val="100000"/>
              </a:lnSpc>
            </a:pPr>
            <a:r>
              <a:rPr lang="en-US" sz="4800" dirty="0"/>
              <a:t>Zacharias, </a:t>
            </a:r>
            <a:r>
              <a:rPr lang="en-US" sz="4800" i="1" dirty="0"/>
              <a:t>Luke 1:5-6, 8-10</a:t>
            </a:r>
          </a:p>
          <a:p>
            <a:pPr lvl="1">
              <a:lnSpc>
                <a:spcPct val="100000"/>
              </a:lnSpc>
            </a:pPr>
            <a:r>
              <a:rPr lang="en-US" sz="4800" dirty="0"/>
              <a:t>Joseph and Mary, </a:t>
            </a:r>
            <a:r>
              <a:rPr lang="en-US" sz="4800" i="1" dirty="0"/>
              <a:t>Luke 2:21-24</a:t>
            </a:r>
            <a:endParaRPr lang="en-US" sz="4800" dirty="0"/>
          </a:p>
          <a:p>
            <a:pPr lvl="1">
              <a:lnSpc>
                <a:spcPct val="100000"/>
              </a:lnSpc>
            </a:pPr>
            <a:r>
              <a:rPr lang="en-US" sz="4800"/>
              <a:t>Simeon</a:t>
            </a:r>
            <a:r>
              <a:rPr lang="en-US" sz="4800" dirty="0"/>
              <a:t>, </a:t>
            </a:r>
            <a:r>
              <a:rPr lang="en-US" sz="4800" i="1" dirty="0"/>
              <a:t>Luke 2:25-27</a:t>
            </a:r>
          </a:p>
          <a:p>
            <a:pPr lvl="1">
              <a:lnSpc>
                <a:spcPct val="100000"/>
              </a:lnSpc>
            </a:pPr>
            <a:r>
              <a:rPr lang="en-US" sz="4800" dirty="0"/>
              <a:t>Anna, </a:t>
            </a:r>
            <a:r>
              <a:rPr lang="en-US" sz="4800" i="1" dirty="0"/>
              <a:t>Luke 2:36-38</a:t>
            </a:r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0B9A2FD0-F55E-49B9-8247-9849F51F2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6029579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FF97132-D2F7-492D-B486-A1F5EFF8A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629400"/>
            <a:ext cx="1066800" cy="228600"/>
          </a:xfrm>
        </p:spPr>
        <p:txBody>
          <a:bodyPr/>
          <a:lstStyle/>
          <a:p>
            <a:r>
              <a:rPr lang="en-US" sz="1200" dirty="0"/>
              <a:t>Part 2 | </a:t>
            </a:r>
            <a:fld id="{CA8D9AD5-F248-4919-864A-CFD76CC027D6}" type="slidenum">
              <a:rPr lang="en-US" sz="1200" smtClean="0"/>
              <a:t>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6586598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CD17B-B0A2-4DFC-8F98-94913288D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304800"/>
            <a:ext cx="6551612" cy="6553200"/>
          </a:xfrm>
        </p:spPr>
        <p:txBody>
          <a:bodyPr>
            <a:normAutofit/>
          </a:bodyPr>
          <a:lstStyle/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b="1" i="1" dirty="0"/>
              <a:t>Acts 17:22-24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Devout, (too) superstitious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Dread of deity; show uncommon reverence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Timid of demons or supernatural spirit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Fear of the gods</a:t>
            </a:r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801955DD-7F62-40CB-92EE-4A77EE585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917" y="6269647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72A9C5B-0456-45A5-9BB6-4C3402C5F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75" y="2474118"/>
            <a:ext cx="3884612" cy="2214563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/>
              <a:t>What is Religion?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ABA9976-8E93-4FF5-BA2F-D37994F21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89776"/>
            <a:ext cx="800100" cy="268224"/>
          </a:xfrm>
        </p:spPr>
        <p:txBody>
          <a:bodyPr/>
          <a:lstStyle/>
          <a:p>
            <a:r>
              <a:rPr lang="en-US" dirty="0"/>
              <a:t>Part 2 | </a:t>
            </a:r>
            <a:fld id="{CA8D9AD5-F248-4919-864A-CFD76CC027D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69483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CD17B-B0A2-4DFC-8F98-94913288D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400" y="470915"/>
            <a:ext cx="6627812" cy="59161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5400" b="1" i="1" dirty="0"/>
              <a:t>Acts 25:19</a:t>
            </a:r>
          </a:p>
          <a:p>
            <a:pPr lvl="1"/>
            <a:r>
              <a:rPr lang="en-US" sz="4800" dirty="0"/>
              <a:t>Same sense as </a:t>
            </a:r>
            <a:r>
              <a:rPr lang="en-US" sz="4800" i="1" dirty="0"/>
              <a:t>17:22</a:t>
            </a:r>
          </a:p>
          <a:p>
            <a:pPr lvl="1"/>
            <a:r>
              <a:rPr lang="en-US" sz="4800" dirty="0"/>
              <a:t>“In the ancient Mediterranean world (it) refers to concern about one’s relations to the transcendent realm”  </a:t>
            </a:r>
            <a:r>
              <a:rPr lang="en-US" sz="4000" i="1" dirty="0"/>
              <a:t>(BDAG)</a:t>
            </a:r>
            <a:endParaRPr lang="en-US" sz="4000" dirty="0"/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FE85D978-0A00-47DE-A2E9-63C8E277D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917" y="6269647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9A6B40D-AE9F-48C9-9F09-509D4ABF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75" y="2474118"/>
            <a:ext cx="3884612" cy="2214563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/>
              <a:t>What is Religion?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038AA53-71B9-4D12-8626-E36E9867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89776"/>
            <a:ext cx="800100" cy="268224"/>
          </a:xfrm>
        </p:spPr>
        <p:txBody>
          <a:bodyPr/>
          <a:lstStyle/>
          <a:p>
            <a:r>
              <a:rPr lang="en-US" dirty="0"/>
              <a:t>Part 2 | </a:t>
            </a:r>
            <a:fld id="{CA8D9AD5-F248-4919-864A-CFD76CC027D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47609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CD17B-B0A2-4DFC-8F98-94913288D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400" y="470915"/>
            <a:ext cx="6858000" cy="59161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5400" b="1" i="1" dirty="0"/>
              <a:t>James 1:26, 27</a:t>
            </a:r>
          </a:p>
          <a:p>
            <a:pPr lvl="1"/>
            <a:r>
              <a:rPr lang="en-US" sz="4800" dirty="0"/>
              <a:t>Religious worship</a:t>
            </a:r>
          </a:p>
          <a:p>
            <a:pPr lvl="1"/>
            <a:r>
              <a:rPr lang="en-US" sz="4800" dirty="0"/>
              <a:t>Piety</a:t>
            </a:r>
          </a:p>
          <a:p>
            <a:pPr lvl="1"/>
            <a:r>
              <a:rPr lang="en-US" sz="4800" dirty="0"/>
              <a:t>Expression of devotion to transcendent beings, esp. as it expresses itself in cultic rites, worship </a:t>
            </a:r>
            <a:r>
              <a:rPr lang="en-US" sz="4000" i="1" dirty="0"/>
              <a:t>(BDAG)</a:t>
            </a:r>
            <a:endParaRPr lang="en-US" sz="4000" dirty="0"/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55955061-F79C-4BA8-87BF-CF110D69A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917" y="6269647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FBA0D56-E979-49BD-9372-A5EF4336A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75" y="2474118"/>
            <a:ext cx="3884612" cy="2214563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/>
              <a:t>What is Religion?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091A17A4-0363-40BB-804E-061CD0044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89776"/>
            <a:ext cx="800100" cy="268224"/>
          </a:xfrm>
        </p:spPr>
        <p:txBody>
          <a:bodyPr/>
          <a:lstStyle/>
          <a:p>
            <a:r>
              <a:rPr lang="en-US" dirty="0"/>
              <a:t>Part 2 | </a:t>
            </a:r>
            <a:fld id="{CA8D9AD5-F248-4919-864A-CFD76CC027D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23120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CD17B-B0A2-4DFC-8F98-94913288D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400" y="540257"/>
            <a:ext cx="6858000" cy="57774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400" b="1" dirty="0"/>
              <a:t>System of worship and service to God</a:t>
            </a:r>
            <a:r>
              <a:rPr lang="en-US" sz="5400" dirty="0"/>
              <a:t>, </a:t>
            </a:r>
            <a:r>
              <a:rPr lang="en-US" sz="5400" i="1" dirty="0"/>
              <a:t>Acts 26:5</a:t>
            </a:r>
            <a:endParaRPr lang="en-US" sz="5400" b="1" i="1" dirty="0"/>
          </a:p>
          <a:p>
            <a:pPr lvl="1">
              <a:lnSpc>
                <a:spcPct val="100000"/>
              </a:lnSpc>
            </a:pPr>
            <a:r>
              <a:rPr lang="en-US" sz="4800" dirty="0"/>
              <a:t>Ex. Judaism, </a:t>
            </a:r>
            <a:r>
              <a:rPr lang="en-US" sz="4800" i="1" dirty="0"/>
              <a:t>Gal. 1:13</a:t>
            </a:r>
          </a:p>
          <a:p>
            <a:pPr lvl="1">
              <a:lnSpc>
                <a:spcPct val="100000"/>
              </a:lnSpc>
            </a:pPr>
            <a:r>
              <a:rPr lang="en-US" sz="4800" dirty="0"/>
              <a:t>Religious person is a devotee, </a:t>
            </a:r>
            <a:r>
              <a:rPr lang="en-US" sz="4800" i="1" dirty="0"/>
              <a:t>James 1:26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E4EDB8-8EFF-450A-8DE7-8395B893A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0799" y="6601968"/>
            <a:ext cx="1817283" cy="237744"/>
          </a:xfrm>
        </p:spPr>
        <p:txBody>
          <a:bodyPr/>
          <a:lstStyle/>
          <a:p>
            <a:r>
              <a:rPr lang="en-US" dirty="0"/>
              <a:t>Part 2 | </a:t>
            </a:r>
            <a:fld id="{CA8D9AD5-F248-4919-864A-CFD76CC027D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ABF040EB-72B4-4186-84E6-C07FCE238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917" y="6269647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6F0EA57-BD5A-4C20-905E-2F27DC0E81AC}"/>
              </a:ext>
            </a:extLst>
          </p:cNvPr>
          <p:cNvSpPr txBox="1">
            <a:spLocks/>
          </p:cNvSpPr>
          <p:nvPr/>
        </p:nvSpPr>
        <p:spPr>
          <a:xfrm>
            <a:off x="479275" y="2474118"/>
            <a:ext cx="3884612" cy="2214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/>
              <a:t>What is Religion?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07317459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EF507-F53C-4577-B042-D80E9338C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75" y="2474118"/>
            <a:ext cx="3884612" cy="2214563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/>
              <a:t>What is Religion?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CD17B-B0A2-4DFC-8F98-94913288D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3802" y="914400"/>
            <a:ext cx="7239000" cy="56570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800" b="1" dirty="0"/>
              <a:t>God-revealed</a:t>
            </a:r>
            <a:r>
              <a:rPr lang="en-US" sz="4800" dirty="0"/>
              <a:t>, </a:t>
            </a:r>
            <a:r>
              <a:rPr lang="en-US" sz="4800" i="1" dirty="0"/>
              <a:t>Gal. 1:14; Hebrews 1:1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800" b="1" dirty="0"/>
              <a:t>Man-invented</a:t>
            </a:r>
            <a:r>
              <a:rPr lang="en-US" sz="4800" dirty="0"/>
              <a:t>, </a:t>
            </a:r>
            <a:r>
              <a:rPr lang="en-US" sz="4800" i="1" dirty="0"/>
              <a:t>Acts 17:22</a:t>
            </a:r>
          </a:p>
          <a:p>
            <a:pPr marL="685800" lvl="2">
              <a:lnSpc>
                <a:spcPct val="100000"/>
              </a:lnSpc>
              <a:spcBef>
                <a:spcPts val="1200"/>
              </a:spcBef>
            </a:pPr>
            <a:r>
              <a:rPr lang="en-US" sz="4400" dirty="0"/>
              <a:t>Refuses God, </a:t>
            </a:r>
            <a:r>
              <a:rPr lang="en-US" sz="4400" i="1" dirty="0"/>
              <a:t>Rom. 1:18-21</a:t>
            </a:r>
          </a:p>
          <a:p>
            <a:pPr marL="685800" lvl="2">
              <a:lnSpc>
                <a:spcPct val="100000"/>
              </a:lnSpc>
              <a:spcBef>
                <a:spcPts val="1200"/>
              </a:spcBef>
            </a:pPr>
            <a:r>
              <a:rPr lang="en-US" sz="4400" dirty="0"/>
              <a:t>Pride and lustful passions, </a:t>
            </a:r>
            <a:r>
              <a:rPr lang="en-US" sz="4400" i="1" dirty="0"/>
              <a:t>Romans 1:22-32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E4EDB8-8EFF-450A-8DE7-8395B893A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89776"/>
            <a:ext cx="800100" cy="268224"/>
          </a:xfrm>
        </p:spPr>
        <p:txBody>
          <a:bodyPr/>
          <a:lstStyle/>
          <a:p>
            <a:r>
              <a:rPr lang="en-US" dirty="0"/>
              <a:t>Part 2 | </a:t>
            </a:r>
            <a:fld id="{CA8D9AD5-F248-4919-864A-CFD76CC027D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ACF6E300-1099-4157-97F3-0DEA271BC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917" y="6269647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929851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nded Design Blue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17271.potx" id="{FAD70E18-2F21-4BAE-983F-13051C6D1C17}" vid="{4B4DF9DC-15EC-4671-A52A-56A08B977F11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project plan presentation (widescreen)</Template>
  <TotalTime>236</TotalTime>
  <Words>440</Words>
  <Application>Microsoft Office PowerPoint</Application>
  <PresentationFormat>Widescreen</PresentationFormat>
  <Paragraphs>93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Corbel</vt:lpstr>
      <vt:lpstr>Euphemia</vt:lpstr>
      <vt:lpstr>Wingdings</vt:lpstr>
      <vt:lpstr>Banded Design Blue 16x9</vt:lpstr>
      <vt:lpstr>Spiritual Religion</vt:lpstr>
      <vt:lpstr>Harmony between being spiritual and being religious</vt:lpstr>
      <vt:lpstr>Spiritually Minded</vt:lpstr>
      <vt:lpstr>Spiritual and Religious</vt:lpstr>
      <vt:lpstr>What is Religion?</vt:lpstr>
      <vt:lpstr>What is Religion?</vt:lpstr>
      <vt:lpstr>What is Religion?</vt:lpstr>
      <vt:lpstr>PowerPoint Presentation</vt:lpstr>
      <vt:lpstr>What is Religion?</vt:lpstr>
      <vt:lpstr>What is Religion?</vt:lpstr>
      <vt:lpstr>What is True Religion?   James 1:26-27</vt:lpstr>
      <vt:lpstr>What is True Religion?   James 1:26-27</vt:lpstr>
      <vt:lpstr>What is True Religion?   James 1:26-27</vt:lpstr>
      <vt:lpstr>What is True Religion?   James 1:26-27</vt:lpstr>
      <vt:lpstr>What is True Religion?   James 1:26-27</vt:lpstr>
      <vt:lpstr>What is True Religion?   James 1:26-27</vt:lpstr>
      <vt:lpstr>Spiritual Religion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Spiritual Religion</dc:title>
  <dc:creator>Joe R Price</dc:creator>
  <cp:lastModifiedBy>Chuck Sibbing</cp:lastModifiedBy>
  <cp:revision>47</cp:revision>
  <dcterms:created xsi:type="dcterms:W3CDTF">2018-03-17T17:13:16Z</dcterms:created>
  <dcterms:modified xsi:type="dcterms:W3CDTF">2018-03-19T19:31:50Z</dcterms:modified>
</cp:coreProperties>
</file>