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7" r:id="rId2"/>
    <p:sldId id="267" r:id="rId3"/>
    <p:sldId id="275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84" d="100"/>
          <a:sy n="84" d="100"/>
        </p:scale>
        <p:origin x="66" y="96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8DFA-B5E6-4F75-BB01-5B5E8A595C25}" type="datetime1">
              <a:rPr lang="en-US" smtClean="0"/>
              <a:t>4/22/2018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7D7A-48CD-4071-A398-0B80F7C038CD}" type="datetime1">
              <a:rPr lang="en-US" smtClean="0"/>
              <a:t>4/22/2018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D1A7-3F85-4305-88D8-9E16183A0371}" type="datetime1">
              <a:rPr lang="en-US" smtClean="0"/>
              <a:t>4/22/2018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8F20-7F68-4AEB-8943-B208E39C4703}" type="datetime1">
              <a:rPr lang="en-US" smtClean="0"/>
              <a:t>4/22/2018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C074-C29B-4BA3-B28B-79C0BFE4CD90}" type="datetime1">
              <a:rPr lang="en-US" smtClean="0"/>
              <a:t>4/22/2018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3E03D-578F-448D-BA19-A17E785F34CD}" type="datetime1">
              <a:rPr lang="en-US" smtClean="0"/>
              <a:t>4/22/2018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5CFF-FBD7-481A-BE54-6B41799FF568}" type="datetime1">
              <a:rPr lang="en-US" smtClean="0"/>
              <a:t>4/22/2018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D23D-8735-4F6E-ACC8-D101174843C2}" type="datetime1">
              <a:rPr lang="en-US" smtClean="0"/>
              <a:t>4/22/2018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5EEF-8955-4DEC-8320-77F80DC88109}" type="datetime1">
              <a:rPr lang="en-US" smtClean="0"/>
              <a:t>4/22/2018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7B51CD4-E5DF-4246-9F8A-251E7574C6D1}" type="datetime1">
              <a:rPr lang="en-US" smtClean="0"/>
              <a:t>4/22/2018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355" y="2606040"/>
            <a:ext cx="11179834" cy="2466292"/>
          </a:xfrm>
        </p:spPr>
        <p:txBody>
          <a:bodyPr>
            <a:normAutofit/>
          </a:bodyPr>
          <a:lstStyle/>
          <a:p>
            <a:r>
              <a:rPr lang="en-US" sz="6200" dirty="0">
                <a:solidFill>
                  <a:schemeClr val="tx2"/>
                </a:solidFill>
              </a:rPr>
              <a:t>Bible Truth About Death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072332"/>
            <a:ext cx="10058400" cy="802257"/>
          </a:xfrm>
        </p:spPr>
        <p:txBody>
          <a:bodyPr>
            <a:noAutofit/>
          </a:bodyPr>
          <a:lstStyle/>
          <a:p>
            <a:r>
              <a:rPr lang="en-US" sz="4800" i="1" cap="none" dirty="0">
                <a:solidFill>
                  <a:schemeClr val="accent1">
                    <a:lumMod val="75000"/>
                  </a:schemeClr>
                </a:solidFill>
              </a:rPr>
              <a:t>Ecclesiastes</a:t>
            </a:r>
            <a:r>
              <a:rPr lang="en-US" sz="4800" i="1" dirty="0">
                <a:solidFill>
                  <a:schemeClr val="accent1">
                    <a:lumMod val="75000"/>
                  </a:schemeClr>
                </a:solidFill>
              </a:rPr>
              <a:t> 7:1-4</a:t>
            </a:r>
          </a:p>
        </p:txBody>
      </p:sp>
      <p:pic>
        <p:nvPicPr>
          <p:cNvPr id="7" name="Picture 6" descr="A close up of a box&#10;&#10;Description generated with high confidence">
            <a:extLst>
              <a:ext uri="{FF2B5EF4-FFF2-40B4-BE49-F238E27FC236}">
                <a16:creationId xmlns:a16="http://schemas.microsoft.com/office/drawing/2014/main" id="{AA1254D7-D8B5-451E-B72E-491B547048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13" y="792229"/>
            <a:ext cx="5319186" cy="2646296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F163F13E-D1AA-4CB7-9E39-D073748ED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4775" y="2207321"/>
            <a:ext cx="4467225" cy="2443356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Attitudes Toward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012" y="607693"/>
            <a:ext cx="7191374" cy="56426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dirty="0">
                <a:solidFill>
                  <a:schemeClr val="tx2"/>
                </a:solidFill>
              </a:rPr>
              <a:t>Anticipated and full of comfort by the righteous, </a:t>
            </a:r>
            <a:r>
              <a:rPr lang="en-US" sz="4400" i="1" dirty="0">
                <a:solidFill>
                  <a:schemeClr val="tx2"/>
                </a:solidFill>
              </a:rPr>
              <a:t> </a:t>
            </a:r>
            <a:br>
              <a:rPr lang="en-US" sz="4400" i="1" dirty="0">
                <a:solidFill>
                  <a:schemeClr val="tx2"/>
                </a:solidFill>
              </a:rPr>
            </a:br>
            <a:r>
              <a:rPr lang="en-US" sz="4400" i="1" dirty="0">
                <a:solidFill>
                  <a:schemeClr val="tx2"/>
                </a:solidFill>
              </a:rPr>
              <a:t>1 Thessalonians 4:13 (18)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200" dirty="0">
                <a:solidFill>
                  <a:schemeClr val="tx2"/>
                </a:solidFill>
              </a:rPr>
              <a:t>Gateway to glory, </a:t>
            </a:r>
            <a:r>
              <a:rPr lang="en-US" sz="4200" i="1" dirty="0">
                <a:solidFill>
                  <a:schemeClr val="tx2"/>
                </a:solidFill>
              </a:rPr>
              <a:t>2 Timothy 4:8; Revelation 14:13; </a:t>
            </a:r>
            <a:br>
              <a:rPr lang="en-US" sz="4200" i="1" dirty="0">
                <a:solidFill>
                  <a:schemeClr val="tx2"/>
                </a:solidFill>
              </a:rPr>
            </a:br>
            <a:r>
              <a:rPr lang="en-US" sz="4200" i="1" dirty="0">
                <a:solidFill>
                  <a:schemeClr val="tx2"/>
                </a:solidFill>
              </a:rPr>
              <a:t>2 Peter 1:10-11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200" dirty="0">
                <a:solidFill>
                  <a:schemeClr val="tx2"/>
                </a:solidFill>
              </a:rPr>
              <a:t>Renewed, not discouraged, </a:t>
            </a:r>
            <a:r>
              <a:rPr lang="en-US" sz="4200" i="1" dirty="0">
                <a:solidFill>
                  <a:schemeClr val="tx2"/>
                </a:solidFill>
              </a:rPr>
              <a:t>2 Corinthians 4:16-18; 5:1-5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03278-001B-4554-91BB-481BBBBE9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083" y="6543287"/>
            <a:ext cx="698241" cy="238902"/>
          </a:xfrm>
        </p:spPr>
        <p:txBody>
          <a:bodyPr/>
          <a:lstStyle/>
          <a:p>
            <a:fld id="{E31375A4-56A4-47D6-9801-1991572033F7}" type="slidenum">
              <a:rPr lang="en-US" sz="1200" smtClean="0"/>
              <a:t>10</a:t>
            </a:fld>
            <a:endParaRPr lang="en-US" sz="1200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25FD19E-BDC3-4CBD-A46F-A520B2A5E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3930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4775" y="2207321"/>
            <a:ext cx="4467225" cy="2443356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Attitudes Toward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640" y="1715610"/>
            <a:ext cx="6810374" cy="3426778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5400" dirty="0">
                <a:solidFill>
                  <a:schemeClr val="tx2"/>
                </a:solidFill>
              </a:rPr>
              <a:t>“Precious in the sight of the LORD is the death of His saints.” </a:t>
            </a:r>
          </a:p>
          <a:p>
            <a:pPr marL="45720" indent="0" algn="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5400" i="1" dirty="0">
                <a:solidFill>
                  <a:schemeClr val="tx2"/>
                </a:solidFill>
              </a:rPr>
              <a:t>Psalm 116:15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03278-001B-4554-91BB-481BBBBE9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083" y="6543287"/>
            <a:ext cx="698241" cy="238902"/>
          </a:xfrm>
        </p:spPr>
        <p:txBody>
          <a:bodyPr/>
          <a:lstStyle/>
          <a:p>
            <a:fld id="{E31375A4-56A4-47D6-9801-1991572033F7}" type="slidenum">
              <a:rPr lang="en-US" sz="1200" smtClean="0"/>
              <a:t>11</a:t>
            </a:fld>
            <a:endParaRPr lang="en-US" sz="1200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25FD19E-BDC3-4CBD-A46F-A520B2A5E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2412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4775" y="2207321"/>
            <a:ext cx="4467225" cy="2443356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Attitudes Toward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26" y="733424"/>
            <a:ext cx="7236975" cy="53911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dirty="0">
                <a:solidFill>
                  <a:schemeClr val="tx2"/>
                </a:solidFill>
              </a:rPr>
              <a:t>Use your time wisely, </a:t>
            </a:r>
            <a:br>
              <a:rPr lang="en-US" sz="4400" b="1" dirty="0">
                <a:solidFill>
                  <a:schemeClr val="tx2"/>
                </a:solidFill>
              </a:rPr>
            </a:br>
            <a:r>
              <a:rPr lang="en-US" sz="4400" i="1" dirty="0">
                <a:solidFill>
                  <a:schemeClr val="tx2"/>
                </a:solidFill>
              </a:rPr>
              <a:t>James 4:13-17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200" dirty="0">
                <a:solidFill>
                  <a:schemeClr val="tx2"/>
                </a:solidFill>
              </a:rPr>
              <a:t>Live by God’s will because life is uncertain and brief, </a:t>
            </a:r>
            <a:r>
              <a:rPr lang="en-US" sz="4200" i="1" dirty="0">
                <a:solidFill>
                  <a:schemeClr val="tx2"/>
                </a:solidFill>
              </a:rPr>
              <a:t>4:13-16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200" dirty="0">
                <a:solidFill>
                  <a:schemeClr val="tx2"/>
                </a:solidFill>
              </a:rPr>
              <a:t>Do the good you know you should do, </a:t>
            </a:r>
            <a:r>
              <a:rPr lang="en-US" sz="4200" i="1" dirty="0">
                <a:solidFill>
                  <a:schemeClr val="tx2"/>
                </a:solidFill>
              </a:rPr>
              <a:t>4:17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4200" i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03278-001B-4554-91BB-481BBBBE9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083" y="6543287"/>
            <a:ext cx="698241" cy="238902"/>
          </a:xfrm>
        </p:spPr>
        <p:txBody>
          <a:bodyPr/>
          <a:lstStyle/>
          <a:p>
            <a:fld id="{E31375A4-56A4-47D6-9801-1991572033F7}" type="slidenum">
              <a:rPr lang="en-US" sz="1200" smtClean="0"/>
              <a:t>12</a:t>
            </a:fld>
            <a:endParaRPr lang="en-US" sz="1200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25FD19E-BDC3-4CBD-A46F-A520B2A5E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4726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4775" y="157356"/>
            <a:ext cx="4467225" cy="3609975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The </a:t>
            </a:r>
            <a:br>
              <a:rPr lang="en-US" sz="6000" dirty="0"/>
            </a:br>
            <a:r>
              <a:rPr lang="en-US" sz="6000" dirty="0"/>
              <a:t>House of Mourning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91" y="333569"/>
            <a:ext cx="7147053" cy="61908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dirty="0">
                <a:solidFill>
                  <a:schemeClr val="tx2"/>
                </a:solidFill>
              </a:rPr>
              <a:t>Confront our mortality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i="1" dirty="0">
                <a:solidFill>
                  <a:schemeClr val="tx2"/>
                </a:solidFill>
              </a:rPr>
              <a:t>(2)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dirty="0">
                <a:solidFill>
                  <a:schemeClr val="tx2"/>
                </a:solidFill>
              </a:rPr>
              <a:t>Opportunity to be wise and to prepare </a:t>
            </a:r>
            <a:r>
              <a:rPr lang="en-US" sz="4400" i="1" dirty="0">
                <a:solidFill>
                  <a:schemeClr val="tx2"/>
                </a:solidFill>
              </a:rPr>
              <a:t>(7:3-4)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dirty="0">
                <a:solidFill>
                  <a:schemeClr val="tx2"/>
                </a:solidFill>
              </a:rPr>
              <a:t>Day of death better than day of birth </a:t>
            </a:r>
            <a:r>
              <a:rPr lang="en-US" sz="4400" i="1" dirty="0">
                <a:solidFill>
                  <a:schemeClr val="tx2"/>
                </a:solidFill>
              </a:rPr>
              <a:t>(7:1)</a:t>
            </a:r>
          </a:p>
          <a:p>
            <a:pPr marL="45720" indent="0" algn="ctr">
              <a:lnSpc>
                <a:spcPct val="100000"/>
              </a:lnSpc>
              <a:buNone/>
            </a:pPr>
            <a:r>
              <a:rPr lang="en-US" sz="4400" cap="small" dirty="0">
                <a:solidFill>
                  <a:schemeClr val="tx2"/>
                </a:solidFill>
              </a:rPr>
              <a:t>-Are you ready to die?-</a:t>
            </a:r>
          </a:p>
          <a:p>
            <a:pPr marL="4572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400" cap="small" dirty="0">
                <a:solidFill>
                  <a:schemeClr val="tx2"/>
                </a:solidFill>
              </a:rPr>
              <a:t>-Are you ready to live?-</a:t>
            </a:r>
            <a:br>
              <a:rPr lang="en-US" sz="4400" cap="small" dirty="0">
                <a:solidFill>
                  <a:schemeClr val="tx2"/>
                </a:solidFill>
              </a:rPr>
            </a:br>
            <a:r>
              <a:rPr lang="en-US" sz="4400" i="1" dirty="0">
                <a:solidFill>
                  <a:schemeClr val="tx2"/>
                </a:solidFill>
              </a:rPr>
              <a:t>Acts 3:19; Galatians 2:20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01483" y="4208858"/>
            <a:ext cx="3474720" cy="1485901"/>
          </a:xfrm>
        </p:spPr>
        <p:txBody>
          <a:bodyPr>
            <a:noAutofit/>
          </a:bodyPr>
          <a:lstStyle/>
          <a:p>
            <a:pPr algn="ctr"/>
            <a:r>
              <a:rPr lang="en-US" sz="4800" i="1" dirty="0">
                <a:solidFill>
                  <a:schemeClr val="tx2"/>
                </a:solidFill>
              </a:rPr>
              <a:t>Ecclesiastes 7:1-4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03278-001B-4554-91BB-481BBBBE9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083" y="6543287"/>
            <a:ext cx="698241" cy="238902"/>
          </a:xfrm>
        </p:spPr>
        <p:txBody>
          <a:bodyPr/>
          <a:lstStyle/>
          <a:p>
            <a:fld id="{E31375A4-56A4-47D6-9801-1991572033F7}" type="slidenum">
              <a:rPr lang="en-US" sz="1200" smtClean="0"/>
              <a:t>13</a:t>
            </a:fld>
            <a:endParaRPr lang="en-US" sz="1200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25FD19E-BDC3-4CBD-A46F-A520B2A5E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5549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30" y="251604"/>
            <a:ext cx="10102970" cy="1076864"/>
          </a:xfrm>
        </p:spPr>
        <p:txBody>
          <a:bodyPr>
            <a:norm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Views of Life and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434" y="1476260"/>
            <a:ext cx="9960166" cy="47692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600" u="sng" dirty="0">
                <a:solidFill>
                  <a:schemeClr val="tx2"/>
                </a:solidFill>
              </a:rPr>
              <a:t>Materialist</a:t>
            </a:r>
            <a:r>
              <a:rPr lang="en-US" sz="4600" dirty="0">
                <a:solidFill>
                  <a:schemeClr val="tx2"/>
                </a:solidFill>
              </a:rPr>
              <a:t>: Death ends existence </a:t>
            </a:r>
            <a:r>
              <a:rPr lang="en-US" sz="4600" i="1" dirty="0">
                <a:solidFill>
                  <a:schemeClr val="tx2"/>
                </a:solidFill>
              </a:rPr>
              <a:t>(Ecclesiastes 9:2-6)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600" u="sng" dirty="0">
                <a:solidFill>
                  <a:schemeClr val="tx2"/>
                </a:solidFill>
              </a:rPr>
              <a:t>Dualist</a:t>
            </a:r>
            <a:r>
              <a:rPr lang="en-US" sz="4600" dirty="0">
                <a:solidFill>
                  <a:schemeClr val="tx2"/>
                </a:solidFill>
              </a:rPr>
              <a:t>: Humans are flesh and spirit, </a:t>
            </a:r>
            <a:br>
              <a:rPr lang="en-US" sz="4600" dirty="0">
                <a:solidFill>
                  <a:schemeClr val="tx2"/>
                </a:solidFill>
              </a:rPr>
            </a:br>
            <a:r>
              <a:rPr lang="en-US" sz="4600" i="1" dirty="0">
                <a:solidFill>
                  <a:schemeClr val="tx2"/>
                </a:solidFill>
              </a:rPr>
              <a:t>Genesis 2:7 (2 Corinthians 4:16)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600" dirty="0">
                <a:solidFill>
                  <a:schemeClr val="tx2"/>
                </a:solidFill>
              </a:rPr>
              <a:t>Our faith is informed by the Bible, </a:t>
            </a:r>
            <a:br>
              <a:rPr lang="en-US" sz="4600" dirty="0">
                <a:solidFill>
                  <a:schemeClr val="tx2"/>
                </a:solidFill>
              </a:rPr>
            </a:br>
            <a:r>
              <a:rPr lang="en-US" sz="4600" i="1" dirty="0">
                <a:solidFill>
                  <a:schemeClr val="tx2"/>
                </a:solidFill>
              </a:rPr>
              <a:t>Romans 10:17; 2 Cor. 5:6-8; Luke 6:46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5137B41F-1085-47AE-A876-234CCB475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2A301-ECF9-4CE5-BEE0-938762BF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5633" y="6513680"/>
            <a:ext cx="698241" cy="238902"/>
          </a:xfrm>
        </p:spPr>
        <p:txBody>
          <a:bodyPr/>
          <a:lstStyle/>
          <a:p>
            <a:fld id="{E31375A4-56A4-47D6-9801-1991572033F7}" type="slidenum">
              <a:rPr lang="en-US" sz="1200" smtClean="0"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1066800"/>
            <a:ext cx="3474720" cy="2362200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Dual Beings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184" y="745331"/>
            <a:ext cx="6402432" cy="53673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dirty="0">
                <a:solidFill>
                  <a:schemeClr val="tx2"/>
                </a:solidFill>
              </a:rPr>
              <a:t>Flesh decays</a:t>
            </a:r>
            <a:r>
              <a:rPr lang="en-US" sz="4400" dirty="0">
                <a:solidFill>
                  <a:schemeClr val="tx2"/>
                </a:solidFill>
              </a:rPr>
              <a:t>, </a:t>
            </a:r>
            <a:r>
              <a:rPr lang="en-US" sz="4400" i="1" dirty="0">
                <a:solidFill>
                  <a:schemeClr val="tx2"/>
                </a:solidFill>
              </a:rPr>
              <a:t>Genesis 3:19; Ecclesiastes 12:7; </a:t>
            </a:r>
            <a:br>
              <a:rPr lang="en-US" sz="4400" i="1" dirty="0">
                <a:solidFill>
                  <a:schemeClr val="tx2"/>
                </a:solidFill>
              </a:rPr>
            </a:br>
            <a:r>
              <a:rPr lang="en-US" sz="4400" i="1" dirty="0">
                <a:solidFill>
                  <a:schemeClr val="tx2"/>
                </a:solidFill>
              </a:rPr>
              <a:t>2 Corinthians 4:16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dirty="0">
                <a:solidFill>
                  <a:schemeClr val="tx2"/>
                </a:solidFill>
              </a:rPr>
              <a:t>Immortal spirit continues to exist</a:t>
            </a:r>
            <a:r>
              <a:rPr lang="en-US" sz="4400" dirty="0">
                <a:solidFill>
                  <a:schemeClr val="tx2"/>
                </a:solidFill>
              </a:rPr>
              <a:t>, </a:t>
            </a:r>
            <a:r>
              <a:rPr lang="en-US" sz="4400" i="1" dirty="0">
                <a:solidFill>
                  <a:schemeClr val="tx2"/>
                </a:solidFill>
              </a:rPr>
              <a:t>Ecclesiastes 12:7; </a:t>
            </a:r>
            <a:br>
              <a:rPr lang="en-US" sz="4400" i="1" dirty="0">
                <a:solidFill>
                  <a:schemeClr val="tx2"/>
                </a:solidFill>
              </a:rPr>
            </a:br>
            <a:r>
              <a:rPr lang="en-US" sz="4400" i="1" dirty="0">
                <a:solidFill>
                  <a:schemeClr val="tx2"/>
                </a:solidFill>
              </a:rPr>
              <a:t>Luke 16:22-23</a:t>
            </a:r>
            <a:endParaRPr lang="en-US" sz="4400" b="1" i="1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1" y="3848100"/>
            <a:ext cx="3474720" cy="1638300"/>
          </a:xfrm>
        </p:spPr>
        <p:txBody>
          <a:bodyPr>
            <a:noAutofit/>
          </a:bodyPr>
          <a:lstStyle/>
          <a:p>
            <a:pPr algn="ctr"/>
            <a:r>
              <a:rPr lang="en-US" sz="4800" i="1" dirty="0">
                <a:solidFill>
                  <a:schemeClr val="tx2"/>
                </a:solidFill>
              </a:rPr>
              <a:t>Genesis</a:t>
            </a:r>
          </a:p>
          <a:p>
            <a:pPr algn="ctr"/>
            <a:r>
              <a:rPr lang="en-US" sz="4800" i="1" dirty="0">
                <a:solidFill>
                  <a:schemeClr val="tx2"/>
                </a:solidFill>
              </a:rPr>
              <a:t>1:27; 2:7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03278-001B-4554-91BB-481BBBBE9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083" y="6543287"/>
            <a:ext cx="698241" cy="238902"/>
          </a:xfrm>
        </p:spPr>
        <p:txBody>
          <a:bodyPr/>
          <a:lstStyle/>
          <a:p>
            <a:fld id="{E31375A4-56A4-47D6-9801-1991572033F7}" type="slidenum">
              <a:rPr lang="en-US" sz="1200" smtClean="0"/>
              <a:t>3</a:t>
            </a:fld>
            <a:endParaRPr lang="en-US" sz="1200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25FD19E-BDC3-4CBD-A46F-A520B2A5E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3453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4775" y="624081"/>
            <a:ext cx="4467225" cy="3609975"/>
          </a:xfrm>
        </p:spPr>
        <p:txBody>
          <a:bodyPr>
            <a:noAutofit/>
          </a:bodyPr>
          <a:lstStyle/>
          <a:p>
            <a:pPr algn="ctr"/>
            <a:r>
              <a:rPr lang="en-US" sz="5600" dirty="0"/>
              <a:t>DEATH: Separation OF SPIRIT FROM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150" y="1163240"/>
            <a:ext cx="6402432" cy="45315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dirty="0">
                <a:solidFill>
                  <a:schemeClr val="tx2"/>
                </a:solidFill>
              </a:rPr>
              <a:t>Spirit leaves the body</a:t>
            </a:r>
            <a:r>
              <a:rPr lang="en-US" sz="4400" dirty="0">
                <a:solidFill>
                  <a:schemeClr val="tx2"/>
                </a:solidFill>
              </a:rPr>
              <a:t>, </a:t>
            </a:r>
            <a:br>
              <a:rPr lang="en-US" sz="4400" dirty="0">
                <a:solidFill>
                  <a:schemeClr val="tx2"/>
                </a:solidFill>
              </a:rPr>
            </a:br>
            <a:r>
              <a:rPr lang="en-US" sz="4400" i="1" dirty="0">
                <a:solidFill>
                  <a:schemeClr val="tx2"/>
                </a:solidFill>
              </a:rPr>
              <a:t>Luke 23:46; Acts 7:59-60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4000" dirty="0">
                <a:solidFill>
                  <a:schemeClr val="tx2"/>
                </a:solidFill>
              </a:rPr>
              <a:t>Spirit animates body, </a:t>
            </a:r>
            <a:r>
              <a:rPr lang="en-US" sz="4000" i="1" dirty="0">
                <a:solidFill>
                  <a:schemeClr val="tx2"/>
                </a:solidFill>
              </a:rPr>
              <a:t>Genesis 2:7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4400" b="1" dirty="0">
                <a:solidFill>
                  <a:schemeClr val="tx2"/>
                </a:solidFill>
              </a:rPr>
              <a:t>Spirit survives death</a:t>
            </a:r>
            <a:r>
              <a:rPr lang="en-US" sz="4400" dirty="0">
                <a:solidFill>
                  <a:schemeClr val="tx2"/>
                </a:solidFill>
              </a:rPr>
              <a:t>, </a:t>
            </a:r>
            <a:r>
              <a:rPr lang="en-US" sz="4400" i="1" dirty="0">
                <a:solidFill>
                  <a:schemeClr val="tx2"/>
                </a:solidFill>
              </a:rPr>
              <a:t>Matthew 10:28</a:t>
            </a:r>
            <a:endParaRPr lang="en-US" sz="4400" b="1" i="1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01483" y="4638675"/>
            <a:ext cx="3474720" cy="1095375"/>
          </a:xfrm>
        </p:spPr>
        <p:txBody>
          <a:bodyPr>
            <a:noAutofit/>
          </a:bodyPr>
          <a:lstStyle/>
          <a:p>
            <a:pPr algn="ctr"/>
            <a:r>
              <a:rPr lang="en-US" sz="4800" i="1" dirty="0">
                <a:solidFill>
                  <a:schemeClr val="tx2"/>
                </a:solidFill>
              </a:rPr>
              <a:t>James 2:26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03278-001B-4554-91BB-481BBBBE9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083" y="6543287"/>
            <a:ext cx="698241" cy="238902"/>
          </a:xfrm>
        </p:spPr>
        <p:txBody>
          <a:bodyPr/>
          <a:lstStyle/>
          <a:p>
            <a:fld id="{E31375A4-56A4-47D6-9801-1991572033F7}" type="slidenum">
              <a:rPr lang="en-US" sz="1200" smtClean="0"/>
              <a:t>4</a:t>
            </a:fld>
            <a:endParaRPr lang="en-US" sz="1200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25FD19E-BDC3-4CBD-A46F-A520B2A5E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1363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4775" y="2207321"/>
            <a:ext cx="4467225" cy="2443356"/>
          </a:xfrm>
        </p:spPr>
        <p:txBody>
          <a:bodyPr>
            <a:noAutofit/>
          </a:bodyPr>
          <a:lstStyle/>
          <a:p>
            <a:pPr algn="ctr"/>
            <a:r>
              <a:rPr lang="en-US" sz="8000" dirty="0"/>
              <a:t>After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38125"/>
            <a:ext cx="7067550" cy="6191250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7200" b="1" u="sng" cap="small" dirty="0">
                <a:solidFill>
                  <a:schemeClr val="tx2"/>
                </a:solidFill>
              </a:rPr>
              <a:t>Hades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dirty="0">
                <a:solidFill>
                  <a:schemeClr val="tx2"/>
                </a:solidFill>
              </a:rPr>
              <a:t>Realm of departed spirits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400" i="1" dirty="0">
                <a:solidFill>
                  <a:schemeClr val="tx2"/>
                </a:solidFill>
              </a:rPr>
              <a:t>(Acts 2:27)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4200" dirty="0">
                <a:solidFill>
                  <a:schemeClr val="tx2"/>
                </a:solidFill>
              </a:rPr>
              <a:t>Righteous comforted in Paradise, </a:t>
            </a:r>
            <a:r>
              <a:rPr lang="en-US" sz="4200" i="1" dirty="0">
                <a:solidFill>
                  <a:schemeClr val="tx2"/>
                </a:solidFill>
              </a:rPr>
              <a:t>Luke 16:22, 25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4200" dirty="0">
                <a:solidFill>
                  <a:schemeClr val="tx2"/>
                </a:solidFill>
              </a:rPr>
              <a:t>Unrighteous in flames of torments and anguish, </a:t>
            </a:r>
            <a:br>
              <a:rPr lang="en-US" sz="4200" dirty="0">
                <a:solidFill>
                  <a:schemeClr val="tx2"/>
                </a:solidFill>
              </a:rPr>
            </a:br>
            <a:r>
              <a:rPr lang="en-US" sz="4200" i="1" dirty="0">
                <a:solidFill>
                  <a:schemeClr val="tx2"/>
                </a:solidFill>
              </a:rPr>
              <a:t>Luke 16:23-24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03278-001B-4554-91BB-481BBBBE9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083" y="6543287"/>
            <a:ext cx="698241" cy="238902"/>
          </a:xfrm>
        </p:spPr>
        <p:txBody>
          <a:bodyPr/>
          <a:lstStyle/>
          <a:p>
            <a:fld id="{E31375A4-56A4-47D6-9801-1991572033F7}" type="slidenum">
              <a:rPr lang="en-US" sz="1200" smtClean="0"/>
              <a:t>5</a:t>
            </a:fld>
            <a:endParaRPr lang="en-US" sz="1200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25FD19E-BDC3-4CBD-A46F-A520B2A5E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1495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4775" y="2207321"/>
            <a:ext cx="4467225" cy="2443356"/>
          </a:xfrm>
        </p:spPr>
        <p:txBody>
          <a:bodyPr>
            <a:noAutofit/>
          </a:bodyPr>
          <a:lstStyle/>
          <a:p>
            <a:pPr algn="ctr"/>
            <a:r>
              <a:rPr lang="en-US" sz="8000" dirty="0"/>
              <a:t>After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" y="604836"/>
            <a:ext cx="7448550" cy="5153025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7200" b="1" u="sng" cap="small" dirty="0">
                <a:solidFill>
                  <a:schemeClr val="tx2"/>
                </a:solidFill>
              </a:rPr>
              <a:t>Resurrection</a:t>
            </a:r>
          </a:p>
          <a:p>
            <a:pPr marL="4572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800" i="1" dirty="0">
                <a:solidFill>
                  <a:schemeClr val="tx2"/>
                </a:solidFill>
              </a:rPr>
              <a:t>(John 5:28-29)</a:t>
            </a:r>
          </a:p>
          <a:p>
            <a:pPr marL="4572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i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300" b="1" dirty="0">
                <a:solidFill>
                  <a:schemeClr val="tx2"/>
                </a:solidFill>
              </a:rPr>
              <a:t>Hades gives up the dead – bodies raised incorruptible, </a:t>
            </a:r>
            <a:r>
              <a:rPr lang="en-US" sz="4300" i="1" dirty="0">
                <a:solidFill>
                  <a:schemeClr val="tx2"/>
                </a:solidFill>
              </a:rPr>
              <a:t>1 Corinthians 15:50-55 (Revelation 20:13)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03278-001B-4554-91BB-481BBBBE9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083" y="6543287"/>
            <a:ext cx="698241" cy="238902"/>
          </a:xfrm>
        </p:spPr>
        <p:txBody>
          <a:bodyPr/>
          <a:lstStyle/>
          <a:p>
            <a:fld id="{E31375A4-56A4-47D6-9801-1991572033F7}" type="slidenum">
              <a:rPr lang="en-US" sz="1200" smtClean="0"/>
              <a:t>6</a:t>
            </a:fld>
            <a:endParaRPr lang="en-US" sz="1200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25FD19E-BDC3-4CBD-A46F-A520B2A5E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377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4775" y="2207321"/>
            <a:ext cx="4467225" cy="2443356"/>
          </a:xfrm>
        </p:spPr>
        <p:txBody>
          <a:bodyPr>
            <a:noAutofit/>
          </a:bodyPr>
          <a:lstStyle/>
          <a:p>
            <a:pPr algn="ctr"/>
            <a:r>
              <a:rPr lang="en-US" sz="8000" dirty="0"/>
              <a:t>After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52486"/>
            <a:ext cx="6267450" cy="4529139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7200" b="1" u="sng" cap="small" dirty="0">
                <a:solidFill>
                  <a:schemeClr val="tx2"/>
                </a:solidFill>
              </a:rPr>
              <a:t>Judgment</a:t>
            </a:r>
          </a:p>
          <a:p>
            <a:pPr marL="4572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800" i="1" dirty="0">
                <a:solidFill>
                  <a:schemeClr val="tx2"/>
                </a:solidFill>
              </a:rPr>
              <a:t>(Hebrews 9:27)</a:t>
            </a:r>
          </a:p>
          <a:p>
            <a:pPr marL="4572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1600" i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400" b="1" dirty="0">
                <a:solidFill>
                  <a:schemeClr val="tx2"/>
                </a:solidFill>
              </a:rPr>
              <a:t>No altering outcome </a:t>
            </a:r>
            <a:br>
              <a:rPr lang="en-US" sz="4400" b="1" dirty="0">
                <a:solidFill>
                  <a:schemeClr val="tx2"/>
                </a:solidFill>
              </a:rPr>
            </a:br>
            <a:r>
              <a:rPr lang="en-US" sz="4400" b="1" dirty="0">
                <a:solidFill>
                  <a:schemeClr val="tx2"/>
                </a:solidFill>
              </a:rPr>
              <a:t>after death, </a:t>
            </a:r>
            <a:r>
              <a:rPr lang="en-US" sz="4400" i="1" dirty="0">
                <a:solidFill>
                  <a:schemeClr val="tx2"/>
                </a:solidFill>
              </a:rPr>
              <a:t>Luke 16:26; Matthew 25:34, 41, 46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03278-001B-4554-91BB-481BBBBE9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083" y="6543287"/>
            <a:ext cx="698241" cy="238902"/>
          </a:xfrm>
        </p:spPr>
        <p:txBody>
          <a:bodyPr/>
          <a:lstStyle/>
          <a:p>
            <a:fld id="{E31375A4-56A4-47D6-9801-1991572033F7}" type="slidenum">
              <a:rPr lang="en-US" sz="1200" smtClean="0"/>
              <a:t>7</a:t>
            </a:fld>
            <a:endParaRPr lang="en-US" sz="1200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25FD19E-BDC3-4CBD-A46F-A520B2A5E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4459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4775" y="2207321"/>
            <a:ext cx="4467225" cy="2443356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Attitudes Toward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304799"/>
            <a:ext cx="7191374" cy="6096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4400" b="1" dirty="0">
                <a:solidFill>
                  <a:schemeClr val="tx2"/>
                </a:solidFill>
              </a:rPr>
              <a:t>Sorrowful for sinners, </a:t>
            </a:r>
            <a:r>
              <a:rPr lang="en-US" sz="4400" i="1" dirty="0">
                <a:solidFill>
                  <a:schemeClr val="tx2"/>
                </a:solidFill>
              </a:rPr>
              <a:t> </a:t>
            </a:r>
            <a:br>
              <a:rPr lang="en-US" sz="4400" i="1" dirty="0">
                <a:solidFill>
                  <a:schemeClr val="tx2"/>
                </a:solidFill>
              </a:rPr>
            </a:br>
            <a:r>
              <a:rPr lang="en-US" sz="4400" i="1" dirty="0">
                <a:solidFill>
                  <a:schemeClr val="tx2"/>
                </a:solidFill>
              </a:rPr>
              <a:t>1 Thessalonians 4:13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4200" dirty="0">
                <a:solidFill>
                  <a:schemeClr val="tx2"/>
                </a:solidFill>
              </a:rPr>
              <a:t>No hope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4400" b="1" dirty="0">
                <a:solidFill>
                  <a:schemeClr val="tx2"/>
                </a:solidFill>
              </a:rPr>
              <a:t>Sinners should fear death</a:t>
            </a:r>
            <a:r>
              <a:rPr lang="en-US" sz="4400" dirty="0">
                <a:solidFill>
                  <a:schemeClr val="tx2"/>
                </a:solidFill>
              </a:rPr>
              <a:t>, </a:t>
            </a:r>
            <a:r>
              <a:rPr lang="en-US" sz="4400" i="1" dirty="0">
                <a:solidFill>
                  <a:schemeClr val="tx2"/>
                </a:solidFill>
              </a:rPr>
              <a:t>Luke 23:39-41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n-US" sz="4200" dirty="0">
                <a:solidFill>
                  <a:schemeClr val="tx2"/>
                </a:solidFill>
              </a:rPr>
              <a:t>Fear God, whom all will stand before in judgment after death, </a:t>
            </a:r>
            <a:r>
              <a:rPr lang="en-US" sz="4200" i="1" dirty="0">
                <a:solidFill>
                  <a:schemeClr val="tx2"/>
                </a:solidFill>
              </a:rPr>
              <a:t>Matthew 10:28; Hebrews 10:30-31; 12:29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03278-001B-4554-91BB-481BBBBE9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083" y="6543287"/>
            <a:ext cx="698241" cy="238902"/>
          </a:xfrm>
        </p:spPr>
        <p:txBody>
          <a:bodyPr/>
          <a:lstStyle/>
          <a:p>
            <a:fld id="{E31375A4-56A4-47D6-9801-1991572033F7}" type="slidenum">
              <a:rPr lang="en-US" sz="1200" smtClean="0"/>
              <a:t>8</a:t>
            </a:fld>
            <a:endParaRPr lang="en-US" sz="1200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25FD19E-BDC3-4CBD-A46F-A520B2A5E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8113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4775" y="2207321"/>
            <a:ext cx="4467225" cy="2443356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Attitudes Toward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26" y="1204910"/>
            <a:ext cx="7236975" cy="44481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400" b="1" dirty="0">
                <a:solidFill>
                  <a:schemeClr val="tx2"/>
                </a:solidFill>
              </a:rPr>
              <a:t>Should prompt immediate repentance, </a:t>
            </a:r>
            <a:r>
              <a:rPr lang="en-US" sz="4400" i="1" dirty="0">
                <a:solidFill>
                  <a:schemeClr val="tx2"/>
                </a:solidFill>
              </a:rPr>
              <a:t>Romans 2:4-6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200" u="sng" dirty="0">
                <a:solidFill>
                  <a:schemeClr val="tx2"/>
                </a:solidFill>
              </a:rPr>
              <a:t>Problem</a:t>
            </a:r>
            <a:r>
              <a:rPr lang="en-US" sz="4200" dirty="0">
                <a:solidFill>
                  <a:schemeClr val="tx2"/>
                </a:solidFill>
              </a:rPr>
              <a:t>: Sin hardens hearts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4200" dirty="0">
                <a:solidFill>
                  <a:schemeClr val="tx2"/>
                </a:solidFill>
              </a:rPr>
              <a:t>Many refuse to fear God and death, </a:t>
            </a:r>
            <a:r>
              <a:rPr lang="en-US" sz="4200" i="1" dirty="0">
                <a:solidFill>
                  <a:schemeClr val="tx2"/>
                </a:solidFill>
              </a:rPr>
              <a:t>Romans 2:5 (1:28, 32)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03278-001B-4554-91BB-481BBBBE9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7083" y="6543287"/>
            <a:ext cx="698241" cy="238902"/>
          </a:xfrm>
        </p:spPr>
        <p:txBody>
          <a:bodyPr/>
          <a:lstStyle/>
          <a:p>
            <a:fld id="{E31375A4-56A4-47D6-9801-1991572033F7}" type="slidenum">
              <a:rPr lang="en-US" sz="1200" smtClean="0"/>
              <a:t>9</a:t>
            </a:fld>
            <a:endParaRPr lang="en-US" sz="1200" dirty="0"/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25FD19E-BDC3-4CBD-A46F-A520B2A5E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4825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240</TotalTime>
  <Words>252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Cambria</vt:lpstr>
      <vt:lpstr>Red Line Business 16x9</vt:lpstr>
      <vt:lpstr>Bible Truth About Death</vt:lpstr>
      <vt:lpstr>Views of Life and Death</vt:lpstr>
      <vt:lpstr>Dual Beings</vt:lpstr>
      <vt:lpstr>DEATH: Separation OF SPIRIT FROM BODY</vt:lpstr>
      <vt:lpstr>After Death</vt:lpstr>
      <vt:lpstr>After Death</vt:lpstr>
      <vt:lpstr>After Death</vt:lpstr>
      <vt:lpstr>Attitudes Toward Death</vt:lpstr>
      <vt:lpstr>Attitudes Toward Death</vt:lpstr>
      <vt:lpstr>Attitudes Toward Death</vt:lpstr>
      <vt:lpstr>Attitudes Toward Death</vt:lpstr>
      <vt:lpstr>Attitudes Toward Death</vt:lpstr>
      <vt:lpstr>The  House of Mourning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Bible Truth About Death</dc:title>
  <dc:creator>Joe R Price</dc:creator>
  <cp:lastModifiedBy>Joe R Price</cp:lastModifiedBy>
  <cp:revision>42</cp:revision>
  <dcterms:created xsi:type="dcterms:W3CDTF">2018-04-19T17:59:59Z</dcterms:created>
  <dcterms:modified xsi:type="dcterms:W3CDTF">2018-04-22T13:50:19Z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