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1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3399"/>
    <a:srgbClr val="990099"/>
    <a:srgbClr val="FF00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05E60-019B-40D2-BE90-43A77EBFF28C}" type="datetimeFigureOut">
              <a:rPr lang="en-US" smtClean="0"/>
              <a:t>4/8/2018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EDAFE-DA56-4F7F-AACD-302DC44DD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4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9B55-BC44-4C26-BF7C-9DC7D48289EA}" type="datetime1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6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7CF79-7478-45EA-8EFC-C69B714B2AEC}" type="datetime1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2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F9928-3819-4875-BC7C-26050F689874}" type="datetime1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rink Text Over Picture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>
              <a:gd name="adj1" fmla="val 6945"/>
              <a:gd name="adj2" fmla="val 0"/>
            </a:avLst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0" y="0"/>
            <a:ext cx="12192000" cy="6858000"/>
          </a:xfrm>
          <a:prstGeom prst="round2DiagRect">
            <a:avLst>
              <a:gd name="adj1" fmla="val 6945"/>
              <a:gd name="adj2" fmla="val 0"/>
            </a:avLst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666750"/>
            <a:ext cx="4511040" cy="2266950"/>
          </a:xfrm>
          <a:prstGeom prst="rect">
            <a:avLst/>
          </a:prstGeom>
          <a:noFill/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800" baseline="0"/>
            </a:lvl1pPr>
            <a:lvl2pPr marL="0" indent="0">
              <a:buNone/>
              <a:defRPr sz="2800"/>
            </a:lvl2pPr>
            <a:lvl3pPr marL="0" indent="0">
              <a:buNone/>
              <a:defRPr sz="2800"/>
            </a:lvl3pPr>
            <a:lvl4pPr marL="0" indent="0">
              <a:buNone/>
              <a:defRPr sz="2800"/>
            </a:lvl4pPr>
            <a:lvl5pPr marL="0" indent="0">
              <a:buNone/>
              <a:defRPr sz="2800"/>
            </a:lvl5pPr>
          </a:lstStyle>
          <a:p>
            <a:pPr lvl="0"/>
            <a:r>
              <a:rPr lang="en-US" dirty="0"/>
              <a:t>Click to enter first statement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640080" y="3895725"/>
            <a:ext cx="4511040" cy="2266950"/>
          </a:xfrm>
          <a:prstGeom prst="rect">
            <a:avLst/>
          </a:prstGeom>
          <a:noFill/>
        </p:spPr>
        <p:txBody>
          <a:bodyPr lIns="182880" tIns="182880" rIns="182880" bIns="182880" anchor="ctr">
            <a:noAutofit/>
          </a:bodyPr>
          <a:lstStyle>
            <a:lvl1pPr marL="0" indent="0" algn="ctr">
              <a:buNone/>
              <a:defRPr sz="2800" baseline="0">
                <a:solidFill>
                  <a:schemeClr val="bg1"/>
                </a:solidFill>
              </a:defRPr>
            </a:lvl1pPr>
            <a:lvl2pPr marL="0" indent="0">
              <a:buNone/>
              <a:defRPr sz="2800"/>
            </a:lvl2pPr>
            <a:lvl3pPr marL="0" indent="0">
              <a:buNone/>
              <a:defRPr sz="2800"/>
            </a:lvl3pPr>
            <a:lvl4pPr marL="0" indent="0">
              <a:buNone/>
              <a:defRPr sz="2800"/>
            </a:lvl4pPr>
            <a:lvl5pPr marL="0" indent="0">
              <a:buNone/>
              <a:defRPr sz="2800"/>
            </a:lvl5pPr>
          </a:lstStyle>
          <a:p>
            <a:pPr lvl="0"/>
            <a:r>
              <a:rPr lang="en-US" dirty="0"/>
              <a:t>Click to enter second statement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</a:t>
            </a:r>
            <a:r>
              <a:rPr lang="en-US" sz="1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change the background image, on the Design tab of the ribbon, click Format Background,</a:t>
            </a:r>
            <a:r>
              <a:rPr lang="en-US" sz="1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then </a:t>
            </a:r>
            <a:r>
              <a:rPr lang="en-US" sz="1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Insert picture from File.</a:t>
            </a:r>
          </a:p>
          <a:p>
            <a:pPr>
              <a:spcBef>
                <a:spcPts val="600"/>
              </a:spcBef>
            </a:pPr>
            <a:r>
              <a:rPr lang="en-US" sz="1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Sample picture courtesy of Bill Staples.</a:t>
            </a:r>
          </a:p>
        </p:txBody>
      </p:sp>
    </p:spTree>
    <p:extLst>
      <p:ext uri="{BB962C8B-B14F-4D97-AF65-F5344CB8AC3E}">
        <p14:creationId xmlns:p14="http://schemas.microsoft.com/office/powerpoint/2010/main" val="155892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-0.2625 0.2333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25" y="1166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37000" y="37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L -0.2625 -0.2333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25" y="-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ED02-C034-4F63-83F2-E4EF2E1FB0F9}" type="datetime1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4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C55A-510F-4FA6-848C-ED6D4336853A}" type="datetime1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8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51C46-84D9-426D-B1B1-3817CFC67C57}" type="datetime1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16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1E10-DF60-4A70-B218-5050551DC620}" type="datetime1">
              <a:rPr lang="en-US" smtClean="0"/>
              <a:t>4/8/2018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5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1A626-E8B7-459A-B444-AC56A7F53D48}" type="datetime1">
              <a:rPr lang="en-US" smtClean="0"/>
              <a:t>4/8/2018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0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AA2D-F39F-4A3A-AA4A-2D370A29253D}" type="datetime1">
              <a:rPr lang="en-US" smtClean="0"/>
              <a:t>4/8/2018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0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3B903-8B2F-46A8-8F1E-4552D73172CA}" type="datetime1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2F038-1C48-4378-98F2-6FA5F9D549CA}" type="datetime1">
              <a:rPr lang="en-US" smtClean="0"/>
              <a:t>4/8/2018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4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47EE9-F331-4331-871A-37E90C254783}" type="datetime1">
              <a:rPr lang="en-US" smtClean="0"/>
              <a:t>4/8/2018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293B4-ED76-44DA-A1AD-DE7A72127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05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40080" y="369277"/>
            <a:ext cx="4511040" cy="2866292"/>
          </a:xfrm>
        </p:spPr>
        <p:txBody>
          <a:bodyPr/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Do You See Yourself in God’s Mirror?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James 1:21-25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FD3631D3-3AD0-4BBF-B6AC-DE8099D16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390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73FCEB7-CD02-4399-BA74-12D9191D6F7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picture containing object, mirror, hand glass, microscope&#10;&#10;Description generated with very high confidence">
            <a:extLst>
              <a:ext uri="{FF2B5EF4-FFF2-40B4-BE49-F238E27FC236}">
                <a16:creationId xmlns:a16="http://schemas.microsoft.com/office/drawing/2014/main" id="{951D3805-240F-44DA-BE30-3D7DE2824A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2"/>
          <a:stretch/>
        </p:blipFill>
        <p:spPr>
          <a:xfrm>
            <a:off x="6442368" y="492573"/>
            <a:ext cx="3976453" cy="5880796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AB45A142-4255-493C-8284-5D566C121B1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8FB9660-F42F-4313-BBC4-47C007FE484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CE8DF27-F2D9-4854-BB44-3235BC8D2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Why do we use mirrors?</a:t>
            </a:r>
          </a:p>
        </p:txBody>
      </p:sp>
      <p:pic>
        <p:nvPicPr>
          <p:cNvPr id="13" name="Picture 12" descr="A close up of a logo&#10;&#10;Description generated with high confidence">
            <a:extLst>
              <a:ext uri="{FF2B5EF4-FFF2-40B4-BE49-F238E27FC236}">
                <a16:creationId xmlns:a16="http://schemas.microsoft.com/office/drawing/2014/main" id="{E903B574-A4BC-49DA-94EA-45D1B90DD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336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A0B3E41-B384-4375-8942-CC26048E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293B4-ED76-44DA-A1AD-DE7A721279D3}" type="slidenum">
              <a:rPr lang="en-US" smtClean="0"/>
              <a:t>2</a:t>
            </a:fld>
            <a:endParaRPr lang="en-US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F6013430-EF4F-428C-9F5B-C101FD0D632E}"/>
              </a:ext>
            </a:extLst>
          </p:cNvPr>
          <p:cNvSpPr txBox="1">
            <a:spLocks/>
          </p:cNvSpPr>
          <p:nvPr/>
        </p:nvSpPr>
        <p:spPr>
          <a:xfrm>
            <a:off x="9318365" y="6437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70293B4-ED76-44DA-A1AD-DE7A721279D3}" type="slidenum">
              <a:rPr lang="en-US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2</a:t>
            </a:fld>
            <a:endParaRPr lang="en-US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2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6C20283-73E0-40EC-8AD8-057F581F64C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Content Placeholder 4" descr="A picture containing object, mirror, hand glass, microscope&#10;&#10;Description generated with very high confidence">
            <a:extLst>
              <a:ext uri="{FF2B5EF4-FFF2-40B4-BE49-F238E27FC236}">
                <a16:creationId xmlns:a16="http://schemas.microsoft.com/office/drawing/2014/main" id="{EE9A9259-78EB-427A-BFC2-95CD1A8653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23767" flipH="1">
            <a:off x="169560" y="1774189"/>
            <a:ext cx="2291828" cy="34856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E62417C-BEC0-43E6-A23F-4A2F06015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400" y="176046"/>
            <a:ext cx="9794615" cy="1452563"/>
          </a:xfrm>
        </p:spPr>
        <p:txBody>
          <a:bodyPr>
            <a:no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How do you use God’s mirror?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8826714-9C00-4305-B0C7-600FBDBFD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7546" y="1628609"/>
            <a:ext cx="8266803" cy="48844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Do you remember what you see?</a:t>
            </a:r>
          </a:p>
          <a:p>
            <a:pPr lvl="1">
              <a:lnSpc>
                <a:spcPct val="100000"/>
              </a:lnSpc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Yes…if you put away sin,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1:21</a:t>
            </a:r>
          </a:p>
          <a:p>
            <a:pPr lvl="1">
              <a:lnSpc>
                <a:spcPct val="100000"/>
              </a:lnSpc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Yes…if you hear and obey,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1:22, 25</a:t>
            </a:r>
          </a:p>
          <a:p>
            <a:pPr lvl="1">
              <a:lnSpc>
                <a:spcPct val="100000"/>
              </a:lnSpc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No…if you do not do what you see is needed,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1:23-24</a:t>
            </a:r>
          </a:p>
          <a:p>
            <a:pPr lvl="1">
              <a:lnSpc>
                <a:spcPct val="100000"/>
              </a:lnSpc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No…if you see others, but not yourself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47CB0C-4A01-49A7-A39D-A4E7B087B21D}"/>
              </a:ext>
            </a:extLst>
          </p:cNvPr>
          <p:cNvSpPr txBox="1"/>
          <p:nvPr/>
        </p:nvSpPr>
        <p:spPr>
          <a:xfrm>
            <a:off x="189120" y="5224772"/>
            <a:ext cx="295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solidFill>
                  <a:schemeClr val="bg1"/>
                </a:solidFill>
                <a:latin typeface="Candara" panose="020E0502030303020204" pitchFamily="34" charset="0"/>
              </a:rPr>
              <a:t>James 1:21-25</a:t>
            </a:r>
          </a:p>
        </p:txBody>
      </p:sp>
      <p:pic>
        <p:nvPicPr>
          <p:cNvPr id="12" name="Picture 11" descr="A close up of a logo&#10;&#10;Description generated with high confidence">
            <a:extLst>
              <a:ext uri="{FF2B5EF4-FFF2-40B4-BE49-F238E27FC236}">
                <a16:creationId xmlns:a16="http://schemas.microsoft.com/office/drawing/2014/main" id="{9D62806A-DF8E-43A8-8204-1187123CD9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A0C81-20C0-4763-81E6-4DFD98367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8365" y="6437312"/>
            <a:ext cx="2743200" cy="365125"/>
          </a:xfrm>
        </p:spPr>
        <p:txBody>
          <a:bodyPr/>
          <a:lstStyle/>
          <a:p>
            <a:fld id="{370293B4-ED76-44DA-A1AD-DE7A721279D3}" type="slidenum">
              <a:rPr lang="en-US" smtClean="0">
                <a:latin typeface="Candara" panose="020E0502030303020204" pitchFamily="34" charset="0"/>
              </a:rPr>
              <a:t>3</a:t>
            </a:fld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90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 descr="A picture containing object, mirror, hand glass, microscope&#10;&#10;Description generated with very high confidence">
            <a:extLst>
              <a:ext uri="{FF2B5EF4-FFF2-40B4-BE49-F238E27FC236}">
                <a16:creationId xmlns:a16="http://schemas.microsoft.com/office/drawing/2014/main" id="{5C246C41-24CE-4258-9160-569D008958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729"/>
          <a:stretch/>
        </p:blipFill>
        <p:spPr>
          <a:xfrm>
            <a:off x="7556408" y="10"/>
            <a:ext cx="4635591" cy="685799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6F3566-C188-49BA-AEAA-54D4CD8F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209551"/>
            <a:ext cx="6997295" cy="1315446"/>
          </a:xfrm>
        </p:spPr>
        <p:txBody>
          <a:bodyPr>
            <a:noAutofit/>
          </a:bodyPr>
          <a:lstStyle/>
          <a:p>
            <a:pPr algn="ctr"/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Before Conversion…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ECDA3-6009-4058-B1B1-CE52E6F7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70293B4-ED76-44DA-A1AD-DE7A721279D3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B9FB85C-4296-471E-9AEA-8D3F8766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4" y="1914530"/>
            <a:ext cx="7191376" cy="43092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Conscientious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Acts 23:1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Zeal without knowledge</a:t>
            </a:r>
            <a:r>
              <a:rPr lang="en-US" sz="4400" dirty="0">
                <a:latin typeface="Candara" panose="020E0502030303020204" pitchFamily="34" charset="0"/>
              </a:rPr>
              <a:t>,</a:t>
            </a:r>
            <a:br>
              <a:rPr lang="en-US" sz="4400" dirty="0">
                <a:latin typeface="Candara" panose="020E0502030303020204" pitchFamily="34" charset="0"/>
              </a:rPr>
            </a:br>
            <a:r>
              <a:rPr lang="en-US" sz="4400" dirty="0">
                <a:latin typeface="Candara" panose="020E0502030303020204" pitchFamily="34" charset="0"/>
              </a:rPr>
              <a:t>	</a:t>
            </a:r>
            <a:r>
              <a:rPr lang="en-US" sz="4400" i="1" dirty="0">
                <a:latin typeface="Candara" panose="020E0502030303020204" pitchFamily="34" charset="0"/>
              </a:rPr>
              <a:t>Acts 26:9; Galatians 1:13-14; 	Philippians 3:4-7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Sinner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1 Timothy 1:13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1ADA75-B6C4-4E6D-88BF-D29C08C26978}"/>
              </a:ext>
            </a:extLst>
          </p:cNvPr>
          <p:cNvSpPr/>
          <p:nvPr/>
        </p:nvSpPr>
        <p:spPr>
          <a:xfrm>
            <a:off x="8462963" y="1274564"/>
            <a:ext cx="3038474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ndara" panose="020E0502030303020204" pitchFamily="34" charset="0"/>
              </a:rPr>
              <a:t>PAUL</a:t>
            </a:r>
          </a:p>
          <a:p>
            <a:pPr algn="ctr"/>
            <a:r>
              <a:rPr lang="en-US" sz="40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ndara" panose="020E0502030303020204" pitchFamily="34" charset="0"/>
              </a:rPr>
              <a:t>1 Timothy 1:12-16</a:t>
            </a:r>
          </a:p>
        </p:txBody>
      </p:sp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3D1A8B27-A790-4013-A985-297646063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1438049-B81D-4479-9348-3B50879A3A9E}"/>
              </a:ext>
            </a:extLst>
          </p:cNvPr>
          <p:cNvSpPr txBox="1">
            <a:spLocks/>
          </p:cNvSpPr>
          <p:nvPr/>
        </p:nvSpPr>
        <p:spPr>
          <a:xfrm>
            <a:off x="7556408" y="6449521"/>
            <a:ext cx="342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70293B4-ED76-44DA-A1AD-DE7A721279D3}" type="slidenum">
              <a:rPr lang="en-US" smtClean="0">
                <a:solidFill>
                  <a:schemeClr val="bg1"/>
                </a:solidFill>
                <a:latin typeface="Candara" panose="020E0502030303020204" pitchFamily="34" charset="0"/>
              </a:rPr>
              <a:pPr algn="l"/>
              <a:t>4</a:t>
            </a:fld>
            <a:endParaRPr lang="en-US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979AA88-A069-454D-8F9C-E599B948AFD3}"/>
              </a:ext>
            </a:extLst>
          </p:cNvPr>
          <p:cNvCxnSpPr/>
          <p:nvPr/>
        </p:nvCxnSpPr>
        <p:spPr>
          <a:xfrm>
            <a:off x="843246" y="1524997"/>
            <a:ext cx="5589792" cy="0"/>
          </a:xfrm>
          <a:prstGeom prst="line">
            <a:avLst/>
          </a:prstGeom>
          <a:ln>
            <a:solidFill>
              <a:srgbClr val="CC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97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 descr="A picture containing object, mirror, hand glass, microscope&#10;&#10;Description generated with very high confidence">
            <a:extLst>
              <a:ext uri="{FF2B5EF4-FFF2-40B4-BE49-F238E27FC236}">
                <a16:creationId xmlns:a16="http://schemas.microsoft.com/office/drawing/2014/main" id="{5C246C41-24CE-4258-9160-569D008958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729"/>
          <a:stretch/>
        </p:blipFill>
        <p:spPr>
          <a:xfrm>
            <a:off x="7556408" y="10"/>
            <a:ext cx="4635591" cy="6857990"/>
          </a:xfrm>
          <a:prstGeom prst="rect">
            <a:avLst/>
          </a:prstGeom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D6F3566-C188-49BA-AEAA-54D4CD8F0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104775"/>
            <a:ext cx="6997295" cy="1304925"/>
          </a:xfrm>
        </p:spPr>
        <p:txBody>
          <a:bodyPr>
            <a:noAutofit/>
          </a:bodyPr>
          <a:lstStyle/>
          <a:p>
            <a:pPr algn="ctr"/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After Conversion…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ECDA3-6009-4058-B1B1-CE52E6F7E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70293B4-ED76-44DA-A1AD-DE7A721279D3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B9FB85C-4296-471E-9AEA-8D3F8766E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617785"/>
            <a:ext cx="7213508" cy="52402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Obedient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Acts 26:19-20 </a:t>
            </a:r>
            <a:br>
              <a:rPr lang="en-US" sz="4400" i="1" dirty="0">
                <a:latin typeface="Candara" panose="020E0502030303020204" pitchFamily="34" charset="0"/>
              </a:rPr>
            </a:br>
            <a:r>
              <a:rPr lang="en-US" sz="4400" i="1" dirty="0">
                <a:latin typeface="Candara" panose="020E0502030303020204" pitchFamily="34" charset="0"/>
              </a:rPr>
              <a:t>	(9:6-8; 22:15-16)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Lived by faith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Galatians 2:20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Heavenly values and goals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br>
              <a:rPr lang="en-US" sz="4400" dirty="0">
                <a:latin typeface="Candara" panose="020E0502030303020204" pitchFamily="34" charset="0"/>
              </a:rPr>
            </a:br>
            <a:r>
              <a:rPr lang="en-US" sz="4400" dirty="0">
                <a:latin typeface="Candara" panose="020E0502030303020204" pitchFamily="34" charset="0"/>
              </a:rPr>
              <a:t>	</a:t>
            </a:r>
            <a:r>
              <a:rPr lang="en-US" sz="4400" i="1" dirty="0">
                <a:latin typeface="Candara" panose="020E0502030303020204" pitchFamily="34" charset="0"/>
              </a:rPr>
              <a:t>Philippians 3:7-11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Went the distance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br>
              <a:rPr lang="en-US" sz="4400" dirty="0">
                <a:latin typeface="Candara" panose="020E0502030303020204" pitchFamily="34" charset="0"/>
              </a:rPr>
            </a:br>
            <a:r>
              <a:rPr lang="en-US" sz="4400" dirty="0">
                <a:latin typeface="Candara" panose="020E0502030303020204" pitchFamily="34" charset="0"/>
              </a:rPr>
              <a:t>	</a:t>
            </a:r>
            <a:r>
              <a:rPr lang="en-US" sz="4400" i="1" dirty="0">
                <a:latin typeface="Candara" panose="020E0502030303020204" pitchFamily="34" charset="0"/>
              </a:rPr>
              <a:t>2 Timothy 4:6-8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1ADA75-B6C4-4E6D-88BF-D29C08C26978}"/>
              </a:ext>
            </a:extLst>
          </p:cNvPr>
          <p:cNvSpPr/>
          <p:nvPr/>
        </p:nvSpPr>
        <p:spPr>
          <a:xfrm>
            <a:off x="8462963" y="1274564"/>
            <a:ext cx="3038474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ndara" panose="020E0502030303020204" pitchFamily="34" charset="0"/>
              </a:rPr>
              <a:t>PAUL</a:t>
            </a:r>
          </a:p>
          <a:p>
            <a:pPr algn="ctr"/>
            <a:r>
              <a:rPr lang="en-US" sz="40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ndara" panose="020E0502030303020204" pitchFamily="34" charset="0"/>
              </a:rPr>
              <a:t>1 Timothy 1:12-16</a:t>
            </a: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9AD800B0-82EE-4F7B-A553-56F47D322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D22D3-CCFD-4087-8AF6-E87AF2C28F78}"/>
              </a:ext>
            </a:extLst>
          </p:cNvPr>
          <p:cNvSpPr txBox="1">
            <a:spLocks/>
          </p:cNvSpPr>
          <p:nvPr/>
        </p:nvSpPr>
        <p:spPr>
          <a:xfrm>
            <a:off x="7556408" y="6449521"/>
            <a:ext cx="342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370293B4-ED76-44DA-A1AD-DE7A721279D3}" type="slidenum">
              <a:rPr lang="en-US" smtClean="0">
                <a:solidFill>
                  <a:schemeClr val="bg1"/>
                </a:solidFill>
                <a:latin typeface="Candara" panose="020E0502030303020204" pitchFamily="34" charset="0"/>
              </a:rPr>
              <a:pPr algn="l"/>
              <a:t>5</a:t>
            </a:fld>
            <a:endParaRPr lang="en-US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5775789-2A0D-4814-A32D-409DC41562B7}"/>
              </a:ext>
            </a:extLst>
          </p:cNvPr>
          <p:cNvCxnSpPr/>
          <p:nvPr/>
        </p:nvCxnSpPr>
        <p:spPr>
          <a:xfrm>
            <a:off x="831523" y="1409700"/>
            <a:ext cx="5589792" cy="0"/>
          </a:xfrm>
          <a:prstGeom prst="line">
            <a:avLst/>
          </a:prstGeom>
          <a:ln>
            <a:solidFill>
              <a:srgbClr val="CC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5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50605F16-9328-4D6F-AC42-27280E1D2D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729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6" name="Straight Connector 13">
            <a:extLst>
              <a:ext uri="{FF2B5EF4-FFF2-40B4-BE49-F238E27FC236}">
                <a16:creationId xmlns:a16="http://schemas.microsoft.com/office/drawing/2014/main" id="{A7F400EE-A8A5-48AF-B4D6-291B52C6F0B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>
            <a:solidFill>
              <a:srgbClr val="9B4F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A559E6F-4064-4F6B-B7C8-91CADEB4B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876306"/>
            <a:ext cx="6674120" cy="1039122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latin typeface="Candara" panose="020E0502030303020204" pitchFamily="34" charset="0"/>
              </a:rPr>
              <a:t>Forgot What He Saw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2145A-7EDD-4CE8-9E8B-9A84544B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14799" y="6437310"/>
            <a:ext cx="52079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70293B4-ED76-44DA-A1AD-DE7A721279D3}" type="slidenum">
              <a:rPr lang="en-US" smtClean="0">
                <a:solidFill>
                  <a:schemeClr val="bg1"/>
                </a:solidFill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6</a:t>
            </a:fld>
            <a:endParaRPr lang="en-US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4338A0D-AC71-441D-A967-667B8131F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755" y="2314806"/>
            <a:ext cx="7226549" cy="43050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andara" panose="020E0502030303020204" pitchFamily="34" charset="0"/>
              </a:rPr>
              <a:t>Had knowledge</a:t>
            </a:r>
            <a:r>
              <a:rPr lang="en-US" sz="4000" dirty="0">
                <a:latin typeface="Candara" panose="020E0502030303020204" pitchFamily="34" charset="0"/>
              </a:rPr>
              <a:t>, </a:t>
            </a:r>
            <a:r>
              <a:rPr lang="en-US" sz="4000" i="1" dirty="0">
                <a:latin typeface="Candara" panose="020E0502030303020204" pitchFamily="34" charset="0"/>
              </a:rPr>
              <a:t>24:22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andara" panose="020E0502030303020204" pitchFamily="34" charset="0"/>
              </a:rPr>
              <a:t>Heard the gospel</a:t>
            </a:r>
            <a:r>
              <a:rPr lang="en-US" sz="4000" dirty="0">
                <a:latin typeface="Candara" panose="020E0502030303020204" pitchFamily="34" charset="0"/>
              </a:rPr>
              <a:t>, </a:t>
            </a:r>
            <a:r>
              <a:rPr lang="en-US" sz="4000" i="1" dirty="0">
                <a:latin typeface="Candara" panose="020E0502030303020204" pitchFamily="34" charset="0"/>
              </a:rPr>
              <a:t>24:24-25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latin typeface="Candara" panose="020E0502030303020204" pitchFamily="34" charset="0"/>
              </a:rPr>
              <a:t>Needed, terrified, repeatedly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latin typeface="Candara" panose="020E0502030303020204" pitchFamily="34" charset="0"/>
              </a:rPr>
              <a:t>Refused to obey</a:t>
            </a:r>
            <a:r>
              <a:rPr lang="en-US" sz="4000" dirty="0">
                <a:latin typeface="Candara" panose="020E0502030303020204" pitchFamily="34" charset="0"/>
              </a:rPr>
              <a:t>, </a:t>
            </a:r>
            <a:r>
              <a:rPr lang="en-US" sz="4000" i="1" dirty="0">
                <a:latin typeface="Candara" panose="020E0502030303020204" pitchFamily="34" charset="0"/>
              </a:rPr>
              <a:t>24:25-27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latin typeface="Candara" panose="020E0502030303020204" pitchFamily="34" charset="0"/>
              </a:rPr>
              <a:t>Selfish advantage (convenience)</a:t>
            </a:r>
          </a:p>
          <a:p>
            <a:pPr lvl="1">
              <a:lnSpc>
                <a:spcPct val="100000"/>
              </a:lnSpc>
            </a:pPr>
            <a:r>
              <a:rPr lang="en-US" sz="3600" dirty="0">
                <a:latin typeface="Candara" panose="020E0502030303020204" pitchFamily="34" charset="0"/>
              </a:rPr>
              <a:t>Died in sin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FD2BF6-4A37-466F-BBC8-E5178EC6DBB9}"/>
              </a:ext>
            </a:extLst>
          </p:cNvPr>
          <p:cNvSpPr/>
          <p:nvPr/>
        </p:nvSpPr>
        <p:spPr>
          <a:xfrm>
            <a:off x="885826" y="1505947"/>
            <a:ext cx="3038474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ndara" panose="020E0502030303020204" pitchFamily="34" charset="0"/>
              </a:rPr>
              <a:t>FELIX</a:t>
            </a:r>
          </a:p>
          <a:p>
            <a:pPr algn="ctr"/>
            <a:r>
              <a:rPr lang="en-US" sz="40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ndara" panose="020E0502030303020204" pitchFamily="34" charset="0"/>
              </a:rPr>
              <a:t>Acts 24:22-27</a:t>
            </a:r>
          </a:p>
        </p:txBody>
      </p:sp>
      <p:pic>
        <p:nvPicPr>
          <p:cNvPr id="18" name="Picture 17" descr="A close up of a logo&#10;&#10;Description generated with high confidence">
            <a:extLst>
              <a:ext uri="{FF2B5EF4-FFF2-40B4-BE49-F238E27FC236}">
                <a16:creationId xmlns:a16="http://schemas.microsoft.com/office/drawing/2014/main" id="{60AD2D4C-923C-4FAF-93EB-10CEC8990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164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67D4867-5BA7-4462-B2F6-A23F4A622A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11" descr="A close up of a screen&#10;&#10;Description generated with high confidence">
            <a:extLst>
              <a:ext uri="{FF2B5EF4-FFF2-40B4-BE49-F238E27FC236}">
                <a16:creationId xmlns:a16="http://schemas.microsoft.com/office/drawing/2014/main" id="{EF0089B0-E8C8-4DE9-9E6F-A4813FB5AAC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4" r="2" b="4288"/>
          <a:stretch/>
        </p:blipFill>
        <p:spPr>
          <a:xfrm>
            <a:off x="4959095" y="195593"/>
            <a:ext cx="6928106" cy="6305948"/>
          </a:xfrm>
          <a:prstGeom prst="rect">
            <a:avLst/>
          </a:prstGeom>
        </p:spPr>
      </p:pic>
      <p:pic>
        <p:nvPicPr>
          <p:cNvPr id="16" name="Picture 15" descr="A close up of a logo&#10;&#10;Description generated with high confidence">
            <a:extLst>
              <a:ext uri="{FF2B5EF4-FFF2-40B4-BE49-F238E27FC236}">
                <a16:creationId xmlns:a16="http://schemas.microsoft.com/office/drawing/2014/main" id="{CECF9A37-3527-4FDC-95CB-60FB54894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986A99-BBD0-4C2B-9386-B5FFEB39F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9793" y="1972319"/>
            <a:ext cx="3346708" cy="2752494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6000" b="1" i="1" kern="1200" dirty="0">
                <a:latin typeface="Candara" panose="020E0502030303020204" pitchFamily="34" charset="0"/>
              </a:rPr>
              <a:t>Are You Like Paul?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C96DD-2589-4559-A6FF-E8F7E033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5595" y="6448255"/>
            <a:ext cx="106428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70293B4-ED76-44DA-A1AD-DE7A721279D3}" type="slidenum">
              <a:rPr lang="en-US">
                <a:solidFill>
                  <a:schemeClr val="tx1">
                    <a:alpha val="80000"/>
                  </a:schemeClr>
                </a:solidFill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7</a:t>
            </a:fld>
            <a:endParaRPr lang="en-US" dirty="0">
              <a:solidFill>
                <a:schemeClr val="tx1">
                  <a:alpha val="8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CF8A5C-C84D-4295-B7B2-7FAF188EFCDE}"/>
              </a:ext>
            </a:extLst>
          </p:cNvPr>
          <p:cNvSpPr txBox="1"/>
          <p:nvPr/>
        </p:nvSpPr>
        <p:spPr>
          <a:xfrm>
            <a:off x="253132" y="611717"/>
            <a:ext cx="4227634" cy="56345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28600"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Learn and admit your sin </a:t>
            </a:r>
          </a:p>
          <a:p>
            <a:pPr marL="285750" indent="-228600"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Self-inspection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 Corinthians 13:5</a:t>
            </a:r>
          </a:p>
          <a:p>
            <a:pPr marL="285750" indent="-228600"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Use God’s word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Cor. 2:13-16 </a:t>
            </a:r>
            <a:b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 Timothy 3:16-17</a:t>
            </a:r>
            <a:b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Hebrews 4:12 </a:t>
            </a:r>
          </a:p>
        </p:txBody>
      </p:sp>
    </p:spTree>
    <p:extLst>
      <p:ext uri="{BB962C8B-B14F-4D97-AF65-F5344CB8AC3E}">
        <p14:creationId xmlns:p14="http://schemas.microsoft.com/office/powerpoint/2010/main" val="5407160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67D4867-5BA7-4462-B2F6-A23F4A622A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11" descr="A close up of a screen&#10;&#10;Description generated with high confidence">
            <a:extLst>
              <a:ext uri="{FF2B5EF4-FFF2-40B4-BE49-F238E27FC236}">
                <a16:creationId xmlns:a16="http://schemas.microsoft.com/office/drawing/2014/main" id="{EF0089B0-E8C8-4DE9-9E6F-A4813FB5AAC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4" r="2" b="4288"/>
          <a:stretch/>
        </p:blipFill>
        <p:spPr>
          <a:xfrm>
            <a:off x="4968620" y="204263"/>
            <a:ext cx="6909056" cy="6288608"/>
          </a:xfrm>
          <a:prstGeom prst="rect">
            <a:avLst/>
          </a:prstGeom>
        </p:spPr>
      </p:pic>
      <p:pic>
        <p:nvPicPr>
          <p:cNvPr id="16" name="Picture 15" descr="A close up of a logo&#10;&#10;Description generated with high confidence">
            <a:extLst>
              <a:ext uri="{FF2B5EF4-FFF2-40B4-BE49-F238E27FC236}">
                <a16:creationId xmlns:a16="http://schemas.microsoft.com/office/drawing/2014/main" id="{CECF9A37-3527-4FDC-95CB-60FB54894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E986A99-BBD0-4C2B-9386-B5FFEB39F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1218" y="1948817"/>
            <a:ext cx="3403858" cy="2799498"/>
          </a:xfrm>
          <a:noFill/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n-US" sz="6000" b="1" i="1" kern="1200" dirty="0">
                <a:latin typeface="Candara" panose="020E0502030303020204" pitchFamily="34" charset="0"/>
              </a:rPr>
              <a:t>Are You Like Felix?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C96DD-2589-4559-A6FF-E8F7E033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5595" y="6448255"/>
            <a:ext cx="106428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70293B4-ED76-44DA-A1AD-DE7A721279D3}" type="slidenum">
              <a:rPr lang="en-US">
                <a:solidFill>
                  <a:schemeClr val="tx1">
                    <a:alpha val="80000"/>
                  </a:schemeClr>
                </a:solidFill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8</a:t>
            </a:fld>
            <a:endParaRPr lang="en-US" dirty="0">
              <a:solidFill>
                <a:schemeClr val="tx1">
                  <a:alpha val="8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CF8A5C-C84D-4295-B7B2-7FAF188EFCDE}"/>
              </a:ext>
            </a:extLst>
          </p:cNvPr>
          <p:cNvSpPr txBox="1"/>
          <p:nvPr/>
        </p:nvSpPr>
        <p:spPr>
          <a:xfrm>
            <a:off x="314324" y="310176"/>
            <a:ext cx="4166441" cy="60767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28600"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Hear truth, and frightened by it</a:t>
            </a:r>
          </a:p>
          <a:p>
            <a:pPr marL="514350" lvl="1" indent="-228600"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Do not obey it, </a:t>
            </a:r>
            <a:br>
              <a:rPr 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3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Romans 2:5-6</a:t>
            </a:r>
          </a:p>
          <a:p>
            <a:pPr marL="285750" indent="-228600"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Other motives and concerns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Mark 4:18-19</a:t>
            </a:r>
          </a:p>
          <a:p>
            <a:pPr marL="285750" indent="-228600">
              <a:spcBef>
                <a:spcPts val="1200"/>
              </a:spcBef>
              <a:buSzPct val="80000"/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Listen to Bible to serve yourself</a:t>
            </a:r>
          </a:p>
        </p:txBody>
      </p:sp>
    </p:spTree>
    <p:extLst>
      <p:ext uri="{BB962C8B-B14F-4D97-AF65-F5344CB8AC3E}">
        <p14:creationId xmlns:p14="http://schemas.microsoft.com/office/powerpoint/2010/main" val="2846532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F74D28C-3268-4E35-8EE1-D92CB4A85A7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19218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8D44E42-C462-4105-BC86-FE75B4E3C4A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846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Content Placeholder 6">
            <a:extLst>
              <a:ext uri="{FF2B5EF4-FFF2-40B4-BE49-F238E27FC236}">
                <a16:creationId xmlns:a16="http://schemas.microsoft.com/office/drawing/2014/main" id="{10972576-BD41-4C71-86B7-5C207BC4B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500" y="286808"/>
            <a:ext cx="3168224" cy="48185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7ADD04-AD19-41E0-A906-D432A2DC5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247" y="286810"/>
            <a:ext cx="5539153" cy="307551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42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“If you know these things, blessed are you if you do them.”</a:t>
            </a:r>
            <a:br>
              <a:rPr lang="en-US" sz="420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200" i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(John 13:17)</a:t>
            </a:r>
            <a:endParaRPr lang="en-US" sz="4200" kern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C8B12-A387-4AF3-AA1A-F7519EF3C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1834" y="6418372"/>
            <a:ext cx="330616" cy="330616"/>
          </a:xfrm>
          <a:prstGeom prst="ellipse">
            <a:avLst/>
          </a:prstGeom>
          <a:solidFill>
            <a:srgbClr val="7F7F7F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algn="ctr">
              <a:spcAft>
                <a:spcPts val="600"/>
              </a:spcAft>
            </a:pPr>
            <a:fld id="{370293B4-ED76-44DA-A1AD-DE7A721279D3}" type="slidenum">
              <a:rPr lang="en-US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9</a:t>
            </a:fld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14" name="Picture 13" descr="A close up of a logo&#10;&#10;Description generated with high confidence">
            <a:extLst>
              <a:ext uri="{FF2B5EF4-FFF2-40B4-BE49-F238E27FC236}">
                <a16:creationId xmlns:a16="http://schemas.microsoft.com/office/drawing/2014/main" id="{DEF8A329-FC8C-4269-9045-05A00B129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8" y="629903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F262E133-E3DF-4676-A5A6-DEB0EEB7D6EA}"/>
              </a:ext>
            </a:extLst>
          </p:cNvPr>
          <p:cNvSpPr txBox="1">
            <a:spLocks/>
          </p:cNvSpPr>
          <p:nvPr/>
        </p:nvSpPr>
        <p:spPr>
          <a:xfrm>
            <a:off x="328247" y="3324226"/>
            <a:ext cx="5539154" cy="27241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Be doers of the work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God instead of forgetful hearers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(James 1:25)</a:t>
            </a:r>
            <a:endParaRPr lang="en-US" sz="42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48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rink_Shapes_Over_Picture_16x9.potx" id="{69B798BE-51F6-408C-A7F6-1C2455FA82C9}" vid="{450E659D-3A12-4189-8954-A9A1669897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1B0007B-E374-416A-B32F-D063DF4EC6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Animation slide Transparent shapes over picture background (widescreen)</Template>
  <TotalTime>0</TotalTime>
  <Words>196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Office Theme</vt:lpstr>
      <vt:lpstr>PowerPoint Presentation</vt:lpstr>
      <vt:lpstr>Why do we use mirrors?</vt:lpstr>
      <vt:lpstr>How do you use God’s mirror?</vt:lpstr>
      <vt:lpstr>Before Conversion…</vt:lpstr>
      <vt:lpstr>After Conversion…</vt:lpstr>
      <vt:lpstr>Forgot What He Saw</vt:lpstr>
      <vt:lpstr>Are You Like Paul?</vt:lpstr>
      <vt:lpstr>Are You Like Felix?</vt:lpstr>
      <vt:lpstr>“If you know these things, blessed are you if you do them.” (John 13:17)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2018-04-06T20:29:34Z</dcterms:created>
  <dcterms:modified xsi:type="dcterms:W3CDTF">2018-04-08T13:29:32Z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TC040144339991</vt:lpwstr>
  </property>
</Properties>
</file>