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1" r:id="rId3"/>
    <p:sldId id="275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94" autoAdjust="0"/>
  </p:normalViewPr>
  <p:slideViewPr>
    <p:cSldViewPr>
      <p:cViewPr varScale="1">
        <p:scale>
          <a:sx n="87" d="100"/>
          <a:sy n="87" d="100"/>
        </p:scale>
        <p:origin x="570" y="-36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4/29/2018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4/29/2018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 descr="Map of World"/>
          <p:cNvSpPr>
            <a:spLocks noEditPoints="1"/>
          </p:cNvSpPr>
          <p:nvPr/>
        </p:nvSpPr>
        <p:spPr bwMode="gray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 Kingdom of God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i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Luke 9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37DC9B4E-3F7C-4C86-B592-16994F07F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stle on a cloudy day&#10;&#10;Description generated with very high confidence">
            <a:extLst>
              <a:ext uri="{FF2B5EF4-FFF2-40B4-BE49-F238E27FC236}">
                <a16:creationId xmlns:a16="http://schemas.microsoft.com/office/drawing/2014/main" id="{3C15813B-AA68-4E43-8099-E72DE6D55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89"/>
          <a:stretch/>
        </p:blipFill>
        <p:spPr>
          <a:xfrm>
            <a:off x="0" y="-9526"/>
            <a:ext cx="12188824" cy="686752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00C005DD-B92E-4359-BEEF-DC7E89E12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ED494-2178-44F9-BC45-1897A4C2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812" y="6538591"/>
            <a:ext cx="1143001" cy="180974"/>
          </a:xfrm>
        </p:spPr>
        <p:txBody>
          <a:bodyPr/>
          <a:lstStyle/>
          <a:p>
            <a:fld id="{F36C87F6-986D-49E6-AF40-1B3A1EE8064D}" type="slidenum">
              <a:rPr lang="en-US" sz="1400" smtClean="0">
                <a:latin typeface="Candara" panose="020E0502030303020204" pitchFamily="34" charset="0"/>
              </a:rPr>
              <a:t>10</a:t>
            </a:fld>
            <a:endParaRPr lang="en-US" sz="1400" dirty="0">
              <a:latin typeface="Candara" panose="020E0502030303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D41D3C-436A-46BA-AF0A-BED1C58CA0E2}"/>
              </a:ext>
            </a:extLst>
          </p:cNvPr>
          <p:cNvSpPr txBox="1">
            <a:spLocks/>
          </p:cNvSpPr>
          <p:nvPr/>
        </p:nvSpPr>
        <p:spPr>
          <a:xfrm>
            <a:off x="684212" y="761999"/>
            <a:ext cx="10479962" cy="9143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 Citizens of the Kingdom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9F5F39-9BB9-44B5-AA9C-C72A503AA318}"/>
              </a:ext>
            </a:extLst>
          </p:cNvPr>
          <p:cNvSpPr txBox="1">
            <a:spLocks/>
          </p:cNvSpPr>
          <p:nvPr/>
        </p:nvSpPr>
        <p:spPr>
          <a:xfrm>
            <a:off x="684212" y="1981200"/>
            <a:ext cx="10820400" cy="36576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Blessings in God’s kingdom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r>
              <a:rPr lang="en-US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Revelation 1:6, 9 (Hebrews 12:22)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God’s blessings, </a:t>
            </a:r>
            <a:r>
              <a:rPr 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Psalm 132:13-18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Kingdom blessings, </a:t>
            </a:r>
            <a:r>
              <a:rPr 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Matthew 5:3-10</a:t>
            </a:r>
            <a:endParaRPr lang="en-US" sz="4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03A6ED4-7A83-4AF5-A092-B92781080206}"/>
              </a:ext>
            </a:extLst>
          </p:cNvPr>
          <p:cNvSpPr txBox="1">
            <a:spLocks/>
          </p:cNvSpPr>
          <p:nvPr/>
        </p:nvSpPr>
        <p:spPr>
          <a:xfrm>
            <a:off x="10818811" y="6493509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6C87F6-986D-49E6-AF40-1B3A1EE8064D}" type="slidenum">
              <a:rPr lang="en-US" sz="1400" smtClean="0">
                <a:solidFill>
                  <a:schemeClr val="bg1"/>
                </a:solidFill>
                <a:latin typeface="Candara" panose="020E0502030303020204" pitchFamily="34" charset="0"/>
              </a:rPr>
              <a:pPr/>
              <a:t>10</a:t>
            </a:fld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4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stle on a cloudy day&#10;&#10;Description generated with very high confidence">
            <a:extLst>
              <a:ext uri="{FF2B5EF4-FFF2-40B4-BE49-F238E27FC236}">
                <a16:creationId xmlns:a16="http://schemas.microsoft.com/office/drawing/2014/main" id="{3C15813B-AA68-4E43-8099-E72DE6D55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89"/>
          <a:stretch/>
        </p:blipFill>
        <p:spPr>
          <a:xfrm>
            <a:off x="0" y="-9526"/>
            <a:ext cx="12188824" cy="686752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00C005DD-B92E-4359-BEEF-DC7E89E12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ED494-2178-44F9-BC45-1897A4C2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812" y="6538591"/>
            <a:ext cx="1143001" cy="180974"/>
          </a:xfrm>
        </p:spPr>
        <p:txBody>
          <a:bodyPr/>
          <a:lstStyle/>
          <a:p>
            <a:fld id="{F36C87F6-986D-49E6-AF40-1B3A1EE8064D}" type="slidenum">
              <a:rPr lang="en-US" sz="1400" smtClean="0">
                <a:latin typeface="Candara" panose="020E0502030303020204" pitchFamily="34" charset="0"/>
              </a:rPr>
              <a:t>11</a:t>
            </a:fld>
            <a:endParaRPr lang="en-US" sz="1400" dirty="0">
              <a:latin typeface="Candara" panose="020E0502030303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D41D3C-436A-46BA-AF0A-BED1C58CA0E2}"/>
              </a:ext>
            </a:extLst>
          </p:cNvPr>
          <p:cNvSpPr txBox="1">
            <a:spLocks/>
          </p:cNvSpPr>
          <p:nvPr/>
        </p:nvSpPr>
        <p:spPr>
          <a:xfrm>
            <a:off x="684212" y="533401"/>
            <a:ext cx="10479962" cy="9143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 Citizens of the Kingdom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9F5F39-9BB9-44B5-AA9C-C72A503AA318}"/>
              </a:ext>
            </a:extLst>
          </p:cNvPr>
          <p:cNvSpPr txBox="1">
            <a:spLocks/>
          </p:cNvSpPr>
          <p:nvPr/>
        </p:nvSpPr>
        <p:spPr>
          <a:xfrm>
            <a:off x="684212" y="1600199"/>
            <a:ext cx="11201400" cy="4709793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Hope for the everlasting kingdom</a:t>
            </a:r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b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5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 Peter 1:10-11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lvl="1">
              <a:lnSpc>
                <a:spcPct val="100000"/>
              </a:lnSpc>
              <a:buClr>
                <a:schemeClr val="accent6">
                  <a:lumMod val="75000"/>
                </a:schemeClr>
              </a:buClr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Kingdom inhabited by the righteous, </a:t>
            </a:r>
            <a:r>
              <a:rPr 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Romans 14:16-17 (Philippians 3:9)</a:t>
            </a:r>
          </a:p>
          <a:p>
            <a:pPr lvl="1">
              <a:lnSpc>
                <a:spcPct val="100000"/>
              </a:lnSpc>
              <a:buClr>
                <a:schemeClr val="accent6">
                  <a:lumMod val="75000"/>
                </a:schemeClr>
              </a:buClr>
            </a:pPr>
            <a:r>
              <a:rPr lang="en-US" sz="4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Heaven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: Righteousness dwells forever,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 Peter 3:13 (2 Timothy 4:8)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03A6ED4-7A83-4AF5-A092-B92781080206}"/>
              </a:ext>
            </a:extLst>
          </p:cNvPr>
          <p:cNvSpPr txBox="1">
            <a:spLocks/>
          </p:cNvSpPr>
          <p:nvPr/>
        </p:nvSpPr>
        <p:spPr>
          <a:xfrm>
            <a:off x="10818811" y="6493509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6C87F6-986D-49E6-AF40-1B3A1EE8064D}" type="slidenum">
              <a:rPr lang="en-US" sz="1400" smtClean="0">
                <a:solidFill>
                  <a:schemeClr val="bg1"/>
                </a:solidFill>
                <a:latin typeface="Candara" panose="020E0502030303020204" pitchFamily="34" charset="0"/>
              </a:rPr>
              <a:pPr/>
              <a:t>11</a:t>
            </a:fld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0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EAD84F79-6B6F-4700-A8A4-4B96CDEB5B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973" y="1524000"/>
            <a:ext cx="3759852" cy="4536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188" y="370606"/>
            <a:ext cx="10583025" cy="1077194"/>
          </a:xfrm>
        </p:spPr>
        <p:txBody>
          <a:bodyPr>
            <a:normAutofit/>
          </a:bodyPr>
          <a:lstStyle/>
          <a:p>
            <a:r>
              <a:rPr lang="en-US" sz="6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 King and His Kingdom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563" y="1981200"/>
            <a:ext cx="8678024" cy="3810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Son of God now reigns over His kingdom, </a:t>
            </a:r>
            <a:r>
              <a:rPr lang="en-US" sz="5400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Hebrews 1:8-9</a:t>
            </a:r>
          </a:p>
          <a:p>
            <a:pPr>
              <a:lnSpc>
                <a:spcPct val="100000"/>
              </a:lnSpc>
            </a:pPr>
            <a:r>
              <a:rPr lang="en-US" sz="54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We must hear the king, </a:t>
            </a:r>
            <a:br>
              <a:rPr lang="en-US" sz="54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5400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Luke 9:35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CF05B657-5C08-4031-A5DD-8867C9DC7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24BCE-AFED-4EA2-8BDE-575559665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5012" y="6534377"/>
            <a:ext cx="1143001" cy="180974"/>
          </a:xfrm>
        </p:spPr>
        <p:txBody>
          <a:bodyPr/>
          <a:lstStyle/>
          <a:p>
            <a:fld id="{F36C87F6-986D-49E6-AF40-1B3A1EE8064D}" type="slidenum">
              <a:rPr lang="en-US" sz="1400" smtClean="0">
                <a:latin typeface="Candara" panose="020E0502030303020204" pitchFamily="34" charset="0"/>
              </a:rPr>
              <a:t>12</a:t>
            </a:fld>
            <a:endParaRPr lang="en-US" sz="140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16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EAD84F79-6B6F-4700-A8A4-4B96CDEB5B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49" y="1656593"/>
            <a:ext cx="3566892" cy="4303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188" y="370606"/>
            <a:ext cx="10583025" cy="1077193"/>
          </a:xfrm>
        </p:spPr>
        <p:txBody>
          <a:bodyPr>
            <a:normAutofit/>
          </a:bodyPr>
          <a:lstStyle/>
          <a:p>
            <a:r>
              <a:rPr lang="en-US" sz="6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 King and His Kingdom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88" y="1658067"/>
            <a:ext cx="8153400" cy="44562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Holy hill of Zion, </a:t>
            </a:r>
            <a:r>
              <a:rPr lang="en-US" sz="4400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Psalm 2:6-7</a:t>
            </a:r>
          </a:p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Right hand of God, </a:t>
            </a:r>
            <a:r>
              <a:rPr lang="en-US" sz="4400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Psalm 110:1-3</a:t>
            </a:r>
          </a:p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Child given rule, </a:t>
            </a:r>
            <a:r>
              <a:rPr lang="en-US" sz="4400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Isaiah 9:6-7</a:t>
            </a:r>
          </a:p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Everlasting kingdom, </a:t>
            </a:r>
            <a:r>
              <a:rPr lang="en-US" sz="4400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Daniel 2:44</a:t>
            </a:r>
          </a:p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Given His kingdom, </a:t>
            </a:r>
            <a:r>
              <a:rPr lang="en-US" sz="4400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Daniel 7:13-14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CF05B657-5C08-4031-A5DD-8867C9DC7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5E2586-246E-46E5-8C10-1A4C04118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812" y="6571608"/>
            <a:ext cx="1143001" cy="180974"/>
          </a:xfrm>
        </p:spPr>
        <p:txBody>
          <a:bodyPr/>
          <a:lstStyle/>
          <a:p>
            <a:fld id="{F36C87F6-986D-49E6-AF40-1B3A1EE8064D}" type="slidenum">
              <a:rPr lang="en-US" sz="1400" smtClean="0">
                <a:latin typeface="Candara" panose="020E0502030303020204" pitchFamily="34" charset="0"/>
              </a:rPr>
              <a:t>2</a:t>
            </a:fld>
            <a:endParaRPr lang="en-US" sz="1400" dirty="0">
              <a:latin typeface="Candara" panose="020E05020303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4598A1-8149-4157-A425-4CFDF2EF8865}"/>
              </a:ext>
            </a:extLst>
          </p:cNvPr>
          <p:cNvSpPr/>
          <p:nvPr/>
        </p:nvSpPr>
        <p:spPr>
          <a:xfrm>
            <a:off x="8570649" y="5706503"/>
            <a:ext cx="33682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i="1" cap="none" spc="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2 Sam. 7:12-14</a:t>
            </a:r>
          </a:p>
        </p:txBody>
      </p:sp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EAD84F79-6B6F-4700-A8A4-4B96CDEB5B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1447800"/>
            <a:ext cx="3912966" cy="4721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188" y="370606"/>
            <a:ext cx="10583025" cy="1169342"/>
          </a:xfrm>
        </p:spPr>
        <p:txBody>
          <a:bodyPr>
            <a:normAutofit/>
          </a:bodyPr>
          <a:lstStyle/>
          <a:p>
            <a:r>
              <a:rPr lang="en-US" sz="6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 King and His Kingdom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88" y="1878884"/>
            <a:ext cx="8382000" cy="41148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Child born to Mary, </a:t>
            </a:r>
            <a:r>
              <a:rPr lang="en-US" sz="4400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Luke 1:30-33</a:t>
            </a:r>
          </a:p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Jesus is king over God’s kingdom, </a:t>
            </a:r>
            <a:r>
              <a:rPr lang="en-US" sz="4400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Acts 2:32-36; 17:7 (Eph. 1:20-21)</a:t>
            </a:r>
          </a:p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His kingdom is His church, </a:t>
            </a:r>
            <a:r>
              <a:rPr lang="en-US" sz="4400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Matthew 16:18-19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CF05B657-5C08-4031-A5DD-8867C9DC7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24BCE-AFED-4EA2-8BDE-575559665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5012" y="6534377"/>
            <a:ext cx="1143001" cy="180974"/>
          </a:xfrm>
        </p:spPr>
        <p:txBody>
          <a:bodyPr/>
          <a:lstStyle/>
          <a:p>
            <a:fld id="{F36C87F6-986D-49E6-AF40-1B3A1EE8064D}" type="slidenum">
              <a:rPr lang="en-US" sz="1400" smtClean="0">
                <a:latin typeface="Candara" panose="020E0502030303020204" pitchFamily="34" charset="0"/>
              </a:rPr>
              <a:t>3</a:t>
            </a:fld>
            <a:endParaRPr lang="en-US" sz="140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3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stle on a cloudy day&#10;&#10;Description generated with very high confidence">
            <a:extLst>
              <a:ext uri="{FF2B5EF4-FFF2-40B4-BE49-F238E27FC236}">
                <a16:creationId xmlns:a16="http://schemas.microsoft.com/office/drawing/2014/main" id="{3C15813B-AA68-4E43-8099-E72DE6D55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28126" cy="68532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683360-5A13-4141-B173-D350CB454145}"/>
              </a:ext>
            </a:extLst>
          </p:cNvPr>
          <p:cNvSpPr/>
          <p:nvPr/>
        </p:nvSpPr>
        <p:spPr>
          <a:xfrm>
            <a:off x="9294812" y="2447602"/>
            <a:ext cx="250260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i="1" cap="none" spc="0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Luke</a:t>
            </a:r>
          </a:p>
          <a:p>
            <a:pPr algn="ctr"/>
            <a:r>
              <a:rPr lang="en-US" sz="6000" b="1" i="1" cap="none" spc="0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4:</a:t>
            </a:r>
            <a:r>
              <a:rPr lang="en-US" sz="6000" b="1" i="1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43-44</a:t>
            </a:r>
            <a:endParaRPr lang="en-US" sz="6000" b="1" i="1" cap="none" spc="0" dirty="0">
              <a:ln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00C005DD-B92E-4359-BEEF-DC7E89E12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ED494-2178-44F9-BC45-1897A4C2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812" y="6538591"/>
            <a:ext cx="1143001" cy="180974"/>
          </a:xfrm>
        </p:spPr>
        <p:txBody>
          <a:bodyPr/>
          <a:lstStyle/>
          <a:p>
            <a:fld id="{F36C87F6-986D-49E6-AF40-1B3A1EE8064D}" type="slidenum">
              <a:rPr lang="en-US" sz="1400" smtClean="0">
                <a:latin typeface="Candara" panose="020E0502030303020204" pitchFamily="34" charset="0"/>
              </a:rPr>
              <a:t>4</a:t>
            </a:fld>
            <a:endParaRPr lang="en-US" sz="1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76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stle on a cloudy day&#10;&#10;Description generated with very high confidence">
            <a:extLst>
              <a:ext uri="{FF2B5EF4-FFF2-40B4-BE49-F238E27FC236}">
                <a16:creationId xmlns:a16="http://schemas.microsoft.com/office/drawing/2014/main" id="{3C15813B-AA68-4E43-8099-E72DE6D55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89"/>
          <a:stretch/>
        </p:blipFill>
        <p:spPr>
          <a:xfrm>
            <a:off x="0" y="-9526"/>
            <a:ext cx="12188824" cy="686752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00C005DD-B92E-4359-BEEF-DC7E89E12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ED494-2178-44F9-BC45-1897A4C2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812" y="6538591"/>
            <a:ext cx="1143001" cy="180974"/>
          </a:xfrm>
        </p:spPr>
        <p:txBody>
          <a:bodyPr/>
          <a:lstStyle/>
          <a:p>
            <a:fld id="{F36C87F6-986D-49E6-AF40-1B3A1EE8064D}" type="slidenum">
              <a:rPr lang="en-US" sz="1400" smtClean="0">
                <a:latin typeface="Candara" panose="020E0502030303020204" pitchFamily="34" charset="0"/>
              </a:rPr>
              <a:t>5</a:t>
            </a:fld>
            <a:endParaRPr lang="en-US" sz="1400" dirty="0">
              <a:latin typeface="Candara" panose="020E0502030303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D41D3C-436A-46BA-AF0A-BED1C58CA0E2}"/>
              </a:ext>
            </a:extLst>
          </p:cNvPr>
          <p:cNvSpPr txBox="1">
            <a:spLocks/>
          </p:cNvSpPr>
          <p:nvPr/>
        </p:nvSpPr>
        <p:spPr>
          <a:xfrm>
            <a:off x="416640" y="370606"/>
            <a:ext cx="10554573" cy="10771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 Gospel of the Kingdom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9F5F39-9BB9-44B5-AA9C-C72A503AA318}"/>
              </a:ext>
            </a:extLst>
          </p:cNvPr>
          <p:cNvSpPr txBox="1">
            <a:spLocks/>
          </p:cNvSpPr>
          <p:nvPr/>
        </p:nvSpPr>
        <p:spPr>
          <a:xfrm>
            <a:off x="379412" y="1492882"/>
            <a:ext cx="11277600" cy="513652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Preach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the kingdom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r>
              <a:rPr 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Luke 9:60 (2, 11)</a:t>
            </a:r>
          </a:p>
          <a:p>
            <a:pPr lvl="1">
              <a:lnSpc>
                <a:spcPct val="100000"/>
              </a:lnSpc>
              <a:buClr>
                <a:schemeClr val="accent6">
                  <a:lumMod val="75000"/>
                </a:schemeClr>
              </a:buClr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Central to gospel preaching, </a:t>
            </a:r>
            <a:r>
              <a:rPr 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Acts 8:4-5, 12</a:t>
            </a:r>
          </a:p>
          <a:p>
            <a:pPr lvl="1">
              <a:lnSpc>
                <a:spcPct val="100000"/>
              </a:lnSpc>
              <a:buClr>
                <a:schemeClr val="accent6">
                  <a:lumMod val="75000"/>
                </a:schemeClr>
              </a:buClr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De-emphasizing the church to attract people is a counterfeit gospel </a:t>
            </a:r>
            <a:r>
              <a:rPr 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(Galatians 1:8-9)</a:t>
            </a:r>
          </a:p>
          <a:p>
            <a:pPr lvl="2">
              <a:lnSpc>
                <a:spcPct val="100000"/>
              </a:lnSpc>
              <a:buClr>
                <a:schemeClr val="accent6">
                  <a:lumMod val="75000"/>
                </a:schemeClr>
              </a:buClr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Nullifying the kingdom as a way to get people into the kingdom is absurd! </a:t>
            </a: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1 Peter 2:9-10</a:t>
            </a:r>
          </a:p>
          <a:p>
            <a:pPr lvl="2">
              <a:lnSpc>
                <a:spcPct val="100000"/>
              </a:lnSpc>
              <a:buClr>
                <a:schemeClr val="accent6">
                  <a:lumMod val="75000"/>
                </a:schemeClr>
              </a:buClr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Not ashamed of the gospel, </a:t>
            </a: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Romans 1:16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37ED1EB1-FA2E-4C5B-8097-E316A10BF00F}"/>
              </a:ext>
            </a:extLst>
          </p:cNvPr>
          <p:cNvSpPr txBox="1">
            <a:spLocks/>
          </p:cNvSpPr>
          <p:nvPr/>
        </p:nvSpPr>
        <p:spPr>
          <a:xfrm>
            <a:off x="10818811" y="6493509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6C87F6-986D-49E6-AF40-1B3A1EE8064D}" type="slidenum">
              <a:rPr lang="en-US" sz="1400" smtClean="0">
                <a:solidFill>
                  <a:schemeClr val="bg1"/>
                </a:solidFill>
                <a:latin typeface="Candara" panose="020E0502030303020204" pitchFamily="34" charset="0"/>
              </a:rPr>
              <a:pPr/>
              <a:t>5</a:t>
            </a:fld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61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stle on a cloudy day&#10;&#10;Description generated with very high confidence">
            <a:extLst>
              <a:ext uri="{FF2B5EF4-FFF2-40B4-BE49-F238E27FC236}">
                <a16:creationId xmlns:a16="http://schemas.microsoft.com/office/drawing/2014/main" id="{3C15813B-AA68-4E43-8099-E72DE6D55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89"/>
          <a:stretch/>
        </p:blipFill>
        <p:spPr>
          <a:xfrm>
            <a:off x="0" y="-9526"/>
            <a:ext cx="12188824" cy="686752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00C005DD-B92E-4359-BEEF-DC7E89E12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ED494-2178-44F9-BC45-1897A4C2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812" y="6538591"/>
            <a:ext cx="1143001" cy="180974"/>
          </a:xfrm>
        </p:spPr>
        <p:txBody>
          <a:bodyPr/>
          <a:lstStyle/>
          <a:p>
            <a:fld id="{F36C87F6-986D-49E6-AF40-1B3A1EE8064D}" type="slidenum">
              <a:rPr lang="en-US" sz="1400" smtClean="0">
                <a:latin typeface="Candara" panose="020E0502030303020204" pitchFamily="34" charset="0"/>
              </a:rPr>
              <a:t>6</a:t>
            </a:fld>
            <a:endParaRPr lang="en-US" sz="1400" dirty="0">
              <a:latin typeface="Candara" panose="020E0502030303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D41D3C-436A-46BA-AF0A-BED1C58CA0E2}"/>
              </a:ext>
            </a:extLst>
          </p:cNvPr>
          <p:cNvSpPr txBox="1">
            <a:spLocks/>
          </p:cNvSpPr>
          <p:nvPr/>
        </p:nvSpPr>
        <p:spPr>
          <a:xfrm>
            <a:off x="491252" y="533400"/>
            <a:ext cx="10479962" cy="9143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 Gospel of the Kingdom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9F5F39-9BB9-44B5-AA9C-C72A503AA318}"/>
              </a:ext>
            </a:extLst>
          </p:cNvPr>
          <p:cNvSpPr txBox="1">
            <a:spLocks/>
          </p:cNvSpPr>
          <p:nvPr/>
        </p:nvSpPr>
        <p:spPr>
          <a:xfrm>
            <a:off x="491252" y="1828800"/>
            <a:ext cx="11394360" cy="41148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See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the kingdom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r>
              <a:rPr lang="en-US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Luke 9:27</a:t>
            </a:r>
          </a:p>
          <a:p>
            <a:pPr marL="274320" lvl="1" indent="0">
              <a:lnSpc>
                <a:spcPct val="100000"/>
              </a:lnSpc>
              <a:buClr>
                <a:schemeClr val="accent6">
                  <a:lumMod val="75000"/>
                </a:schemeClr>
              </a:buClr>
              <a:buNone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(To know, be aware, perceive, be sure), </a:t>
            </a:r>
            <a:r>
              <a:rPr 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Luke 9:47</a:t>
            </a:r>
          </a:p>
          <a:p>
            <a:pPr lvl="1">
              <a:lnSpc>
                <a:spcPct val="100000"/>
              </a:lnSpc>
              <a:buClr>
                <a:schemeClr val="accent6">
                  <a:lumMod val="75000"/>
                </a:schemeClr>
              </a:buClr>
            </a:pPr>
            <a:r>
              <a:rPr 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Kingdom’s approach and arrival, Mark 9:1 </a:t>
            </a:r>
            <a:br>
              <a:rPr 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(Acts 1:8; 2:1ff)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03A6ED4-7A83-4AF5-A092-B92781080206}"/>
              </a:ext>
            </a:extLst>
          </p:cNvPr>
          <p:cNvSpPr txBox="1">
            <a:spLocks/>
          </p:cNvSpPr>
          <p:nvPr/>
        </p:nvSpPr>
        <p:spPr>
          <a:xfrm>
            <a:off x="10818811" y="6493509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6C87F6-986D-49E6-AF40-1B3A1EE8064D}" type="slidenum">
              <a:rPr lang="en-US" sz="1400" smtClean="0">
                <a:solidFill>
                  <a:schemeClr val="bg1"/>
                </a:solidFill>
                <a:latin typeface="Candara" panose="020E0502030303020204" pitchFamily="34" charset="0"/>
              </a:rPr>
              <a:pPr/>
              <a:t>6</a:t>
            </a:fld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9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stle on a cloudy day&#10;&#10;Description generated with very high confidence">
            <a:extLst>
              <a:ext uri="{FF2B5EF4-FFF2-40B4-BE49-F238E27FC236}">
                <a16:creationId xmlns:a16="http://schemas.microsoft.com/office/drawing/2014/main" id="{3C15813B-AA68-4E43-8099-E72DE6D55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89"/>
          <a:stretch/>
        </p:blipFill>
        <p:spPr>
          <a:xfrm>
            <a:off x="0" y="-9526"/>
            <a:ext cx="12188824" cy="686752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00C005DD-B92E-4359-BEEF-DC7E89E12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ED494-2178-44F9-BC45-1897A4C2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812" y="6538591"/>
            <a:ext cx="1143001" cy="180974"/>
          </a:xfrm>
        </p:spPr>
        <p:txBody>
          <a:bodyPr/>
          <a:lstStyle/>
          <a:p>
            <a:fld id="{F36C87F6-986D-49E6-AF40-1B3A1EE8064D}" type="slidenum">
              <a:rPr lang="en-US" sz="1400" smtClean="0">
                <a:latin typeface="Candara" panose="020E0502030303020204" pitchFamily="34" charset="0"/>
              </a:rPr>
              <a:t>7</a:t>
            </a:fld>
            <a:endParaRPr lang="en-US" sz="1400" dirty="0">
              <a:latin typeface="Candara" panose="020E0502030303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D41D3C-436A-46BA-AF0A-BED1C58CA0E2}"/>
              </a:ext>
            </a:extLst>
          </p:cNvPr>
          <p:cNvSpPr txBox="1">
            <a:spLocks/>
          </p:cNvSpPr>
          <p:nvPr/>
        </p:nvSpPr>
        <p:spPr>
          <a:xfrm>
            <a:off x="379412" y="304801"/>
            <a:ext cx="10591802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 Gospel of the Kingdom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9F5F39-9BB9-44B5-AA9C-C72A503AA318}"/>
              </a:ext>
            </a:extLst>
          </p:cNvPr>
          <p:cNvSpPr txBox="1">
            <a:spLocks/>
          </p:cNvSpPr>
          <p:nvPr/>
        </p:nvSpPr>
        <p:spPr>
          <a:xfrm>
            <a:off x="303211" y="1371600"/>
            <a:ext cx="11811002" cy="5076827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en-U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See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the kingdom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r>
              <a:rPr 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Luke 9:27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Essential to know, discern, perceive and experience the kingdom …or we die in our sins, John 3:3-5</a:t>
            </a:r>
            <a:endParaRPr lang="en-US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lvl="3">
              <a:lnSpc>
                <a:spcPct val="100000"/>
              </a:lnSpc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Nature of the kingdom, </a:t>
            </a: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Luke 9:43-45 (17:20-21)</a:t>
            </a:r>
          </a:p>
          <a:p>
            <a:pPr lvl="3">
              <a:lnSpc>
                <a:spcPct val="100000"/>
              </a:lnSpc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Position in the kingdom, </a:t>
            </a: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Luke 9:46-48; 1 Pet. 4:7-11</a:t>
            </a:r>
            <a:endParaRPr lang="en-US" sz="3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lvl="2">
              <a:lnSpc>
                <a:spcPct val="100000"/>
              </a:lnSpc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Beware of pride,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Luke 9:49-56 (Matthew 5:3)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03A6ED4-7A83-4AF5-A092-B92781080206}"/>
              </a:ext>
            </a:extLst>
          </p:cNvPr>
          <p:cNvSpPr txBox="1">
            <a:spLocks/>
          </p:cNvSpPr>
          <p:nvPr/>
        </p:nvSpPr>
        <p:spPr>
          <a:xfrm>
            <a:off x="10818811" y="6493509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6C87F6-986D-49E6-AF40-1B3A1EE8064D}" type="slidenum">
              <a:rPr lang="en-US" sz="1400" smtClean="0">
                <a:solidFill>
                  <a:schemeClr val="bg1"/>
                </a:solidFill>
                <a:latin typeface="Candara" panose="020E0502030303020204" pitchFamily="34" charset="0"/>
              </a:rPr>
              <a:pPr/>
              <a:t>7</a:t>
            </a:fld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27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stle on a cloudy day&#10;&#10;Description generated with very high confidence">
            <a:extLst>
              <a:ext uri="{FF2B5EF4-FFF2-40B4-BE49-F238E27FC236}">
                <a16:creationId xmlns:a16="http://schemas.microsoft.com/office/drawing/2014/main" id="{3C15813B-AA68-4E43-8099-E72DE6D55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89"/>
          <a:stretch/>
        </p:blipFill>
        <p:spPr>
          <a:xfrm>
            <a:off x="0" y="-9526"/>
            <a:ext cx="12188824" cy="686752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00C005DD-B92E-4359-BEEF-DC7E89E12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ED494-2178-44F9-BC45-1897A4C2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812" y="6538591"/>
            <a:ext cx="1143001" cy="180974"/>
          </a:xfrm>
        </p:spPr>
        <p:txBody>
          <a:bodyPr/>
          <a:lstStyle/>
          <a:p>
            <a:fld id="{F36C87F6-986D-49E6-AF40-1B3A1EE8064D}" type="slidenum">
              <a:rPr lang="en-US" sz="1400" smtClean="0">
                <a:latin typeface="Candara" panose="020E0502030303020204" pitchFamily="34" charset="0"/>
              </a:rPr>
              <a:t>8</a:t>
            </a:fld>
            <a:endParaRPr lang="en-US" sz="1400" dirty="0">
              <a:latin typeface="Candara" panose="020E0502030303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D41D3C-436A-46BA-AF0A-BED1C58CA0E2}"/>
              </a:ext>
            </a:extLst>
          </p:cNvPr>
          <p:cNvSpPr txBox="1">
            <a:spLocks/>
          </p:cNvSpPr>
          <p:nvPr/>
        </p:nvSpPr>
        <p:spPr>
          <a:xfrm>
            <a:off x="491252" y="633731"/>
            <a:ext cx="10479962" cy="9143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 Gospel of the Kingdom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9F5F39-9BB9-44B5-AA9C-C72A503AA318}"/>
              </a:ext>
            </a:extLst>
          </p:cNvPr>
          <p:cNvSpPr txBox="1">
            <a:spLocks/>
          </p:cNvSpPr>
          <p:nvPr/>
        </p:nvSpPr>
        <p:spPr>
          <a:xfrm>
            <a:off x="491252" y="1828801"/>
            <a:ext cx="11165760" cy="430784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Fit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for the kingdom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r>
              <a:rPr lang="en-US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Luke 9:62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lvl="1">
              <a:lnSpc>
                <a:spcPct val="100000"/>
              </a:lnSpc>
              <a:buClr>
                <a:schemeClr val="accent6">
                  <a:lumMod val="75000"/>
                </a:schemeClr>
              </a:buClr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Totally committed are suited for the kingdom, </a:t>
            </a:r>
            <a:r>
              <a:rPr 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Luke 9:23</a:t>
            </a:r>
          </a:p>
          <a:p>
            <a:pPr lvl="2">
              <a:lnSpc>
                <a:spcPct val="100000"/>
              </a:lnSpc>
              <a:buClr>
                <a:schemeClr val="accent6">
                  <a:lumMod val="75000"/>
                </a:schemeClr>
              </a:buClr>
            </a:pPr>
            <a:r>
              <a:rPr lang="en-US" sz="4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Priority,</a:t>
            </a:r>
            <a:r>
              <a:rPr lang="en-US" sz="4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Matthew 6:33</a:t>
            </a:r>
          </a:p>
          <a:p>
            <a:pPr lvl="2">
              <a:lnSpc>
                <a:spcPct val="100000"/>
              </a:lnSpc>
              <a:buClr>
                <a:schemeClr val="accent6">
                  <a:lumMod val="75000"/>
                </a:schemeClr>
              </a:buClr>
            </a:pPr>
            <a:r>
              <a:rPr lang="en-US" sz="4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Seek, set and sustain, </a:t>
            </a:r>
            <a:r>
              <a:rPr lang="en-US" sz="4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Colossians 3:1-3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03A6ED4-7A83-4AF5-A092-B92781080206}"/>
              </a:ext>
            </a:extLst>
          </p:cNvPr>
          <p:cNvSpPr txBox="1">
            <a:spLocks/>
          </p:cNvSpPr>
          <p:nvPr/>
        </p:nvSpPr>
        <p:spPr>
          <a:xfrm>
            <a:off x="10818811" y="6493509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6C87F6-986D-49E6-AF40-1B3A1EE8064D}" type="slidenum">
              <a:rPr lang="en-US" sz="1400" smtClean="0">
                <a:solidFill>
                  <a:schemeClr val="bg1"/>
                </a:solidFill>
                <a:latin typeface="Candara" panose="020E0502030303020204" pitchFamily="34" charset="0"/>
              </a:rPr>
              <a:pPr/>
              <a:t>8</a:t>
            </a:fld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37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stle on a cloudy day&#10;&#10;Description generated with very high confidence">
            <a:extLst>
              <a:ext uri="{FF2B5EF4-FFF2-40B4-BE49-F238E27FC236}">
                <a16:creationId xmlns:a16="http://schemas.microsoft.com/office/drawing/2014/main" id="{3C15813B-AA68-4E43-8099-E72DE6D55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89"/>
          <a:stretch/>
        </p:blipFill>
        <p:spPr>
          <a:xfrm>
            <a:off x="0" y="-9526"/>
            <a:ext cx="12188824" cy="686752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00C005DD-B92E-4359-BEEF-DC7E89E12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ED494-2178-44F9-BC45-1897A4C2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812" y="6538591"/>
            <a:ext cx="1143001" cy="180974"/>
          </a:xfrm>
        </p:spPr>
        <p:txBody>
          <a:bodyPr/>
          <a:lstStyle/>
          <a:p>
            <a:fld id="{F36C87F6-986D-49E6-AF40-1B3A1EE8064D}" type="slidenum">
              <a:rPr lang="en-US" sz="1400" smtClean="0">
                <a:latin typeface="Candara" panose="020E0502030303020204" pitchFamily="34" charset="0"/>
              </a:rPr>
              <a:t>9</a:t>
            </a:fld>
            <a:endParaRPr lang="en-US" sz="1400" dirty="0">
              <a:latin typeface="Candara" panose="020E0502030303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D41D3C-436A-46BA-AF0A-BED1C58CA0E2}"/>
              </a:ext>
            </a:extLst>
          </p:cNvPr>
          <p:cNvSpPr txBox="1">
            <a:spLocks/>
          </p:cNvSpPr>
          <p:nvPr/>
        </p:nvSpPr>
        <p:spPr>
          <a:xfrm>
            <a:off x="684212" y="761999"/>
            <a:ext cx="10479962" cy="9143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 Citizens of the Kingdom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9F5F39-9BB9-44B5-AA9C-C72A503AA318}"/>
              </a:ext>
            </a:extLst>
          </p:cNvPr>
          <p:cNvSpPr txBox="1">
            <a:spLocks/>
          </p:cNvSpPr>
          <p:nvPr/>
        </p:nvSpPr>
        <p:spPr>
          <a:xfrm>
            <a:off x="684212" y="1981200"/>
            <a:ext cx="10820400" cy="36576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Delivered from Satan’s kingdom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r>
              <a:rPr lang="en-US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Colossians 1:13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Conveyed (transferred) into the kingdom of the Son, </a:t>
            </a:r>
            <a:r>
              <a:rPr 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Acts 2:47</a:t>
            </a:r>
            <a:endParaRPr lang="en-US" sz="4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03A6ED4-7A83-4AF5-A092-B92781080206}"/>
              </a:ext>
            </a:extLst>
          </p:cNvPr>
          <p:cNvSpPr txBox="1">
            <a:spLocks/>
          </p:cNvSpPr>
          <p:nvPr/>
        </p:nvSpPr>
        <p:spPr>
          <a:xfrm>
            <a:off x="10818811" y="6493509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6C87F6-986D-49E6-AF40-1B3A1EE8064D}" type="slidenum">
              <a:rPr lang="en-US" sz="1400" smtClean="0">
                <a:solidFill>
                  <a:schemeClr val="bg1"/>
                </a:solidFill>
                <a:latin typeface="Candara" panose="020E0502030303020204" pitchFamily="34" charset="0"/>
              </a:rPr>
              <a:pPr/>
              <a:t>9</a:t>
            </a:fld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97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theme1.xml><?xml version="1.0" encoding="utf-8"?>
<a:theme xmlns:a="http://schemas.openxmlformats.org/drawingml/2006/main" name="World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World  presentation (widescreen).potx" id="{6FD2C32E-565A-4F51-8C38-826F1B24AA7D}" vid="{06379D18-BA11-4F05-84DF-EB681B68D4FA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World  presentation (widescreen)</Template>
  <TotalTime>238</TotalTime>
  <Words>383</Words>
  <Application>Microsoft Office PowerPoint</Application>
  <PresentationFormat>Custom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Candara</vt:lpstr>
      <vt:lpstr>Century Gothic</vt:lpstr>
      <vt:lpstr>World Presentation 16x9</vt:lpstr>
      <vt:lpstr>The Kingdom of God</vt:lpstr>
      <vt:lpstr>The King and His Kingdom</vt:lpstr>
      <vt:lpstr>The King and His Kingdom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King and His Kingdom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Kingdom of God</dc:title>
  <dc:creator>Joe R Price</dc:creator>
  <cp:lastModifiedBy>Joe R Price</cp:lastModifiedBy>
  <cp:revision>36</cp:revision>
  <dcterms:created xsi:type="dcterms:W3CDTF">2018-04-26T00:27:08Z</dcterms:created>
  <dcterms:modified xsi:type="dcterms:W3CDTF">2018-04-29T13:38:11Z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