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7"/>
  </p:notesMasterIdLst>
  <p:sldIdLst>
    <p:sldId id="256" r:id="rId5"/>
    <p:sldId id="257" r:id="rId6"/>
    <p:sldId id="260" r:id="rId7"/>
    <p:sldId id="261" r:id="rId8"/>
    <p:sldId id="262" r:id="rId9"/>
    <p:sldId id="275" r:id="rId10"/>
    <p:sldId id="276" r:id="rId11"/>
    <p:sldId id="265" r:id="rId12"/>
    <p:sldId id="266" r:id="rId13"/>
    <p:sldId id="278" r:id="rId14"/>
    <p:sldId id="279" r:id="rId15"/>
    <p:sldId id="27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15C5"/>
    <a:srgbClr val="FFFFFF"/>
    <a:srgbClr val="D3BF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308" autoAdjust="0"/>
    <p:restoredTop sz="94660"/>
  </p:normalViewPr>
  <p:slideViewPr>
    <p:cSldViewPr>
      <p:cViewPr varScale="1">
        <p:scale>
          <a:sx n="87" d="100"/>
          <a:sy n="87" d="100"/>
        </p:scale>
        <p:origin x="114" y="48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6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A6578-9CE1-45DA-BDA4-DD70A4CE5CA3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03ED32-077C-471C-85E4-4DF3E5548D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3ED32-077C-471C-85E4-4DF3E5548D2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3ED32-077C-471C-85E4-4DF3E5548D2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1407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3ED32-077C-471C-85E4-4DF3E5548D2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804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3ED32-077C-471C-85E4-4DF3E5548D2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3ED32-077C-471C-85E4-4DF3E5548D2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F9F7EC-48E2-4A2C-918F-3FF33C50FECD}" type="slidenum">
              <a:rPr lang="en-US"/>
              <a:pPr/>
              <a:t>3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3ED32-077C-471C-85E4-4DF3E5548D2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3ED32-077C-471C-85E4-4DF3E5548D2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3ED32-077C-471C-85E4-4DF3E5548D2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9597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3ED32-077C-471C-85E4-4DF3E5548D2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2828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3ED32-077C-471C-85E4-4DF3E5548D2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3ED32-077C-471C-85E4-4DF3E5548D2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72085" y="3337560"/>
            <a:ext cx="8640064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77400" y="1544812"/>
            <a:ext cx="8640064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569A-B920-4290-A695-05784FB8FD20}" type="datetime1">
              <a:rPr lang="en-US" smtClean="0"/>
              <a:pPr/>
              <a:t>5/6/2018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6E38-AFDF-49FB-8DFC-11255BC02C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D840D-2FDB-46A8-940F-C32119BE2DD6}" type="datetime1">
              <a:rPr lang="en-US" smtClean="0"/>
              <a:pPr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6E38-AFDF-49FB-8DFC-11255BC02C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7E867-3059-4251-A30D-C90C61556E0F}" type="datetime1">
              <a:rPr lang="en-US" smtClean="0"/>
              <a:pPr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6E38-AFDF-49FB-8DFC-11255BC02C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5A8F-4123-49B4-A6B6-0D3378C0E81D}" type="datetime1">
              <a:rPr lang="en-US" smtClean="0"/>
              <a:pPr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6E38-AFDF-49FB-8DFC-11255BC02C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583838"/>
            <a:ext cx="88392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485800"/>
            <a:ext cx="88392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C1C9B-88BE-46DB-98F0-059144894E63}" type="datetime1">
              <a:rPr lang="en-US" smtClean="0"/>
              <a:pPr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6E38-AFDF-49FB-8DFC-11255BC02C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81B0B-045D-45CA-991C-628CD4A9FBBA}" type="datetime1">
              <a:rPr lang="en-US" smtClean="0"/>
              <a:pPr/>
              <a:t>5/6/2018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6E38-AFDF-49FB-8DFC-11255BC02C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86400"/>
            <a:ext cx="5386917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5486400"/>
            <a:ext cx="5389033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516912"/>
            <a:ext cx="5386917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516912"/>
            <a:ext cx="5389033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B394-AB72-4DA1-85FE-F95BC85AC250}" type="datetime1">
              <a:rPr lang="en-US" smtClean="0"/>
              <a:pPr/>
              <a:t>5/6/2018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6E38-AFDF-49FB-8DFC-11255BC02C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320"/>
            <a:ext cx="9960864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2C7C-5690-4745-A4C1-E25934F387DD}" type="datetime1">
              <a:rPr lang="en-US" smtClean="0"/>
              <a:pPr/>
              <a:t>5/6/2018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C06E38-AFDF-49FB-8DFC-11255BC02C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C484-CE2B-48DC-B9B7-C74855F69D42}" type="datetime1">
              <a:rPr lang="en-US" smtClean="0"/>
              <a:pPr/>
              <a:t>5/6/2018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6E38-AFDF-49FB-8DFC-11255BC02C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85528"/>
            <a:ext cx="42672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214424"/>
            <a:ext cx="36576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9448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027C6-6B38-4235-AF8F-D3AB07C83621}" type="datetime1">
              <a:rPr lang="en-US" smtClean="0"/>
              <a:pPr/>
              <a:t>5/6/2018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75264" y="6422065"/>
            <a:ext cx="1016000" cy="365125"/>
          </a:xfrm>
        </p:spPr>
        <p:txBody>
          <a:bodyPr/>
          <a:lstStyle/>
          <a:p>
            <a:fld id="{29C06E38-AFDF-49FB-8DFC-11255BC02C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8976" y="1705709"/>
            <a:ext cx="4071824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20837" y="1019907"/>
            <a:ext cx="54864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08979" y="2998765"/>
            <a:ext cx="4071821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422065"/>
            <a:ext cx="2844800" cy="365125"/>
          </a:xfrm>
        </p:spPr>
        <p:txBody>
          <a:bodyPr/>
          <a:lstStyle/>
          <a:p>
            <a:fld id="{0F12E17F-64B5-4595-9964-265127862F4B}" type="datetime1">
              <a:rPr lang="en-US" smtClean="0"/>
              <a:pPr/>
              <a:t>5/6/2018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6E38-AFDF-49FB-8DFC-11255BC02C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0000"/>
                <a:lumOff val="40000"/>
              </a:schemeClr>
            </a:gs>
            <a:gs pos="100000">
              <a:schemeClr val="bg2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9753600" y="0"/>
            <a:ext cx="24384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422065"/>
            <a:ext cx="28448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D46E5A3-9A8E-4455-83F8-FB04201E8A36}" type="datetime1">
              <a:rPr lang="en-US" smtClean="0"/>
              <a:pPr/>
              <a:t>5/6/2018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165600" y="6422065"/>
            <a:ext cx="38608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871200" y="6422065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9C06E38-AFDF-49FB-8DFC-11255BC02C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hf hdr="0" ft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dirty="0">
                <a:solidFill>
                  <a:srgbClr val="2215C5"/>
                </a:solidFill>
                <a:effectLst/>
              </a:rPr>
              <a:t>The Godhead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i="1" dirty="0"/>
              <a:t>Isaiah 42:5-9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E6FEFE41-533C-42C9-92D5-CDC55523B1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10972800" cy="1371600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Godhead: What it means to 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11277600" cy="46482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sz="4400" b="1" dirty="0"/>
              <a:t>Faith in the true God for our salvation</a:t>
            </a:r>
            <a:r>
              <a:rPr lang="en-US" sz="4400" dirty="0"/>
              <a:t>, </a:t>
            </a:r>
            <a:br>
              <a:rPr lang="en-US" sz="4400" dirty="0"/>
            </a:br>
            <a:r>
              <a:rPr lang="en-US" sz="4400" i="1" dirty="0"/>
              <a:t>Acts 14:15; John 8:23-24; Hebrews 11:6</a:t>
            </a:r>
          </a:p>
          <a:p>
            <a:pPr>
              <a:spcBef>
                <a:spcPts val="600"/>
              </a:spcBef>
            </a:pPr>
            <a:r>
              <a:rPr lang="en-US" sz="4400" b="1" dirty="0"/>
              <a:t>Love God completely</a:t>
            </a:r>
            <a:r>
              <a:rPr lang="en-US" sz="4400" dirty="0"/>
              <a:t>, </a:t>
            </a:r>
            <a:r>
              <a:rPr lang="en-US" sz="4400" i="1" dirty="0"/>
              <a:t>Matthew 22:37</a:t>
            </a:r>
          </a:p>
          <a:p>
            <a:pPr lvl="1">
              <a:spcBef>
                <a:spcPts val="600"/>
              </a:spcBef>
            </a:pPr>
            <a:r>
              <a:rPr lang="en-US" sz="4000" u="sng" dirty="0"/>
              <a:t>Bless</a:t>
            </a:r>
            <a:r>
              <a:rPr lang="en-US" sz="4000" dirty="0"/>
              <a:t> the Father, </a:t>
            </a:r>
            <a:r>
              <a:rPr lang="en-US" sz="4000" i="1" dirty="0"/>
              <a:t>Eph. 1:3-4 (3:14-15; 1 Pet. 1:3-5)</a:t>
            </a:r>
          </a:p>
          <a:p>
            <a:pPr lvl="1">
              <a:spcBef>
                <a:spcPts val="600"/>
              </a:spcBef>
            </a:pPr>
            <a:r>
              <a:rPr lang="en-US" sz="4000" u="sng" dirty="0"/>
              <a:t>Honor</a:t>
            </a:r>
            <a:r>
              <a:rPr lang="en-US" sz="4000" dirty="0"/>
              <a:t> the Son, </a:t>
            </a:r>
            <a:r>
              <a:rPr lang="en-US" sz="4000" i="1" dirty="0"/>
              <a:t>Matthew 28:18 (Colossians 3:17)</a:t>
            </a:r>
          </a:p>
          <a:p>
            <a:pPr lvl="1">
              <a:spcBef>
                <a:spcPts val="600"/>
              </a:spcBef>
            </a:pPr>
            <a:r>
              <a:rPr lang="en-US" sz="4000" u="sng" dirty="0"/>
              <a:t>Respect</a:t>
            </a:r>
            <a:r>
              <a:rPr lang="en-US" sz="4000" dirty="0"/>
              <a:t> the Holy Spirit, </a:t>
            </a:r>
            <a:r>
              <a:rPr lang="en-US" sz="4000" i="1" dirty="0"/>
              <a:t>Hebrews 12:25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6E38-AFDF-49FB-8DFC-11255BC02C51}" type="slidenum">
              <a:rPr lang="en-US" sz="1400" smtClean="0"/>
              <a:pPr/>
              <a:t>10</a:t>
            </a:fld>
            <a:endParaRPr lang="en-US" sz="1400"/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35E168DE-1BFC-448D-A10C-4968AC176C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662762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8228" y="152400"/>
            <a:ext cx="11011772" cy="1447800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Godhead: What it means to 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0614" y="1600200"/>
            <a:ext cx="10649386" cy="41910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4800" b="1" dirty="0"/>
              <a:t>Israel of God</a:t>
            </a:r>
          </a:p>
          <a:p>
            <a:pPr lvl="1">
              <a:spcBef>
                <a:spcPts val="1200"/>
              </a:spcBef>
            </a:pPr>
            <a:r>
              <a:rPr lang="en-US" sz="4400" dirty="0"/>
              <a:t>Prince with God, </a:t>
            </a:r>
            <a:r>
              <a:rPr lang="en-US" sz="4400" i="1" dirty="0"/>
              <a:t>Deut. 6:4-5; 10:12-22</a:t>
            </a:r>
          </a:p>
          <a:p>
            <a:pPr lvl="1">
              <a:spcBef>
                <a:spcPts val="1200"/>
              </a:spcBef>
            </a:pPr>
            <a:r>
              <a:rPr lang="en-US" sz="4400" dirty="0"/>
              <a:t>The Church, </a:t>
            </a:r>
            <a:r>
              <a:rPr lang="en-US" sz="4400" i="1" dirty="0"/>
              <a:t>Galatians 6:16; 1 Peter 2:9</a:t>
            </a:r>
          </a:p>
          <a:p>
            <a:pPr>
              <a:spcBef>
                <a:spcPts val="1200"/>
              </a:spcBef>
            </a:pPr>
            <a:r>
              <a:rPr lang="en-US" sz="4800" b="1" dirty="0"/>
              <a:t>Put our faith in the Eternal God</a:t>
            </a:r>
            <a:r>
              <a:rPr lang="en-US" sz="4800" dirty="0"/>
              <a:t>, </a:t>
            </a:r>
            <a:br>
              <a:rPr lang="en-US" sz="4800" dirty="0"/>
            </a:br>
            <a:r>
              <a:rPr lang="en-US" sz="4800" i="1" dirty="0"/>
              <a:t>Isaiah 40:27-31; John 14:1-6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6E38-AFDF-49FB-8DFC-11255BC02C51}" type="slidenum">
              <a:rPr lang="en-US" sz="1400" smtClean="0"/>
              <a:pPr/>
              <a:t>11</a:t>
            </a:fld>
            <a:endParaRPr lang="en-US" sz="1400"/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35E168DE-1BFC-448D-A10C-4968AC176C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00041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0" y="533400"/>
            <a:ext cx="5486400" cy="5791200"/>
          </a:xfrm>
        </p:spPr>
        <p:txBody>
          <a:bodyPr>
            <a:normAutofit/>
          </a:bodyPr>
          <a:lstStyle/>
          <a:p>
            <a:pPr>
              <a:tabLst>
                <a:tab pos="285750" algn="l"/>
              </a:tabLst>
            </a:pPr>
            <a:r>
              <a:rPr lang="en-US" sz="4500" dirty="0"/>
              <a:t>Hear O Israel: The </a:t>
            </a:r>
            <a:r>
              <a:rPr lang="en-US" sz="4500" cap="small" dirty="0"/>
              <a:t>Lord</a:t>
            </a:r>
            <a:r>
              <a:rPr lang="en-US" sz="4500" dirty="0"/>
              <a:t> our God, the </a:t>
            </a:r>
            <a:r>
              <a:rPr lang="en-US" sz="4500" cap="small" dirty="0"/>
              <a:t>Lord</a:t>
            </a:r>
            <a:r>
              <a:rPr lang="en-US" sz="4500" dirty="0"/>
              <a:t> is one! You shall love the </a:t>
            </a:r>
            <a:r>
              <a:rPr lang="en-US" sz="4500" cap="small" dirty="0"/>
              <a:t>Lord</a:t>
            </a:r>
            <a:r>
              <a:rPr lang="en-US" sz="4500" dirty="0"/>
              <a:t> your God with all your heart, with all your soul, and with all your strength.</a:t>
            </a:r>
          </a:p>
          <a:p>
            <a:pPr algn="r">
              <a:tabLst>
                <a:tab pos="285750" algn="l"/>
              </a:tabLst>
            </a:pPr>
            <a:r>
              <a:rPr lang="en-US" sz="4400" dirty="0"/>
              <a:t>-</a:t>
            </a:r>
            <a:r>
              <a:rPr lang="en-US" sz="4400" i="1" dirty="0"/>
              <a:t>Deuteronomy 6:4-5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972800" y="6462391"/>
            <a:ext cx="1016000" cy="365125"/>
          </a:xfrm>
        </p:spPr>
        <p:txBody>
          <a:bodyPr/>
          <a:lstStyle/>
          <a:p>
            <a:fld id="{29C06E38-AFDF-49FB-8DFC-11255BC02C51}" type="slidenum">
              <a:rPr lang="en-US" sz="1400" smtClean="0"/>
              <a:pPr/>
              <a:t>12</a:t>
            </a:fld>
            <a:endParaRPr lang="en-US" sz="1400" dirty="0"/>
          </a:p>
        </p:txBody>
      </p:sp>
      <p:grpSp>
        <p:nvGrpSpPr>
          <p:cNvPr id="9" name="Group 2">
            <a:extLst>
              <a:ext uri="{FF2B5EF4-FFF2-40B4-BE49-F238E27FC236}">
                <a16:creationId xmlns:a16="http://schemas.microsoft.com/office/drawing/2014/main" id="{C1EFC0E7-CFF5-452E-AF26-6918BC56CB10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007610"/>
            <a:ext cx="5148434" cy="4842780"/>
            <a:chOff x="1008" y="1059"/>
            <a:chExt cx="3768" cy="2733"/>
          </a:xfrm>
        </p:grpSpPr>
        <p:sp>
          <p:nvSpPr>
            <p:cNvPr id="10" name="AutoShape 3">
              <a:extLst>
                <a:ext uri="{FF2B5EF4-FFF2-40B4-BE49-F238E27FC236}">
                  <a16:creationId xmlns:a16="http://schemas.microsoft.com/office/drawing/2014/main" id="{BDA478C0-AD19-455A-8B7A-F3A627E7D0E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915" y="1617"/>
              <a:ext cx="1942" cy="1675"/>
            </a:xfrm>
            <a:prstGeom prst="triangle">
              <a:avLst>
                <a:gd name="adj" fmla="val 50000"/>
              </a:avLst>
            </a:prstGeom>
            <a:solidFill>
              <a:srgbClr val="CC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3600" b="1" dirty="0"/>
                <a:t>GOD</a:t>
              </a:r>
            </a:p>
            <a:p>
              <a:pPr algn="ctr"/>
              <a:endParaRPr lang="en-US" sz="800" b="1" dirty="0"/>
            </a:p>
            <a:p>
              <a:pPr algn="ctr"/>
              <a:r>
                <a:rPr lang="en-US" sz="3600" b="1" dirty="0"/>
                <a:t>Deity</a:t>
              </a:r>
            </a:p>
          </p:txBody>
        </p:sp>
        <p:sp>
          <p:nvSpPr>
            <p:cNvPr id="11" name="Oval 4">
              <a:extLst>
                <a:ext uri="{FF2B5EF4-FFF2-40B4-BE49-F238E27FC236}">
                  <a16:creationId xmlns:a16="http://schemas.microsoft.com/office/drawing/2014/main" id="{312ADA7D-2F97-48CF-A0D5-E045B26114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3234"/>
              <a:ext cx="1116" cy="558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00" b="1" dirty="0"/>
            </a:p>
            <a:p>
              <a:pPr algn="ctr"/>
              <a:r>
                <a:rPr lang="en-US" sz="3600" b="1" dirty="0"/>
                <a:t>SON</a:t>
              </a:r>
            </a:p>
          </p:txBody>
        </p:sp>
        <p:sp>
          <p:nvSpPr>
            <p:cNvPr id="12" name="Oval 5">
              <a:extLst>
                <a:ext uri="{FF2B5EF4-FFF2-40B4-BE49-F238E27FC236}">
                  <a16:creationId xmlns:a16="http://schemas.microsoft.com/office/drawing/2014/main" id="{BF82EF8F-0E88-4942-9175-1B750D3283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4" y="1059"/>
              <a:ext cx="1725" cy="576"/>
            </a:xfrm>
            <a:prstGeom prst="ellipse">
              <a:avLst/>
            </a:prstGeom>
            <a:solidFill>
              <a:srgbClr val="FFBE7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00" b="1" dirty="0"/>
            </a:p>
            <a:p>
              <a:pPr algn="ctr"/>
              <a:endParaRPr lang="en-US" sz="200" b="1" dirty="0"/>
            </a:p>
            <a:p>
              <a:pPr algn="ctr"/>
              <a:r>
                <a:rPr lang="en-US" sz="3600" b="1" dirty="0"/>
                <a:t>FATHER</a:t>
              </a:r>
            </a:p>
          </p:txBody>
        </p:sp>
        <p:sp>
          <p:nvSpPr>
            <p:cNvPr id="13" name="Oval 6">
              <a:extLst>
                <a:ext uri="{FF2B5EF4-FFF2-40B4-BE49-F238E27FC236}">
                  <a16:creationId xmlns:a16="http://schemas.microsoft.com/office/drawing/2014/main" id="{1B3EE555-D48F-4D5D-A5B5-561673DA94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60" y="3234"/>
              <a:ext cx="1116" cy="558"/>
            </a:xfrm>
            <a:prstGeom prst="ellipse">
              <a:avLst/>
            </a:prstGeom>
            <a:solidFill>
              <a:srgbClr val="D8EBB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3600" b="1" dirty="0"/>
                <a:t>H.S.</a:t>
              </a:r>
            </a:p>
          </p:txBody>
        </p:sp>
      </p:grpSp>
      <p:pic>
        <p:nvPicPr>
          <p:cNvPr id="14" name="Picture 13" descr="A close up of a logo&#10;&#10;Description generated with high confidence">
            <a:extLst>
              <a:ext uri="{FF2B5EF4-FFF2-40B4-BE49-F238E27FC236}">
                <a16:creationId xmlns:a16="http://schemas.microsoft.com/office/drawing/2014/main" id="{DA10D231-E22B-4ADE-8D18-334312EEF0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637"/>
            <a:ext cx="9728200" cy="1228097"/>
          </a:xfrm>
        </p:spPr>
        <p:txBody>
          <a:bodyPr>
            <a:normAutofit/>
          </a:bodyPr>
          <a:lstStyle/>
          <a:p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Knowledge of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10439400" cy="4724400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</a:pPr>
            <a:r>
              <a:rPr lang="en-US" sz="4400" dirty="0"/>
              <a:t>Essential for our faith and faithfulness, </a:t>
            </a:r>
            <a:r>
              <a:rPr lang="en-US" sz="4400" i="1" dirty="0"/>
              <a:t>Galatians 4:8-9</a:t>
            </a:r>
          </a:p>
          <a:p>
            <a:pPr>
              <a:spcBef>
                <a:spcPts val="600"/>
              </a:spcBef>
            </a:pPr>
            <a:r>
              <a:rPr lang="en-US" sz="4400" dirty="0"/>
              <a:t>Can only know about God that which He has revealed, </a:t>
            </a:r>
            <a:r>
              <a:rPr lang="en-US" sz="4400" i="1" dirty="0"/>
              <a:t>Romans 1:19; 11:33; Ephesians 3:17-19</a:t>
            </a:r>
          </a:p>
          <a:p>
            <a:pPr>
              <a:spcBef>
                <a:spcPts val="600"/>
              </a:spcBef>
            </a:pPr>
            <a:r>
              <a:rPr lang="en-US" sz="4400" dirty="0"/>
              <a:t>He has revealed Himself as ONE God, </a:t>
            </a:r>
            <a:r>
              <a:rPr lang="en-US" sz="4400" i="1" dirty="0"/>
              <a:t>Deuteronomy 6:4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6E38-AFDF-49FB-8DFC-11255BC02C51}" type="slidenum">
              <a:rPr lang="en-US" sz="1400" smtClean="0"/>
              <a:pPr/>
              <a:t>2</a:t>
            </a:fld>
            <a:endParaRPr lang="en-US" sz="1400"/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F2A8E73F-E4B5-4AFD-9126-42972DCD16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D3BFD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797" name="AutoShape 5"/>
          <p:cNvSpPr>
            <a:spLocks noChangeArrowheads="1"/>
          </p:cNvSpPr>
          <p:nvPr/>
        </p:nvSpPr>
        <p:spPr bwMode="auto">
          <a:xfrm flipH="1" flipV="1">
            <a:off x="5029200" y="3048000"/>
            <a:ext cx="2076450" cy="1797050"/>
          </a:xfrm>
          <a:prstGeom prst="triangle">
            <a:avLst>
              <a:gd name="adj" fmla="val 50000"/>
            </a:avLst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 eaLnBrk="0" hangingPunct="0">
              <a:defRPr/>
            </a:pPr>
            <a:endParaRPr lang="en-US" sz="8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Franklin Gothic Medium" pitchFamily="34" charset="0"/>
            </a:endParaRPr>
          </a:p>
          <a:p>
            <a:pPr algn="ctr" eaLnBrk="0" hangingPunct="0">
              <a:defRPr/>
            </a:pP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</a:p>
          <a:p>
            <a:pPr algn="ctr" eaLnBrk="0" hangingPunct="0">
              <a:defRPr/>
            </a:pPr>
            <a:r>
              <a:rPr lang="en-US" sz="2800" b="1" dirty="0"/>
              <a:t>DEITY</a:t>
            </a:r>
          </a:p>
        </p:txBody>
      </p:sp>
      <p:sp>
        <p:nvSpPr>
          <p:cNvPr id="33798" name="Oval 6"/>
          <p:cNvSpPr>
            <a:spLocks noChangeArrowheads="1"/>
          </p:cNvSpPr>
          <p:nvPr/>
        </p:nvSpPr>
        <p:spPr bwMode="auto">
          <a:xfrm>
            <a:off x="1717676" y="5070476"/>
            <a:ext cx="1673225" cy="167322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800" b="1" dirty="0"/>
              <a:t>Holy</a:t>
            </a:r>
          </a:p>
          <a:p>
            <a:pPr algn="ctr" eaLnBrk="0" hangingPunct="0">
              <a:defRPr/>
            </a:pPr>
            <a:r>
              <a:rPr lang="en-US" sz="2800" b="1" dirty="0"/>
              <a:t>Spirit</a:t>
            </a:r>
          </a:p>
        </p:txBody>
      </p:sp>
      <p:sp>
        <p:nvSpPr>
          <p:cNvPr id="33799" name="Oval 7"/>
          <p:cNvSpPr>
            <a:spLocks noChangeArrowheads="1"/>
          </p:cNvSpPr>
          <p:nvPr/>
        </p:nvSpPr>
        <p:spPr bwMode="auto">
          <a:xfrm>
            <a:off x="5257801" y="228601"/>
            <a:ext cx="1673225" cy="167322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800" b="1" dirty="0"/>
              <a:t>Father</a:t>
            </a:r>
          </a:p>
        </p:txBody>
      </p:sp>
      <p:sp>
        <p:nvSpPr>
          <p:cNvPr id="33800" name="Oval 8"/>
          <p:cNvSpPr>
            <a:spLocks noChangeArrowheads="1"/>
          </p:cNvSpPr>
          <p:nvPr/>
        </p:nvSpPr>
        <p:spPr bwMode="auto">
          <a:xfrm>
            <a:off x="8763001" y="5091114"/>
            <a:ext cx="1673225" cy="167322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800" b="1" dirty="0"/>
              <a:t>Son</a:t>
            </a:r>
          </a:p>
        </p:txBody>
      </p:sp>
      <p:sp>
        <p:nvSpPr>
          <p:cNvPr id="6152" name="Line 9"/>
          <p:cNvSpPr>
            <a:spLocks noChangeShapeType="1"/>
          </p:cNvSpPr>
          <p:nvPr/>
        </p:nvSpPr>
        <p:spPr bwMode="auto">
          <a:xfrm flipV="1">
            <a:off x="2667000" y="1600200"/>
            <a:ext cx="2819400" cy="3505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3" name="Line 10"/>
          <p:cNvSpPr>
            <a:spLocks noChangeShapeType="1"/>
          </p:cNvSpPr>
          <p:nvPr/>
        </p:nvSpPr>
        <p:spPr bwMode="auto">
          <a:xfrm flipH="1" flipV="1">
            <a:off x="6705600" y="1600200"/>
            <a:ext cx="2590800" cy="3581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4" name="Line 11"/>
          <p:cNvSpPr>
            <a:spLocks noChangeShapeType="1"/>
          </p:cNvSpPr>
          <p:nvPr/>
        </p:nvSpPr>
        <p:spPr bwMode="auto">
          <a:xfrm>
            <a:off x="3429000" y="5943600"/>
            <a:ext cx="533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3352800" y="5495002"/>
            <a:ext cx="5410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2400" b="1" dirty="0"/>
              <a:t>IS NOT</a:t>
            </a:r>
          </a:p>
          <a:p>
            <a:pPr algn="ctr" eaLnBrk="0" hangingPunct="0">
              <a:spcBef>
                <a:spcPct val="50000"/>
              </a:spcBef>
              <a:defRPr/>
            </a:pPr>
            <a:r>
              <a:rPr lang="en-US" sz="2400" b="1" dirty="0"/>
              <a:t>Acts 10:38; Matthew 3:16</a:t>
            </a: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 rot="-3115267">
            <a:off x="1952626" y="2811632"/>
            <a:ext cx="43656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2400" b="1" dirty="0"/>
              <a:t>IS NOT</a:t>
            </a:r>
          </a:p>
          <a:p>
            <a:pPr algn="ctr" eaLnBrk="0" hangingPunct="0">
              <a:spcBef>
                <a:spcPct val="50000"/>
              </a:spcBef>
              <a:defRPr/>
            </a:pPr>
            <a:r>
              <a:rPr lang="en-US" sz="2400" b="1" dirty="0"/>
              <a:t>John 14:16; Matthew 3:16</a:t>
            </a:r>
          </a:p>
        </p:txBody>
      </p:sp>
      <p:sp>
        <p:nvSpPr>
          <p:cNvPr id="33806" name="Text Box 14"/>
          <p:cNvSpPr txBox="1">
            <a:spLocks noChangeArrowheads="1"/>
          </p:cNvSpPr>
          <p:nvPr/>
        </p:nvSpPr>
        <p:spPr bwMode="auto">
          <a:xfrm rot="-18371695">
            <a:off x="5859342" y="2863619"/>
            <a:ext cx="424569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2400" b="1" dirty="0"/>
              <a:t>IS NOT</a:t>
            </a:r>
          </a:p>
          <a:p>
            <a:pPr algn="ctr" eaLnBrk="0" hangingPunct="0">
              <a:spcBef>
                <a:spcPct val="50000"/>
              </a:spcBef>
              <a:defRPr/>
            </a:pPr>
            <a:r>
              <a:rPr lang="en-US" sz="2400" b="1" dirty="0"/>
              <a:t>John 8:16; 14:28; 2 John 3</a:t>
            </a:r>
          </a:p>
        </p:txBody>
      </p:sp>
      <p:sp>
        <p:nvSpPr>
          <p:cNvPr id="6158" name="Line 15"/>
          <p:cNvSpPr>
            <a:spLocks noChangeShapeType="1"/>
          </p:cNvSpPr>
          <p:nvPr/>
        </p:nvSpPr>
        <p:spPr bwMode="auto">
          <a:xfrm flipV="1">
            <a:off x="3276600" y="3886200"/>
            <a:ext cx="2209800" cy="160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9" name="Line 16"/>
          <p:cNvSpPr>
            <a:spLocks noChangeShapeType="1"/>
          </p:cNvSpPr>
          <p:nvPr/>
        </p:nvSpPr>
        <p:spPr bwMode="auto">
          <a:xfrm flipH="1" flipV="1">
            <a:off x="6629400" y="3962400"/>
            <a:ext cx="2286000" cy="1524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0" name="Line 17"/>
          <p:cNvSpPr>
            <a:spLocks noChangeShapeType="1"/>
          </p:cNvSpPr>
          <p:nvPr/>
        </p:nvSpPr>
        <p:spPr bwMode="auto">
          <a:xfrm>
            <a:off x="6096000" y="1905001"/>
            <a:ext cx="0" cy="1206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1" name="Line 18"/>
          <p:cNvSpPr>
            <a:spLocks noChangeShapeType="1"/>
          </p:cNvSpPr>
          <p:nvPr/>
        </p:nvSpPr>
        <p:spPr bwMode="auto">
          <a:xfrm>
            <a:off x="6096000" y="27432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 rot="19303174">
            <a:off x="3086100" y="4317015"/>
            <a:ext cx="2636838" cy="808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sz="2400" b="1" dirty="0"/>
              <a:t>IS</a:t>
            </a:r>
          </a:p>
          <a:p>
            <a:pPr algn="ctr" eaLnBrk="0" hangingPunct="0"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sz="2400" b="1" dirty="0"/>
              <a:t>Acts 5:3-4</a:t>
            </a:r>
          </a:p>
        </p:txBody>
      </p:sp>
      <p:sp>
        <p:nvSpPr>
          <p:cNvPr id="33812" name="Text Box 20"/>
          <p:cNvSpPr txBox="1">
            <a:spLocks noChangeArrowheads="1"/>
          </p:cNvSpPr>
          <p:nvPr/>
        </p:nvSpPr>
        <p:spPr bwMode="auto">
          <a:xfrm rot="2128860">
            <a:off x="6400800" y="4350352"/>
            <a:ext cx="2636838" cy="808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sz="2400" b="1" dirty="0"/>
              <a:t>IS</a:t>
            </a:r>
          </a:p>
          <a:p>
            <a:pPr algn="ctr" eaLnBrk="0" hangingPunct="0"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sz="2400" b="1" dirty="0"/>
              <a:t>John 20:28</a:t>
            </a:r>
          </a:p>
        </p:txBody>
      </p:sp>
      <p:sp>
        <p:nvSpPr>
          <p:cNvPr id="33813" name="Text Box 21"/>
          <p:cNvSpPr txBox="1">
            <a:spLocks noChangeArrowheads="1"/>
          </p:cNvSpPr>
          <p:nvPr/>
        </p:nvSpPr>
        <p:spPr bwMode="auto">
          <a:xfrm>
            <a:off x="5257801" y="2108490"/>
            <a:ext cx="1676400" cy="679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sz="2400" b="1" dirty="0"/>
              <a:t>IS</a:t>
            </a:r>
          </a:p>
          <a:p>
            <a:pPr algn="ctr" eaLnBrk="0" hangingPunct="0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sz="2400" b="1" dirty="0"/>
              <a:t>John 20:17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46434" y="191759"/>
            <a:ext cx="3799980" cy="255454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/>
              <a:t>Godhead</a:t>
            </a:r>
            <a:r>
              <a:rPr lang="en-US" sz="3200" b="1" dirty="0"/>
              <a:t> </a:t>
            </a:r>
            <a:r>
              <a:rPr lang="en-US" sz="4000" b="1" dirty="0"/>
              <a:t>Composed of Three Persons</a:t>
            </a:r>
          </a:p>
          <a:p>
            <a:pPr algn="ctr"/>
            <a:r>
              <a:rPr lang="en-US" sz="4000" i="1" dirty="0"/>
              <a:t>Matt. 3:16-17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105400" y="4724401"/>
            <a:ext cx="2016124" cy="646331"/>
          </a:xfrm>
          <a:prstGeom prst="rect">
            <a:avLst/>
          </a:prstGeom>
          <a:noFill/>
          <a:ln w="25400"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Deut. 6:4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148847" y="361564"/>
            <a:ext cx="3582761" cy="193899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“One” = United </a:t>
            </a:r>
            <a:r>
              <a:rPr lang="en-US" sz="4000" i="1" dirty="0"/>
              <a:t>Genesis 1:5; 2:24; Ezra 2:64</a:t>
            </a:r>
          </a:p>
        </p:txBody>
      </p:sp>
      <p:sp>
        <p:nvSpPr>
          <p:cNvPr id="2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871200" y="6422065"/>
            <a:ext cx="1016000" cy="365125"/>
          </a:xfrm>
        </p:spPr>
        <p:txBody>
          <a:bodyPr/>
          <a:lstStyle/>
          <a:p>
            <a:pPr>
              <a:defRPr/>
            </a:pPr>
            <a:fld id="{BF616A6A-BD36-4947-BA06-09420284AADC}" type="slidenum">
              <a:rPr lang="en-US" sz="1400"/>
              <a:pPr>
                <a:defRPr/>
              </a:pPr>
              <a:t>3</a:t>
            </a:fld>
            <a:endParaRPr lang="en-US" sz="1400" dirty="0"/>
          </a:p>
        </p:txBody>
      </p:sp>
      <p:pic>
        <p:nvPicPr>
          <p:cNvPr id="25" name="Picture 24" descr="A close up of a logo&#10;&#10;Description generated with high confidence">
            <a:extLst>
              <a:ext uri="{FF2B5EF4-FFF2-40B4-BE49-F238E27FC236}">
                <a16:creationId xmlns:a16="http://schemas.microsoft.com/office/drawing/2014/main" id="{1B8AC023-DA37-4FFA-A46E-695F5A8C16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1D5A3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3CFB5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BE3C1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1CEEB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477962"/>
          </a:xfrm>
        </p:spPr>
        <p:txBody>
          <a:bodyPr>
            <a:normAutofit/>
          </a:bodyPr>
          <a:lstStyle/>
          <a:p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Godhead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10744200" cy="4419600"/>
          </a:xfrm>
        </p:spPr>
        <p:txBody>
          <a:bodyPr>
            <a:normAutofit/>
          </a:bodyPr>
          <a:lstStyle/>
          <a:p>
            <a:r>
              <a:rPr lang="en-US" sz="4400" dirty="0"/>
              <a:t>“The essential being or the nature of God”</a:t>
            </a:r>
          </a:p>
          <a:p>
            <a:pPr marL="627063" lvl="1" indent="-285750"/>
            <a:r>
              <a:rPr lang="en-US" sz="4200" dirty="0"/>
              <a:t>“The Divine Nature,” </a:t>
            </a:r>
            <a:r>
              <a:rPr lang="en-US" sz="4200" i="1" dirty="0"/>
              <a:t>Acts 17:29 </a:t>
            </a:r>
            <a:r>
              <a:rPr lang="en-US" sz="4200" dirty="0"/>
              <a:t>(Deity)</a:t>
            </a:r>
          </a:p>
          <a:p>
            <a:pPr marL="627063" lvl="1" indent="-285750"/>
            <a:r>
              <a:rPr lang="en-US" sz="4200" dirty="0"/>
              <a:t>“The whole of that by which God is constituted” (</a:t>
            </a:r>
            <a:r>
              <a:rPr lang="en-US" sz="4200" i="1" dirty="0"/>
              <a:t>ISBE</a:t>
            </a:r>
            <a:r>
              <a:rPr lang="en-US" sz="4200" dirty="0"/>
              <a:t>), </a:t>
            </a:r>
            <a:r>
              <a:rPr lang="en-US" sz="4200" i="1" dirty="0"/>
              <a:t>Romans 1:20</a:t>
            </a:r>
          </a:p>
          <a:p>
            <a:pPr marL="627063" lvl="1" indent="-285750"/>
            <a:r>
              <a:rPr lang="en-US" sz="4200" dirty="0"/>
              <a:t>The totality of Godhood, an emphatic declaration, </a:t>
            </a:r>
            <a:r>
              <a:rPr lang="en-US" sz="4200" i="1" dirty="0"/>
              <a:t>Colossians 2:9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6E38-AFDF-49FB-8DFC-11255BC02C51}" type="slidenum">
              <a:rPr lang="en-US" sz="1400" smtClean="0"/>
              <a:pPr/>
              <a:t>4</a:t>
            </a:fld>
            <a:endParaRPr lang="en-US" sz="1400"/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764310D3-CC28-4246-867A-2B4B58E873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847849"/>
            <a:ext cx="3429000" cy="838199"/>
          </a:xfrm>
          <a:noFill/>
        </p:spPr>
        <p:txBody>
          <a:bodyPr>
            <a:noAutofit/>
          </a:bodyPr>
          <a:lstStyle/>
          <a:p>
            <a:r>
              <a:rPr lang="en-US" sz="54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The Father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819399"/>
            <a:ext cx="10820400" cy="381000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4800" b="1" dirty="0"/>
              <a:t>Deity</a:t>
            </a:r>
            <a:r>
              <a:rPr lang="en-US" sz="4800" dirty="0"/>
              <a:t>, </a:t>
            </a:r>
            <a:r>
              <a:rPr lang="en-US" sz="4800" i="1" dirty="0"/>
              <a:t>John 8:42</a:t>
            </a:r>
          </a:p>
          <a:p>
            <a:pPr lvl="1">
              <a:spcBef>
                <a:spcPts val="0"/>
              </a:spcBef>
            </a:pPr>
            <a:r>
              <a:rPr lang="en-US" sz="4400" dirty="0"/>
              <a:t>Not seen by man in His full essence, </a:t>
            </a:r>
            <a:br>
              <a:rPr lang="en-US" sz="4400" dirty="0"/>
            </a:br>
            <a:r>
              <a:rPr lang="en-US" sz="4400" i="1" dirty="0"/>
              <a:t>John 1:18</a:t>
            </a:r>
          </a:p>
          <a:p>
            <a:pPr lvl="1">
              <a:spcBef>
                <a:spcPts val="0"/>
              </a:spcBef>
            </a:pPr>
            <a:r>
              <a:rPr lang="en-US" sz="4400" dirty="0"/>
              <a:t>Source of all authority, </a:t>
            </a:r>
            <a:r>
              <a:rPr lang="en-US" sz="4400" i="1" dirty="0"/>
              <a:t>John 17:1-2 </a:t>
            </a:r>
            <a:br>
              <a:rPr lang="en-US" sz="4400" i="1" dirty="0"/>
            </a:br>
            <a:r>
              <a:rPr lang="en-US" sz="4400" i="1" dirty="0"/>
              <a:t>(Matthew 28:18)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6E38-AFDF-49FB-8DFC-11255BC02C51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99E4EDB9-B371-4CFA-BA43-D2750F2641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F0F96071-7AF0-4F88-8E57-60CBD9AA643C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0" y="105418"/>
            <a:ext cx="10287000" cy="1609080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en-US" sz="5400" b="1" dirty="0"/>
              <a:t>THE GODHEAD</a:t>
            </a:r>
          </a:p>
          <a:p>
            <a:pPr algn="r">
              <a:spcBef>
                <a:spcPts val="0"/>
              </a:spcBef>
            </a:pPr>
            <a:r>
              <a:rPr lang="en-US" sz="4400" b="1" dirty="0"/>
              <a:t>(Elohim, </a:t>
            </a:r>
            <a:r>
              <a:rPr lang="en-US" sz="4400" b="1" i="1" dirty="0"/>
              <a:t>Gen. 1:26</a:t>
            </a:r>
            <a:r>
              <a:rPr lang="en-US" sz="4400" b="1" dirty="0"/>
              <a:t>; Jehovah, </a:t>
            </a:r>
            <a:r>
              <a:rPr lang="en-US" sz="4400" b="1" i="1" dirty="0"/>
              <a:t>Exo. 3:13-15</a:t>
            </a:r>
            <a:r>
              <a:rPr lang="en-US" sz="4400" b="1" dirty="0"/>
              <a:t>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847849"/>
            <a:ext cx="3429000" cy="838199"/>
          </a:xfrm>
          <a:noFill/>
        </p:spPr>
        <p:txBody>
          <a:bodyPr>
            <a:noAutofit/>
          </a:bodyPr>
          <a:lstStyle/>
          <a:p>
            <a:r>
              <a:rPr lang="en-US" sz="54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The Son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0" y="105418"/>
            <a:ext cx="10287000" cy="1609080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en-US" sz="5400" b="1" dirty="0"/>
              <a:t>THE GODHEAD</a:t>
            </a:r>
          </a:p>
          <a:p>
            <a:pPr algn="r">
              <a:spcBef>
                <a:spcPts val="0"/>
              </a:spcBef>
            </a:pPr>
            <a:r>
              <a:rPr lang="en-US" sz="4400" b="1" dirty="0"/>
              <a:t>(Elohim, </a:t>
            </a:r>
            <a:r>
              <a:rPr lang="en-US" sz="4400" b="1" i="1" dirty="0"/>
              <a:t>Gen. 1:26</a:t>
            </a:r>
            <a:r>
              <a:rPr lang="en-US" sz="4400" b="1" dirty="0"/>
              <a:t>; Jehovah, </a:t>
            </a:r>
            <a:r>
              <a:rPr lang="en-US" sz="4400" b="1" i="1" dirty="0"/>
              <a:t>Exo. 3:13-15</a:t>
            </a:r>
            <a:r>
              <a:rPr lang="en-US" sz="4400" b="1" dirty="0"/>
              <a:t>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686049"/>
            <a:ext cx="10820400" cy="3943352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</a:pPr>
            <a:r>
              <a:rPr lang="en-US" sz="4800" b="1" dirty="0"/>
              <a:t>Deity</a:t>
            </a:r>
            <a:r>
              <a:rPr lang="en-US" sz="4800" dirty="0"/>
              <a:t>, </a:t>
            </a:r>
            <a:r>
              <a:rPr lang="en-US" sz="4800" i="1" dirty="0"/>
              <a:t>John 8:58 (Hebrews 1:8)</a:t>
            </a:r>
          </a:p>
          <a:p>
            <a:pPr lvl="1">
              <a:spcBef>
                <a:spcPts val="300"/>
              </a:spcBef>
            </a:pPr>
            <a:r>
              <a:rPr lang="en-US" sz="4400" dirty="0"/>
              <a:t>The Word,</a:t>
            </a:r>
            <a:r>
              <a:rPr lang="en-US" sz="4400" i="1" dirty="0"/>
              <a:t> John 1:1, 14</a:t>
            </a:r>
          </a:p>
          <a:p>
            <a:pPr lvl="1">
              <a:spcBef>
                <a:spcPts val="300"/>
              </a:spcBef>
            </a:pPr>
            <a:r>
              <a:rPr lang="en-US" sz="4400" dirty="0"/>
              <a:t>Immanuel, </a:t>
            </a:r>
            <a:r>
              <a:rPr lang="en-US" sz="4400" i="1" dirty="0"/>
              <a:t>Matthew 1:23</a:t>
            </a:r>
          </a:p>
          <a:p>
            <a:pPr lvl="1">
              <a:spcBef>
                <a:spcPts val="300"/>
              </a:spcBef>
            </a:pPr>
            <a:r>
              <a:rPr lang="en-US" sz="4400" dirty="0"/>
              <a:t>Revealed the Father, </a:t>
            </a:r>
            <a:r>
              <a:rPr lang="en-US" sz="4400" i="1" dirty="0"/>
              <a:t>John 1:18; 14:9; Colossians 1:15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6E38-AFDF-49FB-8DFC-11255BC02C51}" type="slidenum">
              <a:rPr lang="en-US" sz="1400" smtClean="0"/>
              <a:pPr/>
              <a:t>6</a:t>
            </a:fld>
            <a:endParaRPr lang="en-US" sz="1400" dirty="0"/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B0D45283-5BF2-4789-B606-697DCB34C5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86284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38865"/>
            <a:ext cx="4800600" cy="914400"/>
          </a:xfrm>
          <a:noFill/>
        </p:spPr>
        <p:txBody>
          <a:bodyPr>
            <a:noAutofit/>
          </a:bodyPr>
          <a:lstStyle/>
          <a:p>
            <a:r>
              <a:rPr lang="en-US" sz="54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The Holy Spirit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0" y="105418"/>
            <a:ext cx="10287000" cy="1609080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en-US" sz="5400" b="1" dirty="0"/>
              <a:t>THE GODHEAD</a:t>
            </a:r>
          </a:p>
          <a:p>
            <a:pPr algn="r">
              <a:spcBef>
                <a:spcPts val="0"/>
              </a:spcBef>
            </a:pPr>
            <a:r>
              <a:rPr lang="en-US" sz="4400" b="1" dirty="0"/>
              <a:t>(Elohim, </a:t>
            </a:r>
            <a:r>
              <a:rPr lang="en-US" sz="4400" b="1" i="1" dirty="0"/>
              <a:t>Gen. 1:26</a:t>
            </a:r>
            <a:r>
              <a:rPr lang="en-US" sz="4400" b="1" dirty="0"/>
              <a:t>; Jehovah, </a:t>
            </a:r>
            <a:r>
              <a:rPr lang="en-US" sz="4400" b="1" i="1" dirty="0"/>
              <a:t>Exo. 3:13-15</a:t>
            </a:r>
            <a:r>
              <a:rPr lang="en-US" sz="4400" b="1" dirty="0"/>
              <a:t>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971800"/>
            <a:ext cx="10820400" cy="3124201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</a:pPr>
            <a:r>
              <a:rPr lang="en-US" sz="4800" b="1" dirty="0"/>
              <a:t>Deity</a:t>
            </a:r>
            <a:r>
              <a:rPr lang="en-US" sz="4800" dirty="0"/>
              <a:t>, </a:t>
            </a:r>
            <a:r>
              <a:rPr lang="en-US" sz="4800" i="1" dirty="0"/>
              <a:t>Acts 5:3-4 (2 Peter 1:21)</a:t>
            </a:r>
          </a:p>
          <a:p>
            <a:pPr lvl="1">
              <a:spcBef>
                <a:spcPts val="300"/>
              </a:spcBef>
            </a:pPr>
            <a:r>
              <a:rPr lang="en-US" sz="4400" dirty="0"/>
              <a:t>Identified as Jehovah:</a:t>
            </a:r>
            <a:endParaRPr lang="en-US" sz="4400" i="1" dirty="0"/>
          </a:p>
          <a:p>
            <a:pPr lvl="2">
              <a:spcBef>
                <a:spcPts val="300"/>
              </a:spcBef>
            </a:pPr>
            <a:r>
              <a:rPr lang="en-US" sz="4200" i="1" dirty="0"/>
              <a:t>Jeremiah 31:31—Hebrews 10:15</a:t>
            </a:r>
          </a:p>
          <a:p>
            <a:pPr lvl="2">
              <a:spcBef>
                <a:spcPts val="300"/>
              </a:spcBef>
            </a:pPr>
            <a:r>
              <a:rPr lang="en-US" sz="4200" i="1" dirty="0"/>
              <a:t>Isaiah 40:13-14—Romans 11:34-35</a:t>
            </a:r>
            <a:endParaRPr lang="en-US" sz="4400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6E38-AFDF-49FB-8DFC-11255BC02C51}" type="slidenum">
              <a:rPr lang="en-US" sz="1400" smtClean="0"/>
              <a:pPr/>
              <a:t>7</a:t>
            </a:fld>
            <a:endParaRPr lang="en-US" sz="1400" dirty="0"/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B0D45283-5BF2-4789-B606-697DCB34C5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26602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5415947"/>
            <a:ext cx="5148433" cy="762001"/>
          </a:xfrm>
        </p:spPr>
        <p:txBody>
          <a:bodyPr>
            <a:noAutofit/>
          </a:bodyPr>
          <a:lstStyle/>
          <a:p>
            <a:pPr algn="ctr"/>
            <a:r>
              <a:rPr lang="en-US" sz="4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Unity of the Godhead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45200" y="685800"/>
            <a:ext cx="5334000" cy="5687532"/>
          </a:xfrm>
        </p:spPr>
        <p:txBody>
          <a:bodyPr>
            <a:noAutofit/>
          </a:bodyPr>
          <a:lstStyle/>
          <a:p>
            <a:pPr marL="234950" indent="-234950">
              <a:buClrTx/>
              <a:buFont typeface="Arial" panose="020B0604020202020204" pitchFamily="34" charset="0"/>
              <a:buChar char="•"/>
              <a:tabLst>
                <a:tab pos="234950" algn="l"/>
              </a:tabLst>
            </a:pPr>
            <a:r>
              <a:rPr lang="en-US" sz="4400" b="1" dirty="0"/>
              <a:t>Total</a:t>
            </a:r>
            <a:r>
              <a:rPr lang="en-US" sz="4400" dirty="0"/>
              <a:t>, </a:t>
            </a:r>
            <a:r>
              <a:rPr lang="en-US" sz="4400" i="1" dirty="0"/>
              <a:t>John 10:30;</a:t>
            </a:r>
            <a:br>
              <a:rPr lang="en-US" sz="4400" i="1" dirty="0"/>
            </a:br>
            <a:r>
              <a:rPr lang="en-US" sz="4400" i="1" dirty="0"/>
              <a:t>Ephesians 4:4-6</a:t>
            </a:r>
          </a:p>
          <a:p>
            <a:pPr marL="568325" lvl="1" indent="-284163">
              <a:buClrTx/>
              <a:buFont typeface="Arial" panose="020B0604020202020204" pitchFamily="34" charset="0"/>
              <a:buChar char="•"/>
              <a:tabLst>
                <a:tab pos="234950" algn="l"/>
              </a:tabLst>
            </a:pPr>
            <a:r>
              <a:rPr lang="en-US" sz="4400" dirty="0"/>
              <a:t>Mind, purpose, love, judgment, nature, </a:t>
            </a:r>
            <a:br>
              <a:rPr lang="en-US" sz="4400" dirty="0"/>
            </a:br>
            <a:r>
              <a:rPr lang="en-US" sz="4400" i="1" dirty="0"/>
              <a:t>John 5:19-23</a:t>
            </a:r>
          </a:p>
          <a:p>
            <a:pPr marL="234950" indent="-234950">
              <a:buClrTx/>
              <a:buFont typeface="Arial" panose="020B0604020202020204" pitchFamily="34" charset="0"/>
              <a:buChar char="•"/>
              <a:tabLst>
                <a:tab pos="234950" algn="l"/>
              </a:tabLst>
            </a:pPr>
            <a:r>
              <a:rPr lang="en-US" sz="4400" b="1" dirty="0"/>
              <a:t>All the divine attributes</a:t>
            </a:r>
            <a:r>
              <a:rPr lang="en-US" sz="4400" dirty="0"/>
              <a:t>, </a:t>
            </a:r>
            <a:r>
              <a:rPr lang="en-US" sz="4400" i="1" dirty="0"/>
              <a:t>John 5:18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6E38-AFDF-49FB-8DFC-11255BC02C51}" type="slidenum">
              <a:rPr lang="en-US" sz="1400" smtClean="0"/>
              <a:pPr/>
              <a:t>8</a:t>
            </a:fld>
            <a:endParaRPr lang="en-US" sz="1400" dirty="0"/>
          </a:p>
        </p:txBody>
      </p:sp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57200" y="381000"/>
            <a:ext cx="5148434" cy="4842780"/>
            <a:chOff x="1008" y="1059"/>
            <a:chExt cx="3768" cy="2733"/>
          </a:xfrm>
        </p:grpSpPr>
        <p:sp>
          <p:nvSpPr>
            <p:cNvPr id="1027" name="AutoShape 3"/>
            <p:cNvSpPr>
              <a:spLocks noChangeAspect="1" noChangeArrowheads="1"/>
            </p:cNvSpPr>
            <p:nvPr/>
          </p:nvSpPr>
          <p:spPr bwMode="auto">
            <a:xfrm>
              <a:off x="1915" y="1617"/>
              <a:ext cx="1942" cy="1675"/>
            </a:xfrm>
            <a:prstGeom prst="triangle">
              <a:avLst>
                <a:gd name="adj" fmla="val 50000"/>
              </a:avLst>
            </a:prstGeom>
            <a:solidFill>
              <a:srgbClr val="CC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4000" b="1" dirty="0"/>
                <a:t>GOD</a:t>
              </a:r>
            </a:p>
            <a:p>
              <a:pPr algn="ctr"/>
              <a:r>
                <a:rPr lang="en-US" sz="4000" b="1" dirty="0"/>
                <a:t>Deity</a:t>
              </a:r>
            </a:p>
          </p:txBody>
        </p:sp>
        <p:sp>
          <p:nvSpPr>
            <p:cNvPr id="1028" name="Oval 4"/>
            <p:cNvSpPr>
              <a:spLocks noChangeArrowheads="1"/>
            </p:cNvSpPr>
            <p:nvPr/>
          </p:nvSpPr>
          <p:spPr bwMode="auto">
            <a:xfrm>
              <a:off x="1008" y="3234"/>
              <a:ext cx="1116" cy="558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00" b="1" dirty="0"/>
            </a:p>
            <a:p>
              <a:pPr algn="ctr"/>
              <a:r>
                <a:rPr lang="en-US" sz="3600" b="1" dirty="0"/>
                <a:t>SON</a:t>
              </a:r>
            </a:p>
          </p:txBody>
        </p:sp>
        <p:sp>
          <p:nvSpPr>
            <p:cNvPr id="1029" name="Oval 5"/>
            <p:cNvSpPr>
              <a:spLocks noChangeArrowheads="1"/>
            </p:cNvSpPr>
            <p:nvPr/>
          </p:nvSpPr>
          <p:spPr bwMode="auto">
            <a:xfrm>
              <a:off x="2004" y="1059"/>
              <a:ext cx="1725" cy="576"/>
            </a:xfrm>
            <a:prstGeom prst="ellipse">
              <a:avLst/>
            </a:prstGeom>
            <a:solidFill>
              <a:srgbClr val="FFBE7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00" b="1" dirty="0"/>
            </a:p>
            <a:p>
              <a:pPr algn="ctr"/>
              <a:endParaRPr lang="en-US" sz="200" b="1" dirty="0"/>
            </a:p>
            <a:p>
              <a:pPr algn="ctr"/>
              <a:r>
                <a:rPr lang="en-US" sz="3600" b="1" dirty="0"/>
                <a:t>FATHER</a:t>
              </a:r>
            </a:p>
          </p:txBody>
        </p:sp>
        <p:sp>
          <p:nvSpPr>
            <p:cNvPr id="1030" name="Oval 6"/>
            <p:cNvSpPr>
              <a:spLocks noChangeArrowheads="1"/>
            </p:cNvSpPr>
            <p:nvPr/>
          </p:nvSpPr>
          <p:spPr bwMode="auto">
            <a:xfrm>
              <a:off x="3660" y="3234"/>
              <a:ext cx="1116" cy="558"/>
            </a:xfrm>
            <a:prstGeom prst="ellipse">
              <a:avLst/>
            </a:prstGeom>
            <a:solidFill>
              <a:srgbClr val="D8EBB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3600" b="1" dirty="0"/>
                <a:t>H.S.</a:t>
              </a:r>
            </a:p>
          </p:txBody>
        </p:sp>
      </p:grpSp>
      <p:pic>
        <p:nvPicPr>
          <p:cNvPr id="10" name="Picture 9" descr="A close up of a logo&#10;&#10;Description generated with high confidence">
            <a:extLst>
              <a:ext uri="{FF2B5EF4-FFF2-40B4-BE49-F238E27FC236}">
                <a16:creationId xmlns:a16="http://schemas.microsoft.com/office/drawing/2014/main" id="{EA9B923D-6AE0-46CE-B31B-3EBC2A50E4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9982200" cy="1143000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Distinctions within the Godhead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11430000" cy="5339390"/>
          </a:xfrm>
        </p:spPr>
        <p:txBody>
          <a:bodyPr>
            <a:normAutofit/>
          </a:bodyPr>
          <a:lstStyle/>
          <a:p>
            <a:r>
              <a:rPr lang="en-US" sz="4400" b="1" dirty="0"/>
              <a:t>Chain of authority for redemption</a:t>
            </a:r>
            <a:r>
              <a:rPr lang="en-US" sz="4400" dirty="0"/>
              <a:t>, </a:t>
            </a:r>
            <a:r>
              <a:rPr lang="en-US" sz="4400" i="1" dirty="0"/>
              <a:t>1 Peter 1:2</a:t>
            </a:r>
          </a:p>
          <a:p>
            <a:pPr marL="722313" lvl="1" indent="-265113"/>
            <a:r>
              <a:rPr lang="en-US" sz="4000" dirty="0"/>
              <a:t> FATHER—SON—HOLY SPIRIT, </a:t>
            </a:r>
            <a:r>
              <a:rPr lang="en-US" sz="4000" i="1" dirty="0"/>
              <a:t>John 14:28; </a:t>
            </a:r>
            <a:br>
              <a:rPr lang="en-US" sz="4000" i="1" dirty="0"/>
            </a:br>
            <a:r>
              <a:rPr lang="en-US" sz="4000" i="1" dirty="0"/>
              <a:t>	1 Cor. 11:3; John 15:26; 16:13-15</a:t>
            </a:r>
          </a:p>
          <a:p>
            <a:pPr lvl="2"/>
            <a:r>
              <a:rPr lang="en-US" sz="3800" dirty="0"/>
              <a:t>Does not appear to be eternally so, </a:t>
            </a:r>
            <a:r>
              <a:rPr lang="en-US" sz="3800" i="1" dirty="0"/>
              <a:t>John 1:1; 17:5; Philippians 2:6</a:t>
            </a:r>
          </a:p>
          <a:p>
            <a:pPr lvl="1"/>
            <a:r>
              <a:rPr lang="en-US" sz="4000" dirty="0"/>
              <a:t>When redemption is complete, Deity forever reigns in glory, </a:t>
            </a:r>
            <a:r>
              <a:rPr lang="en-US" sz="4000" i="1" dirty="0"/>
              <a:t>1 Cor. 15:28 (Rev. 21:22-23; 22:3-5)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6E38-AFDF-49FB-8DFC-11255BC02C51}" type="slidenum">
              <a:rPr lang="en-US" sz="1400" smtClean="0"/>
              <a:pPr/>
              <a:t>9</a:t>
            </a:fld>
            <a:endParaRPr lang="en-US" sz="1400"/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AC4608FF-A53A-44CF-A738-56A776B841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P030001970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33" ma:contentTypeDescription="Create a new document." ma:contentTypeScope="" ma:versionID="37d3ec2b48d53e45b233ad8f52fe1b11"/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Props1.xml><?xml version="1.0" encoding="utf-8"?>
<ds:datastoreItem xmlns:ds="http://schemas.openxmlformats.org/officeDocument/2006/customXml" ds:itemID="{13737CA3-CDC6-4F21-B4BD-119F844DD262}">
  <ds:schemaRefs>
    <ds:schemaRef ds:uri="http://schemas.microsoft.com/office/2006/metadata/contentType"/>
    <ds:schemaRef ds:uri="http://schemas.microsoft.com/office/2006/metadata/properties/metaAttributes"/>
  </ds:schemaRefs>
</ds:datastoreItem>
</file>

<file path=customXml/itemProps2.xml><?xml version="1.0" encoding="utf-8"?>
<ds:datastoreItem xmlns:ds="http://schemas.openxmlformats.org/officeDocument/2006/customXml" ds:itemID="{BE133E60-7A9D-4E01-B999-D7AD28A5E28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D511CB9-1E5E-4E68-9DC7-FC018695835E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TP030001970</Template>
  <TotalTime>606</TotalTime>
  <Words>438</Words>
  <Application>Microsoft Office PowerPoint</Application>
  <PresentationFormat>Widescreen</PresentationFormat>
  <Paragraphs>116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Franklin Gothic Medium</vt:lpstr>
      <vt:lpstr>Tw Cen MT</vt:lpstr>
      <vt:lpstr>Wingdings 2</vt:lpstr>
      <vt:lpstr>TP030001970</vt:lpstr>
      <vt:lpstr>The Godhead</vt:lpstr>
      <vt:lpstr>Knowledge of God</vt:lpstr>
      <vt:lpstr>PowerPoint Presentation</vt:lpstr>
      <vt:lpstr>Godhead</vt:lpstr>
      <vt:lpstr>The Father</vt:lpstr>
      <vt:lpstr>The Son</vt:lpstr>
      <vt:lpstr>The Holy Spirit</vt:lpstr>
      <vt:lpstr>Unity of the Godhead</vt:lpstr>
      <vt:lpstr>Distinctions within the Godhead </vt:lpstr>
      <vt:lpstr>The Godhead: What it means to us</vt:lpstr>
      <vt:lpstr>The Godhead: What it means to us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Godhead</dc:title>
  <dc:creator>Joe Price</dc:creator>
  <cp:lastModifiedBy>Joe R Price</cp:lastModifiedBy>
  <cp:revision>141</cp:revision>
  <dcterms:created xsi:type="dcterms:W3CDTF">2010-09-03T16:13:28Z</dcterms:created>
  <dcterms:modified xsi:type="dcterms:W3CDTF">2018-05-06T23:25:08Z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TC300019709990</vt:lpwstr>
  </property>
</Properties>
</file>