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6B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44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3A68CE-4F72-4CDD-AB67-8B9547872F98}" type="datetimeFigureOut">
              <a:rPr lang="en-US" smtClean="0"/>
              <a:t>5/13/2018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B8BEFA-1D28-48BA-A412-A73C2826CE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5119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755E-9F0D-4979-A5C3-F4130004A035}" type="datetime1">
              <a:rPr lang="en-US" smtClean="0"/>
              <a:t>5/13/2018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E1FB2-3F64-4C06-A5C9-0F05945DBBE6}" type="datetime1">
              <a:rPr lang="en-US" smtClean="0"/>
              <a:t>5/13/2018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815C2-1723-4127-941D-FB7B9ECF5890}" type="datetime1">
              <a:rPr lang="en-US" smtClean="0"/>
              <a:t>5/13/2018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73BDC-7C86-4E15-B83F-22CEE551A91F}" type="datetime1">
              <a:rPr lang="en-US" smtClean="0"/>
              <a:t>5/13/2018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89EAB-5E87-4FA2-A092-B8D26AB0DEF1}" type="datetime1">
              <a:rPr lang="en-US" smtClean="0"/>
              <a:t>5/13/2018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E5576-6322-4B26-9F67-50B196CD3371}" type="datetime1">
              <a:rPr lang="en-US" smtClean="0"/>
              <a:t>5/13/2018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25CA1-1238-4CE4-B2C1-FE66799CE8F9}" type="datetime1">
              <a:rPr lang="en-US" smtClean="0"/>
              <a:t>5/13/2018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AF87A-92C8-41E2-B851-F4C0099011C0}" type="datetime1">
              <a:rPr lang="en-US" smtClean="0"/>
              <a:t>5/13/2018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ECA38-F1DD-45A6-8EA0-E099BB8CB049}" type="datetime1">
              <a:rPr lang="en-US" smtClean="0"/>
              <a:t>5/13/2018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D2414-3D60-4340-84EB-4A35BC282D28}" type="datetime1">
              <a:rPr lang="en-US" smtClean="0"/>
              <a:t>5/13/2018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32B26-153C-4FD1-BDD9-99ECD7772F88}" type="datetime1">
              <a:rPr lang="en-US" smtClean="0"/>
              <a:t>5/13/2018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D19E8-554D-4845-A3F7-F95194A7B955}" type="datetime1">
              <a:rPr lang="en-US" smtClean="0"/>
              <a:t>5/13/2018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07629-BA9D-41FC-ADED-C6ABB36DD216}" type="datetime1">
              <a:rPr lang="en-US" smtClean="0"/>
              <a:t>5/13/2018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55C43-D70A-4975-8906-9095CC3A30AB}" type="datetime1">
              <a:rPr lang="en-US" smtClean="0"/>
              <a:t>5/13/2018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78F13-4D42-414C-AB10-120D3388E760}" type="datetime1">
              <a:rPr lang="en-US" smtClean="0"/>
              <a:t>5/13/2018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D2285-6CAB-437D-BBE0-8CB5629449F3}" type="datetime1">
              <a:rPr lang="en-US" smtClean="0"/>
              <a:t>5/13/2018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BB4EF6-CC34-486C-9EC7-6B7237FF7CDB}" type="datetime1">
              <a:rPr lang="en-US" smtClean="0"/>
              <a:t>5/13/2018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693057-10F9-4139-A9DC-DDF6D77CA8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3767" y="2404534"/>
            <a:ext cx="8070236" cy="1646302"/>
          </a:xfrm>
        </p:spPr>
        <p:txBody>
          <a:bodyPr/>
          <a:lstStyle/>
          <a:p>
            <a:r>
              <a:rPr lang="en-US" sz="7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Up on the Housetop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D4D60D-71B9-467D-B0AE-ECAE8C8A0C0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Candara" panose="020E0502030303020204" pitchFamily="34" charset="0"/>
              </a:rPr>
              <a:t>Matthew 10:24-28</a:t>
            </a: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D6CAA9BE-6A81-4924-BCD7-337EB22CC4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92962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A close up of a logo&#10;&#10;Description generated with high confidence">
            <a:extLst>
              <a:ext uri="{FF2B5EF4-FFF2-40B4-BE49-F238E27FC236}">
                <a16:creationId xmlns:a16="http://schemas.microsoft.com/office/drawing/2014/main" id="{F7E774EE-B3C5-4C34-B878-7ABE04DAD1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F5EB9E74-EC8C-45C3-A2C6-55C1EC015A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0282" y="1542270"/>
            <a:ext cx="5487311" cy="3773459"/>
          </a:xfrm>
        </p:spPr>
        <p:txBody>
          <a:bodyPr>
            <a:noAutofit/>
          </a:bodyPr>
          <a:lstStyle/>
          <a:p>
            <a:pPr>
              <a:spcBef>
                <a:spcPts val="1800"/>
              </a:spcBef>
            </a:pPr>
            <a:r>
              <a:rPr lang="en-US" sz="4400" dirty="0">
                <a:solidFill>
                  <a:schemeClr val="tx1"/>
                </a:solidFill>
                <a:latin typeface="Candara" panose="020E0502030303020204" pitchFamily="34" charset="0"/>
              </a:rPr>
              <a:t>On it, </a:t>
            </a:r>
            <a:r>
              <a:rPr lang="en-US" sz="4400" i="1" dirty="0">
                <a:solidFill>
                  <a:schemeClr val="tx1"/>
                </a:solidFill>
                <a:latin typeface="Candara" panose="020E0502030303020204" pitchFamily="34" charset="0"/>
              </a:rPr>
              <a:t>Matthew 24:17</a:t>
            </a:r>
          </a:p>
          <a:p>
            <a:pPr>
              <a:spcBef>
                <a:spcPts val="1800"/>
              </a:spcBef>
            </a:pPr>
            <a:r>
              <a:rPr lang="en-US" sz="4400" dirty="0">
                <a:solidFill>
                  <a:schemeClr val="tx1"/>
                </a:solidFill>
                <a:latin typeface="Candara" panose="020E0502030303020204" pitchFamily="34" charset="0"/>
              </a:rPr>
              <a:t>Tents, </a:t>
            </a:r>
            <a:r>
              <a:rPr lang="en-US" sz="4400" i="1" dirty="0">
                <a:solidFill>
                  <a:schemeClr val="tx1"/>
                </a:solidFill>
                <a:latin typeface="Candara" panose="020E0502030303020204" pitchFamily="34" charset="0"/>
              </a:rPr>
              <a:t>2 Samuel 16:22</a:t>
            </a:r>
          </a:p>
          <a:p>
            <a:pPr>
              <a:spcBef>
                <a:spcPts val="1800"/>
              </a:spcBef>
            </a:pPr>
            <a:r>
              <a:rPr lang="en-US" sz="4400" dirty="0">
                <a:solidFill>
                  <a:schemeClr val="tx1"/>
                </a:solidFill>
                <a:latin typeface="Candara" panose="020E0502030303020204" pitchFamily="34" charset="0"/>
              </a:rPr>
              <a:t>Low wall, </a:t>
            </a:r>
            <a:r>
              <a:rPr lang="en-US" sz="4400" i="1" dirty="0">
                <a:solidFill>
                  <a:schemeClr val="tx1"/>
                </a:solidFill>
                <a:latin typeface="Candara" panose="020E0502030303020204" pitchFamily="34" charset="0"/>
              </a:rPr>
              <a:t>Deut. 22:8</a:t>
            </a:r>
          </a:p>
          <a:p>
            <a:pPr>
              <a:spcBef>
                <a:spcPts val="1800"/>
              </a:spcBef>
            </a:pPr>
            <a:r>
              <a:rPr lang="en-US" sz="4400" dirty="0">
                <a:solidFill>
                  <a:schemeClr val="tx1"/>
                </a:solidFill>
                <a:latin typeface="Candara" panose="020E0502030303020204" pitchFamily="34" charset="0"/>
              </a:rPr>
              <a:t>Grass, </a:t>
            </a:r>
            <a:r>
              <a:rPr lang="en-US" sz="4400" i="1" dirty="0">
                <a:solidFill>
                  <a:schemeClr val="tx1"/>
                </a:solidFill>
                <a:latin typeface="Candara" panose="020E0502030303020204" pitchFamily="34" charset="0"/>
              </a:rPr>
              <a:t>Psalm 129:6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9241B7-B8FF-468F-951E-4CC80AEA4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25924" y="6492875"/>
            <a:ext cx="683339" cy="365125"/>
          </a:xfrm>
        </p:spPr>
        <p:txBody>
          <a:bodyPr/>
          <a:lstStyle/>
          <a:p>
            <a:fld id="{519954A3-9DFD-4C44-94BA-B95130A3BA1C}" type="slidenum">
              <a:rPr lang="en-US" sz="14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2</a:t>
            </a:fld>
            <a:endParaRPr lang="en-US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id="{28772B5B-334C-487E-AE0A-400ED718E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635" y="327298"/>
            <a:ext cx="5829342" cy="951036"/>
          </a:xfrm>
        </p:spPr>
        <p:txBody>
          <a:bodyPr anchor="t">
            <a:noAutofit/>
          </a:bodyPr>
          <a:lstStyle/>
          <a:p>
            <a:pPr algn="ctr"/>
            <a:r>
              <a:rPr lang="en-US" sz="5400" b="1" cap="small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Ancient Roof Tops</a:t>
            </a:r>
          </a:p>
        </p:txBody>
      </p:sp>
      <p:pic>
        <p:nvPicPr>
          <p:cNvPr id="28" name="Content Placeholder 4" descr="A close up of a device&#10;&#10;Description generated with very high confidence">
            <a:extLst>
              <a:ext uri="{FF2B5EF4-FFF2-40B4-BE49-F238E27FC236}">
                <a16:creationId xmlns:a16="http://schemas.microsoft.com/office/drawing/2014/main" id="{DE99DCC6-7601-4A2E-B83C-C66028F25CE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8739" b="-2"/>
          <a:stretch/>
        </p:blipFill>
        <p:spPr>
          <a:xfrm>
            <a:off x="170635" y="1278334"/>
            <a:ext cx="5829342" cy="5046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8942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3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0"/>
                            </p:stCondLst>
                            <p:childTnLst>
                              <p:par>
                                <p:cTn id="26" presetID="3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4" descr="A close up of a device&#10;&#10;Description generated with very high confidence">
            <a:extLst>
              <a:ext uri="{FF2B5EF4-FFF2-40B4-BE49-F238E27FC236}">
                <a16:creationId xmlns:a16="http://schemas.microsoft.com/office/drawing/2014/main" id="{F1628A01-A9F2-4CA2-A802-A4CFDB4C231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8739" b="-2"/>
          <a:stretch/>
        </p:blipFill>
        <p:spPr>
          <a:xfrm>
            <a:off x="170635" y="1278334"/>
            <a:ext cx="5829342" cy="5046266"/>
          </a:xfrm>
          <a:prstGeom prst="rect">
            <a:avLst/>
          </a:prstGeom>
        </p:spPr>
      </p:pic>
      <p:pic>
        <p:nvPicPr>
          <p:cNvPr id="18" name="Picture 17" descr="A close up of a logo&#10;&#10;Description generated with high confidence">
            <a:extLst>
              <a:ext uri="{FF2B5EF4-FFF2-40B4-BE49-F238E27FC236}">
                <a16:creationId xmlns:a16="http://schemas.microsoft.com/office/drawing/2014/main" id="{F7E774EE-B3C5-4C34-B878-7ABE04DAD1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86E610A-6CEB-4280-8178-1A5E6F003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635" y="327298"/>
            <a:ext cx="5829342" cy="951036"/>
          </a:xfrm>
        </p:spPr>
        <p:txBody>
          <a:bodyPr anchor="t">
            <a:noAutofit/>
          </a:bodyPr>
          <a:lstStyle/>
          <a:p>
            <a:pPr algn="ctr"/>
            <a:r>
              <a:rPr lang="en-US" sz="5400" b="1" cap="small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Ancient Roof Tops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F5EB9E74-EC8C-45C3-A2C6-55C1EC015A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278334"/>
            <a:ext cx="5487311" cy="4731941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en-US" sz="4400" dirty="0">
                <a:solidFill>
                  <a:schemeClr val="tx1"/>
                </a:solidFill>
                <a:latin typeface="Candara" panose="020E0502030303020204" pitchFamily="34" charset="0"/>
              </a:rPr>
              <a:t>Relax and sleep, </a:t>
            </a:r>
            <a:br>
              <a:rPr lang="en-US" sz="4400" dirty="0">
                <a:solidFill>
                  <a:schemeClr val="tx1"/>
                </a:solidFill>
                <a:latin typeface="Candara" panose="020E0502030303020204" pitchFamily="34" charset="0"/>
              </a:rPr>
            </a:br>
            <a:r>
              <a:rPr lang="en-US" sz="4400" i="1" dirty="0">
                <a:solidFill>
                  <a:schemeClr val="tx1"/>
                </a:solidFill>
                <a:latin typeface="Candara" panose="020E0502030303020204" pitchFamily="34" charset="0"/>
              </a:rPr>
              <a:t>1 Samuel 9:25-26</a:t>
            </a:r>
          </a:p>
          <a:p>
            <a:pPr>
              <a:spcBef>
                <a:spcPts val="1200"/>
              </a:spcBef>
            </a:pPr>
            <a:r>
              <a:rPr lang="en-US" sz="4400" dirty="0">
                <a:solidFill>
                  <a:schemeClr val="tx1"/>
                </a:solidFill>
                <a:latin typeface="Candara" panose="020E0502030303020204" pitchFamily="34" charset="0"/>
              </a:rPr>
              <a:t>Devotion:</a:t>
            </a:r>
          </a:p>
          <a:p>
            <a:pPr lvl="1">
              <a:spcBef>
                <a:spcPts val="1200"/>
              </a:spcBef>
            </a:pPr>
            <a:r>
              <a:rPr lang="en-US" sz="4000" dirty="0">
                <a:solidFill>
                  <a:schemeClr val="tx1"/>
                </a:solidFill>
                <a:latin typeface="Candara" panose="020E0502030303020204" pitchFamily="34" charset="0"/>
              </a:rPr>
              <a:t>To idols,</a:t>
            </a:r>
            <a:br>
              <a:rPr lang="en-US" sz="4000" dirty="0">
                <a:solidFill>
                  <a:schemeClr val="tx1"/>
                </a:solidFill>
                <a:latin typeface="Candara" panose="020E0502030303020204" pitchFamily="34" charset="0"/>
              </a:rPr>
            </a:br>
            <a:r>
              <a:rPr lang="en-US" sz="4000" i="1" dirty="0">
                <a:solidFill>
                  <a:schemeClr val="tx1"/>
                </a:solidFill>
                <a:latin typeface="Candara" panose="020E0502030303020204" pitchFamily="34" charset="0"/>
              </a:rPr>
              <a:t>Jeremiah 32:29; 19:13</a:t>
            </a:r>
          </a:p>
          <a:p>
            <a:pPr lvl="1">
              <a:spcBef>
                <a:spcPts val="1200"/>
              </a:spcBef>
            </a:pPr>
            <a:r>
              <a:rPr lang="en-US" sz="4000" dirty="0">
                <a:solidFill>
                  <a:schemeClr val="tx1"/>
                </a:solidFill>
                <a:latin typeface="Candara" panose="020E0502030303020204" pitchFamily="34" charset="0"/>
              </a:rPr>
              <a:t>To God, </a:t>
            </a:r>
            <a:r>
              <a:rPr lang="en-US" sz="4000" i="1" dirty="0">
                <a:solidFill>
                  <a:schemeClr val="tx1"/>
                </a:solidFill>
                <a:latin typeface="Candara" panose="020E0502030303020204" pitchFamily="34" charset="0"/>
              </a:rPr>
              <a:t>Acts 10:9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9241B7-B8FF-468F-951E-4CC80AEA4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25924" y="6492875"/>
            <a:ext cx="683339" cy="365125"/>
          </a:xfrm>
        </p:spPr>
        <p:txBody>
          <a:bodyPr/>
          <a:lstStyle/>
          <a:p>
            <a:fld id="{519954A3-9DFD-4C44-94BA-B95130A3BA1C}" type="slidenum">
              <a:rPr lang="en-US" sz="14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3</a:t>
            </a:fld>
            <a:endParaRPr lang="en-US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9092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4" descr="A close up of a device&#10;&#10;Description generated with very high confidence">
            <a:extLst>
              <a:ext uri="{FF2B5EF4-FFF2-40B4-BE49-F238E27FC236}">
                <a16:creationId xmlns:a16="http://schemas.microsoft.com/office/drawing/2014/main" id="{F1628A01-A9F2-4CA2-A802-A4CFDB4C231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8739" b="-2"/>
          <a:stretch/>
        </p:blipFill>
        <p:spPr>
          <a:xfrm>
            <a:off x="398523" y="1280315"/>
            <a:ext cx="4964234" cy="4297370"/>
          </a:xfrm>
          <a:prstGeom prst="rect">
            <a:avLst/>
          </a:prstGeom>
        </p:spPr>
      </p:pic>
      <p:pic>
        <p:nvPicPr>
          <p:cNvPr id="18" name="Picture 17" descr="A close up of a logo&#10;&#10;Description generated with high confidence">
            <a:extLst>
              <a:ext uri="{FF2B5EF4-FFF2-40B4-BE49-F238E27FC236}">
                <a16:creationId xmlns:a16="http://schemas.microsoft.com/office/drawing/2014/main" id="{F7E774EE-B3C5-4C34-B878-7ABE04DAD1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86E610A-6CEB-4280-8178-1A5E6F003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881" y="295139"/>
            <a:ext cx="5423518" cy="951037"/>
          </a:xfrm>
        </p:spPr>
        <p:txBody>
          <a:bodyPr anchor="t">
            <a:noAutofit/>
          </a:bodyPr>
          <a:lstStyle/>
          <a:p>
            <a:pPr algn="ctr"/>
            <a:r>
              <a:rPr lang="en-US" sz="6000" b="1" cap="small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Persistent Faith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F5EB9E74-EC8C-45C3-A2C6-55C1EC015A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03925" y="959272"/>
            <a:ext cx="5423518" cy="5176713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n-US" sz="4400" b="1" dirty="0">
                <a:solidFill>
                  <a:schemeClr val="tx1"/>
                </a:solidFill>
                <a:latin typeface="Candara" panose="020E0502030303020204" pitchFamily="34" charset="0"/>
              </a:rPr>
              <a:t>Faith at work</a:t>
            </a:r>
            <a:r>
              <a:rPr lang="en-US" sz="4400" dirty="0">
                <a:solidFill>
                  <a:schemeClr val="tx1"/>
                </a:solidFill>
                <a:latin typeface="Candara" panose="020E0502030303020204" pitchFamily="34" charset="0"/>
              </a:rPr>
              <a:t>, </a:t>
            </a:r>
            <a:br>
              <a:rPr lang="en-US" sz="4400" dirty="0">
                <a:solidFill>
                  <a:schemeClr val="tx1"/>
                </a:solidFill>
                <a:latin typeface="Candara" panose="020E0502030303020204" pitchFamily="34" charset="0"/>
              </a:rPr>
            </a:br>
            <a:r>
              <a:rPr lang="en-US" sz="4400" i="1" dirty="0">
                <a:solidFill>
                  <a:schemeClr val="tx1"/>
                </a:solidFill>
                <a:latin typeface="Candara" panose="020E0502030303020204" pitchFamily="34" charset="0"/>
              </a:rPr>
              <a:t>James 2:14-18</a:t>
            </a:r>
          </a:p>
          <a:p>
            <a:pPr>
              <a:spcBef>
                <a:spcPts val="600"/>
              </a:spcBef>
            </a:pPr>
            <a:r>
              <a:rPr lang="en-US" sz="4400" b="1" dirty="0">
                <a:solidFill>
                  <a:schemeClr val="tx1"/>
                </a:solidFill>
                <a:latin typeface="Candara" panose="020E0502030303020204" pitchFamily="34" charset="0"/>
              </a:rPr>
              <a:t>Patiently persist </a:t>
            </a:r>
            <a:r>
              <a:rPr lang="en-US" sz="4400" dirty="0">
                <a:solidFill>
                  <a:schemeClr val="tx1"/>
                </a:solidFill>
                <a:latin typeface="Candara" panose="020E0502030303020204" pitchFamily="34" charset="0"/>
              </a:rPr>
              <a:t>through trials, </a:t>
            </a:r>
            <a:br>
              <a:rPr lang="en-US" sz="4400" dirty="0">
                <a:solidFill>
                  <a:schemeClr val="tx1"/>
                </a:solidFill>
                <a:latin typeface="Candara" panose="020E0502030303020204" pitchFamily="34" charset="0"/>
              </a:rPr>
            </a:br>
            <a:r>
              <a:rPr lang="en-US" sz="4400" i="1" dirty="0">
                <a:solidFill>
                  <a:schemeClr val="tx1"/>
                </a:solidFill>
                <a:latin typeface="Candara" panose="020E0502030303020204" pitchFamily="34" charset="0"/>
              </a:rPr>
              <a:t>James 1:2-4</a:t>
            </a:r>
          </a:p>
          <a:p>
            <a:pPr>
              <a:spcBef>
                <a:spcPts val="600"/>
              </a:spcBef>
            </a:pPr>
            <a:r>
              <a:rPr lang="en-US" sz="4400" b="1" dirty="0">
                <a:solidFill>
                  <a:schemeClr val="tx1"/>
                </a:solidFill>
                <a:latin typeface="Candara" panose="020E0502030303020204" pitchFamily="34" charset="0"/>
              </a:rPr>
              <a:t>Genuine faith</a:t>
            </a:r>
            <a:r>
              <a:rPr lang="en-US" sz="4400" dirty="0">
                <a:solidFill>
                  <a:schemeClr val="tx1"/>
                </a:solidFill>
                <a:latin typeface="Candara" panose="020E0502030303020204" pitchFamily="34" charset="0"/>
              </a:rPr>
              <a:t>,</a:t>
            </a:r>
            <a:r>
              <a:rPr lang="en-US" sz="4400" i="1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br>
              <a:rPr lang="en-US" sz="4400" i="1" dirty="0">
                <a:solidFill>
                  <a:schemeClr val="tx1"/>
                </a:solidFill>
                <a:latin typeface="Candara" panose="020E0502030303020204" pitchFamily="34" charset="0"/>
              </a:rPr>
            </a:br>
            <a:r>
              <a:rPr lang="en-US" sz="4400" i="1" dirty="0">
                <a:solidFill>
                  <a:schemeClr val="tx1"/>
                </a:solidFill>
                <a:latin typeface="Candara" panose="020E0502030303020204" pitchFamily="34" charset="0"/>
              </a:rPr>
              <a:t>1 Peter 1:5-7</a:t>
            </a:r>
            <a:endParaRPr lang="en-US" sz="4000" i="1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9241B7-B8FF-468F-951E-4CC80AEA4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25924" y="6492875"/>
            <a:ext cx="683339" cy="365125"/>
          </a:xfrm>
        </p:spPr>
        <p:txBody>
          <a:bodyPr/>
          <a:lstStyle/>
          <a:p>
            <a:fld id="{519954A3-9DFD-4C44-94BA-B95130A3BA1C}" type="slidenum">
              <a:rPr lang="en-US" sz="14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4</a:t>
            </a:fld>
            <a:endParaRPr lang="en-US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6C64AAF1-45CB-487F-9B09-6DDA16E11F77}"/>
              </a:ext>
            </a:extLst>
          </p:cNvPr>
          <p:cNvSpPr txBox="1">
            <a:spLocks/>
          </p:cNvSpPr>
          <p:nvPr/>
        </p:nvSpPr>
        <p:spPr>
          <a:xfrm>
            <a:off x="356621" y="5541839"/>
            <a:ext cx="5084271" cy="95103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54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Mark 2:1-5</a:t>
            </a:r>
          </a:p>
        </p:txBody>
      </p:sp>
    </p:spTree>
    <p:extLst>
      <p:ext uri="{BB962C8B-B14F-4D97-AF65-F5344CB8AC3E}">
        <p14:creationId xmlns:p14="http://schemas.microsoft.com/office/powerpoint/2010/main" val="3541072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4" descr="A close up of a device&#10;&#10;Description generated with very high confidence">
            <a:extLst>
              <a:ext uri="{FF2B5EF4-FFF2-40B4-BE49-F238E27FC236}">
                <a16:creationId xmlns:a16="http://schemas.microsoft.com/office/drawing/2014/main" id="{F1628A01-A9F2-4CA2-A802-A4CFDB4C231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8739" b="-2"/>
          <a:stretch/>
        </p:blipFill>
        <p:spPr>
          <a:xfrm>
            <a:off x="305644" y="1316163"/>
            <a:ext cx="4964234" cy="4297370"/>
          </a:xfrm>
          <a:prstGeom prst="rect">
            <a:avLst/>
          </a:prstGeom>
        </p:spPr>
      </p:pic>
      <p:pic>
        <p:nvPicPr>
          <p:cNvPr id="18" name="Picture 17" descr="A close up of a logo&#10;&#10;Description generated with high confidence">
            <a:extLst>
              <a:ext uri="{FF2B5EF4-FFF2-40B4-BE49-F238E27FC236}">
                <a16:creationId xmlns:a16="http://schemas.microsoft.com/office/drawing/2014/main" id="{F7E774EE-B3C5-4C34-B878-7ABE04DAD1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86E610A-6CEB-4280-8178-1A5E6F003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626" y="243069"/>
            <a:ext cx="5084271" cy="1073094"/>
          </a:xfrm>
        </p:spPr>
        <p:txBody>
          <a:bodyPr anchor="t">
            <a:noAutofit/>
          </a:bodyPr>
          <a:lstStyle/>
          <a:p>
            <a:pPr algn="ctr"/>
            <a:r>
              <a:rPr lang="en-US" sz="6000" b="1" cap="small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Preaching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F5EB9E74-EC8C-45C3-A2C6-55C1EC015A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03925" y="365125"/>
            <a:ext cx="5423518" cy="6127749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n-US" sz="4400" b="1" dirty="0">
                <a:solidFill>
                  <a:schemeClr val="tx1"/>
                </a:solidFill>
                <a:latin typeface="Candara" panose="020E0502030303020204" pitchFamily="34" charset="0"/>
              </a:rPr>
              <a:t>Open, public, </a:t>
            </a:r>
            <a:br>
              <a:rPr lang="en-US" sz="4400" dirty="0">
                <a:solidFill>
                  <a:schemeClr val="tx1"/>
                </a:solidFill>
                <a:latin typeface="Candara" panose="020E0502030303020204" pitchFamily="34" charset="0"/>
              </a:rPr>
            </a:br>
            <a:r>
              <a:rPr lang="en-US" sz="4400" i="1" dirty="0">
                <a:solidFill>
                  <a:schemeClr val="tx1"/>
                </a:solidFill>
                <a:latin typeface="Candara" panose="020E0502030303020204" pitchFamily="34" charset="0"/>
              </a:rPr>
              <a:t>Acts 20:20; 26:26</a:t>
            </a:r>
          </a:p>
          <a:p>
            <a:pPr>
              <a:spcBef>
                <a:spcPts val="600"/>
              </a:spcBef>
            </a:pPr>
            <a:r>
              <a:rPr lang="en-US" sz="4400" b="1" dirty="0">
                <a:solidFill>
                  <a:schemeClr val="tx1"/>
                </a:solidFill>
                <a:latin typeface="Candara" panose="020E0502030303020204" pitchFamily="34" charset="0"/>
              </a:rPr>
              <a:t>Proclaim gospel, </a:t>
            </a:r>
            <a:r>
              <a:rPr lang="en-US" sz="4400" i="1" dirty="0">
                <a:solidFill>
                  <a:schemeClr val="tx1"/>
                </a:solidFill>
                <a:latin typeface="Candara" panose="020E0502030303020204" pitchFamily="34" charset="0"/>
              </a:rPr>
              <a:t>Mark 16:15; Acts 8:4</a:t>
            </a:r>
          </a:p>
          <a:p>
            <a:pPr lvl="1">
              <a:spcBef>
                <a:spcPts val="600"/>
              </a:spcBef>
            </a:pPr>
            <a:r>
              <a:rPr lang="en-US" sz="3800" dirty="0">
                <a:solidFill>
                  <a:schemeClr val="tx1"/>
                </a:solidFill>
                <a:latin typeface="Candara" panose="020E0502030303020204" pitchFamily="34" charset="0"/>
              </a:rPr>
              <a:t>Fervor, </a:t>
            </a:r>
            <a:r>
              <a:rPr lang="en-US" sz="3800" i="1" dirty="0">
                <a:solidFill>
                  <a:schemeClr val="tx1"/>
                </a:solidFill>
                <a:latin typeface="Candara" panose="020E0502030303020204" pitchFamily="34" charset="0"/>
              </a:rPr>
              <a:t>Acts 4:20</a:t>
            </a:r>
          </a:p>
          <a:p>
            <a:pPr lvl="1">
              <a:spcBef>
                <a:spcPts val="600"/>
              </a:spcBef>
            </a:pPr>
            <a:r>
              <a:rPr lang="en-US" sz="3800" dirty="0">
                <a:solidFill>
                  <a:schemeClr val="tx1"/>
                </a:solidFill>
                <a:latin typeface="Candara" panose="020E0502030303020204" pitchFamily="34" charset="0"/>
              </a:rPr>
              <a:t>Clarity, </a:t>
            </a:r>
            <a:r>
              <a:rPr lang="en-US" sz="3800" i="1" dirty="0">
                <a:solidFill>
                  <a:schemeClr val="tx1"/>
                </a:solidFill>
                <a:latin typeface="Candara" panose="020E0502030303020204" pitchFamily="34" charset="0"/>
              </a:rPr>
              <a:t>2 Cor. 3:12</a:t>
            </a:r>
          </a:p>
          <a:p>
            <a:pPr lvl="1">
              <a:spcBef>
                <a:spcPts val="600"/>
              </a:spcBef>
            </a:pPr>
            <a:r>
              <a:rPr lang="en-US" sz="3800" dirty="0">
                <a:solidFill>
                  <a:schemeClr val="tx1"/>
                </a:solidFill>
                <a:latin typeface="Candara" panose="020E0502030303020204" pitchFamily="34" charset="0"/>
              </a:rPr>
              <a:t>Urgency, </a:t>
            </a:r>
            <a:r>
              <a:rPr lang="en-US" sz="3800" i="1" dirty="0">
                <a:solidFill>
                  <a:schemeClr val="tx1"/>
                </a:solidFill>
                <a:latin typeface="Candara" panose="020E0502030303020204" pitchFamily="34" charset="0"/>
              </a:rPr>
              <a:t>2 Cor. 5:11</a:t>
            </a:r>
          </a:p>
          <a:p>
            <a:pPr lvl="1">
              <a:spcBef>
                <a:spcPts val="600"/>
              </a:spcBef>
            </a:pPr>
            <a:r>
              <a:rPr lang="en-US" sz="3800" dirty="0">
                <a:solidFill>
                  <a:schemeClr val="tx1"/>
                </a:solidFill>
                <a:latin typeface="Candara" panose="020E0502030303020204" pitchFamily="34" charset="0"/>
              </a:rPr>
              <a:t>Burden for the lost, </a:t>
            </a:r>
            <a:br>
              <a:rPr lang="en-US" sz="3800" dirty="0">
                <a:solidFill>
                  <a:schemeClr val="tx1"/>
                </a:solidFill>
                <a:latin typeface="Candara" panose="020E0502030303020204" pitchFamily="34" charset="0"/>
              </a:rPr>
            </a:br>
            <a:r>
              <a:rPr lang="en-US" sz="3800" i="1" dirty="0">
                <a:solidFill>
                  <a:schemeClr val="tx1"/>
                </a:solidFill>
                <a:latin typeface="Candara" panose="020E0502030303020204" pitchFamily="34" charset="0"/>
              </a:rPr>
              <a:t>1 Cor. 9:16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9241B7-B8FF-468F-951E-4CC80AEA4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25924" y="6492875"/>
            <a:ext cx="683339" cy="365125"/>
          </a:xfrm>
        </p:spPr>
        <p:txBody>
          <a:bodyPr/>
          <a:lstStyle/>
          <a:p>
            <a:fld id="{519954A3-9DFD-4C44-94BA-B95130A3BA1C}" type="slidenum">
              <a:rPr lang="en-US" sz="14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5</a:t>
            </a:fld>
            <a:endParaRPr lang="en-US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6C64AAF1-45CB-487F-9B09-6DDA16E11F77}"/>
              </a:ext>
            </a:extLst>
          </p:cNvPr>
          <p:cNvSpPr txBox="1">
            <a:spLocks/>
          </p:cNvSpPr>
          <p:nvPr/>
        </p:nvSpPr>
        <p:spPr>
          <a:xfrm>
            <a:off x="356621" y="5541839"/>
            <a:ext cx="5084271" cy="95103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48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Matthew 10:26-27</a:t>
            </a:r>
          </a:p>
        </p:txBody>
      </p:sp>
    </p:spTree>
    <p:extLst>
      <p:ext uri="{BB962C8B-B14F-4D97-AF65-F5344CB8AC3E}">
        <p14:creationId xmlns:p14="http://schemas.microsoft.com/office/powerpoint/2010/main" val="3601459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4" descr="A close up of a device&#10;&#10;Description generated with very high confidence">
            <a:extLst>
              <a:ext uri="{FF2B5EF4-FFF2-40B4-BE49-F238E27FC236}">
                <a16:creationId xmlns:a16="http://schemas.microsoft.com/office/drawing/2014/main" id="{F1628A01-A9F2-4CA2-A802-A4CFDB4C231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8739" b="-2"/>
          <a:stretch/>
        </p:blipFill>
        <p:spPr>
          <a:xfrm>
            <a:off x="305644" y="1316162"/>
            <a:ext cx="4964234" cy="4297370"/>
          </a:xfrm>
          <a:prstGeom prst="rect">
            <a:avLst/>
          </a:prstGeom>
        </p:spPr>
      </p:pic>
      <p:pic>
        <p:nvPicPr>
          <p:cNvPr id="18" name="Picture 17" descr="A close up of a logo&#10;&#10;Description generated with high confidence">
            <a:extLst>
              <a:ext uri="{FF2B5EF4-FFF2-40B4-BE49-F238E27FC236}">
                <a16:creationId xmlns:a16="http://schemas.microsoft.com/office/drawing/2014/main" id="{F7E774EE-B3C5-4C34-B878-7ABE04DAD1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86E610A-6CEB-4280-8178-1A5E6F003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626" y="254643"/>
            <a:ext cx="5084271" cy="1061519"/>
          </a:xfrm>
        </p:spPr>
        <p:txBody>
          <a:bodyPr anchor="t">
            <a:noAutofit/>
          </a:bodyPr>
          <a:lstStyle/>
          <a:p>
            <a:pPr algn="ctr"/>
            <a:r>
              <a:rPr lang="en-US" sz="6000" b="1" cap="small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Prayer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F5EB9E74-EC8C-45C3-A2C6-55C1EC015A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0654" y="1280315"/>
            <a:ext cx="5423518" cy="4297370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n-US" sz="4400" b="1" dirty="0">
                <a:solidFill>
                  <a:schemeClr val="tx1"/>
                </a:solidFill>
                <a:latin typeface="Candara" panose="020E0502030303020204" pitchFamily="34" charset="0"/>
              </a:rPr>
              <a:t>Be alone with God</a:t>
            </a:r>
            <a:r>
              <a:rPr lang="en-US" sz="4400" dirty="0">
                <a:solidFill>
                  <a:schemeClr val="tx1"/>
                </a:solidFill>
                <a:latin typeface="Candara" panose="020E0502030303020204" pitchFamily="34" charset="0"/>
              </a:rPr>
              <a:t>,</a:t>
            </a:r>
            <a:br>
              <a:rPr lang="en-US" sz="4400" dirty="0">
                <a:solidFill>
                  <a:schemeClr val="tx1"/>
                </a:solidFill>
                <a:latin typeface="Candara" panose="020E0502030303020204" pitchFamily="34" charset="0"/>
              </a:rPr>
            </a:br>
            <a:r>
              <a:rPr lang="en-US" sz="4400" i="1" dirty="0">
                <a:solidFill>
                  <a:schemeClr val="tx1"/>
                </a:solidFill>
                <a:latin typeface="Candara" panose="020E0502030303020204" pitchFamily="34" charset="0"/>
              </a:rPr>
              <a:t>Mark 1:35; Luke 5:16; 6:12</a:t>
            </a:r>
          </a:p>
          <a:p>
            <a:pPr>
              <a:spcBef>
                <a:spcPts val="600"/>
              </a:spcBef>
            </a:pPr>
            <a:r>
              <a:rPr lang="en-US" sz="4400" b="1" dirty="0">
                <a:solidFill>
                  <a:schemeClr val="tx1"/>
                </a:solidFill>
                <a:latin typeface="Candara" panose="020E0502030303020204" pitchFamily="34" charset="0"/>
              </a:rPr>
              <a:t>Fervent prayer of the righteous is powerful, </a:t>
            </a:r>
            <a:r>
              <a:rPr lang="en-US" sz="4400" i="1" dirty="0">
                <a:solidFill>
                  <a:schemeClr val="tx1"/>
                </a:solidFill>
                <a:latin typeface="Candara" panose="020E0502030303020204" pitchFamily="34" charset="0"/>
              </a:rPr>
              <a:t>James 5:16</a:t>
            </a:r>
            <a:endParaRPr lang="en-US" sz="3800" i="1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9241B7-B8FF-468F-951E-4CC80AEA4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25924" y="6492875"/>
            <a:ext cx="683339" cy="365125"/>
          </a:xfrm>
        </p:spPr>
        <p:txBody>
          <a:bodyPr/>
          <a:lstStyle/>
          <a:p>
            <a:fld id="{519954A3-9DFD-4C44-94BA-B95130A3BA1C}" type="slidenum">
              <a:rPr lang="en-US" sz="14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6</a:t>
            </a:fld>
            <a:endParaRPr lang="en-US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6C64AAF1-45CB-487F-9B09-6DDA16E11F77}"/>
              </a:ext>
            </a:extLst>
          </p:cNvPr>
          <p:cNvSpPr txBox="1">
            <a:spLocks/>
          </p:cNvSpPr>
          <p:nvPr/>
        </p:nvSpPr>
        <p:spPr>
          <a:xfrm>
            <a:off x="356621" y="5541839"/>
            <a:ext cx="5084271" cy="95103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54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Acts 10:9-10</a:t>
            </a:r>
          </a:p>
        </p:txBody>
      </p:sp>
    </p:spTree>
    <p:extLst>
      <p:ext uri="{BB962C8B-B14F-4D97-AF65-F5344CB8AC3E}">
        <p14:creationId xmlns:p14="http://schemas.microsoft.com/office/powerpoint/2010/main" val="3957606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4" descr="A close up of a device&#10;&#10;Description generated with very high confidence">
            <a:extLst>
              <a:ext uri="{FF2B5EF4-FFF2-40B4-BE49-F238E27FC236}">
                <a16:creationId xmlns:a16="http://schemas.microsoft.com/office/drawing/2014/main" id="{F1628A01-A9F2-4CA2-A802-A4CFDB4C231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8739" b="-2"/>
          <a:stretch/>
        </p:blipFill>
        <p:spPr>
          <a:xfrm>
            <a:off x="476658" y="1280316"/>
            <a:ext cx="4964234" cy="4297370"/>
          </a:xfrm>
          <a:prstGeom prst="rect">
            <a:avLst/>
          </a:prstGeom>
        </p:spPr>
      </p:pic>
      <p:pic>
        <p:nvPicPr>
          <p:cNvPr id="18" name="Picture 17" descr="A close up of a logo&#10;&#10;Description generated with high confidence">
            <a:extLst>
              <a:ext uri="{FF2B5EF4-FFF2-40B4-BE49-F238E27FC236}">
                <a16:creationId xmlns:a16="http://schemas.microsoft.com/office/drawing/2014/main" id="{F7E774EE-B3C5-4C34-B878-7ABE04DAD1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86E610A-6CEB-4280-8178-1A5E6F003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626" y="254643"/>
            <a:ext cx="5195266" cy="1061519"/>
          </a:xfrm>
        </p:spPr>
        <p:txBody>
          <a:bodyPr anchor="t">
            <a:noAutofit/>
          </a:bodyPr>
          <a:lstStyle/>
          <a:p>
            <a:pPr algn="ctr"/>
            <a:r>
              <a:rPr lang="en-US" sz="6000" b="1" cap="small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Sinful Passions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F5EB9E74-EC8C-45C3-A2C6-55C1EC015A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60929" y="923081"/>
            <a:ext cx="6163454" cy="5011838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n-US" sz="4400" b="1" dirty="0">
                <a:solidFill>
                  <a:schemeClr val="tx1"/>
                </a:solidFill>
                <a:latin typeface="Candara" panose="020E0502030303020204" pitchFamily="34" charset="0"/>
              </a:rPr>
              <a:t>Isolated places present temptations to sin</a:t>
            </a:r>
            <a:endParaRPr lang="en-US" sz="4400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 lvl="1">
              <a:spcBef>
                <a:spcPts val="600"/>
              </a:spcBef>
            </a:pPr>
            <a:r>
              <a:rPr lang="en-US" sz="4200" dirty="0">
                <a:solidFill>
                  <a:schemeClr val="tx1"/>
                </a:solidFill>
                <a:latin typeface="Candara" panose="020E0502030303020204" pitchFamily="34" charset="0"/>
              </a:rPr>
              <a:t>Not secret to God, </a:t>
            </a:r>
            <a:br>
              <a:rPr lang="en-US" sz="4200" dirty="0">
                <a:solidFill>
                  <a:schemeClr val="tx1"/>
                </a:solidFill>
                <a:latin typeface="Candara" panose="020E0502030303020204" pitchFamily="34" charset="0"/>
              </a:rPr>
            </a:br>
            <a:r>
              <a:rPr lang="en-US" sz="4200" i="1" dirty="0">
                <a:solidFill>
                  <a:schemeClr val="tx1"/>
                </a:solidFill>
                <a:latin typeface="Candara" panose="020E0502030303020204" pitchFamily="34" charset="0"/>
              </a:rPr>
              <a:t>2 Samuel 11:27; 12:7, 13 (Psalm 32:3-5); Hebrews 4:13; 1 Corinthians 4:5</a:t>
            </a:r>
          </a:p>
          <a:p>
            <a:pPr lvl="1">
              <a:spcBef>
                <a:spcPts val="600"/>
              </a:spcBef>
            </a:pPr>
            <a:r>
              <a:rPr lang="en-US" sz="4200" dirty="0">
                <a:solidFill>
                  <a:schemeClr val="tx1"/>
                </a:solidFill>
                <a:latin typeface="Candara" panose="020E0502030303020204" pitchFamily="34" charset="0"/>
              </a:rPr>
              <a:t>Protect yourself (wall)</a:t>
            </a:r>
            <a:endParaRPr lang="en-US" sz="3800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9241B7-B8FF-468F-951E-4CC80AEA4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25924" y="6492875"/>
            <a:ext cx="683339" cy="365125"/>
          </a:xfrm>
        </p:spPr>
        <p:txBody>
          <a:bodyPr/>
          <a:lstStyle/>
          <a:p>
            <a:fld id="{519954A3-9DFD-4C44-94BA-B95130A3BA1C}" type="slidenum">
              <a:rPr lang="en-US" sz="14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7</a:t>
            </a:fld>
            <a:endParaRPr lang="en-US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6C64AAF1-45CB-487F-9B09-6DDA16E11F77}"/>
              </a:ext>
            </a:extLst>
          </p:cNvPr>
          <p:cNvSpPr txBox="1">
            <a:spLocks/>
          </p:cNvSpPr>
          <p:nvPr/>
        </p:nvSpPr>
        <p:spPr>
          <a:xfrm>
            <a:off x="356621" y="5541839"/>
            <a:ext cx="5084271" cy="95103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54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2 Samuel 11:2-5</a:t>
            </a:r>
          </a:p>
        </p:txBody>
      </p:sp>
    </p:spTree>
    <p:extLst>
      <p:ext uri="{BB962C8B-B14F-4D97-AF65-F5344CB8AC3E}">
        <p14:creationId xmlns:p14="http://schemas.microsoft.com/office/powerpoint/2010/main" val="4020816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4" descr="A close up of a device&#10;&#10;Description generated with very high confidence">
            <a:extLst>
              <a:ext uri="{FF2B5EF4-FFF2-40B4-BE49-F238E27FC236}">
                <a16:creationId xmlns:a16="http://schemas.microsoft.com/office/drawing/2014/main" id="{F1628A01-A9F2-4CA2-A802-A4CFDB4C231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8739" b="-2"/>
          <a:stretch/>
        </p:blipFill>
        <p:spPr>
          <a:xfrm>
            <a:off x="361142" y="1316162"/>
            <a:ext cx="4964234" cy="4297370"/>
          </a:xfrm>
          <a:prstGeom prst="rect">
            <a:avLst/>
          </a:prstGeom>
        </p:spPr>
      </p:pic>
      <p:pic>
        <p:nvPicPr>
          <p:cNvPr id="18" name="Picture 17" descr="A close up of a logo&#10;&#10;Description generated with high confidence">
            <a:extLst>
              <a:ext uri="{FF2B5EF4-FFF2-40B4-BE49-F238E27FC236}">
                <a16:creationId xmlns:a16="http://schemas.microsoft.com/office/drawing/2014/main" id="{F7E774EE-B3C5-4C34-B878-7ABE04DAD1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86E610A-6CEB-4280-8178-1A5E6F003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626" y="254643"/>
            <a:ext cx="5195266" cy="1061519"/>
          </a:xfrm>
        </p:spPr>
        <p:txBody>
          <a:bodyPr anchor="t">
            <a:noAutofit/>
          </a:bodyPr>
          <a:lstStyle/>
          <a:p>
            <a:pPr algn="ctr"/>
            <a:r>
              <a:rPr lang="en-US" sz="6000" b="1" cap="small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Painful Privacy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F5EB9E74-EC8C-45C3-A2C6-55C1EC015A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04139" y="923081"/>
            <a:ext cx="6163454" cy="5011838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n-US" sz="4400" b="1" dirty="0">
                <a:solidFill>
                  <a:schemeClr val="tx1"/>
                </a:solidFill>
                <a:latin typeface="Candara" panose="020E0502030303020204" pitchFamily="34" charset="0"/>
              </a:rPr>
              <a:t>Escape a contentious spouse</a:t>
            </a:r>
            <a:endParaRPr lang="en-US" sz="4400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 lvl="1">
              <a:spcBef>
                <a:spcPts val="600"/>
              </a:spcBef>
            </a:pPr>
            <a:r>
              <a:rPr lang="en-US" sz="4200" dirty="0">
                <a:solidFill>
                  <a:schemeClr val="tx1"/>
                </a:solidFill>
                <a:latin typeface="Candara" panose="020E0502030303020204" pitchFamily="34" charset="0"/>
              </a:rPr>
              <a:t>Communicate, don’t nag or be dismissive</a:t>
            </a:r>
          </a:p>
          <a:p>
            <a:pPr>
              <a:spcBef>
                <a:spcPts val="600"/>
              </a:spcBef>
            </a:pPr>
            <a:r>
              <a:rPr lang="en-US" sz="4400" b="1" dirty="0">
                <a:solidFill>
                  <a:schemeClr val="tx1"/>
                </a:solidFill>
                <a:latin typeface="Candara" panose="020E0502030303020204" pitchFamily="34" charset="0"/>
              </a:rPr>
              <a:t>Harmony a blessing, but discord is a curse</a:t>
            </a:r>
            <a:r>
              <a:rPr lang="en-US" sz="4400" dirty="0">
                <a:solidFill>
                  <a:schemeClr val="tx1"/>
                </a:solidFill>
                <a:latin typeface="Candara" panose="020E0502030303020204" pitchFamily="34" charset="0"/>
              </a:rPr>
              <a:t>, </a:t>
            </a:r>
            <a:r>
              <a:rPr lang="en-US" sz="4400" i="1" dirty="0">
                <a:solidFill>
                  <a:schemeClr val="tx1"/>
                </a:solidFill>
                <a:latin typeface="Candara" panose="020E0502030303020204" pitchFamily="34" charset="0"/>
              </a:rPr>
              <a:t>Colossians 3:18-19</a:t>
            </a:r>
            <a:endParaRPr lang="en-US" sz="4400" b="1" i="1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9241B7-B8FF-468F-951E-4CC80AEA4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25924" y="6492875"/>
            <a:ext cx="683339" cy="365125"/>
          </a:xfrm>
        </p:spPr>
        <p:txBody>
          <a:bodyPr/>
          <a:lstStyle/>
          <a:p>
            <a:fld id="{519954A3-9DFD-4C44-94BA-B95130A3BA1C}" type="slidenum">
              <a:rPr lang="en-US" sz="14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8</a:t>
            </a:fld>
            <a:endParaRPr lang="en-US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6C64AAF1-45CB-487F-9B09-6DDA16E11F77}"/>
              </a:ext>
            </a:extLst>
          </p:cNvPr>
          <p:cNvSpPr txBox="1">
            <a:spLocks/>
          </p:cNvSpPr>
          <p:nvPr/>
        </p:nvSpPr>
        <p:spPr>
          <a:xfrm>
            <a:off x="408873" y="5542183"/>
            <a:ext cx="5195266" cy="95103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48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Proverbs 21:9; 25:24</a:t>
            </a:r>
          </a:p>
        </p:txBody>
      </p:sp>
    </p:spTree>
    <p:extLst>
      <p:ext uri="{BB962C8B-B14F-4D97-AF65-F5344CB8AC3E}">
        <p14:creationId xmlns:p14="http://schemas.microsoft.com/office/powerpoint/2010/main" val="185470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4" descr="A close up of a device&#10;&#10;Description generated with very high confidence">
            <a:extLst>
              <a:ext uri="{FF2B5EF4-FFF2-40B4-BE49-F238E27FC236}">
                <a16:creationId xmlns:a16="http://schemas.microsoft.com/office/drawing/2014/main" id="{F1628A01-A9F2-4CA2-A802-A4CFDB4C231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8739" b="-2"/>
          <a:stretch/>
        </p:blipFill>
        <p:spPr>
          <a:xfrm>
            <a:off x="361142" y="2195505"/>
            <a:ext cx="4964234" cy="4297370"/>
          </a:xfrm>
          <a:prstGeom prst="rect">
            <a:avLst/>
          </a:prstGeom>
        </p:spPr>
      </p:pic>
      <p:pic>
        <p:nvPicPr>
          <p:cNvPr id="18" name="Picture 17" descr="A close up of a logo&#10;&#10;Description generated with high confidence">
            <a:extLst>
              <a:ext uri="{FF2B5EF4-FFF2-40B4-BE49-F238E27FC236}">
                <a16:creationId xmlns:a16="http://schemas.microsoft.com/office/drawing/2014/main" id="{F7E774EE-B3C5-4C34-B878-7ABE04DAD1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86E610A-6CEB-4280-8178-1A5E6F003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626" y="254643"/>
            <a:ext cx="5195266" cy="1851949"/>
          </a:xfrm>
        </p:spPr>
        <p:txBody>
          <a:bodyPr anchor="t">
            <a:noAutofit/>
          </a:bodyPr>
          <a:lstStyle/>
          <a:p>
            <a:pPr algn="ctr"/>
            <a:r>
              <a:rPr lang="en-US" sz="6000" b="1" cap="small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On Your Housetop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F5EB9E74-EC8C-45C3-A2C6-55C1EC015A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04139" y="1529305"/>
            <a:ext cx="6163454" cy="3799390"/>
          </a:xfrm>
        </p:spPr>
        <p:txBody>
          <a:bodyPr>
            <a:noAutofit/>
          </a:bodyPr>
          <a:lstStyle/>
          <a:p>
            <a:pPr>
              <a:spcBef>
                <a:spcPts val="1800"/>
              </a:spcBef>
            </a:pPr>
            <a:r>
              <a:rPr lang="en-US" sz="4400" b="1" dirty="0">
                <a:solidFill>
                  <a:schemeClr val="tx1"/>
                </a:solidFill>
                <a:latin typeface="Candara" panose="020E0502030303020204" pitchFamily="34" charset="0"/>
              </a:rPr>
              <a:t>Prayer, proclamation, and active faith?</a:t>
            </a:r>
            <a:endParaRPr lang="en-US" sz="4200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>
              <a:spcBef>
                <a:spcPts val="1800"/>
              </a:spcBef>
            </a:pPr>
            <a:r>
              <a:rPr lang="en-US" sz="4400" b="1" dirty="0">
                <a:solidFill>
                  <a:schemeClr val="tx1"/>
                </a:solidFill>
                <a:latin typeface="Candara" panose="020E0502030303020204" pitchFamily="34" charset="0"/>
              </a:rPr>
              <a:t>Sinful passions and painful privacy?</a:t>
            </a:r>
            <a:endParaRPr lang="en-US" sz="4400" b="1" i="1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9241B7-B8FF-468F-951E-4CC80AEA4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25924" y="6492875"/>
            <a:ext cx="683339" cy="365125"/>
          </a:xfrm>
        </p:spPr>
        <p:txBody>
          <a:bodyPr/>
          <a:lstStyle/>
          <a:p>
            <a:fld id="{519954A3-9DFD-4C44-94BA-B95130A3BA1C}" type="slidenum">
              <a:rPr lang="en-US" sz="14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9</a:t>
            </a:fld>
            <a:endParaRPr lang="en-US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4750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106</TotalTime>
  <Words>129</Words>
  <Application>Microsoft Office PowerPoint</Application>
  <PresentationFormat>Widescreen</PresentationFormat>
  <Paragraphs>50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Candara</vt:lpstr>
      <vt:lpstr>Trebuchet MS</vt:lpstr>
      <vt:lpstr>Wingdings 3</vt:lpstr>
      <vt:lpstr>Facet</vt:lpstr>
      <vt:lpstr>Up on the Housetop</vt:lpstr>
      <vt:lpstr>Ancient Roof Tops</vt:lpstr>
      <vt:lpstr>Ancient Roof Tops</vt:lpstr>
      <vt:lpstr>Persistent Faith</vt:lpstr>
      <vt:lpstr>Preaching</vt:lpstr>
      <vt:lpstr>Prayer</vt:lpstr>
      <vt:lpstr>Sinful Passions</vt:lpstr>
      <vt:lpstr>Painful Privacy</vt:lpstr>
      <vt:lpstr>On Your Housetop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 on the Housetop</dc:title>
  <dc:creator>Joe R Price</dc:creator>
  <cp:lastModifiedBy>Joe R Price</cp:lastModifiedBy>
  <cp:revision>24</cp:revision>
  <dcterms:created xsi:type="dcterms:W3CDTF">2018-05-10T21:32:11Z</dcterms:created>
  <dcterms:modified xsi:type="dcterms:W3CDTF">2018-05-13T23:05:05Z</dcterms:modified>
</cp:coreProperties>
</file>